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ntserrat" charset="1" panose="00000500000000000000"/>
      <p:regular r:id="rId10"/>
    </p:embeddedFont>
    <p:embeddedFont>
      <p:font typeface="Montserrat Bold" charset="1" panose="00000600000000000000"/>
      <p:regular r:id="rId11"/>
    </p:embeddedFont>
    <p:embeddedFont>
      <p:font typeface="Montserrat Italics" charset="1" panose="00000500000000000000"/>
      <p:regular r:id="rId12"/>
    </p:embeddedFont>
    <p:embeddedFont>
      <p:font typeface="Montserrat Bold Italics" charset="1" panose="00000600000000000000"/>
      <p:regular r:id="rId13"/>
    </p:embeddedFont>
    <p:embeddedFont>
      <p:font typeface="Genty Sans" charset="1" panose="000006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16" Target="slides/slide2.xml" Type="http://schemas.openxmlformats.org/officeDocument/2006/relationships/slide"/><Relationship Id="rId17" Target="slides/slide3.xml" Type="http://schemas.openxmlformats.org/officeDocument/2006/relationships/slide"/><Relationship Id="rId18" Target="slides/slide4.xml" Type="http://schemas.openxmlformats.org/officeDocument/2006/relationships/slide"/><Relationship Id="rId19" Target="slides/slide5.xml" Type="http://schemas.openxmlformats.org/officeDocument/2006/relationships/slide"/><Relationship Id="rId2" Target="presProps.xml" Type="http://schemas.openxmlformats.org/officeDocument/2006/relationships/presProps"/><Relationship Id="rId20" Target="slides/slide6.xml" Type="http://schemas.openxmlformats.org/officeDocument/2006/relationships/slide"/><Relationship Id="rId21" Target="slides/slide7.xml" Type="http://schemas.openxmlformats.org/officeDocument/2006/relationships/slide"/><Relationship Id="rId22" Target="slides/slide8.xml" Type="http://schemas.openxmlformats.org/officeDocument/2006/relationships/slide"/><Relationship Id="rId23" Target="slides/slide9.xml" Type="http://schemas.openxmlformats.org/officeDocument/2006/relationships/slide"/><Relationship Id="rId24" Target="slides/slide10.xml" Type="http://schemas.openxmlformats.org/officeDocument/2006/relationships/slide"/><Relationship Id="rId25" Target="slides/slide11.xml" Type="http://schemas.openxmlformats.org/officeDocument/2006/relationships/slide"/><Relationship Id="rId26" Target="slides/slide12.xml" Type="http://schemas.openxmlformats.org/officeDocument/2006/relationships/slide"/><Relationship Id="rId27" Target="slides/slide13.xml" Type="http://schemas.openxmlformats.org/officeDocument/2006/relationships/slide"/><Relationship Id="rId28" Target="slides/slide14.xml" Type="http://schemas.openxmlformats.org/officeDocument/2006/relationships/slide"/><Relationship Id="rId29" Target="slides/slide15.xml" Type="http://schemas.openxmlformats.org/officeDocument/2006/relationships/slide"/><Relationship Id="rId3" Target="viewProps.xml" Type="http://schemas.openxmlformats.org/officeDocument/2006/relationships/viewProps"/><Relationship Id="rId30" Target="slides/slide16.xml" Type="http://schemas.openxmlformats.org/officeDocument/2006/relationships/slide"/><Relationship Id="rId31" Target="slides/slide17.xml" Type="http://schemas.openxmlformats.org/officeDocument/2006/relationships/slide"/><Relationship Id="rId32" Target="slides/slide18.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32.png" Type="http://schemas.openxmlformats.org/officeDocument/2006/relationships/image"/><Relationship Id="rId4" Target="../media/image4.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5.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6.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7.png" Type="http://schemas.openxmlformats.org/officeDocument/2006/relationships/image"/><Relationship Id="rId4" Target="../media/image38.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33.png" Type="http://schemas.openxmlformats.org/officeDocument/2006/relationships/image"/><Relationship Id="rId4" Target="../media/image31.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4.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6.png" Type="http://schemas.openxmlformats.org/officeDocument/2006/relationships/image"/><Relationship Id="rId8" Target="../media/image19.png" Type="http://schemas.openxmlformats.org/officeDocument/2006/relationships/image"/><Relationship Id="rId9" Target="../media/image20.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6.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6.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 Id="rId5"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DEFE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9478877" y="5045629"/>
            <a:ext cx="11145640" cy="8484619"/>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0759156" y="2592656"/>
            <a:ext cx="3014009" cy="4107678"/>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13773165" y="1449210"/>
            <a:ext cx="2335242" cy="3867895"/>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14312100" y="1077256"/>
            <a:ext cx="5475472" cy="5623078"/>
          </a:xfrm>
          <a:prstGeom prst="rect">
            <a:avLst/>
          </a:prstGeom>
        </p:spPr>
      </p:pic>
      <p:pic>
        <p:nvPicPr>
          <p:cNvPr name="Picture 6" id="6"/>
          <p:cNvPicPr>
            <a:picLocks noChangeAspect="true"/>
          </p:cNvPicPr>
          <p:nvPr/>
        </p:nvPicPr>
        <p:blipFill>
          <a:blip r:embed="rId6"/>
          <a:srcRect l="0" t="0" r="0" b="0"/>
          <a:stretch>
            <a:fillRect/>
          </a:stretch>
        </p:blipFill>
        <p:spPr>
          <a:xfrm flipH="false" flipV="false" rot="0">
            <a:off x="10759156" y="7151273"/>
            <a:ext cx="1458409" cy="2039733"/>
          </a:xfrm>
          <a:prstGeom prst="rect">
            <a:avLst/>
          </a:prstGeom>
        </p:spPr>
      </p:pic>
      <p:pic>
        <p:nvPicPr>
          <p:cNvPr name="Picture 7" id="7"/>
          <p:cNvPicPr>
            <a:picLocks noChangeAspect="true"/>
          </p:cNvPicPr>
          <p:nvPr/>
        </p:nvPicPr>
        <p:blipFill>
          <a:blip r:embed="rId7"/>
          <a:srcRect l="0" t="0" r="0" b="0"/>
          <a:stretch>
            <a:fillRect/>
          </a:stretch>
        </p:blipFill>
        <p:spPr>
          <a:xfrm flipH="false" flipV="false" rot="0">
            <a:off x="15177773" y="4974540"/>
            <a:ext cx="2863863" cy="3306047"/>
          </a:xfrm>
          <a:prstGeom prst="rect">
            <a:avLst/>
          </a:prstGeom>
        </p:spPr>
      </p:pic>
      <p:sp>
        <p:nvSpPr>
          <p:cNvPr name="TextBox 8" id="8"/>
          <p:cNvSpPr txBox="true"/>
          <p:nvPr/>
        </p:nvSpPr>
        <p:spPr>
          <a:xfrm rot="0">
            <a:off x="193601" y="3411989"/>
            <a:ext cx="10422680" cy="5251774"/>
          </a:xfrm>
          <a:prstGeom prst="rect">
            <a:avLst/>
          </a:prstGeom>
        </p:spPr>
        <p:txBody>
          <a:bodyPr anchor="t" rtlCol="false" tIns="0" lIns="0" bIns="0" rIns="0">
            <a:spAutoFit/>
          </a:bodyPr>
          <a:lstStyle/>
          <a:p>
            <a:pPr algn="ctr">
              <a:lnSpc>
                <a:spcPts val="8108"/>
              </a:lnSpc>
            </a:pPr>
            <a:r>
              <a:rPr lang="en-US" sz="9428">
                <a:solidFill>
                  <a:srgbClr val="3A3031"/>
                </a:solidFill>
                <a:latin typeface="Genty Sans"/>
              </a:rPr>
              <a:t>TIK SEBAGAI MEDIA PEMBELAJARAN DAN SUMBER BELAJAR</a:t>
            </a:r>
          </a:p>
        </p:txBody>
      </p:sp>
      <p:pic>
        <p:nvPicPr>
          <p:cNvPr name="Picture 9" id="9"/>
          <p:cNvPicPr>
            <a:picLocks noChangeAspect="true"/>
          </p:cNvPicPr>
          <p:nvPr/>
        </p:nvPicPr>
        <p:blipFill>
          <a:blip r:embed="rId8"/>
          <a:srcRect l="0" t="0" r="0" b="0"/>
          <a:stretch>
            <a:fillRect/>
          </a:stretch>
        </p:blipFill>
        <p:spPr>
          <a:xfrm flipH="false" flipV="false" rot="0">
            <a:off x="13378771" y="6862151"/>
            <a:ext cx="2244476" cy="1924638"/>
          </a:xfrm>
          <a:prstGeom prst="rect">
            <a:avLst/>
          </a:prstGeom>
        </p:spPr>
      </p:pic>
      <p:pic>
        <p:nvPicPr>
          <p:cNvPr name="Picture 10" id="10"/>
          <p:cNvPicPr>
            <a:picLocks noChangeAspect="true"/>
          </p:cNvPicPr>
          <p:nvPr/>
        </p:nvPicPr>
        <p:blipFill>
          <a:blip r:embed="rId9"/>
          <a:srcRect l="0" t="0" r="0" b="0"/>
          <a:stretch>
            <a:fillRect/>
          </a:stretch>
        </p:blipFill>
        <p:spPr>
          <a:xfrm flipH="false" flipV="false" rot="0">
            <a:off x="12359341" y="7762350"/>
            <a:ext cx="1856192" cy="1802827"/>
          </a:xfrm>
          <a:prstGeom prst="rect">
            <a:avLst/>
          </a:prstGeom>
        </p:spPr>
      </p:pic>
      <p:sp>
        <p:nvSpPr>
          <p:cNvPr name="TextBox 11" id="11"/>
          <p:cNvSpPr txBox="true"/>
          <p:nvPr/>
        </p:nvSpPr>
        <p:spPr>
          <a:xfrm rot="0">
            <a:off x="2397131" y="914400"/>
            <a:ext cx="5073784" cy="1232388"/>
          </a:xfrm>
          <a:prstGeom prst="rect">
            <a:avLst/>
          </a:prstGeom>
        </p:spPr>
        <p:txBody>
          <a:bodyPr anchor="t" rtlCol="false" tIns="0" lIns="0" bIns="0" rIns="0">
            <a:spAutoFit/>
          </a:bodyPr>
          <a:lstStyle/>
          <a:p>
            <a:pPr algn="ctr">
              <a:lnSpc>
                <a:spcPts val="7950"/>
              </a:lnSpc>
            </a:pPr>
            <a:r>
              <a:rPr lang="en-US" sz="5678">
                <a:solidFill>
                  <a:srgbClr val="3A3031"/>
                </a:solidFill>
                <a:latin typeface="Montserrat"/>
              </a:rPr>
              <a:t>KELOMPOK 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5C6C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28700" y="2996261"/>
            <a:ext cx="5465737" cy="5274436"/>
          </a:xfrm>
          <a:prstGeom prst="rect">
            <a:avLst/>
          </a:prstGeom>
        </p:spPr>
      </p:pic>
      <p:sp>
        <p:nvSpPr>
          <p:cNvPr name="TextBox 3" id="3"/>
          <p:cNvSpPr txBox="true"/>
          <p:nvPr/>
        </p:nvSpPr>
        <p:spPr>
          <a:xfrm rot="0">
            <a:off x="7638504" y="1186931"/>
            <a:ext cx="10649496" cy="10213975"/>
          </a:xfrm>
          <a:prstGeom prst="rect">
            <a:avLst/>
          </a:prstGeom>
        </p:spPr>
        <p:txBody>
          <a:bodyPr anchor="t" rtlCol="false" tIns="0" lIns="0" bIns="0" rIns="0">
            <a:spAutoFit/>
          </a:bodyPr>
          <a:lstStyle/>
          <a:p>
            <a:pPr>
              <a:lnSpc>
                <a:spcPts val="6799"/>
              </a:lnSpc>
            </a:pPr>
            <a:r>
              <a:rPr lang="en-US" sz="3999">
                <a:solidFill>
                  <a:srgbClr val="3D322C"/>
                </a:solidFill>
                <a:latin typeface="Montserrat Bold"/>
              </a:rPr>
              <a:t>Menurut Mulyasa (2010) sumber belajar adalah rujukan, objek, dan bahan yang digunakan untuk kegiatan pembelajaran.</a:t>
            </a:r>
          </a:p>
          <a:p>
            <a:pPr>
              <a:lnSpc>
                <a:spcPts val="6799"/>
              </a:lnSpc>
            </a:pPr>
            <a:r>
              <a:rPr lang="en-US" sz="3999">
                <a:solidFill>
                  <a:srgbClr val="3D322C"/>
                </a:solidFill>
                <a:latin typeface="Montserrat Bold"/>
              </a:rPr>
              <a:t>Media pembelajaran bisa dikatakan sebagai alat yang bisa merangsang siswa untuk supaya terjadi proses belajar.</a:t>
            </a:r>
          </a:p>
          <a:p>
            <a:pPr>
              <a:lnSpc>
                <a:spcPts val="6799"/>
              </a:lnSpc>
            </a:pPr>
            <a:r>
              <a:rPr lang="en-US" sz="3999">
                <a:solidFill>
                  <a:srgbClr val="3D322C"/>
                </a:solidFill>
                <a:latin typeface="Montserrat Bold"/>
              </a:rPr>
              <a:t>TIK dapat dimanfaatkan di seluruh jenjang pendidikan</a:t>
            </a:r>
          </a:p>
          <a:p>
            <a:pPr>
              <a:lnSpc>
                <a:spcPts val="6799"/>
              </a:lnSpc>
            </a:pPr>
          </a:p>
          <a:p>
            <a:pPr>
              <a:lnSpc>
                <a:spcPts val="6799"/>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5C6C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370969" y="547159"/>
            <a:ext cx="15546062" cy="12708906"/>
          </a:xfrm>
          <a:prstGeom prst="rect">
            <a:avLst/>
          </a:prstGeom>
        </p:spPr>
      </p:pic>
      <p:sp>
        <p:nvSpPr>
          <p:cNvPr name="TextBox 3" id="3"/>
          <p:cNvSpPr txBox="true"/>
          <p:nvPr/>
        </p:nvSpPr>
        <p:spPr>
          <a:xfrm rot="0">
            <a:off x="3690345" y="1729089"/>
            <a:ext cx="11484717" cy="7085997"/>
          </a:xfrm>
          <a:prstGeom prst="rect">
            <a:avLst/>
          </a:prstGeom>
        </p:spPr>
        <p:txBody>
          <a:bodyPr anchor="t" rtlCol="false" tIns="0" lIns="0" bIns="0" rIns="0">
            <a:spAutoFit/>
          </a:bodyPr>
          <a:lstStyle/>
          <a:p>
            <a:pPr algn="ctr">
              <a:lnSpc>
                <a:spcPts val="6902"/>
              </a:lnSpc>
            </a:pPr>
            <a:r>
              <a:rPr lang="en-US" sz="8026">
                <a:solidFill>
                  <a:srgbClr val="3A3031"/>
                </a:solidFill>
                <a:latin typeface="Genty Sans"/>
              </a:rPr>
              <a:t>ADAPUN BEBERAPA JENIS SUMBER DAN MEDIA PEMBELAJARAN BERBASIS TIK YANG </a:t>
            </a:r>
          </a:p>
          <a:p>
            <a:pPr algn="ctr">
              <a:lnSpc>
                <a:spcPts val="6902"/>
              </a:lnSpc>
            </a:pPr>
            <a:r>
              <a:rPr lang="en-US" sz="8026">
                <a:solidFill>
                  <a:srgbClr val="3A3031"/>
                </a:solidFill>
                <a:latin typeface="Genty Sans"/>
              </a:rPr>
              <a:t>dapat dimanfaatkan guru di sekolah dasar, antara lain: </a:t>
            </a:r>
          </a:p>
          <a:p>
            <a:pPr algn="ctr">
              <a:lnSpc>
                <a:spcPts val="6902"/>
              </a:lnSpc>
            </a:pPr>
          </a:p>
        </p:txBody>
      </p:sp>
      <p:pic>
        <p:nvPicPr>
          <p:cNvPr name="Picture 4" id="4"/>
          <p:cNvPicPr>
            <a:picLocks noChangeAspect="true"/>
          </p:cNvPicPr>
          <p:nvPr/>
        </p:nvPicPr>
        <p:blipFill>
          <a:blip r:embed="rId3"/>
          <a:srcRect l="0" t="0" r="0" b="0"/>
          <a:stretch>
            <a:fillRect/>
          </a:stretch>
        </p:blipFill>
        <p:spPr>
          <a:xfrm flipH="false" flipV="false" rot="-661771">
            <a:off x="0" y="4715482"/>
            <a:ext cx="3426476" cy="5819917"/>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9934990" y="4381734"/>
            <a:ext cx="11500505" cy="11810532"/>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DEFE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232647">
            <a:off x="11662995" y="1197342"/>
            <a:ext cx="5369814" cy="8229600"/>
          </a:xfrm>
          <a:prstGeom prst="rect">
            <a:avLst/>
          </a:prstGeom>
        </p:spPr>
      </p:pic>
      <p:sp>
        <p:nvSpPr>
          <p:cNvPr name="TextBox 3" id="3"/>
          <p:cNvSpPr txBox="true"/>
          <p:nvPr/>
        </p:nvSpPr>
        <p:spPr>
          <a:xfrm rot="0">
            <a:off x="1277113" y="1203325"/>
            <a:ext cx="9635685" cy="8616144"/>
          </a:xfrm>
          <a:prstGeom prst="rect">
            <a:avLst/>
          </a:prstGeom>
        </p:spPr>
        <p:txBody>
          <a:bodyPr anchor="t" rtlCol="false" tIns="0" lIns="0" bIns="0" rIns="0">
            <a:spAutoFit/>
          </a:bodyPr>
          <a:lstStyle/>
          <a:p>
            <a:pPr marL="973018" indent="-486509" lvl="1">
              <a:lnSpc>
                <a:spcPts val="7661"/>
              </a:lnSpc>
              <a:buFont typeface="Arial"/>
              <a:buChar char="•"/>
            </a:pPr>
            <a:r>
              <a:rPr lang="en-US" sz="4506">
                <a:solidFill>
                  <a:srgbClr val="3D322C"/>
                </a:solidFill>
                <a:latin typeface="Montserrat Bold"/>
              </a:rPr>
              <a:t>Komputer/Laptop</a:t>
            </a:r>
          </a:p>
          <a:p>
            <a:pPr marL="973018" indent="-486509" lvl="1">
              <a:lnSpc>
                <a:spcPts val="7661"/>
              </a:lnSpc>
              <a:buFont typeface="Arial"/>
              <a:buChar char="•"/>
            </a:pPr>
            <a:r>
              <a:rPr lang="en-US" sz="4506">
                <a:solidFill>
                  <a:srgbClr val="3D322C"/>
                </a:solidFill>
                <a:latin typeface="Montserrat Bold"/>
              </a:rPr>
              <a:t>LCD (Liquid Crystal Display</a:t>
            </a:r>
          </a:p>
          <a:p>
            <a:pPr marL="973018" indent="-486509" lvl="1">
              <a:lnSpc>
                <a:spcPts val="7661"/>
              </a:lnSpc>
              <a:buFont typeface="Arial"/>
              <a:buChar char="•"/>
            </a:pPr>
            <a:r>
              <a:rPr lang="en-US" sz="4506">
                <a:solidFill>
                  <a:srgbClr val="3D322C"/>
                </a:solidFill>
                <a:latin typeface="Montserrat Bold"/>
              </a:rPr>
              <a:t>Smart Television</a:t>
            </a:r>
          </a:p>
          <a:p>
            <a:pPr marL="973018" indent="-486509" lvl="1">
              <a:lnSpc>
                <a:spcPts val="7661"/>
              </a:lnSpc>
              <a:buFont typeface="Arial"/>
              <a:buChar char="•"/>
            </a:pPr>
            <a:r>
              <a:rPr lang="en-US" sz="4506">
                <a:solidFill>
                  <a:srgbClr val="3D322C"/>
                </a:solidFill>
                <a:latin typeface="Montserrat Bold"/>
              </a:rPr>
              <a:t>Jaringan Internet</a:t>
            </a:r>
          </a:p>
          <a:p>
            <a:pPr marL="973018" indent="-486509" lvl="1">
              <a:lnSpc>
                <a:spcPts val="7661"/>
              </a:lnSpc>
              <a:buFont typeface="Arial"/>
              <a:buChar char="•"/>
            </a:pPr>
            <a:r>
              <a:rPr lang="en-US" sz="4506">
                <a:solidFill>
                  <a:srgbClr val="3D322C"/>
                </a:solidFill>
                <a:latin typeface="Montserrat Bold"/>
              </a:rPr>
              <a:t>E-mail (Electronik Mail)</a:t>
            </a:r>
          </a:p>
          <a:p>
            <a:pPr marL="973018" indent="-486509" lvl="1">
              <a:lnSpc>
                <a:spcPts val="7661"/>
              </a:lnSpc>
              <a:buFont typeface="Arial"/>
              <a:buChar char="•"/>
            </a:pPr>
            <a:r>
              <a:rPr lang="en-US" sz="4506">
                <a:solidFill>
                  <a:srgbClr val="3D322C"/>
                </a:solidFill>
                <a:latin typeface="Montserrat Bold"/>
              </a:rPr>
              <a:t>Presentasi Power Point</a:t>
            </a:r>
          </a:p>
          <a:p>
            <a:pPr marL="973018" indent="-486509" lvl="1">
              <a:lnSpc>
                <a:spcPts val="7661"/>
              </a:lnSpc>
              <a:buFont typeface="Arial"/>
              <a:buChar char="•"/>
            </a:pPr>
            <a:r>
              <a:rPr lang="en-US" sz="4506">
                <a:solidFill>
                  <a:srgbClr val="3D322C"/>
                </a:solidFill>
                <a:latin typeface="Montserrat Bold"/>
              </a:rPr>
              <a:t>CD Pembelajaran</a:t>
            </a:r>
          </a:p>
          <a:p>
            <a:pPr marL="973018" indent="-486509" lvl="1">
              <a:lnSpc>
                <a:spcPts val="7661"/>
              </a:lnSpc>
              <a:buFont typeface="Arial"/>
              <a:buChar char="•"/>
            </a:pPr>
            <a:r>
              <a:rPr lang="en-US" sz="4506">
                <a:solidFill>
                  <a:srgbClr val="3D322C"/>
                </a:solidFill>
                <a:latin typeface="Montserrat Bold"/>
              </a:rPr>
              <a:t>Smart phone</a:t>
            </a:r>
          </a:p>
          <a:p>
            <a:pPr>
              <a:lnSpc>
                <a:spcPts val="7661"/>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5C6C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2037834" y="4756150"/>
            <a:ext cx="5724939" cy="4114800"/>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6158674" y="3751304"/>
            <a:ext cx="1604100" cy="2009692"/>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2037834" y="8253454"/>
            <a:ext cx="1604100" cy="2009692"/>
          </a:xfrm>
          <a:prstGeom prst="rect">
            <a:avLst/>
          </a:prstGeom>
        </p:spPr>
      </p:pic>
      <p:sp>
        <p:nvSpPr>
          <p:cNvPr name="TextBox 5" id="5"/>
          <p:cNvSpPr txBox="true"/>
          <p:nvPr/>
        </p:nvSpPr>
        <p:spPr>
          <a:xfrm rot="0">
            <a:off x="591873" y="1200150"/>
            <a:ext cx="16667427" cy="2357813"/>
          </a:xfrm>
          <a:prstGeom prst="rect">
            <a:avLst/>
          </a:prstGeom>
        </p:spPr>
        <p:txBody>
          <a:bodyPr anchor="t" rtlCol="false" tIns="0" lIns="0" bIns="0" rIns="0">
            <a:spAutoFit/>
          </a:bodyPr>
          <a:lstStyle/>
          <a:p>
            <a:pPr algn="ctr">
              <a:lnSpc>
                <a:spcPts val="4546"/>
              </a:lnSpc>
            </a:pPr>
            <a:r>
              <a:rPr lang="en-US" sz="5286">
                <a:solidFill>
                  <a:srgbClr val="3A3031"/>
                </a:solidFill>
                <a:latin typeface="Genty Sans"/>
              </a:rPr>
              <a:t>BERIKUT ADALAH TAHAPAN DI DALAM MENGOLAH DAN MENYAJIKAN MATERI </a:t>
            </a:r>
          </a:p>
          <a:p>
            <a:pPr algn="ctr">
              <a:lnSpc>
                <a:spcPts val="4546"/>
              </a:lnSpc>
            </a:pPr>
            <a:r>
              <a:rPr lang="en-US" sz="5286">
                <a:solidFill>
                  <a:srgbClr val="3A3031"/>
                </a:solidFill>
                <a:latin typeface="Genty Sans"/>
              </a:rPr>
              <a:t>pembelajaran ke dalam media berbasis ICT. </a:t>
            </a:r>
          </a:p>
          <a:p>
            <a:pPr algn="ctr">
              <a:lnSpc>
                <a:spcPts val="4546"/>
              </a:lnSpc>
            </a:pPr>
          </a:p>
        </p:txBody>
      </p:sp>
      <p:sp>
        <p:nvSpPr>
          <p:cNvPr name="TextBox 6" id="6"/>
          <p:cNvSpPr txBox="true"/>
          <p:nvPr/>
        </p:nvSpPr>
        <p:spPr>
          <a:xfrm rot="0">
            <a:off x="591873" y="4187825"/>
            <a:ext cx="10283289" cy="5070475"/>
          </a:xfrm>
          <a:prstGeom prst="rect">
            <a:avLst/>
          </a:prstGeom>
        </p:spPr>
        <p:txBody>
          <a:bodyPr anchor="t" rtlCol="false" tIns="0" lIns="0" bIns="0" rIns="0">
            <a:spAutoFit/>
          </a:bodyPr>
          <a:lstStyle/>
          <a:p>
            <a:pPr marL="863599" indent="-431800" lvl="1">
              <a:lnSpc>
                <a:spcPts val="6799"/>
              </a:lnSpc>
              <a:buFont typeface="Arial"/>
              <a:buChar char="•"/>
            </a:pPr>
            <a:r>
              <a:rPr lang="en-US" sz="3999">
                <a:solidFill>
                  <a:srgbClr val="3D322C"/>
                </a:solidFill>
                <a:latin typeface="Montserrat Bold"/>
              </a:rPr>
              <a:t>Kumpulkan sumber-sumber yang memuat materi sesuai topik-topik yang akan diajarkan </a:t>
            </a:r>
          </a:p>
          <a:p>
            <a:pPr marL="863599" indent="-431800" lvl="1">
              <a:lnSpc>
                <a:spcPts val="6799"/>
              </a:lnSpc>
              <a:buFont typeface="Arial"/>
              <a:buChar char="•"/>
            </a:pPr>
            <a:r>
              <a:rPr lang="en-US" sz="3999">
                <a:solidFill>
                  <a:srgbClr val="3D322C"/>
                </a:solidFill>
                <a:latin typeface="Montserrat Bold"/>
              </a:rPr>
              <a:t>Buat rancangan struktur isi media dan urutan penyajian materi</a:t>
            </a:r>
          </a:p>
          <a:p>
            <a:pPr marL="863599" indent="-431800" lvl="1">
              <a:lnSpc>
                <a:spcPts val="6799"/>
              </a:lnSpc>
              <a:buFont typeface="Arial"/>
              <a:buChar char="•"/>
            </a:pPr>
            <a:r>
              <a:rPr lang="en-US" sz="3999">
                <a:solidFill>
                  <a:srgbClr val="3D322C"/>
                </a:solidFill>
                <a:latin typeface="Montserrat Bold"/>
              </a:rPr>
              <a:t>Pilih materi-materi yang sesuai</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CECD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157301" y="3223483"/>
            <a:ext cx="5372649" cy="6202192"/>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3151500">
            <a:off x="13829373" y="4791607"/>
            <a:ext cx="6950584" cy="3145139"/>
          </a:xfrm>
          <a:prstGeom prst="rect">
            <a:avLst/>
          </a:prstGeom>
        </p:spPr>
      </p:pic>
      <p:sp>
        <p:nvSpPr>
          <p:cNvPr name="TextBox 4" id="4"/>
          <p:cNvSpPr txBox="true"/>
          <p:nvPr/>
        </p:nvSpPr>
        <p:spPr>
          <a:xfrm rot="0">
            <a:off x="1650626" y="659481"/>
            <a:ext cx="14986747" cy="2011517"/>
          </a:xfrm>
          <a:prstGeom prst="rect">
            <a:avLst/>
          </a:prstGeom>
        </p:spPr>
        <p:txBody>
          <a:bodyPr anchor="t" rtlCol="false" tIns="0" lIns="0" bIns="0" rIns="0">
            <a:spAutoFit/>
          </a:bodyPr>
          <a:lstStyle/>
          <a:p>
            <a:pPr algn="ctr">
              <a:lnSpc>
                <a:spcPts val="7575"/>
              </a:lnSpc>
            </a:pPr>
            <a:r>
              <a:rPr lang="en-US" sz="8808">
                <a:solidFill>
                  <a:srgbClr val="3A3031"/>
                </a:solidFill>
                <a:latin typeface="Genty Sans"/>
              </a:rPr>
              <a:t>KENDALA PENGGUNAAN TIK DI SEKOLAH DASAR</a:t>
            </a:r>
          </a:p>
        </p:txBody>
      </p:sp>
      <p:sp>
        <p:nvSpPr>
          <p:cNvPr name="TextBox 5" id="5"/>
          <p:cNvSpPr txBox="true"/>
          <p:nvPr/>
        </p:nvSpPr>
        <p:spPr>
          <a:xfrm rot="0">
            <a:off x="3215348" y="2848652"/>
            <a:ext cx="12903148" cy="6780406"/>
          </a:xfrm>
          <a:prstGeom prst="rect">
            <a:avLst/>
          </a:prstGeom>
        </p:spPr>
        <p:txBody>
          <a:bodyPr anchor="t" rtlCol="false" tIns="0" lIns="0" bIns="0" rIns="0">
            <a:spAutoFit/>
          </a:bodyPr>
          <a:lstStyle/>
          <a:p>
            <a:pPr marL="769155" indent="-384577" lvl="1">
              <a:lnSpc>
                <a:spcPts val="6056"/>
              </a:lnSpc>
              <a:buFont typeface="Arial"/>
              <a:buChar char="•"/>
            </a:pPr>
            <a:r>
              <a:rPr lang="en-US" sz="3562">
                <a:solidFill>
                  <a:srgbClr val="3D322C"/>
                </a:solidFill>
                <a:latin typeface="Montserrat Bold"/>
              </a:rPr>
              <a:t>Pengembangan software berbasis TIK masih mahal</a:t>
            </a:r>
          </a:p>
          <a:p>
            <a:pPr marL="769155" indent="-384577" lvl="1">
              <a:lnSpc>
                <a:spcPts val="6056"/>
              </a:lnSpc>
              <a:buFont typeface="Arial"/>
              <a:buChar char="•"/>
            </a:pPr>
            <a:r>
              <a:rPr lang="en-US" sz="3562">
                <a:solidFill>
                  <a:srgbClr val="3D322C"/>
                </a:solidFill>
                <a:latin typeface="Montserrat Bold"/>
              </a:rPr>
              <a:t>Perlu pengetahuan dan keterampilan untuk mengembangkan bahan ajar berbasis TIK</a:t>
            </a:r>
          </a:p>
          <a:p>
            <a:pPr marL="769155" indent="-384577" lvl="1">
              <a:lnSpc>
                <a:spcPts val="6056"/>
              </a:lnSpc>
              <a:buFont typeface="Arial"/>
              <a:buChar char="•"/>
            </a:pPr>
            <a:r>
              <a:rPr lang="en-US" sz="3562">
                <a:solidFill>
                  <a:srgbClr val="3D322C"/>
                </a:solidFill>
                <a:latin typeface="Montserrat Bold"/>
              </a:rPr>
              <a:t>Belum mempertimbangkan kreativitas siswa</a:t>
            </a:r>
          </a:p>
          <a:p>
            <a:pPr marL="769155" indent="-384577" lvl="1">
              <a:lnSpc>
                <a:spcPts val="6056"/>
              </a:lnSpc>
              <a:buFont typeface="Arial"/>
              <a:buChar char="•"/>
            </a:pPr>
            <a:r>
              <a:rPr lang="en-US" sz="3562">
                <a:solidFill>
                  <a:srgbClr val="3D322C"/>
                </a:solidFill>
                <a:latin typeface="Montserrat Bold"/>
              </a:rPr>
              <a:t>Perlu penggabungan pembelajaran berbasis TIK</a:t>
            </a:r>
          </a:p>
          <a:p>
            <a:pPr marL="769155" indent="-384577" lvl="1">
              <a:lnSpc>
                <a:spcPts val="6056"/>
              </a:lnSpc>
              <a:buFont typeface="Arial"/>
              <a:buChar char="•"/>
            </a:pPr>
            <a:r>
              <a:rPr lang="en-US" sz="3562">
                <a:solidFill>
                  <a:srgbClr val="3D322C"/>
                </a:solidFill>
                <a:latin typeface="Montserrat Bold"/>
              </a:rPr>
              <a:t>Mengurangi interaksi antar pengajar dan peserta didik</a:t>
            </a:r>
          </a:p>
          <a:p>
            <a:pPr marL="769155" indent="-384577" lvl="1">
              <a:lnSpc>
                <a:spcPts val="6056"/>
              </a:lnSpc>
              <a:buFont typeface="Arial"/>
              <a:buChar char="•"/>
            </a:pPr>
            <a:r>
              <a:rPr lang="en-US" sz="3562">
                <a:solidFill>
                  <a:srgbClr val="3D322C"/>
                </a:solidFill>
                <a:latin typeface="Montserrat Bold"/>
              </a:rPr>
              <a:t>Pembelajaran cenderung ke arah pelatihan</a:t>
            </a:r>
          </a:p>
          <a:p>
            <a:pPr marL="769155" indent="-384577" lvl="1">
              <a:lnSpc>
                <a:spcPts val="6056"/>
              </a:lnSpc>
              <a:buFont typeface="Arial"/>
              <a:buChar char="•"/>
            </a:pPr>
            <a:r>
              <a:rPr lang="en-US" sz="3562">
                <a:solidFill>
                  <a:srgbClr val="3D322C"/>
                </a:solidFill>
                <a:latin typeface="Montserrat Bold"/>
              </a:rPr>
              <a:t>Kurangnya fasilitas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DDEFE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3551698" y="5143500"/>
            <a:ext cx="7415205" cy="5793129"/>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846053">
            <a:off x="-341289" y="4585078"/>
            <a:ext cx="2739978" cy="6466025"/>
          </a:xfrm>
          <a:prstGeom prst="rect">
            <a:avLst/>
          </a:prstGeom>
        </p:spPr>
      </p:pic>
      <p:sp>
        <p:nvSpPr>
          <p:cNvPr name="TextBox 4" id="4"/>
          <p:cNvSpPr txBox="true"/>
          <p:nvPr/>
        </p:nvSpPr>
        <p:spPr>
          <a:xfrm rot="0">
            <a:off x="1028700" y="849412"/>
            <a:ext cx="16230600" cy="1914922"/>
          </a:xfrm>
          <a:prstGeom prst="rect">
            <a:avLst/>
          </a:prstGeom>
        </p:spPr>
        <p:txBody>
          <a:bodyPr anchor="t" rtlCol="false" tIns="0" lIns="0" bIns="0" rIns="0">
            <a:spAutoFit/>
          </a:bodyPr>
          <a:lstStyle/>
          <a:p>
            <a:pPr algn="ctr">
              <a:lnSpc>
                <a:spcPts val="7193"/>
              </a:lnSpc>
            </a:pPr>
            <a:r>
              <a:rPr lang="en-US" sz="8364">
                <a:solidFill>
                  <a:srgbClr val="3A3031"/>
                </a:solidFill>
                <a:latin typeface="Genty Sans"/>
              </a:rPr>
              <a:t>KOMPETENSI PENGUASAAN TIK BAGI GURU SEKOLAH DASAR</a:t>
            </a:r>
          </a:p>
        </p:txBody>
      </p:sp>
      <p:sp>
        <p:nvSpPr>
          <p:cNvPr name="TextBox 5" id="5"/>
          <p:cNvSpPr txBox="true"/>
          <p:nvPr/>
        </p:nvSpPr>
        <p:spPr>
          <a:xfrm rot="0">
            <a:off x="2612343" y="3061032"/>
            <a:ext cx="12106890" cy="6886575"/>
          </a:xfrm>
          <a:prstGeom prst="rect">
            <a:avLst/>
          </a:prstGeom>
        </p:spPr>
        <p:txBody>
          <a:bodyPr anchor="t" rtlCol="false" tIns="0" lIns="0" bIns="0" rIns="0">
            <a:spAutoFit/>
          </a:bodyPr>
          <a:lstStyle/>
          <a:p>
            <a:pPr>
              <a:lnSpc>
                <a:spcPts val="6120"/>
              </a:lnSpc>
            </a:pPr>
            <a:r>
              <a:rPr lang="en-US" sz="3600">
                <a:solidFill>
                  <a:srgbClr val="3D322C"/>
                </a:solidFill>
                <a:latin typeface="Montserrat Bold"/>
              </a:rPr>
              <a:t>Dalam peraturan Kementrian Pendidikan Nasional (Permendiknas) nomor 16 tahun 2007 tentang Standar Kualifikasi dan Kompetensi guru khususnya pada kompetensi pedagogis guru Sekolah Dasar (SD) didapati bahwa guru mesti memiliki kompetensi berupa kemampuannya dalam memanfaatkan memanfaatkan teknologi informasi dan komunikasi untuk kepentingan pembelajaran.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CECD5"/>
        </a:solidFill>
      </p:bgPr>
    </p:bg>
    <p:spTree>
      <p:nvGrpSpPr>
        <p:cNvPr id="1" name=""/>
        <p:cNvGrpSpPr/>
        <p:nvPr/>
      </p:nvGrpSpPr>
      <p:grpSpPr>
        <a:xfrm>
          <a:off x="0" y="0"/>
          <a:ext cx="0" cy="0"/>
          <a:chOff x="0" y="0"/>
          <a:chExt cx="0" cy="0"/>
        </a:xfrm>
      </p:grpSpPr>
      <p:sp>
        <p:nvSpPr>
          <p:cNvPr name="TextBox 2" id="2"/>
          <p:cNvSpPr txBox="true"/>
          <p:nvPr/>
        </p:nvSpPr>
        <p:spPr>
          <a:xfrm rot="0">
            <a:off x="3331446" y="5010150"/>
            <a:ext cx="12447929" cy="2711442"/>
          </a:xfrm>
          <a:prstGeom prst="rect">
            <a:avLst/>
          </a:prstGeom>
        </p:spPr>
        <p:txBody>
          <a:bodyPr anchor="t" rtlCol="false" tIns="0" lIns="0" bIns="0" rIns="0">
            <a:spAutoFit/>
          </a:bodyPr>
          <a:lstStyle/>
          <a:p>
            <a:pPr marL="1059529" indent="-529765" lvl="1">
              <a:lnSpc>
                <a:spcPts val="7361"/>
              </a:lnSpc>
              <a:buFont typeface="Arial"/>
              <a:buChar char="•"/>
            </a:pPr>
            <a:r>
              <a:rPr lang="en-US" sz="4907" spc="4">
                <a:solidFill>
                  <a:srgbClr val="1D2226"/>
                </a:solidFill>
                <a:latin typeface="Montserrat"/>
              </a:rPr>
              <a:t>Proyektor jarang digunakan</a:t>
            </a:r>
          </a:p>
          <a:p>
            <a:pPr marL="1059529" indent="-529765" lvl="1">
              <a:lnSpc>
                <a:spcPts val="7361"/>
              </a:lnSpc>
              <a:buFont typeface="Arial"/>
              <a:buChar char="•"/>
            </a:pPr>
            <a:r>
              <a:rPr lang="en-US" sz="4907" spc="4">
                <a:solidFill>
                  <a:srgbClr val="1D2226"/>
                </a:solidFill>
                <a:latin typeface="Montserrat"/>
              </a:rPr>
              <a:t>Kurang optimalnya penggunaan komputer dan lab bahasa</a:t>
            </a:r>
          </a:p>
        </p:txBody>
      </p:sp>
      <p:sp>
        <p:nvSpPr>
          <p:cNvPr name="TextBox 3" id="3"/>
          <p:cNvSpPr txBox="true"/>
          <p:nvPr/>
        </p:nvSpPr>
        <p:spPr>
          <a:xfrm rot="0">
            <a:off x="912175" y="1228725"/>
            <a:ext cx="16463649" cy="3449884"/>
          </a:xfrm>
          <a:prstGeom prst="rect">
            <a:avLst/>
          </a:prstGeom>
        </p:spPr>
        <p:txBody>
          <a:bodyPr anchor="t" rtlCol="false" tIns="0" lIns="0" bIns="0" rIns="0">
            <a:spAutoFit/>
          </a:bodyPr>
          <a:lstStyle/>
          <a:p>
            <a:pPr algn="ctr">
              <a:lnSpc>
                <a:spcPts val="5345"/>
              </a:lnSpc>
            </a:pPr>
            <a:r>
              <a:rPr lang="en-US" sz="6215">
                <a:solidFill>
                  <a:srgbClr val="3A3031"/>
                </a:solidFill>
                <a:latin typeface="Genty Sans"/>
              </a:rPr>
              <a:t>SEIRING DENGAN PERKEMBANGAN TIK YANG SEMAKIN PESAT, MASIH DITEMUKAN BEBERAPA MASALAH TERKAIT KOMPETENSI TIK GURU SEKOLAH DASAR, YAITU: </a:t>
            </a:r>
          </a:p>
          <a:p>
            <a:pPr algn="ctr">
              <a:lnSpc>
                <a:spcPts val="5345"/>
              </a:lnSpc>
            </a:pPr>
          </a:p>
        </p:txBody>
      </p:sp>
      <p:pic>
        <p:nvPicPr>
          <p:cNvPr name="Picture 4" id="4"/>
          <p:cNvPicPr>
            <a:picLocks noChangeAspect="true"/>
          </p:cNvPicPr>
          <p:nvPr/>
        </p:nvPicPr>
        <p:blipFill>
          <a:blip r:embed="rId2"/>
          <a:srcRect l="0" t="0" r="0" b="0"/>
          <a:stretch>
            <a:fillRect/>
          </a:stretch>
        </p:blipFill>
        <p:spPr>
          <a:xfrm flipH="false" flipV="false" rot="0">
            <a:off x="11668758" y="8381740"/>
            <a:ext cx="2128218" cy="1753119"/>
          </a:xfrm>
          <a:prstGeom prst="rect">
            <a:avLst/>
          </a:prstGeom>
        </p:spPr>
      </p:pic>
      <p:pic>
        <p:nvPicPr>
          <p:cNvPr name="Picture 5" id="5"/>
          <p:cNvPicPr>
            <a:picLocks noChangeAspect="true"/>
          </p:cNvPicPr>
          <p:nvPr/>
        </p:nvPicPr>
        <p:blipFill>
          <a:blip r:embed="rId3"/>
          <a:srcRect l="0" t="0" r="0" b="0"/>
          <a:stretch>
            <a:fillRect/>
          </a:stretch>
        </p:blipFill>
        <p:spPr>
          <a:xfrm flipH="false" flipV="false" rot="0">
            <a:off x="320081" y="6432546"/>
            <a:ext cx="4141717" cy="3551523"/>
          </a:xfrm>
          <a:prstGeom prst="rect">
            <a:avLst/>
          </a:prstGeom>
        </p:spPr>
      </p:pic>
      <p:pic>
        <p:nvPicPr>
          <p:cNvPr name="Picture 6" id="6"/>
          <p:cNvPicPr>
            <a:picLocks noChangeAspect="true"/>
          </p:cNvPicPr>
          <p:nvPr/>
        </p:nvPicPr>
        <p:blipFill>
          <a:blip r:embed="rId4"/>
          <a:srcRect l="0" t="0" r="0" b="0"/>
          <a:stretch>
            <a:fillRect/>
          </a:stretch>
        </p:blipFill>
        <p:spPr>
          <a:xfrm flipH="false" flipV="false" rot="0">
            <a:off x="15370647" y="4068521"/>
            <a:ext cx="2790483" cy="5539420"/>
          </a:xfrm>
          <a:prstGeom prst="rect">
            <a:avLst/>
          </a:prstGeom>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DFDDE4"/>
        </a:solidFill>
      </p:bgPr>
    </p:bg>
    <p:spTree>
      <p:nvGrpSpPr>
        <p:cNvPr id="1" name=""/>
        <p:cNvGrpSpPr/>
        <p:nvPr/>
      </p:nvGrpSpPr>
      <p:grpSpPr>
        <a:xfrm>
          <a:off x="0" y="0"/>
          <a:ext cx="0" cy="0"/>
          <a:chOff x="0" y="0"/>
          <a:chExt cx="0" cy="0"/>
        </a:xfrm>
      </p:grpSpPr>
      <p:sp>
        <p:nvSpPr>
          <p:cNvPr name="TextBox 2" id="2"/>
          <p:cNvSpPr txBox="true"/>
          <p:nvPr/>
        </p:nvSpPr>
        <p:spPr>
          <a:xfrm rot="0">
            <a:off x="-179746" y="866408"/>
            <a:ext cx="16535644" cy="2304634"/>
          </a:xfrm>
          <a:prstGeom prst="rect">
            <a:avLst/>
          </a:prstGeom>
        </p:spPr>
        <p:txBody>
          <a:bodyPr anchor="t" rtlCol="false" tIns="0" lIns="0" bIns="0" rIns="0">
            <a:spAutoFit/>
          </a:bodyPr>
          <a:lstStyle/>
          <a:p>
            <a:pPr algn="ctr">
              <a:lnSpc>
                <a:spcPts val="5894"/>
              </a:lnSpc>
            </a:pPr>
            <a:r>
              <a:rPr lang="en-US" sz="6853">
                <a:solidFill>
                  <a:srgbClr val="3A3031"/>
                </a:solidFill>
                <a:latin typeface="Genty Sans"/>
              </a:rPr>
              <a:t>UPAYA MENINGKATKAN KEMAMPUAN PENGUASAAN TIK BAGI GURU</a:t>
            </a:r>
          </a:p>
          <a:p>
            <a:pPr algn="ctr">
              <a:lnSpc>
                <a:spcPts val="5894"/>
              </a:lnSpc>
            </a:pPr>
          </a:p>
        </p:txBody>
      </p:sp>
      <p:sp>
        <p:nvSpPr>
          <p:cNvPr name="TextBox 3" id="3"/>
          <p:cNvSpPr txBox="true"/>
          <p:nvPr/>
        </p:nvSpPr>
        <p:spPr>
          <a:xfrm rot="0">
            <a:off x="492836" y="2716512"/>
            <a:ext cx="17607372" cy="6985635"/>
          </a:xfrm>
          <a:prstGeom prst="rect">
            <a:avLst/>
          </a:prstGeom>
        </p:spPr>
        <p:txBody>
          <a:bodyPr anchor="t" rtlCol="false" tIns="0" lIns="0" bIns="0" rIns="0">
            <a:spAutoFit/>
          </a:bodyPr>
          <a:lstStyle/>
          <a:p>
            <a:pPr>
              <a:lnSpc>
                <a:spcPts val="5099"/>
              </a:lnSpc>
            </a:pPr>
            <a:r>
              <a:rPr lang="en-US" sz="3399" spc="3">
                <a:solidFill>
                  <a:srgbClr val="1D2226"/>
                </a:solidFill>
                <a:latin typeface="Montserrat Bold"/>
              </a:rPr>
              <a:t>1.     Mengirim guru untuk mengikuti kegiatan pelatihan, penataran, seminar dan workshop mengenai TIK.</a:t>
            </a:r>
          </a:p>
          <a:p>
            <a:pPr>
              <a:lnSpc>
                <a:spcPts val="5099"/>
              </a:lnSpc>
            </a:pPr>
            <a:r>
              <a:rPr lang="en-US" sz="3399" spc="3">
                <a:solidFill>
                  <a:srgbClr val="1D2226"/>
                </a:solidFill>
                <a:latin typeface="Montserrat Bold"/>
              </a:rPr>
              <a:t>2.     Mengadakan kegiatan pelatihan dan sosialisasi TIK bagi seluruh guru dengan mendatangkan nara sumber ahli.</a:t>
            </a:r>
          </a:p>
          <a:p>
            <a:pPr>
              <a:lnSpc>
                <a:spcPts val="5099"/>
              </a:lnSpc>
            </a:pPr>
            <a:r>
              <a:rPr lang="en-US" sz="3399" spc="3">
                <a:solidFill>
                  <a:srgbClr val="1D2226"/>
                </a:solidFill>
                <a:latin typeface="Montserrat Bold"/>
              </a:rPr>
              <a:t>3.     Melengkapi berbagai sarana dan media berbasis TIK yang dapat menunjang kegiatan pembelajaran.</a:t>
            </a:r>
          </a:p>
          <a:p>
            <a:pPr>
              <a:lnSpc>
                <a:spcPts val="5099"/>
              </a:lnSpc>
            </a:pPr>
            <a:r>
              <a:rPr lang="en-US" sz="3399" spc="3">
                <a:solidFill>
                  <a:srgbClr val="1D2226"/>
                </a:solidFill>
                <a:latin typeface="Montserrat Bold"/>
              </a:rPr>
              <a:t>4.     Melaksanakan dan melatih pembelajaran dengan menggunakan berbagai </a:t>
            </a:r>
          </a:p>
          <a:p>
            <a:pPr>
              <a:lnSpc>
                <a:spcPts val="5099"/>
              </a:lnSpc>
            </a:pPr>
            <a:r>
              <a:rPr lang="en-US" sz="3399" spc="3">
                <a:solidFill>
                  <a:srgbClr val="1D2226"/>
                </a:solidFill>
                <a:latin typeface="Montserrat Bold"/>
              </a:rPr>
              <a:t>5.     strategi dan metode berbasis TIK, meskipun tidak semua sekolah mampu </a:t>
            </a:r>
          </a:p>
          <a:p>
            <a:pPr>
              <a:lnSpc>
                <a:spcPts val="5099"/>
              </a:lnSpc>
            </a:pPr>
            <a:r>
              <a:rPr lang="en-US" sz="3399" spc="3">
                <a:solidFill>
                  <a:srgbClr val="1D2226"/>
                </a:solidFill>
                <a:latin typeface="Montserrat Bold"/>
              </a:rPr>
              <a:t>6.     melaksanakan secara efektif.</a:t>
            </a:r>
          </a:p>
          <a:p>
            <a:pPr>
              <a:lnSpc>
                <a:spcPts val="5099"/>
              </a:lnSpc>
            </a:pPr>
            <a:r>
              <a:rPr lang="en-US" sz="3399" spc="3">
                <a:solidFill>
                  <a:srgbClr val="1D2226"/>
                </a:solidFill>
                <a:latin typeface="Montserrat Bold"/>
              </a:rPr>
              <a:t>Mengadakan studi banding ke sekolah lain yang dipandang lebih maju bidang TIKnya</a:t>
            </a:r>
          </a:p>
        </p:txBody>
      </p:sp>
      <p:pic>
        <p:nvPicPr>
          <p:cNvPr name="Picture 4" id="4"/>
          <p:cNvPicPr>
            <a:picLocks noChangeAspect="true"/>
          </p:cNvPicPr>
          <p:nvPr/>
        </p:nvPicPr>
        <p:blipFill>
          <a:blip r:embed="rId2"/>
          <a:srcRect l="0" t="0" r="0" b="0"/>
          <a:stretch>
            <a:fillRect/>
          </a:stretch>
        </p:blipFill>
        <p:spPr>
          <a:xfrm flipH="false" flipV="false" rot="0">
            <a:off x="15831340" y="-401649"/>
            <a:ext cx="2855919" cy="3213411"/>
          </a:xfrm>
          <a:prstGeom prst="rect">
            <a:avLst/>
          </a:prstGeom>
        </p:spPr>
      </p:pic>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CECD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6833957" y="-309761"/>
            <a:ext cx="4620087" cy="4493035"/>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3463597" y="3950232"/>
            <a:ext cx="3821896" cy="5857311"/>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1028700" y="5376406"/>
            <a:ext cx="4022688" cy="3881894"/>
          </a:xfrm>
          <a:prstGeom prst="rect">
            <a:avLst/>
          </a:prstGeom>
        </p:spPr>
      </p:pic>
      <p:sp>
        <p:nvSpPr>
          <p:cNvPr name="TextBox 5" id="5"/>
          <p:cNvSpPr txBox="true"/>
          <p:nvPr/>
        </p:nvSpPr>
        <p:spPr>
          <a:xfrm rot="0">
            <a:off x="0" y="5757406"/>
            <a:ext cx="17402803" cy="1403506"/>
          </a:xfrm>
          <a:prstGeom prst="rect">
            <a:avLst/>
          </a:prstGeom>
        </p:spPr>
        <p:txBody>
          <a:bodyPr anchor="t" rtlCol="false" tIns="0" lIns="0" bIns="0" rIns="0">
            <a:spAutoFit/>
          </a:bodyPr>
          <a:lstStyle/>
          <a:p>
            <a:pPr algn="ctr">
              <a:lnSpc>
                <a:spcPts val="10096"/>
              </a:lnSpc>
            </a:pPr>
            <a:r>
              <a:rPr lang="en-US" sz="11740">
                <a:solidFill>
                  <a:srgbClr val="3A3031"/>
                </a:solidFill>
                <a:latin typeface="Genty Sans"/>
              </a:rPr>
              <a:t>THANK YOU!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CECD5"/>
        </a:solidFill>
      </p:bgPr>
    </p:bg>
    <p:spTree>
      <p:nvGrpSpPr>
        <p:cNvPr id="1" name=""/>
        <p:cNvGrpSpPr/>
        <p:nvPr/>
      </p:nvGrpSpPr>
      <p:grpSpPr>
        <a:xfrm>
          <a:off x="0" y="0"/>
          <a:ext cx="0" cy="0"/>
          <a:chOff x="0" y="0"/>
          <a:chExt cx="0" cy="0"/>
        </a:xfrm>
      </p:grpSpPr>
      <p:sp>
        <p:nvSpPr>
          <p:cNvPr name="TextBox 2" id="2"/>
          <p:cNvSpPr txBox="true"/>
          <p:nvPr/>
        </p:nvSpPr>
        <p:spPr>
          <a:xfrm rot="0">
            <a:off x="486359" y="1530717"/>
            <a:ext cx="17315282" cy="1297934"/>
          </a:xfrm>
          <a:prstGeom prst="rect">
            <a:avLst/>
          </a:prstGeom>
        </p:spPr>
        <p:txBody>
          <a:bodyPr anchor="t" rtlCol="false" tIns="0" lIns="0" bIns="0" rIns="0">
            <a:spAutoFit/>
          </a:bodyPr>
          <a:lstStyle/>
          <a:p>
            <a:pPr algn="ctr">
              <a:lnSpc>
                <a:spcPts val="9220"/>
              </a:lnSpc>
            </a:pPr>
            <a:r>
              <a:rPr lang="en-US" sz="10721">
                <a:solidFill>
                  <a:srgbClr val="3A3031"/>
                </a:solidFill>
                <a:latin typeface="Genty Sans"/>
              </a:rPr>
              <a:t>ANGGOTA KELOMPOK</a:t>
            </a:r>
          </a:p>
        </p:txBody>
      </p:sp>
      <p:grpSp>
        <p:nvGrpSpPr>
          <p:cNvPr name="Group 3" id="3"/>
          <p:cNvGrpSpPr/>
          <p:nvPr/>
        </p:nvGrpSpPr>
        <p:grpSpPr>
          <a:xfrm rot="0">
            <a:off x="486359" y="3968386"/>
            <a:ext cx="4399633" cy="3579214"/>
            <a:chOff x="0" y="0"/>
            <a:chExt cx="5866178" cy="4772285"/>
          </a:xfrm>
        </p:grpSpPr>
        <p:sp>
          <p:nvSpPr>
            <p:cNvPr name="TextBox 4" id="4"/>
            <p:cNvSpPr txBox="true"/>
            <p:nvPr/>
          </p:nvSpPr>
          <p:spPr>
            <a:xfrm rot="0">
              <a:off x="0" y="3021590"/>
              <a:ext cx="5866178" cy="1750695"/>
            </a:xfrm>
            <a:prstGeom prst="rect">
              <a:avLst/>
            </a:prstGeom>
          </p:spPr>
          <p:txBody>
            <a:bodyPr anchor="t" rtlCol="false" tIns="0" lIns="0" bIns="0" rIns="0">
              <a:spAutoFit/>
            </a:bodyPr>
            <a:lstStyle/>
            <a:p>
              <a:pPr algn="ctr">
                <a:lnSpc>
                  <a:spcPts val="5400"/>
                </a:lnSpc>
              </a:pPr>
              <a:r>
                <a:rPr lang="en-US" sz="3600" spc="3">
                  <a:solidFill>
                    <a:srgbClr val="1D2226"/>
                  </a:solidFill>
                  <a:latin typeface="Montserrat Bold"/>
                </a:rPr>
                <a:t>Rohmi Illiyin</a:t>
              </a:r>
            </a:p>
            <a:p>
              <a:pPr algn="ctr">
                <a:lnSpc>
                  <a:spcPts val="5400"/>
                </a:lnSpc>
              </a:pPr>
              <a:r>
                <a:rPr lang="en-US" sz="3600" spc="3">
                  <a:solidFill>
                    <a:srgbClr val="1D2226"/>
                  </a:solidFill>
                  <a:latin typeface="Montserrat Bold"/>
                </a:rPr>
                <a:t>21130530404</a:t>
              </a:r>
            </a:p>
          </p:txBody>
        </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895077">
              <a:off x="2083786" y="300405"/>
              <a:ext cx="1698605" cy="1627573"/>
            </a:xfrm>
            <a:prstGeom prst="rect">
              <a:avLst/>
            </a:prstGeom>
          </p:spPr>
        </p:pic>
      </p:grpSp>
      <p:grpSp>
        <p:nvGrpSpPr>
          <p:cNvPr name="Group 6" id="6"/>
          <p:cNvGrpSpPr/>
          <p:nvPr/>
        </p:nvGrpSpPr>
        <p:grpSpPr>
          <a:xfrm rot="0">
            <a:off x="4885992" y="3968386"/>
            <a:ext cx="4399633" cy="4265014"/>
            <a:chOff x="0" y="0"/>
            <a:chExt cx="5866178" cy="5686685"/>
          </a:xfrm>
        </p:grpSpPr>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3895077">
              <a:off x="2083786" y="300405"/>
              <a:ext cx="1698605" cy="1627573"/>
            </a:xfrm>
            <a:prstGeom prst="rect">
              <a:avLst/>
            </a:prstGeom>
          </p:spPr>
        </p:pic>
        <p:sp>
          <p:nvSpPr>
            <p:cNvPr name="TextBox 8" id="8"/>
            <p:cNvSpPr txBox="true"/>
            <p:nvPr/>
          </p:nvSpPr>
          <p:spPr>
            <a:xfrm rot="0">
              <a:off x="0" y="3021590"/>
              <a:ext cx="5866178" cy="2665095"/>
            </a:xfrm>
            <a:prstGeom prst="rect">
              <a:avLst/>
            </a:prstGeom>
          </p:spPr>
          <p:txBody>
            <a:bodyPr anchor="t" rtlCol="false" tIns="0" lIns="0" bIns="0" rIns="0">
              <a:spAutoFit/>
            </a:bodyPr>
            <a:lstStyle/>
            <a:p>
              <a:pPr algn="ctr">
                <a:lnSpc>
                  <a:spcPts val="5400"/>
                </a:lnSpc>
              </a:pPr>
              <a:r>
                <a:rPr lang="en-US" sz="3600" spc="3">
                  <a:solidFill>
                    <a:srgbClr val="1D2226"/>
                  </a:solidFill>
                  <a:latin typeface="Montserrat Bold"/>
                </a:rPr>
                <a:t>Gustira Febri Sazita</a:t>
              </a:r>
            </a:p>
            <a:p>
              <a:pPr algn="ctr">
                <a:lnSpc>
                  <a:spcPts val="5400"/>
                </a:lnSpc>
              </a:pPr>
              <a:r>
                <a:rPr lang="en-US" sz="3600" spc="3">
                  <a:solidFill>
                    <a:srgbClr val="1D2226"/>
                  </a:solidFill>
                  <a:latin typeface="Montserrat Bold"/>
                </a:rPr>
                <a:t>2113053081</a:t>
              </a:r>
            </a:p>
          </p:txBody>
        </p:sp>
      </p:grpSp>
      <p:grpSp>
        <p:nvGrpSpPr>
          <p:cNvPr name="Group 9" id="9"/>
          <p:cNvGrpSpPr/>
          <p:nvPr/>
        </p:nvGrpSpPr>
        <p:grpSpPr>
          <a:xfrm rot="0">
            <a:off x="9144000" y="3968386"/>
            <a:ext cx="4399633" cy="3542999"/>
            <a:chOff x="0" y="0"/>
            <a:chExt cx="5866178" cy="4723999"/>
          </a:xfrm>
        </p:grpSpPr>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3895077">
              <a:off x="2083786" y="300405"/>
              <a:ext cx="1698605" cy="1627573"/>
            </a:xfrm>
            <a:prstGeom prst="rect">
              <a:avLst/>
            </a:prstGeom>
          </p:spPr>
        </p:pic>
        <p:sp>
          <p:nvSpPr>
            <p:cNvPr name="TextBox 11" id="11"/>
            <p:cNvSpPr txBox="true"/>
            <p:nvPr/>
          </p:nvSpPr>
          <p:spPr>
            <a:xfrm rot="0">
              <a:off x="0" y="2973304"/>
              <a:ext cx="5866178" cy="1750695"/>
            </a:xfrm>
            <a:prstGeom prst="rect">
              <a:avLst/>
            </a:prstGeom>
          </p:spPr>
          <p:txBody>
            <a:bodyPr anchor="t" rtlCol="false" tIns="0" lIns="0" bIns="0" rIns="0">
              <a:spAutoFit/>
            </a:bodyPr>
            <a:lstStyle/>
            <a:p>
              <a:pPr algn="ctr">
                <a:lnSpc>
                  <a:spcPts val="5400"/>
                </a:lnSpc>
              </a:pPr>
              <a:r>
                <a:rPr lang="en-US" sz="3600" spc="3">
                  <a:solidFill>
                    <a:srgbClr val="1D2226"/>
                  </a:solidFill>
                  <a:latin typeface="Montserrat Bold"/>
                </a:rPr>
                <a:t>Nafisa Khira</a:t>
              </a:r>
            </a:p>
            <a:p>
              <a:pPr algn="ctr">
                <a:lnSpc>
                  <a:spcPts val="5400"/>
                </a:lnSpc>
              </a:pPr>
              <a:r>
                <a:rPr lang="en-US" sz="3600" spc="3">
                  <a:solidFill>
                    <a:srgbClr val="1D2226"/>
                  </a:solidFill>
                  <a:latin typeface="Montserrat Bold"/>
                </a:rPr>
                <a:t>2113053172</a:t>
              </a:r>
            </a:p>
          </p:txBody>
        </p:sp>
      </p:grpSp>
      <p:grpSp>
        <p:nvGrpSpPr>
          <p:cNvPr name="Group 12" id="12"/>
          <p:cNvGrpSpPr/>
          <p:nvPr/>
        </p:nvGrpSpPr>
        <p:grpSpPr>
          <a:xfrm rot="0">
            <a:off x="13089809" y="3950279"/>
            <a:ext cx="4399633" cy="3579214"/>
            <a:chOff x="0" y="0"/>
            <a:chExt cx="5866178" cy="4772285"/>
          </a:xfrm>
        </p:grpSpPr>
        <p:sp>
          <p:nvSpPr>
            <p:cNvPr name="TextBox 13" id="13"/>
            <p:cNvSpPr txBox="true"/>
            <p:nvPr/>
          </p:nvSpPr>
          <p:spPr>
            <a:xfrm rot="0">
              <a:off x="0" y="3021590"/>
              <a:ext cx="5866178" cy="1750695"/>
            </a:xfrm>
            <a:prstGeom prst="rect">
              <a:avLst/>
            </a:prstGeom>
          </p:spPr>
          <p:txBody>
            <a:bodyPr anchor="t" rtlCol="false" tIns="0" lIns="0" bIns="0" rIns="0">
              <a:spAutoFit/>
            </a:bodyPr>
            <a:lstStyle/>
            <a:p>
              <a:pPr algn="ctr">
                <a:lnSpc>
                  <a:spcPts val="5400"/>
                </a:lnSpc>
              </a:pPr>
              <a:r>
                <a:rPr lang="en-US" sz="3600" spc="3">
                  <a:solidFill>
                    <a:srgbClr val="1D2226"/>
                  </a:solidFill>
                  <a:latin typeface="Montserrat Bold"/>
                </a:rPr>
                <a:t>Vera Tri Astuti</a:t>
              </a:r>
            </a:p>
            <a:p>
              <a:pPr algn="ctr">
                <a:lnSpc>
                  <a:spcPts val="5400"/>
                </a:lnSpc>
              </a:pPr>
              <a:r>
                <a:rPr lang="en-US" sz="3600" spc="3">
                  <a:solidFill>
                    <a:srgbClr val="1D2226"/>
                  </a:solidFill>
                  <a:latin typeface="Montserrat Bold"/>
                </a:rPr>
                <a:t>2113053205</a:t>
              </a:r>
            </a:p>
          </p:txBody>
        </p:sp>
        <p:pic>
          <p:nvPicPr>
            <p:cNvPr name="Picture 14" id="1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895077">
              <a:off x="2083786" y="300405"/>
              <a:ext cx="1698605" cy="1627573"/>
            </a:xfrm>
            <a:prstGeom prst="rect">
              <a:avLst/>
            </a:prstGeom>
          </p:spPr>
        </p:pic>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CECD5"/>
        </a:solidFill>
      </p:bgPr>
    </p:bg>
    <p:spTree>
      <p:nvGrpSpPr>
        <p:cNvPr id="1" name=""/>
        <p:cNvGrpSpPr/>
        <p:nvPr/>
      </p:nvGrpSpPr>
      <p:grpSpPr>
        <a:xfrm>
          <a:off x="0" y="0"/>
          <a:ext cx="0" cy="0"/>
          <a:chOff x="0" y="0"/>
          <a:chExt cx="0" cy="0"/>
        </a:xfrm>
      </p:grpSpPr>
      <p:sp>
        <p:nvSpPr>
          <p:cNvPr name="TextBox 2" id="2"/>
          <p:cNvSpPr txBox="true"/>
          <p:nvPr/>
        </p:nvSpPr>
        <p:spPr>
          <a:xfrm rot="0">
            <a:off x="486359" y="1530717"/>
            <a:ext cx="17315282" cy="1297934"/>
          </a:xfrm>
          <a:prstGeom prst="rect">
            <a:avLst/>
          </a:prstGeom>
        </p:spPr>
        <p:txBody>
          <a:bodyPr anchor="t" rtlCol="false" tIns="0" lIns="0" bIns="0" rIns="0">
            <a:spAutoFit/>
          </a:bodyPr>
          <a:lstStyle/>
          <a:p>
            <a:pPr algn="ctr">
              <a:lnSpc>
                <a:spcPts val="9220"/>
              </a:lnSpc>
            </a:pPr>
            <a:r>
              <a:rPr lang="en-US" sz="10721">
                <a:solidFill>
                  <a:srgbClr val="3A3031"/>
                </a:solidFill>
                <a:latin typeface="Genty Sans"/>
              </a:rPr>
              <a:t>ANGGOTA KELOMPOK</a:t>
            </a:r>
          </a:p>
        </p:txBody>
      </p:sp>
      <p:grpSp>
        <p:nvGrpSpPr>
          <p:cNvPr name="Group 3" id="3"/>
          <p:cNvGrpSpPr/>
          <p:nvPr/>
        </p:nvGrpSpPr>
        <p:grpSpPr>
          <a:xfrm rot="0">
            <a:off x="2258426" y="3968386"/>
            <a:ext cx="4399633" cy="3579214"/>
            <a:chOff x="0" y="0"/>
            <a:chExt cx="5866178" cy="4772285"/>
          </a:xfrm>
        </p:grpSpPr>
        <p:sp>
          <p:nvSpPr>
            <p:cNvPr name="TextBox 4" id="4"/>
            <p:cNvSpPr txBox="true"/>
            <p:nvPr/>
          </p:nvSpPr>
          <p:spPr>
            <a:xfrm rot="0">
              <a:off x="0" y="3021590"/>
              <a:ext cx="5866178" cy="1750695"/>
            </a:xfrm>
            <a:prstGeom prst="rect">
              <a:avLst/>
            </a:prstGeom>
          </p:spPr>
          <p:txBody>
            <a:bodyPr anchor="t" rtlCol="false" tIns="0" lIns="0" bIns="0" rIns="0">
              <a:spAutoFit/>
            </a:bodyPr>
            <a:lstStyle/>
            <a:p>
              <a:pPr algn="ctr">
                <a:lnSpc>
                  <a:spcPts val="5400"/>
                </a:lnSpc>
              </a:pPr>
              <a:r>
                <a:rPr lang="en-US" sz="3600" spc="3">
                  <a:solidFill>
                    <a:srgbClr val="1D2226"/>
                  </a:solidFill>
                  <a:latin typeface="Montserrat Bold"/>
                </a:rPr>
                <a:t>Riska Mariana</a:t>
              </a:r>
            </a:p>
            <a:p>
              <a:pPr algn="ctr">
                <a:lnSpc>
                  <a:spcPts val="5400"/>
                </a:lnSpc>
              </a:pPr>
              <a:r>
                <a:rPr lang="en-US" sz="3600" spc="3">
                  <a:solidFill>
                    <a:srgbClr val="1D2226"/>
                  </a:solidFill>
                  <a:latin typeface="Montserrat Bold"/>
                </a:rPr>
                <a:t>2113053207</a:t>
              </a:r>
            </a:p>
          </p:txBody>
        </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895077">
              <a:off x="2083786" y="300405"/>
              <a:ext cx="1698605" cy="1627573"/>
            </a:xfrm>
            <a:prstGeom prst="rect">
              <a:avLst/>
            </a:prstGeom>
          </p:spPr>
        </p:pic>
      </p:grpSp>
      <p:grpSp>
        <p:nvGrpSpPr>
          <p:cNvPr name="Group 6" id="6"/>
          <p:cNvGrpSpPr/>
          <p:nvPr/>
        </p:nvGrpSpPr>
        <p:grpSpPr>
          <a:xfrm rot="0">
            <a:off x="6944183" y="3968386"/>
            <a:ext cx="4399633" cy="4265014"/>
            <a:chOff x="0" y="0"/>
            <a:chExt cx="5866178" cy="5686685"/>
          </a:xfrm>
        </p:grpSpPr>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3895077">
              <a:off x="2083786" y="300405"/>
              <a:ext cx="1698605" cy="1627573"/>
            </a:xfrm>
            <a:prstGeom prst="rect">
              <a:avLst/>
            </a:prstGeom>
          </p:spPr>
        </p:pic>
        <p:sp>
          <p:nvSpPr>
            <p:cNvPr name="TextBox 8" id="8"/>
            <p:cNvSpPr txBox="true"/>
            <p:nvPr/>
          </p:nvSpPr>
          <p:spPr>
            <a:xfrm rot="0">
              <a:off x="0" y="3021590"/>
              <a:ext cx="5866178" cy="2665095"/>
            </a:xfrm>
            <a:prstGeom prst="rect">
              <a:avLst/>
            </a:prstGeom>
          </p:spPr>
          <p:txBody>
            <a:bodyPr anchor="t" rtlCol="false" tIns="0" lIns="0" bIns="0" rIns="0">
              <a:spAutoFit/>
            </a:bodyPr>
            <a:lstStyle/>
            <a:p>
              <a:pPr algn="ctr">
                <a:lnSpc>
                  <a:spcPts val="5400"/>
                </a:lnSpc>
              </a:pPr>
              <a:r>
                <a:rPr lang="en-US" sz="3600" spc="3">
                  <a:solidFill>
                    <a:srgbClr val="1D2226"/>
                  </a:solidFill>
                  <a:latin typeface="Montserrat Bold"/>
                </a:rPr>
                <a:t>Nadia Ivana Agustin</a:t>
              </a:r>
            </a:p>
            <a:p>
              <a:pPr algn="ctr">
                <a:lnSpc>
                  <a:spcPts val="5400"/>
                </a:lnSpc>
              </a:pPr>
              <a:r>
                <a:rPr lang="en-US" sz="3600" spc="3">
                  <a:solidFill>
                    <a:srgbClr val="1D2226"/>
                  </a:solidFill>
                  <a:latin typeface="Montserrat Bold"/>
                </a:rPr>
                <a:t>2113053245</a:t>
              </a:r>
            </a:p>
          </p:txBody>
        </p:sp>
      </p:grpSp>
      <p:grpSp>
        <p:nvGrpSpPr>
          <p:cNvPr name="Group 9" id="9"/>
          <p:cNvGrpSpPr/>
          <p:nvPr/>
        </p:nvGrpSpPr>
        <p:grpSpPr>
          <a:xfrm rot="0">
            <a:off x="11629941" y="3968386"/>
            <a:ext cx="4399633" cy="4228799"/>
            <a:chOff x="0" y="0"/>
            <a:chExt cx="5866178" cy="5638399"/>
          </a:xfrm>
        </p:grpSpPr>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3895077">
              <a:off x="2083786" y="300405"/>
              <a:ext cx="1698605" cy="1627573"/>
            </a:xfrm>
            <a:prstGeom prst="rect">
              <a:avLst/>
            </a:prstGeom>
          </p:spPr>
        </p:pic>
        <p:sp>
          <p:nvSpPr>
            <p:cNvPr name="TextBox 11" id="11"/>
            <p:cNvSpPr txBox="true"/>
            <p:nvPr/>
          </p:nvSpPr>
          <p:spPr>
            <a:xfrm rot="0">
              <a:off x="0" y="2973304"/>
              <a:ext cx="5866178" cy="2665095"/>
            </a:xfrm>
            <a:prstGeom prst="rect">
              <a:avLst/>
            </a:prstGeom>
          </p:spPr>
          <p:txBody>
            <a:bodyPr anchor="t" rtlCol="false" tIns="0" lIns="0" bIns="0" rIns="0">
              <a:spAutoFit/>
            </a:bodyPr>
            <a:lstStyle/>
            <a:p>
              <a:pPr algn="ctr">
                <a:lnSpc>
                  <a:spcPts val="5400"/>
                </a:lnSpc>
              </a:pPr>
              <a:r>
                <a:rPr lang="en-US" sz="3600" spc="3">
                  <a:solidFill>
                    <a:srgbClr val="1D2226"/>
                  </a:solidFill>
                  <a:latin typeface="Montserrat Bold"/>
                </a:rPr>
                <a:t>Rahmanisa Da'iyah Putri</a:t>
              </a:r>
            </a:p>
            <a:p>
              <a:pPr algn="ctr">
                <a:lnSpc>
                  <a:spcPts val="5400"/>
                </a:lnSpc>
              </a:pPr>
              <a:r>
                <a:rPr lang="en-US" sz="3600" spc="3">
                  <a:solidFill>
                    <a:srgbClr val="1D2226"/>
                  </a:solidFill>
                  <a:latin typeface="Montserrat Bold"/>
                </a:rPr>
                <a:t>2113053301</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DEFE3"/>
        </a:solidFill>
      </p:bgPr>
    </p:bg>
    <p:spTree>
      <p:nvGrpSpPr>
        <p:cNvPr id="1" name=""/>
        <p:cNvGrpSpPr/>
        <p:nvPr/>
      </p:nvGrpSpPr>
      <p:grpSpPr>
        <a:xfrm>
          <a:off x="0" y="0"/>
          <a:ext cx="0" cy="0"/>
          <a:chOff x="0" y="0"/>
          <a:chExt cx="0" cy="0"/>
        </a:xfrm>
      </p:grpSpPr>
      <p:grpSp>
        <p:nvGrpSpPr>
          <p:cNvPr name="Group 2" id="2"/>
          <p:cNvGrpSpPr/>
          <p:nvPr/>
        </p:nvGrpSpPr>
        <p:grpSpPr>
          <a:xfrm rot="0">
            <a:off x="-420223" y="8694541"/>
            <a:ext cx="18708223" cy="1592459"/>
            <a:chOff x="0" y="0"/>
            <a:chExt cx="6824810" cy="580933"/>
          </a:xfrm>
        </p:grpSpPr>
        <p:sp>
          <p:nvSpPr>
            <p:cNvPr name="Freeform 3" id="3"/>
            <p:cNvSpPr/>
            <p:nvPr/>
          </p:nvSpPr>
          <p:spPr>
            <a:xfrm>
              <a:off x="0" y="0"/>
              <a:ext cx="6824811" cy="580933"/>
            </a:xfrm>
            <a:custGeom>
              <a:avLst/>
              <a:gdLst/>
              <a:ahLst/>
              <a:cxnLst/>
              <a:rect r="r" b="b" t="t" l="l"/>
              <a:pathLst>
                <a:path h="580933" w="6824811">
                  <a:moveTo>
                    <a:pt x="0" y="0"/>
                  </a:moveTo>
                  <a:lnTo>
                    <a:pt x="6824811" y="0"/>
                  </a:lnTo>
                  <a:lnTo>
                    <a:pt x="6824811" y="580933"/>
                  </a:lnTo>
                  <a:lnTo>
                    <a:pt x="0" y="580933"/>
                  </a:lnTo>
                  <a:close/>
                </a:path>
              </a:pathLst>
            </a:custGeom>
            <a:solidFill>
              <a:srgbClr val="F4BAB4"/>
            </a:solidFill>
          </p:spPr>
        </p:sp>
      </p:grpSp>
      <p:pic>
        <p:nvPicPr>
          <p:cNvPr name="Picture 4" id="4"/>
          <p:cNvPicPr>
            <a:picLocks noChangeAspect="true"/>
          </p:cNvPicPr>
          <p:nvPr/>
        </p:nvPicPr>
        <p:blipFill>
          <a:blip r:embed="rId2"/>
          <a:srcRect l="0" t="0" r="0" b="0"/>
          <a:stretch>
            <a:fillRect/>
          </a:stretch>
        </p:blipFill>
        <p:spPr>
          <a:xfrm flipH="false" flipV="false" rot="0">
            <a:off x="10971071" y="359469"/>
            <a:ext cx="7980832" cy="8335072"/>
          </a:xfrm>
          <a:prstGeom prst="rect">
            <a:avLst/>
          </a:prstGeom>
        </p:spPr>
      </p:pic>
      <p:pic>
        <p:nvPicPr>
          <p:cNvPr name="Picture 5" id="5"/>
          <p:cNvPicPr>
            <a:picLocks noChangeAspect="true"/>
          </p:cNvPicPr>
          <p:nvPr/>
        </p:nvPicPr>
        <p:blipFill>
          <a:blip r:embed="rId3"/>
          <a:srcRect l="0" t="0" r="0" b="0"/>
          <a:stretch>
            <a:fillRect/>
          </a:stretch>
        </p:blipFill>
        <p:spPr>
          <a:xfrm flipH="false" flipV="false" rot="0">
            <a:off x="13213679" y="6565029"/>
            <a:ext cx="8091242" cy="3721971"/>
          </a:xfrm>
          <a:prstGeom prst="rect">
            <a:avLst/>
          </a:prstGeom>
        </p:spPr>
      </p:pic>
      <p:pic>
        <p:nvPicPr>
          <p:cNvPr name="Picture 6" id="6"/>
          <p:cNvPicPr>
            <a:picLocks noChangeAspect="true"/>
          </p:cNvPicPr>
          <p:nvPr/>
        </p:nvPicPr>
        <p:blipFill>
          <a:blip r:embed="rId4"/>
          <a:srcRect l="0" t="0" r="0" b="0"/>
          <a:stretch>
            <a:fillRect/>
          </a:stretch>
        </p:blipFill>
        <p:spPr>
          <a:xfrm flipH="false" flipV="false" rot="0">
            <a:off x="9663368" y="5143500"/>
            <a:ext cx="4900715" cy="5032827"/>
          </a:xfrm>
          <a:prstGeom prst="rect">
            <a:avLst/>
          </a:prstGeom>
        </p:spPr>
      </p:pic>
      <p:pic>
        <p:nvPicPr>
          <p:cNvPr name="Picture 7" id="7"/>
          <p:cNvPicPr>
            <a:picLocks noChangeAspect="true"/>
          </p:cNvPicPr>
          <p:nvPr/>
        </p:nvPicPr>
        <p:blipFill>
          <a:blip r:embed="rId5"/>
          <a:srcRect l="0" t="0" r="0" b="0"/>
          <a:stretch>
            <a:fillRect/>
          </a:stretch>
        </p:blipFill>
        <p:spPr>
          <a:xfrm flipH="false" flipV="false" rot="0">
            <a:off x="15482044" y="3271599"/>
            <a:ext cx="4579575" cy="3743803"/>
          </a:xfrm>
          <a:prstGeom prst="rect">
            <a:avLst/>
          </a:prstGeom>
        </p:spPr>
      </p:pic>
      <p:pic>
        <p:nvPicPr>
          <p:cNvPr name="Picture 8" id="8"/>
          <p:cNvPicPr>
            <a:picLocks noChangeAspect="true"/>
          </p:cNvPicPr>
          <p:nvPr/>
        </p:nvPicPr>
        <p:blipFill>
          <a:blip r:embed="rId6"/>
          <a:srcRect l="0" t="0" r="0" b="0"/>
          <a:stretch>
            <a:fillRect/>
          </a:stretch>
        </p:blipFill>
        <p:spPr>
          <a:xfrm flipH="false" flipV="false" rot="0">
            <a:off x="15547481" y="6665985"/>
            <a:ext cx="2740519" cy="698832"/>
          </a:xfrm>
          <a:prstGeom prst="rect">
            <a:avLst/>
          </a:prstGeom>
        </p:spPr>
      </p:pic>
      <p:pic>
        <p:nvPicPr>
          <p:cNvPr name="Picture 9" id="9"/>
          <p:cNvPicPr>
            <a:picLocks noChangeAspect="true"/>
          </p:cNvPicPr>
          <p:nvPr/>
        </p:nvPicPr>
        <p:blipFill>
          <a:blip r:embed="rId7"/>
          <a:srcRect l="0" t="0" r="0" b="0"/>
          <a:stretch>
            <a:fillRect/>
          </a:stretch>
        </p:blipFill>
        <p:spPr>
          <a:xfrm flipH="false" flipV="false" rot="0">
            <a:off x="13673223" y="8079594"/>
            <a:ext cx="2444863" cy="2822353"/>
          </a:xfrm>
          <a:prstGeom prst="rect">
            <a:avLst/>
          </a:prstGeom>
        </p:spPr>
      </p:pic>
      <p:pic>
        <p:nvPicPr>
          <p:cNvPr name="Picture 10" id="10"/>
          <p:cNvPicPr>
            <a:picLocks noChangeAspect="true"/>
          </p:cNvPicPr>
          <p:nvPr/>
        </p:nvPicPr>
        <p:blipFill>
          <a:blip r:embed="rId8"/>
          <a:srcRect l="0" t="0" r="0" b="0"/>
          <a:stretch>
            <a:fillRect/>
          </a:stretch>
        </p:blipFill>
        <p:spPr>
          <a:xfrm flipH="false" flipV="false" rot="0">
            <a:off x="14339227" y="5949341"/>
            <a:ext cx="1244521" cy="1377063"/>
          </a:xfrm>
          <a:prstGeom prst="rect">
            <a:avLst/>
          </a:prstGeom>
        </p:spPr>
      </p:pic>
      <p:pic>
        <p:nvPicPr>
          <p:cNvPr name="Picture 11" id="11"/>
          <p:cNvPicPr>
            <a:picLocks noChangeAspect="true"/>
          </p:cNvPicPr>
          <p:nvPr/>
        </p:nvPicPr>
        <p:blipFill>
          <a:blip r:embed="rId9"/>
          <a:srcRect l="0" t="0" r="0" b="0"/>
          <a:stretch>
            <a:fillRect/>
          </a:stretch>
        </p:blipFill>
        <p:spPr>
          <a:xfrm flipH="false" flipV="false" rot="0">
            <a:off x="16163841" y="5506209"/>
            <a:ext cx="4248317" cy="5839612"/>
          </a:xfrm>
          <a:prstGeom prst="rect">
            <a:avLst/>
          </a:prstGeom>
        </p:spPr>
      </p:pic>
      <p:sp>
        <p:nvSpPr>
          <p:cNvPr name="TextBox 12" id="12"/>
          <p:cNvSpPr txBox="true"/>
          <p:nvPr/>
        </p:nvSpPr>
        <p:spPr>
          <a:xfrm rot="0">
            <a:off x="533400" y="1419225"/>
            <a:ext cx="10390046" cy="6761879"/>
          </a:xfrm>
          <a:prstGeom prst="rect">
            <a:avLst/>
          </a:prstGeom>
        </p:spPr>
        <p:txBody>
          <a:bodyPr anchor="t" rtlCol="false" tIns="0" lIns="0" bIns="0" rIns="0">
            <a:spAutoFit/>
          </a:bodyPr>
          <a:lstStyle/>
          <a:p>
            <a:pPr algn="ctr">
              <a:lnSpc>
                <a:spcPts val="10470"/>
              </a:lnSpc>
            </a:pPr>
            <a:r>
              <a:rPr lang="en-US" sz="12175">
                <a:solidFill>
                  <a:srgbClr val="3A3031"/>
                </a:solidFill>
                <a:latin typeface="Genty Sans"/>
              </a:rPr>
              <a:t>DEFINISI TEKNOLOGI DAN KOMUNIKASI (TIK)</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DEFE3"/>
        </a:solidFill>
      </p:bgPr>
    </p:bg>
    <p:spTree>
      <p:nvGrpSpPr>
        <p:cNvPr id="1" name=""/>
        <p:cNvGrpSpPr/>
        <p:nvPr/>
      </p:nvGrpSpPr>
      <p:grpSpPr>
        <a:xfrm>
          <a:off x="0" y="0"/>
          <a:ext cx="0" cy="0"/>
          <a:chOff x="0" y="0"/>
          <a:chExt cx="0" cy="0"/>
        </a:xfrm>
      </p:grpSpPr>
      <p:grpSp>
        <p:nvGrpSpPr>
          <p:cNvPr name="Group 2" id="2"/>
          <p:cNvGrpSpPr/>
          <p:nvPr/>
        </p:nvGrpSpPr>
        <p:grpSpPr>
          <a:xfrm rot="0">
            <a:off x="-420223" y="8694541"/>
            <a:ext cx="18708223" cy="1592459"/>
            <a:chOff x="0" y="0"/>
            <a:chExt cx="6824810" cy="580933"/>
          </a:xfrm>
        </p:grpSpPr>
        <p:sp>
          <p:nvSpPr>
            <p:cNvPr name="Freeform 3" id="3"/>
            <p:cNvSpPr/>
            <p:nvPr/>
          </p:nvSpPr>
          <p:spPr>
            <a:xfrm>
              <a:off x="0" y="0"/>
              <a:ext cx="6824811" cy="580933"/>
            </a:xfrm>
            <a:custGeom>
              <a:avLst/>
              <a:gdLst/>
              <a:ahLst/>
              <a:cxnLst/>
              <a:rect r="r" b="b" t="t" l="l"/>
              <a:pathLst>
                <a:path h="580933" w="6824811">
                  <a:moveTo>
                    <a:pt x="0" y="0"/>
                  </a:moveTo>
                  <a:lnTo>
                    <a:pt x="6824811" y="0"/>
                  </a:lnTo>
                  <a:lnTo>
                    <a:pt x="6824811" y="580933"/>
                  </a:lnTo>
                  <a:lnTo>
                    <a:pt x="0" y="580933"/>
                  </a:lnTo>
                  <a:close/>
                </a:path>
              </a:pathLst>
            </a:custGeom>
            <a:solidFill>
              <a:srgbClr val="F4BAB4"/>
            </a:solidFill>
          </p:spPr>
        </p:sp>
      </p:grpSp>
      <p:pic>
        <p:nvPicPr>
          <p:cNvPr name="Picture 4" id="4"/>
          <p:cNvPicPr>
            <a:picLocks noChangeAspect="true"/>
          </p:cNvPicPr>
          <p:nvPr/>
        </p:nvPicPr>
        <p:blipFill>
          <a:blip r:embed="rId2"/>
          <a:srcRect l="0" t="0" r="0" b="0"/>
          <a:stretch>
            <a:fillRect/>
          </a:stretch>
        </p:blipFill>
        <p:spPr>
          <a:xfrm flipH="false" flipV="false" rot="0">
            <a:off x="15768399" y="6948001"/>
            <a:ext cx="2981802" cy="3062184"/>
          </a:xfrm>
          <a:prstGeom prst="rect">
            <a:avLst/>
          </a:prstGeom>
        </p:spPr>
      </p:pic>
      <p:pic>
        <p:nvPicPr>
          <p:cNvPr name="Picture 5" id="5"/>
          <p:cNvPicPr>
            <a:picLocks noChangeAspect="true"/>
          </p:cNvPicPr>
          <p:nvPr/>
        </p:nvPicPr>
        <p:blipFill>
          <a:blip r:embed="rId3"/>
          <a:srcRect l="0" t="0" r="0" b="0"/>
          <a:stretch>
            <a:fillRect/>
          </a:stretch>
        </p:blipFill>
        <p:spPr>
          <a:xfrm flipH="false" flipV="false" rot="0">
            <a:off x="0" y="8479093"/>
            <a:ext cx="2444863" cy="2822353"/>
          </a:xfrm>
          <a:prstGeom prst="rect">
            <a:avLst/>
          </a:prstGeom>
        </p:spPr>
      </p:pic>
      <p:sp>
        <p:nvSpPr>
          <p:cNvPr name="TextBox 6" id="6"/>
          <p:cNvSpPr txBox="true"/>
          <p:nvPr/>
        </p:nvSpPr>
        <p:spPr>
          <a:xfrm rot="0">
            <a:off x="915454" y="1182651"/>
            <a:ext cx="16457091" cy="7768562"/>
          </a:xfrm>
          <a:prstGeom prst="rect">
            <a:avLst/>
          </a:prstGeom>
        </p:spPr>
        <p:txBody>
          <a:bodyPr anchor="t" rtlCol="false" tIns="0" lIns="0" bIns="0" rIns="0">
            <a:spAutoFit/>
          </a:bodyPr>
          <a:lstStyle/>
          <a:p>
            <a:pPr>
              <a:lnSpc>
                <a:spcPts val="6151"/>
              </a:lnSpc>
            </a:pPr>
            <a:r>
              <a:rPr lang="en-US" sz="4100" spc="4">
                <a:solidFill>
                  <a:srgbClr val="1D2226"/>
                </a:solidFill>
                <a:latin typeface="Montserrat Bold"/>
              </a:rPr>
              <a:t>Teknologi Informasi dan Komunikasi mencakup dua aspek, Menurut puskur kemendiknas (dalam Rusman, dkk (2011) yaitu:</a:t>
            </a:r>
          </a:p>
          <a:p>
            <a:pPr>
              <a:lnSpc>
                <a:spcPts val="6151"/>
              </a:lnSpc>
            </a:pPr>
            <a:r>
              <a:rPr lang="en-US" sz="4100" spc="4">
                <a:solidFill>
                  <a:srgbClr val="1D2226"/>
                </a:solidFill>
                <a:latin typeface="Montserrat Bold"/>
              </a:rPr>
              <a:t>1.     Teknologi Informasi adalah meliputi segala hal yang berkaitan dengan proses, penggunaan sebagai alat bantu, manipulasi, dan pengelolaan informasi.</a:t>
            </a:r>
          </a:p>
          <a:p>
            <a:pPr>
              <a:lnSpc>
                <a:spcPts val="6151"/>
              </a:lnSpc>
            </a:pPr>
            <a:r>
              <a:rPr lang="en-US" sz="4100" spc="4">
                <a:solidFill>
                  <a:srgbClr val="1D2226"/>
                </a:solidFill>
                <a:latin typeface="Montserrat Bold"/>
              </a:rPr>
              <a:t>2.     Teknologi komunikasi adalah segala hal yang berkaitan dengan penggunaan alat bantu untuk memproses dan mentransfer data dari perangkat yang satu ke lainya.</a:t>
            </a:r>
          </a:p>
          <a:p>
            <a:pPr>
              <a:lnSpc>
                <a:spcPts val="6151"/>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DEFE3"/>
        </a:solidFill>
      </p:bgPr>
    </p:bg>
    <p:spTree>
      <p:nvGrpSpPr>
        <p:cNvPr id="1" name=""/>
        <p:cNvGrpSpPr/>
        <p:nvPr/>
      </p:nvGrpSpPr>
      <p:grpSpPr>
        <a:xfrm>
          <a:off x="0" y="0"/>
          <a:ext cx="0" cy="0"/>
          <a:chOff x="0" y="0"/>
          <a:chExt cx="0" cy="0"/>
        </a:xfrm>
      </p:grpSpPr>
      <p:grpSp>
        <p:nvGrpSpPr>
          <p:cNvPr name="Group 2" id="2"/>
          <p:cNvGrpSpPr/>
          <p:nvPr/>
        </p:nvGrpSpPr>
        <p:grpSpPr>
          <a:xfrm rot="0">
            <a:off x="-420223" y="8694541"/>
            <a:ext cx="18708223" cy="1592459"/>
            <a:chOff x="0" y="0"/>
            <a:chExt cx="6824810" cy="580933"/>
          </a:xfrm>
        </p:grpSpPr>
        <p:sp>
          <p:nvSpPr>
            <p:cNvPr name="Freeform 3" id="3"/>
            <p:cNvSpPr/>
            <p:nvPr/>
          </p:nvSpPr>
          <p:spPr>
            <a:xfrm>
              <a:off x="0" y="0"/>
              <a:ext cx="6824811" cy="580933"/>
            </a:xfrm>
            <a:custGeom>
              <a:avLst/>
              <a:gdLst/>
              <a:ahLst/>
              <a:cxnLst/>
              <a:rect r="r" b="b" t="t" l="l"/>
              <a:pathLst>
                <a:path h="580933" w="6824811">
                  <a:moveTo>
                    <a:pt x="0" y="0"/>
                  </a:moveTo>
                  <a:lnTo>
                    <a:pt x="6824811" y="0"/>
                  </a:lnTo>
                  <a:lnTo>
                    <a:pt x="6824811" y="580933"/>
                  </a:lnTo>
                  <a:lnTo>
                    <a:pt x="0" y="580933"/>
                  </a:lnTo>
                  <a:close/>
                </a:path>
              </a:pathLst>
            </a:custGeom>
            <a:solidFill>
              <a:srgbClr val="F4BAB4"/>
            </a:solidFill>
          </p:spPr>
        </p:sp>
      </p:grpSp>
      <p:pic>
        <p:nvPicPr>
          <p:cNvPr name="Picture 4" id="4"/>
          <p:cNvPicPr>
            <a:picLocks noChangeAspect="true"/>
          </p:cNvPicPr>
          <p:nvPr/>
        </p:nvPicPr>
        <p:blipFill>
          <a:blip r:embed="rId2"/>
          <a:srcRect l="0" t="0" r="0" b="0"/>
          <a:stretch>
            <a:fillRect/>
          </a:stretch>
        </p:blipFill>
        <p:spPr>
          <a:xfrm flipH="false" flipV="false" rot="0">
            <a:off x="14585312" y="5497001"/>
            <a:ext cx="4664262" cy="4789999"/>
          </a:xfrm>
          <a:prstGeom prst="rect">
            <a:avLst/>
          </a:prstGeom>
        </p:spPr>
      </p:pic>
      <p:pic>
        <p:nvPicPr>
          <p:cNvPr name="Picture 5" id="5"/>
          <p:cNvPicPr>
            <a:picLocks noChangeAspect="true"/>
          </p:cNvPicPr>
          <p:nvPr/>
        </p:nvPicPr>
        <p:blipFill>
          <a:blip r:embed="rId3"/>
          <a:srcRect l="0" t="0" r="0" b="0"/>
          <a:stretch>
            <a:fillRect/>
          </a:stretch>
        </p:blipFill>
        <p:spPr>
          <a:xfrm flipH="false" flipV="false" rot="0">
            <a:off x="0" y="8096277"/>
            <a:ext cx="2776477" cy="3205168"/>
          </a:xfrm>
          <a:prstGeom prst="rect">
            <a:avLst/>
          </a:prstGeom>
        </p:spPr>
      </p:pic>
      <p:sp>
        <p:nvSpPr>
          <p:cNvPr name="TextBox 6" id="6"/>
          <p:cNvSpPr txBox="true"/>
          <p:nvPr/>
        </p:nvSpPr>
        <p:spPr>
          <a:xfrm rot="0">
            <a:off x="705343" y="455416"/>
            <a:ext cx="16457091" cy="8444865"/>
          </a:xfrm>
          <a:prstGeom prst="rect">
            <a:avLst/>
          </a:prstGeom>
        </p:spPr>
        <p:txBody>
          <a:bodyPr anchor="t" rtlCol="false" tIns="0" lIns="0" bIns="0" rIns="0">
            <a:spAutoFit/>
          </a:bodyPr>
          <a:lstStyle/>
          <a:p>
            <a:pPr>
              <a:lnSpc>
                <a:spcPts val="6149"/>
              </a:lnSpc>
            </a:pPr>
          </a:p>
          <a:p>
            <a:pPr>
              <a:lnSpc>
                <a:spcPts val="6149"/>
              </a:lnSpc>
            </a:pPr>
            <a:r>
              <a:rPr lang="en-US" sz="4099" spc="4">
                <a:solidFill>
                  <a:srgbClr val="1D2226"/>
                </a:solidFill>
                <a:latin typeface="Montserrat Bold"/>
              </a:rPr>
              <a:t>Maka, teknologi informasi dan teknologi komunikasi adalah suatu kesatuan yang tidak terpisahkan yang mengandung pengertian luas tentang segala kegiatan yang terkait dengan pemrosesan, manipulasi, pengelolaan dan transfer atau pemindahan informasi antar media.</a:t>
            </a:r>
          </a:p>
          <a:p>
            <a:pPr>
              <a:lnSpc>
                <a:spcPts val="6149"/>
              </a:lnSpc>
            </a:pPr>
          </a:p>
          <a:p>
            <a:pPr>
              <a:lnSpc>
                <a:spcPts val="6149"/>
              </a:lnSpc>
            </a:pPr>
            <a:r>
              <a:rPr lang="en-US" sz="4099" spc="4">
                <a:solidFill>
                  <a:srgbClr val="1D2226"/>
                </a:solidFill>
                <a:latin typeface="Montserrat Bold"/>
              </a:rPr>
              <a:t>Penggunaan TIK sebagai media pembelajaran dapat melalui pemanfaatan perangkat komputer sebagai media pembelajaran yang inovatif. </a:t>
            </a:r>
          </a:p>
          <a:p>
            <a:pPr>
              <a:lnSpc>
                <a:spcPts val="6149"/>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FDDE4"/>
        </a:solidFill>
      </p:bgPr>
    </p:bg>
    <p:spTree>
      <p:nvGrpSpPr>
        <p:cNvPr id="1" name=""/>
        <p:cNvGrpSpPr/>
        <p:nvPr/>
      </p:nvGrpSpPr>
      <p:grpSpPr>
        <a:xfrm>
          <a:off x="0" y="0"/>
          <a:ext cx="0" cy="0"/>
          <a:chOff x="0" y="0"/>
          <a:chExt cx="0" cy="0"/>
        </a:xfrm>
      </p:grpSpPr>
      <p:grpSp>
        <p:nvGrpSpPr>
          <p:cNvPr name="Group 2" id="2"/>
          <p:cNvGrpSpPr/>
          <p:nvPr/>
        </p:nvGrpSpPr>
        <p:grpSpPr>
          <a:xfrm rot="0">
            <a:off x="13256783" y="4450450"/>
            <a:ext cx="4002517" cy="4807850"/>
            <a:chOff x="0" y="0"/>
            <a:chExt cx="5336689" cy="6410466"/>
          </a:xfrm>
        </p:grpSpPr>
        <p:pic>
          <p:nvPicPr>
            <p:cNvPr name="Picture 3" id="3"/>
            <p:cNvPicPr>
              <a:picLocks noChangeAspect="true"/>
            </p:cNvPicPr>
            <p:nvPr/>
          </p:nvPicPr>
          <p:blipFill>
            <a:blip r:embed="rId2"/>
            <a:srcRect l="0" t="0" r="0" b="0"/>
            <a:stretch>
              <a:fillRect/>
            </a:stretch>
          </p:blipFill>
          <p:spPr>
            <a:xfrm flipH="false" flipV="false" rot="0">
              <a:off x="476766" y="0"/>
              <a:ext cx="4383156" cy="6410466"/>
            </a:xfrm>
            <a:prstGeom prst="rect">
              <a:avLst/>
            </a:prstGeom>
          </p:spPr>
        </p:pic>
        <p:pic>
          <p:nvPicPr>
            <p:cNvPr name="Picture 4" id="4"/>
            <p:cNvPicPr>
              <a:picLocks noChangeAspect="true"/>
            </p:cNvPicPr>
            <p:nvPr/>
          </p:nvPicPr>
          <p:blipFill>
            <a:blip r:embed="rId3"/>
            <a:srcRect l="0" t="0" r="0" b="0"/>
            <a:stretch>
              <a:fillRect/>
            </a:stretch>
          </p:blipFill>
          <p:spPr>
            <a:xfrm flipH="false" flipV="false" rot="0">
              <a:off x="0" y="1341868"/>
              <a:ext cx="5336689" cy="3455506"/>
            </a:xfrm>
            <a:prstGeom prst="rect">
              <a:avLst/>
            </a:prstGeom>
          </p:spPr>
        </p:pic>
      </p:grpSp>
      <p:sp>
        <p:nvSpPr>
          <p:cNvPr name="TextBox 5" id="5"/>
          <p:cNvSpPr txBox="true"/>
          <p:nvPr/>
        </p:nvSpPr>
        <p:spPr>
          <a:xfrm rot="0">
            <a:off x="2101306" y="895379"/>
            <a:ext cx="14085388" cy="2740695"/>
          </a:xfrm>
          <a:prstGeom prst="rect">
            <a:avLst/>
          </a:prstGeom>
        </p:spPr>
        <p:txBody>
          <a:bodyPr anchor="t" rtlCol="false" tIns="0" lIns="0" bIns="0" rIns="0">
            <a:spAutoFit/>
          </a:bodyPr>
          <a:lstStyle/>
          <a:p>
            <a:pPr algn="ctr">
              <a:lnSpc>
                <a:spcPts val="10293"/>
              </a:lnSpc>
            </a:pPr>
            <a:r>
              <a:rPr lang="en-US" sz="11969">
                <a:solidFill>
                  <a:srgbClr val="3A3031"/>
                </a:solidFill>
                <a:latin typeface="Genty Sans"/>
              </a:rPr>
              <a:t>JENIS-JENIS MEDIA BERBASIS TIK</a:t>
            </a:r>
          </a:p>
        </p:txBody>
      </p:sp>
      <p:sp>
        <p:nvSpPr>
          <p:cNvPr name="TextBox 6" id="6"/>
          <p:cNvSpPr txBox="true"/>
          <p:nvPr/>
        </p:nvSpPr>
        <p:spPr>
          <a:xfrm rot="0">
            <a:off x="1096852" y="3856920"/>
            <a:ext cx="12159931" cy="6757693"/>
          </a:xfrm>
          <a:prstGeom prst="rect">
            <a:avLst/>
          </a:prstGeom>
        </p:spPr>
        <p:txBody>
          <a:bodyPr anchor="t" rtlCol="false" tIns="0" lIns="0" bIns="0" rIns="0">
            <a:spAutoFit/>
          </a:bodyPr>
          <a:lstStyle/>
          <a:p>
            <a:pPr>
              <a:lnSpc>
                <a:spcPts val="6762"/>
              </a:lnSpc>
            </a:pPr>
            <a:r>
              <a:rPr lang="en-US" sz="3977">
                <a:solidFill>
                  <a:srgbClr val="3D322C"/>
                </a:solidFill>
                <a:latin typeface="Montserrat Bold"/>
              </a:rPr>
              <a:t>Jenis-jenis sumber dan media pembelajaran berbasis TIK yang dapat dimanfaatkan oleh guru sekolah dasar dalam proses pembelajaran anatara lain:</a:t>
            </a:r>
          </a:p>
          <a:p>
            <a:pPr marL="858786" indent="-429393" lvl="1">
              <a:lnSpc>
                <a:spcPts val="6762"/>
              </a:lnSpc>
              <a:buFont typeface="Arial"/>
              <a:buChar char="•"/>
            </a:pPr>
            <a:r>
              <a:rPr lang="en-US" sz="3977">
                <a:solidFill>
                  <a:srgbClr val="3D322C"/>
                </a:solidFill>
                <a:latin typeface="Montserrat Bold"/>
              </a:rPr>
              <a:t>Komputer</a:t>
            </a:r>
          </a:p>
          <a:p>
            <a:pPr marL="858786" indent="-429393" lvl="1">
              <a:lnSpc>
                <a:spcPts val="6762"/>
              </a:lnSpc>
              <a:buFont typeface="Arial"/>
              <a:buChar char="•"/>
            </a:pPr>
            <a:r>
              <a:rPr lang="en-US" sz="3977">
                <a:solidFill>
                  <a:srgbClr val="3D322C"/>
                </a:solidFill>
                <a:latin typeface="Montserrat Bold"/>
              </a:rPr>
              <a:t>LCD</a:t>
            </a:r>
          </a:p>
          <a:p>
            <a:pPr marL="858786" indent="-429393" lvl="1">
              <a:lnSpc>
                <a:spcPts val="6762"/>
              </a:lnSpc>
              <a:buFont typeface="Arial"/>
              <a:buChar char="•"/>
            </a:pPr>
            <a:r>
              <a:rPr lang="en-US" sz="3977">
                <a:solidFill>
                  <a:srgbClr val="3D322C"/>
                </a:solidFill>
                <a:latin typeface="Montserrat Bold"/>
              </a:rPr>
              <a:t>Internet</a:t>
            </a:r>
          </a:p>
          <a:p>
            <a:pPr>
              <a:lnSpc>
                <a:spcPts val="6762"/>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DEFE3"/>
        </a:solidFill>
      </p:bgPr>
    </p:bg>
    <p:spTree>
      <p:nvGrpSpPr>
        <p:cNvPr id="1" name=""/>
        <p:cNvGrpSpPr/>
        <p:nvPr/>
      </p:nvGrpSpPr>
      <p:grpSpPr>
        <a:xfrm>
          <a:off x="0" y="0"/>
          <a:ext cx="0" cy="0"/>
          <a:chOff x="0" y="0"/>
          <a:chExt cx="0" cy="0"/>
        </a:xfrm>
      </p:grpSpPr>
      <p:sp>
        <p:nvSpPr>
          <p:cNvPr name="TextBox 2" id="2"/>
          <p:cNvSpPr txBox="true"/>
          <p:nvPr/>
        </p:nvSpPr>
        <p:spPr>
          <a:xfrm rot="0">
            <a:off x="490787" y="1190625"/>
            <a:ext cx="17340100" cy="2164351"/>
          </a:xfrm>
          <a:prstGeom prst="rect">
            <a:avLst/>
          </a:prstGeom>
        </p:spPr>
        <p:txBody>
          <a:bodyPr anchor="t" rtlCol="false" tIns="0" lIns="0" bIns="0" rIns="0">
            <a:spAutoFit/>
          </a:bodyPr>
          <a:lstStyle/>
          <a:p>
            <a:pPr algn="ctr">
              <a:lnSpc>
                <a:spcPts val="4168"/>
              </a:lnSpc>
            </a:pPr>
            <a:r>
              <a:rPr lang="en-US" sz="4847">
                <a:solidFill>
                  <a:srgbClr val="3A3031"/>
                </a:solidFill>
                <a:latin typeface="Genty Sans"/>
              </a:rPr>
              <a:t>MENURUT HAUGHEY, (1998) DALAM SUHARIYANTO, MENGUNGKAPKAN BAHWA PEMANFAATAN INTERNET DALAM MEDIA PEMBELAJARAN DAPAT DILAKUKAN DALAM BEBERAPA BENTUK, YAITU :</a:t>
            </a:r>
          </a:p>
        </p:txBody>
      </p:sp>
      <p:grpSp>
        <p:nvGrpSpPr>
          <p:cNvPr name="Group 3" id="3"/>
          <p:cNvGrpSpPr/>
          <p:nvPr/>
        </p:nvGrpSpPr>
        <p:grpSpPr>
          <a:xfrm rot="0">
            <a:off x="1028700" y="4160001"/>
            <a:ext cx="4984219" cy="2589378"/>
            <a:chOff x="0" y="0"/>
            <a:chExt cx="6645626" cy="3452504"/>
          </a:xfrm>
        </p:grpSpPr>
        <p:sp>
          <p:nvSpPr>
            <p:cNvPr name="TextBox 4" id="4"/>
            <p:cNvSpPr txBox="true"/>
            <p:nvPr/>
          </p:nvSpPr>
          <p:spPr>
            <a:xfrm rot="0">
              <a:off x="0" y="2517314"/>
              <a:ext cx="6645626" cy="935190"/>
            </a:xfrm>
            <a:prstGeom prst="rect">
              <a:avLst/>
            </a:prstGeom>
          </p:spPr>
          <p:txBody>
            <a:bodyPr anchor="t" rtlCol="false" tIns="0" lIns="0" bIns="0" rIns="0">
              <a:spAutoFit/>
            </a:bodyPr>
            <a:lstStyle/>
            <a:p>
              <a:pPr algn="ctr">
                <a:lnSpc>
                  <a:spcPts val="6136"/>
                </a:lnSpc>
              </a:pPr>
              <a:r>
                <a:rPr lang="en-US" sz="4090" spc="4">
                  <a:solidFill>
                    <a:srgbClr val="1D2226"/>
                  </a:solidFill>
                  <a:latin typeface="Montserrat Bold"/>
                </a:rPr>
                <a:t>Web Course</a:t>
              </a:r>
            </a:p>
          </p:txBody>
        </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487281" y="0"/>
              <a:ext cx="1671064" cy="1513072"/>
            </a:xfrm>
            <a:prstGeom prst="rect">
              <a:avLst/>
            </a:prstGeom>
          </p:spPr>
        </p:pic>
      </p:grpSp>
      <p:sp>
        <p:nvSpPr>
          <p:cNvPr name="TextBox 6" id="6"/>
          <p:cNvSpPr txBox="true"/>
          <p:nvPr/>
        </p:nvSpPr>
        <p:spPr>
          <a:xfrm rot="0">
            <a:off x="6308003" y="6111204"/>
            <a:ext cx="4984219" cy="638175"/>
          </a:xfrm>
          <a:prstGeom prst="rect">
            <a:avLst/>
          </a:prstGeom>
        </p:spPr>
        <p:txBody>
          <a:bodyPr anchor="t" rtlCol="false" tIns="0" lIns="0" bIns="0" rIns="0">
            <a:spAutoFit/>
          </a:bodyPr>
          <a:lstStyle/>
          <a:p>
            <a:pPr algn="ctr">
              <a:lnSpc>
                <a:spcPts val="5250"/>
              </a:lnSpc>
            </a:pPr>
            <a:r>
              <a:rPr lang="en-US" sz="3500" spc="3">
                <a:solidFill>
                  <a:srgbClr val="1D2226"/>
                </a:solidFill>
                <a:latin typeface="Montserrat Bold"/>
              </a:rPr>
              <a:t>Web Centric Course</a:t>
            </a:r>
          </a:p>
        </p:txBody>
      </p:sp>
      <p:sp>
        <p:nvSpPr>
          <p:cNvPr name="TextBox 7" id="7"/>
          <p:cNvSpPr txBox="true"/>
          <p:nvPr/>
        </p:nvSpPr>
        <p:spPr>
          <a:xfrm rot="0">
            <a:off x="12275081" y="5829300"/>
            <a:ext cx="4984219" cy="1304925"/>
          </a:xfrm>
          <a:prstGeom prst="rect">
            <a:avLst/>
          </a:prstGeom>
        </p:spPr>
        <p:txBody>
          <a:bodyPr anchor="t" rtlCol="false" tIns="0" lIns="0" bIns="0" rIns="0">
            <a:spAutoFit/>
          </a:bodyPr>
          <a:lstStyle/>
          <a:p>
            <a:pPr algn="ctr">
              <a:lnSpc>
                <a:spcPts val="5250"/>
              </a:lnSpc>
            </a:pPr>
            <a:r>
              <a:rPr lang="en-US" sz="3500" spc="3">
                <a:solidFill>
                  <a:srgbClr val="1D2226"/>
                </a:solidFill>
                <a:latin typeface="Montserrat Bold"/>
              </a:rPr>
              <a:t>Web Enhanced Course</a:t>
            </a:r>
          </a:p>
        </p:txBody>
      </p:sp>
      <p:sp>
        <p:nvSpPr>
          <p:cNvPr name="TextBox 8" id="8"/>
          <p:cNvSpPr txBox="true"/>
          <p:nvPr/>
        </p:nvSpPr>
        <p:spPr>
          <a:xfrm rot="0">
            <a:off x="1028700" y="8988378"/>
            <a:ext cx="4984219" cy="638175"/>
          </a:xfrm>
          <a:prstGeom prst="rect">
            <a:avLst/>
          </a:prstGeom>
        </p:spPr>
        <p:txBody>
          <a:bodyPr anchor="t" rtlCol="false" tIns="0" lIns="0" bIns="0" rIns="0">
            <a:spAutoFit/>
          </a:bodyPr>
          <a:lstStyle/>
          <a:p>
            <a:pPr algn="ctr">
              <a:lnSpc>
                <a:spcPts val="5250"/>
              </a:lnSpc>
            </a:pPr>
            <a:r>
              <a:rPr lang="en-US" sz="3500" spc="3">
                <a:solidFill>
                  <a:srgbClr val="1D2226"/>
                </a:solidFill>
                <a:latin typeface="Montserrat Bold"/>
              </a:rPr>
              <a:t>E-mail</a:t>
            </a:r>
          </a:p>
        </p:txBody>
      </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988629" y="7722305"/>
            <a:ext cx="1253298" cy="1134804"/>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582532" y="4160001"/>
            <a:ext cx="901243" cy="1129120"/>
          </a:xfrm>
          <a:prstGeom prst="rect">
            <a:avLst/>
          </a:prstGeom>
        </p:spPr>
      </p:pic>
      <p:sp>
        <p:nvSpPr>
          <p:cNvPr name="TextBox 11" id="11"/>
          <p:cNvSpPr txBox="true"/>
          <p:nvPr/>
        </p:nvSpPr>
        <p:spPr>
          <a:xfrm rot="0">
            <a:off x="6668728" y="8564461"/>
            <a:ext cx="4984219" cy="1304925"/>
          </a:xfrm>
          <a:prstGeom prst="rect">
            <a:avLst/>
          </a:prstGeom>
        </p:spPr>
        <p:txBody>
          <a:bodyPr anchor="t" rtlCol="false" tIns="0" lIns="0" bIns="0" rIns="0">
            <a:spAutoFit/>
          </a:bodyPr>
          <a:lstStyle/>
          <a:p>
            <a:pPr algn="ctr">
              <a:lnSpc>
                <a:spcPts val="5250"/>
              </a:lnSpc>
            </a:pPr>
            <a:r>
              <a:rPr lang="en-US" sz="3500" spc="3">
                <a:solidFill>
                  <a:srgbClr val="1D2226"/>
                </a:solidFill>
                <a:latin typeface="Montserrat Bold"/>
              </a:rPr>
              <a:t>Situs dan Aplikasi Pembelajaran</a:t>
            </a:r>
          </a:p>
        </p:txBody>
      </p:sp>
      <p:sp>
        <p:nvSpPr>
          <p:cNvPr name="TextBox 12" id="12"/>
          <p:cNvSpPr txBox="true"/>
          <p:nvPr/>
        </p:nvSpPr>
        <p:spPr>
          <a:xfrm rot="0">
            <a:off x="12275081" y="8988378"/>
            <a:ext cx="4984219" cy="638175"/>
          </a:xfrm>
          <a:prstGeom prst="rect">
            <a:avLst/>
          </a:prstGeom>
        </p:spPr>
        <p:txBody>
          <a:bodyPr anchor="t" rtlCol="false" tIns="0" lIns="0" bIns="0" rIns="0">
            <a:spAutoFit/>
          </a:bodyPr>
          <a:lstStyle/>
          <a:p>
            <a:pPr algn="ctr">
              <a:lnSpc>
                <a:spcPts val="5250"/>
              </a:lnSpc>
            </a:pPr>
            <a:r>
              <a:rPr lang="en-US" sz="3500" spc="3">
                <a:solidFill>
                  <a:srgbClr val="1D2226"/>
                </a:solidFill>
                <a:latin typeface="Montserrat Bold"/>
              </a:rPr>
              <a:t>Video Pembelajaran</a:t>
            </a:r>
          </a:p>
        </p:txBody>
      </p:sp>
      <p:pic>
        <p:nvPicPr>
          <p:cNvPr name="Picture 13" id="1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988629" y="4141136"/>
            <a:ext cx="1113738" cy="1002364"/>
          </a:xfrm>
          <a:prstGeom prst="rect">
            <a:avLst/>
          </a:prstGeom>
        </p:spPr>
      </p:pic>
      <p:pic>
        <p:nvPicPr>
          <p:cNvPr name="Picture 14" id="1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3070188" y="7540116"/>
            <a:ext cx="901243" cy="1129120"/>
          </a:xfrm>
          <a:prstGeom prst="rect">
            <a:avLst/>
          </a:prstGeom>
        </p:spPr>
      </p:pic>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8243244" y="7134225"/>
            <a:ext cx="1113738" cy="1002364"/>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CECD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591830" y="7189544"/>
            <a:ext cx="14008566" cy="644394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1544349" y="5396968"/>
            <a:ext cx="4148876" cy="3241309"/>
          </a:xfrm>
          <a:prstGeom prst="rect">
            <a:avLst/>
          </a:prstGeom>
        </p:spPr>
      </p:pic>
      <p:sp>
        <p:nvSpPr>
          <p:cNvPr name="TextBox 4" id="4"/>
          <p:cNvSpPr txBox="true"/>
          <p:nvPr/>
        </p:nvSpPr>
        <p:spPr>
          <a:xfrm rot="0">
            <a:off x="889486" y="1415691"/>
            <a:ext cx="16509028" cy="4696764"/>
          </a:xfrm>
          <a:prstGeom prst="rect">
            <a:avLst/>
          </a:prstGeom>
        </p:spPr>
        <p:txBody>
          <a:bodyPr anchor="t" rtlCol="false" tIns="0" lIns="0" bIns="0" rIns="0">
            <a:spAutoFit/>
          </a:bodyPr>
          <a:lstStyle/>
          <a:p>
            <a:pPr algn="ctr">
              <a:lnSpc>
                <a:spcPts val="9030"/>
              </a:lnSpc>
            </a:pPr>
            <a:r>
              <a:rPr lang="en-US" sz="10500">
                <a:solidFill>
                  <a:srgbClr val="3A3031"/>
                </a:solidFill>
                <a:latin typeface="Genty Sans"/>
              </a:rPr>
              <a:t>PEMANFAATAN TIK SEBAGAI SUMBER DAN MEDIA PEMBELAJARAN DI SEKOLAH</a:t>
            </a:r>
          </a:p>
        </p:txBody>
      </p:sp>
      <p:pic>
        <p:nvPicPr>
          <p:cNvPr name="Picture 5" id="5"/>
          <p:cNvPicPr>
            <a:picLocks noChangeAspect="true"/>
          </p:cNvPicPr>
          <p:nvPr/>
        </p:nvPicPr>
        <p:blipFill>
          <a:blip r:embed="rId4"/>
          <a:srcRect l="0" t="0" r="0" b="0"/>
          <a:stretch>
            <a:fillRect/>
          </a:stretch>
        </p:blipFill>
        <p:spPr>
          <a:xfrm flipH="false" flipV="false" rot="0">
            <a:off x="6693259" y="6538148"/>
            <a:ext cx="5461446" cy="7746732"/>
          </a:xfrm>
          <a:prstGeom prst="rect">
            <a:avLst/>
          </a:prstGeom>
        </p:spPr>
      </p:pic>
      <p:pic>
        <p:nvPicPr>
          <p:cNvPr name="Picture 6" id="6"/>
          <p:cNvPicPr>
            <a:picLocks noChangeAspect="true"/>
          </p:cNvPicPr>
          <p:nvPr/>
        </p:nvPicPr>
        <p:blipFill>
          <a:blip r:embed="rId5"/>
          <a:srcRect l="0" t="0" r="0" b="0"/>
          <a:stretch>
            <a:fillRect/>
          </a:stretch>
        </p:blipFill>
        <p:spPr>
          <a:xfrm flipH="false" flipV="false" rot="0">
            <a:off x="3282101" y="6112455"/>
            <a:ext cx="3075612" cy="35504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DAFcsrKcPR0</dc:identifier>
  <dcterms:modified xsi:type="dcterms:W3CDTF">2011-08-01T06:04:30Z</dcterms:modified>
  <cp:revision>1</cp:revision>
  <dc:title>Pink &amp; Green Colorful Vintage Aesthetic Minimalist Manhwa Interior Decor Illustration Work From Home Basic Presentation</dc:title>
</cp:coreProperties>
</file>