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35" r:id="rId3"/>
    <p:sldId id="333" r:id="rId4"/>
    <p:sldId id="334" r:id="rId5"/>
    <p:sldId id="266" r:id="rId6"/>
    <p:sldId id="269" r:id="rId7"/>
    <p:sldId id="267" r:id="rId8"/>
    <p:sldId id="272" r:id="rId9"/>
    <p:sldId id="270" r:id="rId10"/>
    <p:sldId id="271" r:id="rId11"/>
    <p:sldId id="273" r:id="rId12"/>
    <p:sldId id="281" r:id="rId13"/>
    <p:sldId id="274" r:id="rId14"/>
    <p:sldId id="275" r:id="rId15"/>
    <p:sldId id="276" r:id="rId16"/>
    <p:sldId id="332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330" r:id="rId31"/>
    <p:sldId id="301" r:id="rId32"/>
    <p:sldId id="331" r:id="rId33"/>
    <p:sldId id="30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23" r:id="rId60"/>
    <p:sldId id="324" r:id="rId61"/>
    <p:sldId id="325" r:id="rId62"/>
    <p:sldId id="318" r:id="rId63"/>
    <p:sldId id="319" r:id="rId64"/>
    <p:sldId id="320" r:id="rId65"/>
    <p:sldId id="321" r:id="rId66"/>
    <p:sldId id="322" r:id="rId67"/>
    <p:sldId id="329" r:id="rId68"/>
    <p:sldId id="326" r:id="rId69"/>
    <p:sldId id="327" r:id="rId70"/>
    <p:sldId id="328" r:id="rId71"/>
  </p:sldIdLst>
  <p:sldSz cx="9144000" cy="6858000" type="screen4x3"/>
  <p:notesSz cx="6858000" cy="9144000"/>
  <p:custDataLst>
    <p:tags r:id="rId72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25198"/>
    <a:srgbClr val="000099"/>
    <a:srgbClr val="1C1C1C"/>
    <a:srgbClr val="660066"/>
    <a:srgbClr val="000058"/>
    <a:srgbClr val="5F5F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94" autoAdjust="0"/>
    <p:restoredTop sz="94652" autoAdjust="0"/>
  </p:normalViewPr>
  <p:slideViewPr>
    <p:cSldViewPr>
      <p:cViewPr>
        <p:scale>
          <a:sx n="66" d="100"/>
          <a:sy n="66" d="100"/>
        </p:scale>
        <p:origin x="-151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272AC-50E6-4D97-8CF5-AB4F567D5B9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33494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744E1-4A1B-4C75-A645-C38548550D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413568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13000-9DC2-4549-BBDC-1FCF131B2C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253384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3A0B0-EAEB-4B7C-94F7-75D7638AA7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145946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68C9E-8FC1-47F3-98BD-682996D3BA4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343252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F98E-0155-49D1-AA59-5362B805D47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164596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F7805-838B-48E4-BDBD-C318787117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241552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EEDDC-17E3-4BCD-B123-FE689AA294B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320778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B7B25-D829-4ED6-9BF2-13F9C101B00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254631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868F5-F4F1-4722-AFC0-71A8D428145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326646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C6614-08A7-48C8-9C4F-83EB91869B0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="" xmlns:p14="http://schemas.microsoft.com/office/powerpoint/2010/main" val="406289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5A103C-F65C-4DC3-8FED-2E6E2777D75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79512" y="3892600"/>
            <a:ext cx="6408712" cy="544512"/>
          </a:xfrm>
          <a:noFill/>
          <a:ln/>
        </p:spPr>
        <p:txBody>
          <a:bodyPr/>
          <a:lstStyle/>
          <a:p>
            <a:pPr algn="l"/>
            <a:r>
              <a:rPr lang="es-ES" altLang="en-US" sz="4000" b="1" dirty="0" smtClean="0">
                <a:solidFill>
                  <a:srgbClr val="1C1C1C"/>
                </a:solidFill>
              </a:rPr>
              <a:t>ENDOMEMBRANE SYSTEM</a:t>
            </a:r>
            <a:endParaRPr lang="es-ES" altLang="en-US" sz="4000" b="1" dirty="0">
              <a:solidFill>
                <a:srgbClr val="1C1C1C"/>
              </a:solidFill>
            </a:endParaRPr>
          </a:p>
        </p:txBody>
      </p:sp>
      <p:pic>
        <p:nvPicPr>
          <p:cNvPr id="7" name="Picture 6" descr="E:\gambar\Logo\01. UNI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</a:rPr>
              <a:t>PENDIDIKAN BIOLOGI</a:t>
            </a:r>
          </a:p>
          <a:p>
            <a:r>
              <a:rPr lang="id-ID" sz="2400" b="1" dirty="0" smtClean="0">
                <a:solidFill>
                  <a:schemeClr val="bg1"/>
                </a:solidFill>
              </a:rPr>
              <a:t>UNIVERSITAS LAMPUNG</a:t>
            </a:r>
            <a:endParaRPr lang="id-ID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7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344816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ENDOPLASMIC RETICULUM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325" b="48919"/>
          <a:stretch/>
        </p:blipFill>
        <p:spPr bwMode="auto">
          <a:xfrm>
            <a:off x="0" y="-27384"/>
            <a:ext cx="9144000" cy="336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(Karp,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48"/>
            <a:ext cx="91123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3284984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Syn</a:t>
            </a:r>
            <a:r>
              <a:rPr lang="en-US" dirty="0" smtClean="0"/>
              <a:t> secretory protein: 1.binds 2.bring 3.release 4.translocate</a:t>
            </a:r>
          </a:p>
          <a:p>
            <a:r>
              <a:rPr lang="en-US" dirty="0" err="1" smtClean="0"/>
              <a:t>Syn</a:t>
            </a:r>
            <a:r>
              <a:rPr lang="en-US" dirty="0" smtClean="0"/>
              <a:t> integral membrane protein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09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" y="188640"/>
            <a:ext cx="508086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16424" cy="634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2612" y="1004541"/>
            <a:ext cx="190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1.Modify </a:t>
            </a:r>
            <a:r>
              <a:rPr lang="en-US" dirty="0" err="1" smtClean="0"/>
              <a:t>enzym</a:t>
            </a:r>
            <a:endParaRPr lang="en-US" dirty="0" smtClean="0"/>
          </a:p>
          <a:p>
            <a:r>
              <a:rPr lang="en-US" dirty="0" smtClean="0"/>
              <a:t>2.Phos diff bud</a:t>
            </a:r>
          </a:p>
          <a:p>
            <a:r>
              <a:rPr lang="en-US" dirty="0" smtClean="0"/>
              <a:t>3.Phos removed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59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8" y="4509120"/>
            <a:ext cx="402831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(</a:t>
            </a:r>
            <a:r>
              <a:rPr lang="en-US" sz="1200" b="1" dirty="0" err="1" smtClean="0">
                <a:solidFill>
                  <a:schemeClr val="bg1"/>
                </a:solidFill>
              </a:rPr>
              <a:t>Alberts</a:t>
            </a:r>
            <a:r>
              <a:rPr lang="en-US" sz="1200" b="1" dirty="0" smtClean="0">
                <a:solidFill>
                  <a:schemeClr val="bg1"/>
                </a:solidFill>
              </a:rPr>
              <a:t>, 2008)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7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GOLGI COMPLEX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2" y="1599456"/>
            <a:ext cx="62785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44" y="4797152"/>
            <a:ext cx="355535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20" y="2643182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err="1" smtClean="0"/>
              <a:t>Aparatus</a:t>
            </a:r>
            <a:r>
              <a:rPr lang="en-US" b="1" dirty="0" smtClean="0"/>
              <a:t> = </a:t>
            </a:r>
            <a:r>
              <a:rPr lang="en-US" b="1" dirty="0" err="1" smtClean="0"/>
              <a:t>badan</a:t>
            </a:r>
            <a:r>
              <a:rPr lang="en-US" b="1" dirty="0" smtClean="0"/>
              <a:t> = </a:t>
            </a:r>
            <a:r>
              <a:rPr lang="en-US" b="1" dirty="0" err="1" smtClean="0"/>
              <a:t>kompleks</a:t>
            </a:r>
            <a:endParaRPr lang="id-ID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id-ID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id-ID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id-ID" b="1" dirty="0" smtClean="0"/>
              <a:t>Sisternae</a:t>
            </a: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id-ID" b="1" dirty="0" smtClean="0"/>
              <a:t>Diktiosom</a:t>
            </a: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542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erlin Sans FB Demi" panose="020E0802020502020306" pitchFamily="34" charset="0"/>
              </a:rPr>
              <a:t>GOLGI COMPLEX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1628800"/>
            <a:ext cx="9149421" cy="37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646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0"/>
            <a:ext cx="9144000" cy="53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7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1413" t="25390" r="23682" b="9179"/>
          <a:stretch>
            <a:fillRect/>
          </a:stretch>
        </p:blipFill>
        <p:spPr bwMode="auto">
          <a:xfrm>
            <a:off x="214282" y="0"/>
            <a:ext cx="870793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LYSOSOMES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60" y="3539688"/>
            <a:ext cx="5318503" cy="33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786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645024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Enzyme: Phosphatase, nuclease, hydrolase, protease  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Primer &amp; seconder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err="1" smtClean="0"/>
              <a:t>Heterophagy</a:t>
            </a: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Autophagy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5099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502"/>
            <a:ext cx="4536504" cy="665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" y="4167723"/>
            <a:ext cx="43719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" y="332655"/>
            <a:ext cx="4464099" cy="38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76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VACUOLES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4" y="1600200"/>
            <a:ext cx="904024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5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dirty="0" smtClean="0"/>
              <a:t>Metionin    (AUG)-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 smtClean="0"/>
              <a:t>Leusin       (CUA)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 smtClean="0"/>
              <a:t>Alanin        (GCU)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 smtClean="0"/>
              <a:t>Asparagin (GAC)</a:t>
            </a:r>
            <a:endParaRPr lang="id-ID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0197" t="22461" r="31369" b="21875"/>
          <a:stretch>
            <a:fillRect/>
          </a:stretch>
        </p:blipFill>
        <p:spPr bwMode="auto">
          <a:xfrm>
            <a:off x="4572000" y="642918"/>
            <a:ext cx="421484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VACUOLES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en-US" sz="2800" dirty="0" smtClean="0"/>
              <a:t>90 % volume plant cells</a:t>
            </a:r>
          </a:p>
          <a:p>
            <a:r>
              <a:rPr lang="en-US" sz="2800" dirty="0" smtClean="0"/>
              <a:t>Stored: ions, sugars, amino acids, proteins, polysaccharides, toxic, pigment, weapon (cyanide)</a:t>
            </a:r>
          </a:p>
          <a:p>
            <a:r>
              <a:rPr lang="en-US" sz="2800" dirty="0" err="1" smtClean="0"/>
              <a:t>Tonoplast</a:t>
            </a:r>
            <a:r>
              <a:rPr lang="en-US" sz="2800" dirty="0" smtClean="0"/>
              <a:t>: pump ions</a:t>
            </a:r>
          </a:p>
          <a:p>
            <a:r>
              <a:rPr lang="en-US" sz="2800" dirty="0" smtClean="0"/>
              <a:t>Water enter by osmosis</a:t>
            </a:r>
          </a:p>
          <a:p>
            <a:r>
              <a:rPr lang="en-US" sz="2800" dirty="0" err="1" smtClean="0"/>
              <a:t>Interceluler</a:t>
            </a:r>
            <a:r>
              <a:rPr lang="en-US" sz="2800" dirty="0" smtClean="0"/>
              <a:t> digestion hydrolase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9522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PEROXISOMES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3786789" cy="4425355"/>
          </a:xfrm>
        </p:spPr>
        <p:txBody>
          <a:bodyPr/>
          <a:lstStyle/>
          <a:p>
            <a:r>
              <a:rPr lang="en-US" sz="2400" b="1" dirty="0" smtClean="0"/>
              <a:t>Enzyme produce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dirty="0" smtClean="0"/>
          </a:p>
          <a:p>
            <a:r>
              <a:rPr lang="en-US" sz="2400" b="1" dirty="0" smtClean="0"/>
              <a:t>Break fatty acid</a:t>
            </a:r>
          </a:p>
          <a:p>
            <a:r>
              <a:rPr lang="en-US" sz="2400" b="1" dirty="0" smtClean="0"/>
              <a:t>Convert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to water</a:t>
            </a:r>
          </a:p>
          <a:p>
            <a:r>
              <a:rPr lang="en-US" sz="2400" b="1" dirty="0" smtClean="0"/>
              <a:t>In liver: detoxify alcohol</a:t>
            </a:r>
          </a:p>
          <a:p>
            <a:r>
              <a:rPr lang="en-US" sz="2400" b="1" dirty="0" err="1" smtClean="0"/>
              <a:t>Glyoxysomes</a:t>
            </a:r>
            <a:r>
              <a:rPr lang="en-US" sz="2400" b="1" dirty="0" smtClean="0"/>
              <a:t> plant seeds: fatty acid to sugar</a:t>
            </a:r>
          </a:p>
          <a:p>
            <a:pPr marL="0" indent="0">
              <a:buNone/>
            </a:pPr>
            <a:r>
              <a:rPr lang="en-US" sz="2400" b="1" dirty="0" smtClean="0"/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01" y="1521520"/>
            <a:ext cx="5177700" cy="536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95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" y="258768"/>
            <a:ext cx="5417724" cy="63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8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METABOLISME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The totality of an organism’s chemical reactions</a:t>
            </a:r>
          </a:p>
          <a:p>
            <a:r>
              <a:rPr lang="en-US" sz="2400" b="1" dirty="0" smtClean="0"/>
              <a:t>A metabolic pathway begins with specific molecule, altered, resulting product</a:t>
            </a:r>
          </a:p>
          <a:p>
            <a:r>
              <a:rPr lang="en-US" sz="2400" b="1" dirty="0" smtClean="0"/>
              <a:t>Catabolic : release energy, complex -&gt; simple</a:t>
            </a:r>
          </a:p>
          <a:p>
            <a:r>
              <a:rPr lang="en-US" sz="2400" b="1" dirty="0" smtClean="0"/>
              <a:t>Anabolic : simple -&gt; complex</a:t>
            </a:r>
          </a:p>
          <a:p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4" y="4221088"/>
            <a:ext cx="745990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28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747789"/>
            <a:ext cx="49720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"/>
            <a:ext cx="5392646" cy="33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815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67" t="4153" r="50312" b="62891"/>
          <a:stretch/>
        </p:blipFill>
        <p:spPr bwMode="auto">
          <a:xfrm>
            <a:off x="971600" y="-78576"/>
            <a:ext cx="7105104" cy="69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16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488"/>
            <a:ext cx="8964488" cy="60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362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17055" cy="68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02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96"/>
            <a:ext cx="5760639" cy="684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746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MITOKONDRIA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820"/>
            <a:ext cx="8947017" cy="393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335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08" y="357166"/>
            <a:ext cx="6186502" cy="1143000"/>
          </a:xfrm>
        </p:spPr>
        <p:txBody>
          <a:bodyPr/>
          <a:lstStyle/>
          <a:p>
            <a:pPr algn="l"/>
            <a:r>
              <a:rPr lang="id-ID" sz="2800" dirty="0" smtClean="0">
                <a:solidFill>
                  <a:schemeClr val="bg1"/>
                </a:solidFill>
              </a:rPr>
              <a:t>Kompetensi yang diharapkan setelah mempelajari bab ini yaitu:</a:t>
            </a:r>
            <a:br>
              <a:rPr lang="id-ID" sz="2800" dirty="0" smtClean="0">
                <a:solidFill>
                  <a:schemeClr val="bg1"/>
                </a:solidFill>
              </a:rPr>
            </a:b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id-ID" sz="2400" dirty="0" smtClean="0"/>
              <a:t>M</a:t>
            </a:r>
            <a:r>
              <a:rPr lang="de-DE" sz="2400" dirty="0" smtClean="0"/>
              <a:t>en</a:t>
            </a:r>
            <a:r>
              <a:rPr lang="en-US" sz="2400" dirty="0" err="1" smtClean="0"/>
              <a:t>jelaskan</a:t>
            </a:r>
            <a:r>
              <a:rPr lang="de-DE" sz="2400" dirty="0" smtClean="0"/>
              <a:t> struktur retikulum endoplasma, dan kompleks Golgi beserta komponen penyusunnya. </a:t>
            </a:r>
            <a:endParaRPr lang="id-ID" sz="24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id-ID" sz="2400" dirty="0" smtClean="0"/>
              <a:t>M</a:t>
            </a:r>
            <a:r>
              <a:rPr lang="de-DE" sz="2400" dirty="0" smtClean="0"/>
              <a:t>enjelaskan proses biosintesis protein, glikosilasi, fosfolipid dan kolesterol  </a:t>
            </a:r>
            <a:endParaRPr lang="id-ID" sz="24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id-ID" sz="2400" dirty="0" smtClean="0"/>
              <a:t>M</a:t>
            </a:r>
            <a:r>
              <a:rPr lang="en-US" sz="2400" dirty="0" err="1" smtClean="0"/>
              <a:t>enganalisis</a:t>
            </a:r>
            <a:r>
              <a:rPr lang="de-DE" sz="2400" dirty="0" smtClean="0"/>
              <a:t> proses detoksifikasi.</a:t>
            </a:r>
            <a:endParaRPr lang="id-ID" sz="24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id-ID" sz="2400" dirty="0" smtClean="0"/>
              <a:t>M</a:t>
            </a:r>
            <a:r>
              <a:rPr lang="en-US" sz="2400" dirty="0" err="1" smtClean="0"/>
              <a:t>embuat</a:t>
            </a:r>
            <a:r>
              <a:rPr lang="en-US" sz="2400" dirty="0" smtClean="0"/>
              <a:t> </a:t>
            </a:r>
            <a:r>
              <a:rPr lang="en-US" sz="2400" dirty="0" err="1" smtClean="0"/>
              <a:t>kesimpulan</a:t>
            </a:r>
            <a:r>
              <a:rPr lang="en-US" sz="2400" dirty="0" smtClean="0"/>
              <a:t> </a:t>
            </a:r>
            <a:r>
              <a:rPr lang="en-US" sz="2400" dirty="0" err="1" smtClean="0"/>
              <a:t>materi</a:t>
            </a:r>
            <a:r>
              <a:rPr lang="en-US" sz="2400" dirty="0" smtClean="0"/>
              <a:t> </a:t>
            </a:r>
            <a:r>
              <a:rPr lang="en-US" sz="2400" dirty="0" err="1" smtClean="0"/>
              <a:t>pembelajaran</a:t>
            </a:r>
            <a:r>
              <a:rPr lang="en-US" sz="2400" dirty="0" smtClean="0"/>
              <a:t> </a:t>
            </a:r>
            <a:r>
              <a:rPr lang="en-US" sz="2400" dirty="0" err="1" smtClean="0"/>
              <a:t>sesuai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informasi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</a:t>
            </a:r>
            <a:r>
              <a:rPr lang="id-ID" sz="2400" dirty="0" smtClean="0"/>
              <a:t>-</a:t>
            </a:r>
            <a:r>
              <a:rPr lang="en-US" sz="2400" dirty="0" err="1" smtClean="0"/>
              <a:t>peroleh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predikat</a:t>
            </a:r>
            <a:r>
              <a:rPr lang="en-US" sz="2400" dirty="0" smtClean="0"/>
              <a:t> “</a:t>
            </a:r>
            <a:r>
              <a:rPr lang="en-US" sz="2400" dirty="0" err="1" smtClean="0"/>
              <a:t>sangat</a:t>
            </a:r>
            <a:r>
              <a:rPr lang="en-US" sz="2400" dirty="0" smtClean="0"/>
              <a:t> </a:t>
            </a:r>
            <a:r>
              <a:rPr lang="en-US" sz="2400" dirty="0" err="1" smtClean="0"/>
              <a:t>baik</a:t>
            </a:r>
            <a:r>
              <a:rPr lang="en-US" sz="2400" dirty="0" smtClean="0"/>
              <a:t>”.</a:t>
            </a:r>
            <a:endParaRPr lang="id-ID" sz="24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id-ID" sz="2400" dirty="0" smtClean="0"/>
              <a:t>M</a:t>
            </a:r>
            <a:r>
              <a:rPr lang="en-US" sz="2400" dirty="0" err="1" smtClean="0"/>
              <a:t>empresentasikan</a:t>
            </a:r>
            <a:r>
              <a:rPr lang="en-US" sz="2400" dirty="0" smtClean="0"/>
              <a:t> </a:t>
            </a:r>
            <a:r>
              <a:rPr lang="en-US" sz="2400" dirty="0" err="1" smtClean="0"/>
              <a:t>hasil</a:t>
            </a:r>
            <a:r>
              <a:rPr lang="en-US" sz="2400" dirty="0" smtClean="0"/>
              <a:t> </a:t>
            </a:r>
            <a:r>
              <a:rPr lang="en-US" sz="2400" dirty="0" err="1" smtClean="0"/>
              <a:t>kerja</a:t>
            </a:r>
            <a:r>
              <a:rPr lang="en-US" sz="2400" dirty="0" smtClean="0"/>
              <a:t> (LKM)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predikat</a:t>
            </a:r>
            <a:r>
              <a:rPr lang="en-US" sz="2400" dirty="0" smtClean="0"/>
              <a:t> “</a:t>
            </a:r>
            <a:r>
              <a:rPr lang="en-US" sz="2400" dirty="0" err="1" smtClean="0"/>
              <a:t>Cakap</a:t>
            </a:r>
            <a:r>
              <a:rPr lang="id-ID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id-ID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" y="0"/>
            <a:ext cx="6372200" cy="680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13" y="9204"/>
            <a:ext cx="4317488" cy="3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96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MITOKONDRIA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108617"/>
            <a:ext cx="7451907" cy="69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476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" y="764704"/>
            <a:ext cx="91052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121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RESPIRASI SELULER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/>
          <a:lstStyle/>
          <a:p>
            <a:r>
              <a:rPr lang="en-US" sz="2400" b="1" dirty="0" smtClean="0"/>
              <a:t>Catabolic pathway</a:t>
            </a:r>
          </a:p>
          <a:p>
            <a:r>
              <a:rPr lang="en-US" sz="2400" b="1" dirty="0" smtClean="0"/>
              <a:t>Organic c + Oxygen -&gt; </a:t>
            </a:r>
            <a:r>
              <a:rPr lang="en-US" sz="2400" b="1" dirty="0" err="1" smtClean="0"/>
              <a:t>Carbondioxide</a:t>
            </a:r>
            <a:r>
              <a:rPr lang="en-US" sz="2400" b="1" dirty="0" smtClean="0"/>
              <a:t> + Water + Energy</a:t>
            </a:r>
          </a:p>
          <a:p>
            <a:r>
              <a:rPr lang="en-US" sz="2400" b="1" dirty="0" smtClean="0"/>
              <a:t>Redox Reactions : Oxidation &amp; Reduction</a:t>
            </a:r>
          </a:p>
          <a:p>
            <a:r>
              <a:rPr lang="en-US" sz="2400" b="1" dirty="0" smtClean="0"/>
              <a:t>NAD (</a:t>
            </a:r>
            <a:r>
              <a:rPr lang="en-US" sz="2400" b="1" dirty="0" err="1" smtClean="0"/>
              <a:t>nicotinamide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adenin</a:t>
            </a:r>
            <a:r>
              <a:rPr lang="en-US" sz="2400" b="1" dirty="0" smtClean="0"/>
              <a:t> dinucleotide)</a:t>
            </a:r>
          </a:p>
          <a:p>
            <a:r>
              <a:rPr lang="en-US" sz="2400" b="1" dirty="0" smtClean="0"/>
              <a:t>FAD (</a:t>
            </a:r>
            <a:r>
              <a:rPr lang="en-US" sz="2400" b="1" dirty="0" err="1" smtClean="0"/>
              <a:t>flavin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adenin</a:t>
            </a:r>
            <a:r>
              <a:rPr lang="en-US" sz="2400" b="1" dirty="0" smtClean="0"/>
              <a:t> dinucleotide)</a:t>
            </a:r>
          </a:p>
          <a:p>
            <a:r>
              <a:rPr lang="en-US" sz="2400" b="1" dirty="0" smtClean="0"/>
              <a:t>Stages:</a:t>
            </a:r>
          </a:p>
          <a:p>
            <a:r>
              <a:rPr lang="en-US" sz="2400" b="1" dirty="0"/>
              <a:t>1. Glycolysis</a:t>
            </a:r>
          </a:p>
          <a:p>
            <a:pPr marL="690563" lvl="3" indent="-344488"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. Pyruvate oxidation &amp; citric acid cycle</a:t>
            </a:r>
          </a:p>
          <a:p>
            <a:pPr marL="690563" lvl="3" indent="-344488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Oxidative phosphorylation (e-transport </a:t>
            </a:r>
            <a:r>
              <a:rPr lang="en-US" sz="2400" b="1" dirty="0" smtClean="0"/>
              <a:t>&amp; chemiosmosis </a:t>
            </a: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6102012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3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" y="0"/>
            <a:ext cx="9133944" cy="57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742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84" t="1908" r="4973" b="56934"/>
          <a:stretch/>
        </p:blipFill>
        <p:spPr bwMode="auto">
          <a:xfrm>
            <a:off x="-6896" y="1544216"/>
            <a:ext cx="9310096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468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12" t="43662" r="4973" b="22666"/>
          <a:stretch/>
        </p:blipFill>
        <p:spPr bwMode="auto">
          <a:xfrm>
            <a:off x="-1" y="2276872"/>
            <a:ext cx="910181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664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5" t="51294" r="52712" b="19871"/>
          <a:stretch/>
        </p:blipFill>
        <p:spPr bwMode="auto">
          <a:xfrm>
            <a:off x="899592" y="1025788"/>
            <a:ext cx="6804248" cy="56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15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78" b="19073"/>
          <a:stretch/>
        </p:blipFill>
        <p:spPr bwMode="auto">
          <a:xfrm>
            <a:off x="333160" y="21560"/>
            <a:ext cx="8631328" cy="68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831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85" t="3704" r="48373" b="25225"/>
          <a:stretch/>
        </p:blipFill>
        <p:spPr bwMode="auto">
          <a:xfrm>
            <a:off x="0" y="9912"/>
            <a:ext cx="3491880" cy="682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-126783"/>
            <a:ext cx="4767312" cy="69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34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solidFill>
                  <a:schemeClr val="bg1"/>
                </a:solidFill>
              </a:rPr>
              <a:t>Struktur RE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572008"/>
            <a:ext cx="435771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85926"/>
            <a:ext cx="3571900" cy="199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1" y="1857364"/>
            <a:ext cx="390230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68" r="3677" b="29142"/>
          <a:stretch/>
        </p:blipFill>
        <p:spPr bwMode="auto">
          <a:xfrm>
            <a:off x="29383" y="-33288"/>
            <a:ext cx="7248323" cy="68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83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4" t="4922" r="10183" b="58311"/>
          <a:stretch/>
        </p:blipFill>
        <p:spPr bwMode="auto">
          <a:xfrm>
            <a:off x="19757" y="548679"/>
            <a:ext cx="9124243" cy="49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745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32"/>
            <a:ext cx="5722320" cy="682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FOTOSINTESIS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latin typeface="Berlin Sans FB Demi" panose="020E0802020502020306" pitchFamily="34" charset="0"/>
              </a:rPr>
              <a:t>Autotrof</a:t>
            </a:r>
            <a:endParaRPr lang="en-US" sz="2800" dirty="0" smtClean="0">
              <a:latin typeface="Berlin Sans FB Demi" panose="020E0802020502020306" pitchFamily="34" charset="0"/>
            </a:endParaRPr>
          </a:p>
          <a:p>
            <a:r>
              <a:rPr lang="en-US" sz="2800" dirty="0" err="1" smtClean="0">
                <a:latin typeface="Berlin Sans FB Demi" panose="020E0802020502020306" pitchFamily="34" charset="0"/>
              </a:rPr>
              <a:t>Fotoautotrof</a:t>
            </a:r>
            <a:endParaRPr lang="en-US" sz="2800" dirty="0" smtClean="0">
              <a:latin typeface="Berlin Sans FB Demi" panose="020E0802020502020306" pitchFamily="34" charset="0"/>
            </a:endParaRPr>
          </a:p>
          <a:p>
            <a:r>
              <a:rPr lang="en-US" sz="2800" dirty="0" err="1" smtClean="0">
                <a:latin typeface="Berlin Sans FB Demi" panose="020E0802020502020306" pitchFamily="34" charset="0"/>
              </a:rPr>
              <a:t>Kloroplas</a:t>
            </a:r>
            <a:r>
              <a:rPr lang="en-US" sz="2800" dirty="0" smtClean="0">
                <a:latin typeface="Berlin Sans FB Demi" panose="020E0802020502020306" pitchFamily="34" charset="0"/>
              </a:rPr>
              <a:t> </a:t>
            </a:r>
          </a:p>
          <a:p>
            <a:endParaRPr lang="en-US" sz="2800" dirty="0" smtClean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729"/>
          <a:stretch/>
        </p:blipFill>
        <p:spPr bwMode="auto">
          <a:xfrm>
            <a:off x="49521" y="3663165"/>
            <a:ext cx="5098543" cy="31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052"/>
          <a:stretch/>
        </p:blipFill>
        <p:spPr bwMode="auto">
          <a:xfrm>
            <a:off x="5241740" y="1204825"/>
            <a:ext cx="3938772" cy="56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" y="3140968"/>
            <a:ext cx="5463760" cy="4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27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5806"/>
            <a:ext cx="9134996" cy="53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84" y="4314251"/>
            <a:ext cx="3553164" cy="25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69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0"/>
          <a:stretch/>
        </p:blipFill>
        <p:spPr bwMode="auto">
          <a:xfrm>
            <a:off x="0" y="1"/>
            <a:ext cx="4311342" cy="5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42" y="0"/>
            <a:ext cx="4822137" cy="68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9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566"/>
            <a:ext cx="9180512" cy="65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749603"/>
            <a:ext cx="18678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AutoNum type="arabicPeriod"/>
            </a:pPr>
            <a:r>
              <a:rPr lang="en-US" sz="1400" dirty="0" smtClean="0"/>
              <a:t>FII </a:t>
            </a:r>
            <a:r>
              <a:rPr lang="en-US" sz="1400" dirty="0" err="1" smtClean="0"/>
              <a:t>serap</a:t>
            </a:r>
            <a:r>
              <a:rPr lang="en-US" sz="1400" dirty="0" smtClean="0"/>
              <a:t> </a:t>
            </a:r>
            <a:r>
              <a:rPr lang="en-US" sz="1400" dirty="0" err="1" smtClean="0"/>
              <a:t>cahaya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 err="1" smtClean="0"/>
              <a:t>oleh</a:t>
            </a:r>
            <a:r>
              <a:rPr lang="en-US" sz="1400" dirty="0" smtClean="0"/>
              <a:t> </a:t>
            </a:r>
            <a:r>
              <a:rPr lang="en-US" sz="1400" dirty="0" err="1" smtClean="0"/>
              <a:t>akseptor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err="1" smtClean="0"/>
              <a:t>Enzim</a:t>
            </a:r>
            <a:r>
              <a:rPr lang="en-US" sz="1400" dirty="0" smtClean="0"/>
              <a:t> </a:t>
            </a:r>
            <a:r>
              <a:rPr lang="en-US" sz="1400" dirty="0" err="1" smtClean="0"/>
              <a:t>ekstraksi</a:t>
            </a:r>
            <a:r>
              <a:rPr lang="en-US" sz="1400" dirty="0" smtClean="0"/>
              <a:t> air</a:t>
            </a:r>
          </a:p>
          <a:p>
            <a:pPr marL="177800" indent="-177800">
              <a:buAutoNum type="arabicPeriod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 err="1" smtClean="0"/>
              <a:t>dari</a:t>
            </a:r>
            <a:r>
              <a:rPr lang="en-US" sz="1400" dirty="0" smtClean="0"/>
              <a:t> FII </a:t>
            </a:r>
            <a:r>
              <a:rPr lang="en-US" sz="1400" dirty="0" err="1" smtClean="0"/>
              <a:t>ke</a:t>
            </a:r>
            <a:r>
              <a:rPr lang="en-US" sz="1400" dirty="0" smtClean="0"/>
              <a:t> FI</a:t>
            </a:r>
          </a:p>
          <a:p>
            <a:pPr marL="177800" indent="-177800">
              <a:buAutoNum type="arabicPeriod"/>
            </a:pPr>
            <a:r>
              <a:rPr lang="en-US" sz="1400" dirty="0" err="1" smtClean="0"/>
              <a:t>Fotofosforilasi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smtClean="0"/>
              <a:t>FI </a:t>
            </a:r>
            <a:r>
              <a:rPr lang="en-US" sz="1400" dirty="0" err="1" smtClean="0"/>
              <a:t>serap</a:t>
            </a:r>
            <a:r>
              <a:rPr lang="en-US" sz="1400" dirty="0" smtClean="0"/>
              <a:t> </a:t>
            </a:r>
            <a:r>
              <a:rPr lang="en-US" sz="1400" dirty="0" err="1" smtClean="0"/>
              <a:t>cahaya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err="1" smtClean="0"/>
              <a:t>Rantai</a:t>
            </a:r>
            <a:r>
              <a:rPr lang="en-US" sz="1400" dirty="0" smtClean="0"/>
              <a:t> </a:t>
            </a:r>
            <a:r>
              <a:rPr lang="en-US" sz="1400" dirty="0" err="1" smtClean="0"/>
              <a:t>trasnfer</a:t>
            </a:r>
            <a:r>
              <a:rPr lang="en-US" sz="1400" dirty="0" smtClean="0"/>
              <a:t> e</a:t>
            </a:r>
          </a:p>
          <a:p>
            <a:pPr marL="177800" indent="-177800">
              <a:buAutoNum type="arabicPeriod"/>
            </a:pPr>
            <a:r>
              <a:rPr lang="en-US" sz="1400" dirty="0" smtClean="0"/>
              <a:t>NADPH</a:t>
            </a:r>
          </a:p>
          <a:p>
            <a:pPr marL="177800" indent="-1778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6829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563"/>
            <a:ext cx="7488832" cy="67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9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368"/>
          <a:stretch/>
        </p:blipFill>
        <p:spPr bwMode="auto">
          <a:xfrm>
            <a:off x="0" y="1196752"/>
            <a:ext cx="9144000" cy="48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7" b="12603"/>
          <a:stretch/>
        </p:blipFill>
        <p:spPr bwMode="auto">
          <a:xfrm>
            <a:off x="6372201" y="4029098"/>
            <a:ext cx="2771800" cy="28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26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650"/>
            <a:ext cx="5256584" cy="68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6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23024" cy="52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4328" y="126876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(Campbell,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82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968" b="20514"/>
          <a:stretch/>
        </p:blipFill>
        <p:spPr bwMode="auto">
          <a:xfrm>
            <a:off x="0" y="1924890"/>
            <a:ext cx="9126583" cy="49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150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23571"/>
            <a:ext cx="7920880" cy="68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55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304"/>
            <a:ext cx="9262474" cy="52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786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7384"/>
            <a:ext cx="6480719" cy="69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454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SIKLUS SEL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Berlin Sans FB Demi" panose="020E0802020502020306" pitchFamily="34" charset="0"/>
              </a:rPr>
              <a:t>Omnis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cellula</a:t>
            </a:r>
            <a:r>
              <a:rPr lang="en-US" sz="2000" dirty="0" smtClean="0">
                <a:latin typeface="Berlin Sans FB Demi" panose="020E0802020502020306" pitchFamily="34" charset="0"/>
              </a:rPr>
              <a:t> e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cellula</a:t>
            </a:r>
            <a:endParaRPr lang="en-US" sz="2000" dirty="0" smtClean="0">
              <a:latin typeface="Berlin Sans FB Demi" panose="020E0802020502020306" pitchFamily="34" charset="0"/>
            </a:endParaRPr>
          </a:p>
          <a:p>
            <a:r>
              <a:rPr lang="en-US" sz="2000" dirty="0" err="1" smtClean="0">
                <a:latin typeface="Berlin Sans FB Demi" panose="020E0802020502020306" pitchFamily="34" charset="0"/>
              </a:rPr>
              <a:t>Mekanika</a:t>
            </a:r>
            <a:r>
              <a:rPr lang="en-US" sz="2000" dirty="0" smtClean="0">
                <a:latin typeface="Berlin Sans FB Demi" panose="020E0802020502020306" pitchFamily="34" charset="0"/>
              </a:rPr>
              <a:t>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pembelahan</a:t>
            </a:r>
            <a:r>
              <a:rPr lang="en-US" sz="2000" dirty="0" smtClean="0">
                <a:latin typeface="Berlin Sans FB Demi" panose="020E0802020502020306" pitchFamily="34" charset="0"/>
              </a:rPr>
              <a:t>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sel</a:t>
            </a:r>
            <a:endParaRPr lang="en-US" sz="2000" dirty="0" smtClean="0">
              <a:latin typeface="Berlin Sans FB Demi" panose="020E0802020502020306" pitchFamily="34" charset="0"/>
            </a:endParaRPr>
          </a:p>
          <a:p>
            <a:endParaRPr lang="en-US" sz="2000" dirty="0">
              <a:latin typeface="Berlin Sans FB Demi" panose="020E0802020502020306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556792"/>
            <a:ext cx="4981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02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00799" cy="6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012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979"/>
            <a:ext cx="6912767" cy="67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52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20880" cy="700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67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95"/>
            <a:ext cx="7409260" cy="68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439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5053"/>
            <a:ext cx="9143999" cy="514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28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3756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7384"/>
            <a:ext cx="4741101" cy="628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652534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(Karp,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6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52"/>
            <a:ext cx="9144000" cy="576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245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" y="0"/>
            <a:ext cx="90808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40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637"/>
          <a:stretch/>
        </p:blipFill>
        <p:spPr bwMode="auto">
          <a:xfrm>
            <a:off x="0" y="-27528"/>
            <a:ext cx="3888431" cy="69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4" t="3844" r="48543" b="46099"/>
          <a:stretch/>
        </p:blipFill>
        <p:spPr bwMode="auto">
          <a:xfrm>
            <a:off x="3995936" y="26420"/>
            <a:ext cx="5020801" cy="68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88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36" y="2276872"/>
            <a:ext cx="926093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030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81"/>
          <a:stretch/>
        </p:blipFill>
        <p:spPr bwMode="auto">
          <a:xfrm>
            <a:off x="1691680" y="-18561"/>
            <a:ext cx="5040560" cy="68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42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0" y="2420888"/>
            <a:ext cx="9061950" cy="40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51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8194"/>
            <a:ext cx="7650347" cy="47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032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" y="2132856"/>
            <a:ext cx="9068891" cy="348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722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6" y="1844824"/>
            <a:ext cx="9312369" cy="368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33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" y="1909053"/>
            <a:ext cx="9117108" cy="49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20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344816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ENDOPLASMIC RETICULUM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9046"/>
            <a:ext cx="4392488" cy="502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93242"/>
            <a:ext cx="3960440" cy="269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24328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(Karp, 2010)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63983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(Campbell, 2010)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513815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Synthesis steroid - endocrine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Detoxification – cytochrome p450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Sequestering Ca</a:t>
            </a:r>
            <a:r>
              <a:rPr lang="en-US" b="1" baseline="30000" dirty="0" smtClean="0"/>
              <a:t>2+</a:t>
            </a:r>
            <a:endParaRPr lang="en-US" b="1" dirty="0" smtClean="0"/>
          </a:p>
          <a:p>
            <a:r>
              <a:rPr lang="en-US" b="1" dirty="0" smtClean="0"/>
              <a:t>RER, synthesis: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Protein 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Secretory, lysosome, </a:t>
            </a:r>
            <a:r>
              <a:rPr lang="en-US" b="1" dirty="0" err="1" smtClean="0"/>
              <a:t>vacuola</a:t>
            </a:r>
            <a:endParaRPr lang="en-US" b="1" dirty="0" smtClean="0"/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Newly protein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Membrane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Glycosylation 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932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3" y="44625"/>
            <a:ext cx="9191385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70"/>
          <a:stretch/>
        </p:blipFill>
        <p:spPr bwMode="auto">
          <a:xfrm>
            <a:off x="179512" y="3932425"/>
            <a:ext cx="8640960" cy="241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506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355976" cy="323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6734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96336" y="630932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(Karp, 2010)</a:t>
            </a:r>
            <a:endParaRPr 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18869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4"/>
            <a:ext cx="3203848" cy="68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968"/>
            <a:ext cx="4248471" cy="47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1025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(Karp, 2010)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03849" y="4779836"/>
            <a:ext cx="5688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RER pancreas &gt; SER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epithelial &gt; RER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testes &amp; ovary &gt;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glycogen to glucose</a:t>
            </a:r>
          </a:p>
        </p:txBody>
      </p:sp>
    </p:spTree>
    <p:extLst>
      <p:ext uri="{BB962C8B-B14F-4D97-AF65-F5344CB8AC3E}">
        <p14:creationId xmlns="" xmlns:p14="http://schemas.microsoft.com/office/powerpoint/2010/main" val="29526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4483913f4c8fb0b8d97bfa95fc6bb9625d0c5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13972</TotalTime>
  <Words>412</Words>
  <Application>Microsoft Office PowerPoint</Application>
  <PresentationFormat>On-screen Show (4:3)</PresentationFormat>
  <Paragraphs>102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Diseño predeterminado</vt:lpstr>
      <vt:lpstr>ENDOMEMBRANE SYSTEM</vt:lpstr>
      <vt:lpstr>Slide 2</vt:lpstr>
      <vt:lpstr>Kompetensi yang diharapkan setelah mempelajari bab ini yaitu: </vt:lpstr>
      <vt:lpstr>Struktur RE</vt:lpstr>
      <vt:lpstr>Slide 5</vt:lpstr>
      <vt:lpstr>Slide 6</vt:lpstr>
      <vt:lpstr>ENDOPLASMIC RETICULUM</vt:lpstr>
      <vt:lpstr>Slide 8</vt:lpstr>
      <vt:lpstr>Slide 9</vt:lpstr>
      <vt:lpstr>ENDOPLASMIC RETICULUM</vt:lpstr>
      <vt:lpstr>Slide 11</vt:lpstr>
      <vt:lpstr>Slide 12</vt:lpstr>
      <vt:lpstr>GOLGI COMPLEX</vt:lpstr>
      <vt:lpstr>GOLGI COMPLEX</vt:lpstr>
      <vt:lpstr>Slide 15</vt:lpstr>
      <vt:lpstr>Slide 16</vt:lpstr>
      <vt:lpstr>LYSOSOMES</vt:lpstr>
      <vt:lpstr>Slide 18</vt:lpstr>
      <vt:lpstr>VACUOLES</vt:lpstr>
      <vt:lpstr>VACUOLES</vt:lpstr>
      <vt:lpstr>PEROXISOMES</vt:lpstr>
      <vt:lpstr>Slide 22</vt:lpstr>
      <vt:lpstr>METABOLISME</vt:lpstr>
      <vt:lpstr>Slide 24</vt:lpstr>
      <vt:lpstr>Slide 25</vt:lpstr>
      <vt:lpstr>Slide 26</vt:lpstr>
      <vt:lpstr>Slide 27</vt:lpstr>
      <vt:lpstr>Slide 28</vt:lpstr>
      <vt:lpstr>MITOKONDRIA</vt:lpstr>
      <vt:lpstr>Slide 30</vt:lpstr>
      <vt:lpstr>MITOKONDRIA</vt:lpstr>
      <vt:lpstr>Slide 32</vt:lpstr>
      <vt:lpstr>RESPIRASI SELULER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FOTOSINTESIS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SIKLUS SEL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821</cp:revision>
  <dcterms:created xsi:type="dcterms:W3CDTF">2010-05-23T14:28:12Z</dcterms:created>
  <dcterms:modified xsi:type="dcterms:W3CDTF">2017-05-03T05:57:29Z</dcterms:modified>
</cp:coreProperties>
</file>