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70" r:id="rId3"/>
    <p:sldId id="269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2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7890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57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518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167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60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6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0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6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8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4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0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1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CA7E0-6571-4AE0-BB33-76382E6ABD74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6D845E-6B70-46C8-A1DF-BC48F1D61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0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AKTOR/STAKEHOLDERS KEBIJAKAN PUBLIK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Perkuliahan</a:t>
            </a:r>
            <a:r>
              <a:rPr lang="en-US" dirty="0"/>
              <a:t> ke-4</a:t>
            </a:r>
          </a:p>
          <a:p>
            <a:r>
              <a:rPr lang="en-US" dirty="0"/>
              <a:t>DR. NOVITA TRESIANA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9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d. Election Related Participants (</a:t>
            </a:r>
            <a:r>
              <a:rPr lang="en-US" b="1" dirty="0" err="1"/>
              <a:t>Partai</a:t>
            </a:r>
            <a:r>
              <a:rPr lang="en-US" b="1" dirty="0"/>
              <a:t> </a:t>
            </a:r>
            <a:r>
              <a:rPr lang="en-US" b="1" dirty="0" err="1"/>
              <a:t>Politik</a:t>
            </a:r>
            <a:r>
              <a:rPr lang="en-US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98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partai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memegang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eksistensi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.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partai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Winarno</a:t>
            </a:r>
            <a:r>
              <a:rPr lang="en-US" dirty="0"/>
              <a:t> (2012: 133)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modern, </a:t>
            </a:r>
            <a:r>
              <a:rPr lang="en-US" dirty="0" err="1"/>
              <a:t>partai-partai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“</a:t>
            </a:r>
            <a:r>
              <a:rPr lang="en-US" dirty="0" err="1"/>
              <a:t>agregasi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”, </a:t>
            </a:r>
            <a:r>
              <a:rPr lang="en-US" dirty="0" err="1"/>
              <a:t>partai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tuntutan-tuntutan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kelompok-kelompok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alternatif-alternatif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menggalang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yang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melontarkan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yang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agenda setting. </a:t>
            </a:r>
            <a:r>
              <a:rPr lang="en-US" dirty="0" err="1"/>
              <a:t>Partai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(</a:t>
            </a:r>
            <a:r>
              <a:rPr lang="en-US" dirty="0" err="1"/>
              <a:t>Kusumanegara</a:t>
            </a:r>
            <a:r>
              <a:rPr lang="en-US" dirty="0"/>
              <a:t>, 2010).</a:t>
            </a:r>
          </a:p>
        </p:txBody>
      </p:sp>
    </p:spTree>
    <p:extLst>
      <p:ext uri="{BB962C8B-B14F-4D97-AF65-F5344CB8AC3E}">
        <p14:creationId xmlns:p14="http://schemas.microsoft.com/office/powerpoint/2010/main" val="372566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b="1" dirty="0"/>
              <a:t>. Non Government Organization (NGO)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NGO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advokasi</a:t>
            </a:r>
            <a:r>
              <a:rPr lang="en-US" dirty="0"/>
              <a:t>,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proses </a:t>
            </a:r>
            <a:r>
              <a:rPr lang="en-US" dirty="0" err="1"/>
              <a:t>advokasi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NGO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keseluruhan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 agenda setting,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monitoring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formulasi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NGO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input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pilihan-pilihan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NGO </a:t>
            </a:r>
            <a:r>
              <a:rPr lang="en-US" dirty="0" err="1"/>
              <a:t>sebelumnya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NGO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advokasi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melengkapi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input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yang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monitoring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, NGO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review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NGO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media </a:t>
            </a:r>
            <a:r>
              <a:rPr lang="en-US" dirty="0" err="1"/>
              <a:t>antara</a:t>
            </a:r>
            <a:r>
              <a:rPr lang="en-US" dirty="0"/>
              <a:t> roses di mana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terdampak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558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f. Private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Private Sector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Keterlibatan</a:t>
            </a:r>
            <a:r>
              <a:rPr lang="en-US" dirty="0"/>
              <a:t> private sector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sebagi</a:t>
            </a:r>
            <a:r>
              <a:rPr lang="en-US" dirty="0"/>
              <a:t> Public-Private Partnership.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dilibatkanya</a:t>
            </a:r>
            <a:r>
              <a:rPr lang="en-US" dirty="0"/>
              <a:t> private sector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. </a:t>
            </a:r>
            <a:r>
              <a:rPr lang="en-US" dirty="0" err="1"/>
              <a:t>Keterbatasan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sumberdaya</a:t>
            </a:r>
            <a:r>
              <a:rPr lang="en-US" dirty="0"/>
              <a:t> </a:t>
            </a:r>
            <a:r>
              <a:rPr lang="en-US" dirty="0" err="1"/>
              <a:t>finansial</a:t>
            </a:r>
            <a:r>
              <a:rPr lang="en-US" dirty="0"/>
              <a:t>. </a:t>
            </a:r>
            <a:r>
              <a:rPr lang="en-US" dirty="0" err="1"/>
              <a:t>Menurut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89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APA ITU AKTOR?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5140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kebijakannya</a:t>
            </a:r>
            <a:r>
              <a:rPr lang="en-US" dirty="0"/>
              <a:t> paling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diidentifikasi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3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Lokal</a:t>
            </a:r>
            <a:r>
              <a:rPr lang="en-US" dirty="0"/>
              <a:t>,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, yang </a:t>
            </a:r>
            <a:r>
              <a:rPr lang="en-US" dirty="0" err="1"/>
              <a:t>sifatya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, </a:t>
            </a:r>
            <a:r>
              <a:rPr lang="en-US" dirty="0" err="1"/>
              <a:t>kebijakannya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turunan</a:t>
            </a:r>
            <a:r>
              <a:rPr lang="en-US" dirty="0"/>
              <a:t> (</a:t>
            </a:r>
            <a:r>
              <a:rPr lang="en-US" dirty="0" err="1"/>
              <a:t>teknis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implementatif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atasnya</a:t>
            </a:r>
            <a:r>
              <a:rPr lang="en-US" dirty="0"/>
              <a:t> (</a:t>
            </a:r>
            <a:r>
              <a:rPr lang="en-US" dirty="0" err="1"/>
              <a:t>makro</a:t>
            </a:r>
            <a:r>
              <a:rPr lang="en-US" dirty="0"/>
              <a:t>). </a:t>
            </a:r>
          </a:p>
          <a:p>
            <a:pPr marL="514350" indent="-514350">
              <a:buAutoNum type="arabicPeriod"/>
            </a:pPr>
            <a:r>
              <a:rPr lang="en-US" dirty="0"/>
              <a:t>Nasional,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kebijakannya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penggarisan</a:t>
            </a:r>
            <a:r>
              <a:rPr lang="en-US" dirty="0"/>
              <a:t> </a:t>
            </a:r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</a:p>
          <a:p>
            <a:pPr marL="514350" indent="-514350">
              <a:buAutoNum type="arabicPeriod"/>
            </a:pPr>
            <a:r>
              <a:rPr lang="en-US" dirty="0" err="1"/>
              <a:t>Internasional</a:t>
            </a:r>
            <a:r>
              <a:rPr lang="en-US" dirty="0"/>
              <a:t>,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,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(</a:t>
            </a:r>
            <a:r>
              <a:rPr lang="en-US" dirty="0" err="1"/>
              <a:t>antar-negara</a:t>
            </a:r>
            <a:r>
              <a:rPr lang="en-US" dirty="0"/>
              <a:t>). </a:t>
            </a:r>
            <a:r>
              <a:rPr lang="en-US" dirty="0" err="1"/>
              <a:t>Isu</a:t>
            </a:r>
            <a:r>
              <a:rPr lang="en-US" dirty="0"/>
              <a:t> yang </a:t>
            </a:r>
            <a:r>
              <a:rPr lang="en-US" dirty="0" err="1"/>
              <a:t>diangkat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global.</a:t>
            </a:r>
          </a:p>
        </p:txBody>
      </p:sp>
    </p:spTree>
    <p:extLst>
      <p:ext uri="{BB962C8B-B14F-4D97-AF65-F5344CB8AC3E}">
        <p14:creationId xmlns:p14="http://schemas.microsoft.com/office/powerpoint/2010/main" val="84571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Arial Black" panose="020B0A04020102020204" pitchFamily="34" charset="0"/>
              </a:rPr>
              <a:t>AKTOR DALAM KEBIJAKAN PUBLIK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09736"/>
            <a:ext cx="10852052" cy="4986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26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1. Government (</a:t>
            </a:r>
            <a:r>
              <a:rPr lang="en-US" sz="4000" b="1" dirty="0" err="1"/>
              <a:t>pemerintah</a:t>
            </a:r>
            <a:r>
              <a:rPr lang="en-US" sz="4000" b="1" dirty="0"/>
              <a:t>)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aktor</a:t>
            </a:r>
            <a:r>
              <a:rPr lang="en-US" sz="2800" dirty="0"/>
              <a:t>,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dirty="0" err="1"/>
              <a:t>pemeran</a:t>
            </a:r>
            <a:r>
              <a:rPr lang="en-US" sz="2800" dirty="0"/>
              <a:t> </a:t>
            </a:r>
            <a:r>
              <a:rPr lang="en-US" sz="2800" dirty="0" err="1"/>
              <a:t>strategis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proses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publik</a:t>
            </a:r>
            <a:r>
              <a:rPr lang="en-US" sz="2800" dirty="0"/>
              <a:t>. </a:t>
            </a:r>
            <a:br>
              <a:rPr lang="en-US" sz="2800" dirty="0"/>
            </a:br>
            <a:r>
              <a:rPr lang="en-US" sz="2800" dirty="0" err="1"/>
              <a:t>Aktor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kelompok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atas</a:t>
            </a:r>
            <a:r>
              <a:rPr lang="en-US" sz="28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LcPeriod"/>
            </a:pPr>
            <a:r>
              <a:rPr lang="en-US" dirty="0" err="1"/>
              <a:t>Administrasi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diidentifikasi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kepresidenan</a:t>
            </a:r>
            <a:r>
              <a:rPr lang="en-US" dirty="0"/>
              <a:t> (</a:t>
            </a:r>
            <a:r>
              <a:rPr lang="en-US" dirty="0" err="1"/>
              <a:t>eksekutif</a:t>
            </a:r>
            <a:r>
              <a:rPr lang="en-US" dirty="0"/>
              <a:t>),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, Wakil </a:t>
            </a:r>
            <a:r>
              <a:rPr lang="en-US" dirty="0" err="1"/>
              <a:t>Presiden</a:t>
            </a:r>
            <a:r>
              <a:rPr lang="en-US" dirty="0"/>
              <a:t>, </a:t>
            </a:r>
            <a:r>
              <a:rPr lang="en-US" dirty="0" err="1"/>
              <a:t>Kabinet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pejabat</a:t>
            </a:r>
            <a:r>
              <a:rPr lang="en-US" dirty="0"/>
              <a:t> </a:t>
            </a:r>
            <a:r>
              <a:rPr lang="en-US" dirty="0" err="1"/>
              <a:t>teras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.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policy maker </a:t>
            </a:r>
            <a:r>
              <a:rPr lang="en-US" dirty="0" err="1"/>
              <a:t>tertinggi</a:t>
            </a:r>
            <a:r>
              <a:rPr lang="en-US" dirty="0"/>
              <a:t> (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).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kepresidenan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rekrutmen</a:t>
            </a:r>
            <a:r>
              <a:rPr lang="en-US" dirty="0"/>
              <a:t> para policy maker yang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lingkaran</a:t>
            </a:r>
            <a:r>
              <a:rPr lang="en-US" dirty="0"/>
              <a:t> </a:t>
            </a:r>
            <a:r>
              <a:rPr lang="en-US" dirty="0" err="1"/>
              <a:t>eksekutif</a:t>
            </a:r>
            <a:r>
              <a:rPr lang="en-US" dirty="0"/>
              <a:t> (</a:t>
            </a:r>
            <a:r>
              <a:rPr lang="en-US" dirty="0" err="1"/>
              <a:t>Kusumanegara</a:t>
            </a:r>
            <a:r>
              <a:rPr lang="en-US" dirty="0"/>
              <a:t>, 2010)</a:t>
            </a:r>
          </a:p>
          <a:p>
            <a:pPr marL="0" indent="0">
              <a:buNone/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resources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dana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kewenangannya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rumpun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makro</a:t>
            </a:r>
            <a:r>
              <a:rPr lang="en-US" dirty="0"/>
              <a:t>. </a:t>
            </a:r>
            <a:r>
              <a:rPr lang="en-US" dirty="0" err="1"/>
              <a:t>Urgensi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power </a:t>
            </a:r>
            <a:r>
              <a:rPr lang="en-US" dirty="0" err="1"/>
              <a:t>dan</a:t>
            </a:r>
            <a:r>
              <a:rPr lang="en-US" dirty="0"/>
              <a:t> resources-</a:t>
            </a:r>
            <a:r>
              <a:rPr lang="en-US" dirty="0" err="1"/>
              <a:t>nya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807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B. </a:t>
            </a:r>
            <a:r>
              <a:rPr lang="en-US" sz="5400" b="1" dirty="0" err="1"/>
              <a:t>Birokrat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34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ADALAH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formal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hierarkis</a:t>
            </a:r>
            <a:r>
              <a:rPr lang="en-US" dirty="0"/>
              <a:t> (</a:t>
            </a:r>
            <a:r>
              <a:rPr lang="en-US" dirty="0" err="1"/>
              <a:t>birokrasi</a:t>
            </a:r>
            <a:r>
              <a:rPr lang="en-US" dirty="0"/>
              <a:t>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para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perspektifnya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aturan-aturan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formal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Aparatur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birokrasi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birokrat</a:t>
            </a:r>
            <a:r>
              <a:rPr lang="en-US" dirty="0"/>
              <a:t>. </a:t>
            </a:r>
            <a:r>
              <a:rPr lang="en-US" dirty="0" err="1"/>
              <a:t>Birokrat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miliki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(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masa </a:t>
            </a:r>
            <a:r>
              <a:rPr lang="en-US" dirty="0" err="1"/>
              <a:t>kerja</a:t>
            </a:r>
            <a:r>
              <a:rPr lang="en-US" dirty="0"/>
              <a:t>),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(</a:t>
            </a:r>
            <a:r>
              <a:rPr lang="en-US" dirty="0" err="1"/>
              <a:t>Kusumanegara</a:t>
            </a:r>
            <a:r>
              <a:rPr lang="en-US" dirty="0"/>
              <a:t>, 2010).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Birokrasi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  <a:r>
              <a:rPr lang="en-US" dirty="0" err="1"/>
              <a:t>Urgensi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birokrat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strategisnya</a:t>
            </a:r>
            <a:r>
              <a:rPr lang="en-US" dirty="0"/>
              <a:t> </a:t>
            </a:r>
            <a:r>
              <a:rPr lang="en-US" dirty="0" err="1"/>
              <a:t>kewenangan</a:t>
            </a:r>
            <a:r>
              <a:rPr lang="en-US" dirty="0"/>
              <a:t> </a:t>
            </a:r>
            <a:r>
              <a:rPr lang="en-US" dirty="0" err="1"/>
              <a:t>birokrat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,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terlegalisasi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, </a:t>
            </a:r>
            <a:r>
              <a:rPr lang="en-US" dirty="0" err="1"/>
              <a:t>wewenang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61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c. </a:t>
            </a:r>
            <a:r>
              <a:rPr lang="en-US" sz="5400" b="1" dirty="0" err="1"/>
              <a:t>Parlemen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Parlemen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diabaikan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politiknya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institusi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rancangan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Parlemen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modal </a:t>
            </a:r>
            <a:r>
              <a:rPr lang="en-US" dirty="0" err="1"/>
              <a:t>representativitas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</a:t>
            </a:r>
            <a:r>
              <a:rPr lang="en-US" dirty="0" err="1"/>
              <a:t>Kusumanegara</a:t>
            </a:r>
            <a:r>
              <a:rPr lang="en-US" dirty="0"/>
              <a:t>, 2010). </a:t>
            </a:r>
            <a:r>
              <a:rPr lang="en-US" dirty="0" err="1"/>
              <a:t>Parlemen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ideal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manifestasi</a:t>
            </a:r>
            <a:r>
              <a:rPr lang="en-US" dirty="0"/>
              <a:t> </a:t>
            </a:r>
            <a:r>
              <a:rPr lang="en-US" dirty="0" err="1"/>
              <a:t>kedaulatan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,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urgensinya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“</a:t>
            </a:r>
            <a:r>
              <a:rPr lang="en-US" dirty="0" err="1"/>
              <a:t>penyambung</a:t>
            </a:r>
            <a:r>
              <a:rPr lang="en-US" dirty="0"/>
              <a:t> </a:t>
            </a:r>
            <a:r>
              <a:rPr lang="en-US" dirty="0" err="1"/>
              <a:t>lidah</a:t>
            </a:r>
            <a:r>
              <a:rPr lang="en-US" dirty="0"/>
              <a:t> </a:t>
            </a:r>
            <a:r>
              <a:rPr lang="en-US" dirty="0" err="1"/>
              <a:t>rakyat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5970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Selanjutnya</a:t>
            </a:r>
            <a:r>
              <a:rPr lang="en-US" sz="2400" b="1" dirty="0"/>
              <a:t>, Outside Government Actors </a:t>
            </a:r>
            <a:r>
              <a:rPr lang="en-US" sz="2400" b="1" dirty="0" err="1"/>
              <a:t>merupakan</a:t>
            </a:r>
            <a:r>
              <a:rPr lang="en-US" sz="2400" b="1" dirty="0"/>
              <a:t> </a:t>
            </a:r>
            <a:r>
              <a:rPr lang="en-US" sz="2400" b="1" dirty="0" err="1"/>
              <a:t>aktor</a:t>
            </a:r>
            <a:r>
              <a:rPr lang="en-US" sz="2400" b="1" dirty="0"/>
              <a:t> di </a:t>
            </a:r>
            <a:r>
              <a:rPr lang="en-US" sz="2400" b="1" dirty="0" err="1"/>
              <a:t>luar</a:t>
            </a:r>
            <a:r>
              <a:rPr lang="en-US" sz="2400" b="1" dirty="0"/>
              <a:t> </a:t>
            </a:r>
            <a:r>
              <a:rPr lang="en-US" sz="2400" b="1" dirty="0" err="1"/>
              <a:t>pemerintah</a:t>
            </a:r>
            <a:r>
              <a:rPr lang="en-US" sz="2400" b="1" dirty="0"/>
              <a:t> yang </a:t>
            </a:r>
            <a:r>
              <a:rPr lang="en-US" sz="2400" b="1" dirty="0" err="1"/>
              <a:t>memiliki</a:t>
            </a:r>
            <a:r>
              <a:rPr lang="en-US" sz="2400" b="1" dirty="0"/>
              <a:t> </a:t>
            </a:r>
            <a:r>
              <a:rPr lang="en-US" sz="2400" b="1" dirty="0" err="1"/>
              <a:t>peran</a:t>
            </a:r>
            <a:r>
              <a:rPr lang="en-US" sz="2400" b="1" dirty="0"/>
              <a:t> </a:t>
            </a:r>
            <a:r>
              <a:rPr lang="en-US" sz="2400" b="1" dirty="0" err="1"/>
              <a:t>penting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proses </a:t>
            </a:r>
            <a:r>
              <a:rPr lang="en-US" sz="2400" b="1" dirty="0" err="1"/>
              <a:t>kebijakan</a:t>
            </a:r>
            <a:r>
              <a:rPr lang="en-US" sz="2400" b="1" dirty="0"/>
              <a:t> </a:t>
            </a:r>
            <a:r>
              <a:rPr lang="en-US" sz="2400" b="1" dirty="0" err="1"/>
              <a:t>publik</a:t>
            </a:r>
            <a:r>
              <a:rPr lang="en-US" sz="2400" b="1" dirty="0"/>
              <a:t>. </a:t>
            </a:r>
            <a:r>
              <a:rPr lang="en-US" sz="2400" b="1" dirty="0" err="1"/>
              <a:t>Kelompok</a:t>
            </a:r>
            <a:r>
              <a:rPr lang="en-US" sz="2400" b="1" dirty="0"/>
              <a:t> </a:t>
            </a:r>
            <a:r>
              <a:rPr lang="en-US" sz="2400" b="1" dirty="0" err="1"/>
              <a:t>ini</a:t>
            </a:r>
            <a:r>
              <a:rPr lang="en-US" sz="2400" b="1" dirty="0"/>
              <a:t> </a:t>
            </a:r>
            <a:r>
              <a:rPr lang="en-US" sz="2400" b="1" dirty="0" err="1"/>
              <a:t>terdiri</a:t>
            </a:r>
            <a:r>
              <a:rPr lang="en-US" sz="2400" b="1" dirty="0"/>
              <a:t> </a:t>
            </a:r>
            <a:r>
              <a:rPr lang="en-US" sz="2400" b="1" dirty="0" err="1"/>
              <a:t>atas</a:t>
            </a:r>
            <a:r>
              <a:rPr lang="en-US" sz="2400" b="1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eriod"/>
            </a:pPr>
            <a:r>
              <a:rPr lang="en-US" dirty="0"/>
              <a:t>Interest Group, yang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asosiasi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/</a:t>
            </a:r>
            <a:r>
              <a:rPr lang="en-US" dirty="0" err="1"/>
              <a:t>konsen</a:t>
            </a:r>
            <a:r>
              <a:rPr lang="en-US" dirty="0"/>
              <a:t>,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melalukan</a:t>
            </a:r>
            <a:r>
              <a:rPr lang="en-US" dirty="0"/>
              <a:t> </a:t>
            </a:r>
            <a:r>
              <a:rPr lang="en-US" dirty="0" err="1"/>
              <a:t>lobi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(Martini, 2012). </a:t>
            </a:r>
            <a:r>
              <a:rPr lang="en-US" dirty="0" err="1"/>
              <a:t>Jenis</a:t>
            </a:r>
            <a:r>
              <a:rPr lang="en-US" dirty="0"/>
              <a:t> interest group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pula yang </a:t>
            </a:r>
            <a:r>
              <a:rPr lang="en-US" dirty="0" err="1"/>
              <a:t>permanen</a:t>
            </a:r>
            <a:r>
              <a:rPr lang="en-US" dirty="0"/>
              <a:t>. </a:t>
            </a:r>
            <a:r>
              <a:rPr lang="en-US" dirty="0" err="1"/>
              <a:t>Banyak</a:t>
            </a:r>
            <a:r>
              <a:rPr lang="en-US" dirty="0"/>
              <a:t> interest group yang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pula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.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interest group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eksekutif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administratif</a:t>
            </a:r>
            <a:r>
              <a:rPr lang="en-US" dirty="0"/>
              <a:t>, </a:t>
            </a:r>
            <a:r>
              <a:rPr lang="en-US" dirty="0" err="1"/>
              <a:t>yudisial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legislatif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,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(www.pearsonhighered. com).</a:t>
            </a:r>
          </a:p>
          <a:p>
            <a:pPr marL="0" indent="0">
              <a:buNone/>
            </a:pPr>
            <a:r>
              <a:rPr lang="en-US" dirty="0"/>
              <a:t>Interest Group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bermacam-macam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(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), </a:t>
            </a:r>
            <a:r>
              <a:rPr lang="en-US" dirty="0" err="1"/>
              <a:t>profesional</a:t>
            </a:r>
            <a:r>
              <a:rPr lang="en-US" dirty="0"/>
              <a:t> (professional group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serikat</a:t>
            </a:r>
            <a:r>
              <a:rPr lang="en-US" dirty="0"/>
              <a:t> </a:t>
            </a:r>
            <a:r>
              <a:rPr lang="en-US" dirty="0" err="1"/>
              <a:t>buruh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), public interest (</a:t>
            </a:r>
            <a:r>
              <a:rPr lang="en-US" dirty="0" err="1"/>
              <a:t>pemerhati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asasi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, </a:t>
            </a:r>
            <a:r>
              <a:rPr lang="en-US" dirty="0" err="1"/>
              <a:t>pemerhati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lain-lain). Interest group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dikontrol</a:t>
            </a:r>
            <a:r>
              <a:rPr lang="en-US" dirty="0"/>
              <a:t>, </a:t>
            </a:r>
            <a:r>
              <a:rPr lang="en-US" dirty="0" err="1"/>
              <a:t>transparan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akuntabel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society. </a:t>
            </a:r>
            <a:r>
              <a:rPr lang="en-US" dirty="0" err="1"/>
              <a:t>Lobi-lobi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interest group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conflict of interest (Martini, 2012).</a:t>
            </a:r>
          </a:p>
        </p:txBody>
      </p:sp>
    </p:spTree>
    <p:extLst>
      <p:ext uri="{BB962C8B-B14F-4D97-AF65-F5344CB8AC3E}">
        <p14:creationId xmlns:p14="http://schemas.microsoft.com/office/powerpoint/2010/main" val="365785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Academics, Researcher, Consultant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analis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pengambil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mengakses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data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yang </a:t>
            </a:r>
            <a:r>
              <a:rPr lang="en-US" dirty="0" err="1"/>
              <a:t>efisien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academics, researcher, consultant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data-data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memperkuat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7776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6257"/>
          </a:xfrm>
        </p:spPr>
        <p:txBody>
          <a:bodyPr>
            <a:noAutofit/>
          </a:bodyPr>
          <a:lstStyle/>
          <a:p>
            <a:r>
              <a:rPr lang="en-US" sz="4800" b="1" dirty="0"/>
              <a:t>c.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2327"/>
            <a:ext cx="10515600" cy="48746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, media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menghegemoni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konsen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Kamus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Bahasa Indonesia, media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majalah</a:t>
            </a:r>
            <a:r>
              <a:rPr lang="en-US" dirty="0"/>
              <a:t>, radio, </a:t>
            </a:r>
            <a:r>
              <a:rPr lang="en-US" dirty="0" err="1"/>
              <a:t>televisi</a:t>
            </a:r>
            <a:r>
              <a:rPr lang="en-US" dirty="0"/>
              <a:t>, film poster, </a:t>
            </a:r>
            <a:r>
              <a:rPr lang="en-US" dirty="0" err="1"/>
              <a:t>spanduk</a:t>
            </a:r>
            <a:r>
              <a:rPr lang="en-US" dirty="0"/>
              <a:t> (</a:t>
            </a:r>
            <a:r>
              <a:rPr lang="en-US" dirty="0" err="1"/>
              <a:t>kbbi</a:t>
            </a:r>
            <a:r>
              <a:rPr lang="en-US" dirty="0"/>
              <a:t>. web.id). Media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diklasifikasikan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; </a:t>
            </a:r>
            <a:r>
              <a:rPr lang="en-US" dirty="0" err="1"/>
              <a:t>pertama</a:t>
            </a:r>
            <a:r>
              <a:rPr lang="en-US" dirty="0"/>
              <a:t>, media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, radio,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kabar</a:t>
            </a:r>
            <a:r>
              <a:rPr lang="en-US" dirty="0"/>
              <a:t>, </a:t>
            </a:r>
            <a:r>
              <a:rPr lang="en-US" dirty="0" err="1"/>
              <a:t>majalah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lain-lain. </a:t>
            </a:r>
            <a:r>
              <a:rPr lang="en-US" dirty="0" err="1"/>
              <a:t>Kedua</a:t>
            </a:r>
            <a:r>
              <a:rPr lang="en-US" dirty="0"/>
              <a:t>, social media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media digital, </a:t>
            </a:r>
            <a:r>
              <a:rPr lang="en-US" dirty="0" err="1"/>
              <a:t>komputerisasi</a:t>
            </a:r>
            <a:r>
              <a:rPr lang="en-US" dirty="0"/>
              <a:t>,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, media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. Media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konsen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Media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berpartisipasi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governance </a:t>
            </a:r>
            <a:r>
              <a:rPr lang="en-US" dirty="0" err="1"/>
              <a:t>utamanya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checks and balances</a:t>
            </a:r>
          </a:p>
        </p:txBody>
      </p:sp>
    </p:spTree>
    <p:extLst>
      <p:ext uri="{BB962C8B-B14F-4D97-AF65-F5344CB8AC3E}">
        <p14:creationId xmlns:p14="http://schemas.microsoft.com/office/powerpoint/2010/main" val="39066338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</TotalTime>
  <Words>1233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Trebuchet MS</vt:lpstr>
      <vt:lpstr>Wingdings</vt:lpstr>
      <vt:lpstr>Wingdings 3</vt:lpstr>
      <vt:lpstr>Facet</vt:lpstr>
      <vt:lpstr>AKTOR/STAKEHOLDERS KEBIJAKAN PUBLIK </vt:lpstr>
      <vt:lpstr>APA ITU AKTOR?</vt:lpstr>
      <vt:lpstr>AKTOR DALAM KEBIJAKAN PUBLIK</vt:lpstr>
      <vt:lpstr>1. Government (pemerintah) sebagai aktor, merupakan pemeran strategis dalam proses kebijakan publik.  Aktor dalam kelompok ini terdiri atas:</vt:lpstr>
      <vt:lpstr>B. Birokrat</vt:lpstr>
      <vt:lpstr>c. Parlemen</vt:lpstr>
      <vt:lpstr>2. Selanjutnya, Outside Government Actors merupakan aktor di luar pemerintah yang memiliki peran penting dalam proses kebijakan publik. Kelompok ini terdiri atas:</vt:lpstr>
      <vt:lpstr>b. Academics, Researcher, Consultant</vt:lpstr>
      <vt:lpstr>c. Media</vt:lpstr>
      <vt:lpstr>d. Election Related Participants (Partai Politik)</vt:lpstr>
      <vt:lpstr>e. Non Government Organization (NGO)</vt:lpstr>
      <vt:lpstr>f. Private Sector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AKTOR-AKTOR KEBIJAKAN </dc:title>
  <dc:creator>hp</dc:creator>
  <cp:lastModifiedBy>novita tresiana</cp:lastModifiedBy>
  <cp:revision>10</cp:revision>
  <dcterms:created xsi:type="dcterms:W3CDTF">2021-03-11T01:42:31Z</dcterms:created>
  <dcterms:modified xsi:type="dcterms:W3CDTF">2023-03-26T12:27:37Z</dcterms:modified>
</cp:coreProperties>
</file>