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56" r:id="rId3"/>
    <p:sldId id="267" r:id="rId4"/>
    <p:sldId id="269" r:id="rId5"/>
    <p:sldId id="270" r:id="rId6"/>
    <p:sldId id="275" r:id="rId7"/>
    <p:sldId id="274" r:id="rId8"/>
    <p:sldId id="273" r:id="rId9"/>
    <p:sldId id="272" r:id="rId10"/>
    <p:sldId id="271" r:id="rId11"/>
    <p:sldId id="276" r:id="rId12"/>
    <p:sldId id="278" r:id="rId13"/>
    <p:sldId id="279" r:id="rId14"/>
    <p:sldId id="280" r:id="rId15"/>
    <p:sldId id="281" r:id="rId16"/>
    <p:sldId id="282" r:id="rId17"/>
    <p:sldId id="277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92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1" clrIdx="0">
    <p:extLst>
      <p:ext uri="{19B8F6BF-5375-455C-9EA6-DF929625EA0E}">
        <p15:presenceInfo xmlns:p15="http://schemas.microsoft.com/office/powerpoint/2012/main" userId="Windows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96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8" d="100"/>
          <a:sy n="78" d="100"/>
        </p:scale>
        <p:origin x="120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0-03T00:16:10.101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1E767-975B-4831-A88A-E1211B7989C6}" type="datetimeFigureOut">
              <a:rPr lang="en-ID" smtClean="0"/>
              <a:t>03/10/2020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D0300-B219-4E05-BDFB-21F2A9F38DC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93416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1E767-975B-4831-A88A-E1211B7989C6}" type="datetimeFigureOut">
              <a:rPr lang="en-ID" smtClean="0"/>
              <a:t>03/10/2020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D0300-B219-4E05-BDFB-21F2A9F38DC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90711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1E767-975B-4831-A88A-E1211B7989C6}" type="datetimeFigureOut">
              <a:rPr lang="en-ID" smtClean="0"/>
              <a:t>03/10/2020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D0300-B219-4E05-BDFB-21F2A9F38DC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3730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1E767-975B-4831-A88A-E1211B7989C6}" type="datetimeFigureOut">
              <a:rPr lang="en-ID" smtClean="0"/>
              <a:t>03/10/2020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D0300-B219-4E05-BDFB-21F2A9F38DC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09066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1E767-975B-4831-A88A-E1211B7989C6}" type="datetimeFigureOut">
              <a:rPr lang="en-ID" smtClean="0"/>
              <a:t>03/10/2020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D0300-B219-4E05-BDFB-21F2A9F38DC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46571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1E767-975B-4831-A88A-E1211B7989C6}" type="datetimeFigureOut">
              <a:rPr lang="en-ID" smtClean="0"/>
              <a:t>03/10/2020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D0300-B219-4E05-BDFB-21F2A9F38DC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24789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1E767-975B-4831-A88A-E1211B7989C6}" type="datetimeFigureOut">
              <a:rPr lang="en-ID" smtClean="0"/>
              <a:t>03/10/2020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D0300-B219-4E05-BDFB-21F2A9F38DC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15171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1E767-975B-4831-A88A-E1211B7989C6}" type="datetimeFigureOut">
              <a:rPr lang="en-ID" smtClean="0"/>
              <a:t>03/10/2020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D0300-B219-4E05-BDFB-21F2A9F38DC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11686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1E767-975B-4831-A88A-E1211B7989C6}" type="datetimeFigureOut">
              <a:rPr lang="en-ID" smtClean="0"/>
              <a:t>03/10/2020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D0300-B219-4E05-BDFB-21F2A9F38DC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08550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1E767-975B-4831-A88A-E1211B7989C6}" type="datetimeFigureOut">
              <a:rPr lang="en-ID" smtClean="0"/>
              <a:t>03/10/2020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D0300-B219-4E05-BDFB-21F2A9F38DC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49508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1E767-975B-4831-A88A-E1211B7989C6}" type="datetimeFigureOut">
              <a:rPr lang="en-ID" smtClean="0"/>
              <a:t>03/10/2020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D0300-B219-4E05-BDFB-21F2A9F38DC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65253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D1E767-975B-4831-A88A-E1211B7989C6}" type="datetimeFigureOut">
              <a:rPr lang="en-ID" smtClean="0"/>
              <a:t>03/10/2020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DD0300-B219-4E05-BDFB-21F2A9F38DC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49965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787299"/>
          </a:xfrm>
        </p:spPr>
      </p:pic>
      <p:sp>
        <p:nvSpPr>
          <p:cNvPr id="5" name="TextBox 4"/>
          <p:cNvSpPr txBox="1"/>
          <p:nvPr/>
        </p:nvSpPr>
        <p:spPr>
          <a:xfrm>
            <a:off x="628650" y="742040"/>
            <a:ext cx="53999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4400" dirty="0" smtClean="0">
                <a:latin typeface="Joystix Monospace" panose="02010609020102020304" pitchFamily="49" charset="0"/>
              </a:rPr>
              <a:t>KELOMPOK 1</a:t>
            </a:r>
            <a:endParaRPr lang="en-US" sz="4400" dirty="0">
              <a:latin typeface="Joystix Monospace" panose="02010609020102020304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29449" y="3052119"/>
            <a:ext cx="5016843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</a:pPr>
            <a:r>
              <a:rPr lang="id-ID" sz="2000" dirty="0" smtClean="0">
                <a:solidFill>
                  <a:schemeClr val="bg1"/>
                </a:solidFill>
                <a:effectLst>
                  <a:outerShdw blurRad="114300" dist="76200" dir="13500000" algn="br" rotWithShape="0">
                    <a:prstClr val="black">
                      <a:alpha val="40000"/>
                    </a:prstClr>
                  </a:outerShdw>
                </a:effectLst>
                <a:latin typeface="LEMON MILK Medium" panose="00000600000000000000" pitchFamily="50" charset="0"/>
              </a:rPr>
              <a:t>ALFIDO RAFIF HAPRIS (1911011077)</a:t>
            </a:r>
          </a:p>
          <a:p>
            <a:pPr algn="r">
              <a:spcBef>
                <a:spcPts val="600"/>
              </a:spcBef>
            </a:pPr>
            <a:r>
              <a:rPr lang="id-ID" sz="2000" dirty="0" smtClean="0">
                <a:solidFill>
                  <a:schemeClr val="bg1"/>
                </a:solidFill>
                <a:effectLst>
                  <a:outerShdw blurRad="114300" dist="76200" dir="13500000" algn="br" rotWithShape="0">
                    <a:prstClr val="black">
                      <a:alpha val="40000"/>
                    </a:prstClr>
                  </a:outerShdw>
                </a:effectLst>
                <a:latin typeface="LEMON MILK Medium" panose="00000600000000000000" pitchFamily="50" charset="0"/>
              </a:rPr>
              <a:t>MUHAMMAD AMAR N A (1951011003)</a:t>
            </a:r>
          </a:p>
          <a:p>
            <a:pPr algn="r">
              <a:spcBef>
                <a:spcPts val="600"/>
              </a:spcBef>
            </a:pPr>
            <a:r>
              <a:rPr lang="id-ID" sz="2000" dirty="0" smtClean="0">
                <a:solidFill>
                  <a:schemeClr val="bg1"/>
                </a:solidFill>
                <a:effectLst>
                  <a:outerShdw blurRad="114300" dist="76200" dir="13500000" algn="br" rotWithShape="0">
                    <a:prstClr val="black">
                      <a:alpha val="40000"/>
                    </a:prstClr>
                  </a:outerShdw>
                </a:effectLst>
                <a:latin typeface="LEMON MILK Medium" panose="00000600000000000000" pitchFamily="50" charset="0"/>
              </a:rPr>
              <a:t>ILHAM ARIFIN (1911011065)</a:t>
            </a:r>
          </a:p>
          <a:p>
            <a:pPr algn="r">
              <a:spcBef>
                <a:spcPts val="600"/>
              </a:spcBef>
            </a:pPr>
            <a:r>
              <a:rPr lang="id-ID" sz="2000" dirty="0" smtClean="0">
                <a:solidFill>
                  <a:schemeClr val="bg1"/>
                </a:solidFill>
                <a:effectLst>
                  <a:outerShdw blurRad="114300" dist="76200" dir="13500000" algn="br" rotWithShape="0">
                    <a:prstClr val="black">
                      <a:alpha val="40000"/>
                    </a:prstClr>
                  </a:outerShdw>
                </a:effectLst>
                <a:latin typeface="LEMON MILK Medium" panose="00000600000000000000" pitchFamily="50" charset="0"/>
              </a:rPr>
              <a:t>DZAKI</a:t>
            </a:r>
            <a:endParaRPr lang="en-US" sz="2000" dirty="0">
              <a:solidFill>
                <a:schemeClr val="bg1"/>
              </a:solidFill>
              <a:effectLst>
                <a:outerShdw blurRad="114300" dist="76200" dir="13500000" algn="br" rotWithShape="0">
                  <a:prstClr val="black">
                    <a:alpha val="40000"/>
                  </a:prstClr>
                </a:outerShdw>
              </a:effectLst>
              <a:latin typeface="LEMON MILK Medium" panose="000006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613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3925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582" y="-129144"/>
            <a:ext cx="8448418" cy="1325563"/>
          </a:xfrm>
        </p:spPr>
        <p:txBody>
          <a:bodyPr>
            <a:noAutofit/>
          </a:bodyPr>
          <a:lstStyle/>
          <a:p>
            <a:pPr algn="r"/>
            <a:r>
              <a:rPr lang="en-ID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BlkEx BT" panose="020B0907040502030204" pitchFamily="34" charset="0"/>
              </a:rPr>
              <a:t>6 ALASAN OPERASI BISNIS DOMESTIC MENJADI OPERASI BISNIS INTERNASIONAL ATAU GLOBAL</a:t>
            </a:r>
            <a:endParaRPr lang="en-US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wis721 BlkEx BT" panose="020B0907040502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5582" y="4794422"/>
            <a:ext cx="78182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dirty="0">
                <a:latin typeface="Joystix Monospace" panose="02010609020102020304" pitchFamily="49" charset="0"/>
              </a:rPr>
              <a:t>6</a:t>
            </a:r>
            <a:r>
              <a:rPr lang="id-ID" sz="2000" dirty="0" smtClean="0">
                <a:latin typeface="Joystix Monospace" panose="02010609020102020304" pitchFamily="49" charset="0"/>
              </a:rPr>
              <a:t>.</a:t>
            </a:r>
          </a:p>
          <a:p>
            <a:r>
              <a:rPr lang="en-ID" sz="2000" dirty="0" err="1">
                <a:latin typeface="Joystix Monospace" panose="02010609020102020304" pitchFamily="49" charset="0"/>
              </a:rPr>
              <a:t>Belajar</a:t>
            </a:r>
            <a:r>
              <a:rPr lang="en-ID" sz="2000" dirty="0">
                <a:latin typeface="Joystix Monospace" panose="02010609020102020304" pitchFamily="49" charset="0"/>
              </a:rPr>
              <a:t> </a:t>
            </a:r>
            <a:r>
              <a:rPr lang="en-ID" sz="2000" dirty="0" err="1">
                <a:latin typeface="Joystix Monospace" panose="02010609020102020304" pitchFamily="49" charset="0"/>
              </a:rPr>
              <a:t>untuk</a:t>
            </a:r>
            <a:r>
              <a:rPr lang="en-ID" sz="2000" dirty="0">
                <a:latin typeface="Joystix Monospace" panose="02010609020102020304" pitchFamily="49" charset="0"/>
              </a:rPr>
              <a:t> </a:t>
            </a:r>
            <a:r>
              <a:rPr lang="en-ID" sz="2000" dirty="0" err="1">
                <a:latin typeface="Joystix Monospace" panose="02010609020102020304" pitchFamily="49" charset="0"/>
              </a:rPr>
              <a:t>memperbaiki</a:t>
            </a:r>
            <a:r>
              <a:rPr lang="en-ID" sz="2000" dirty="0">
                <a:latin typeface="Joystix Monospace" panose="02010609020102020304" pitchFamily="49" charset="0"/>
              </a:rPr>
              <a:t> </a:t>
            </a:r>
            <a:r>
              <a:rPr lang="en-ID" sz="2000" dirty="0" err="1">
                <a:latin typeface="Joystix Monospace" panose="02010609020102020304" pitchFamily="49" charset="0"/>
              </a:rPr>
              <a:t>operasi</a:t>
            </a:r>
            <a:r>
              <a:rPr lang="en-ID" sz="2000" dirty="0" smtClean="0">
                <a:latin typeface="Joystix Monospace" panose="02010609020102020304" pitchFamily="49" charset="0"/>
              </a:rPr>
              <a:t>.</a:t>
            </a:r>
            <a:endParaRPr lang="id-ID" sz="2000" dirty="0" smtClean="0">
              <a:latin typeface="Joystix Monospace" panose="02010609020102020304" pitchFamily="49" charset="0"/>
            </a:endParaRPr>
          </a:p>
          <a:p>
            <a:endParaRPr lang="en-US" sz="2000" dirty="0">
              <a:latin typeface="Joystix Monospace" panose="020106090201020203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349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3925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2556" y="1267170"/>
            <a:ext cx="6014137" cy="1325563"/>
          </a:xfrm>
        </p:spPr>
        <p:txBody>
          <a:bodyPr>
            <a:normAutofit/>
          </a:bodyPr>
          <a:lstStyle/>
          <a:p>
            <a:pPr algn="ctr"/>
            <a:r>
              <a:rPr lang="id-ID" sz="3200" dirty="0" smtClean="0">
                <a:latin typeface="Joystix Monospace" panose="02010609020102020304" pitchFamily="49" charset="0"/>
              </a:rPr>
              <a:t>MASALAH BUDAYA DAN ETNIS</a:t>
            </a:r>
            <a:endParaRPr lang="en-US" sz="3200" dirty="0">
              <a:latin typeface="Joystix Monospace" panose="02010609020102020304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56743" y="2829697"/>
            <a:ext cx="532576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D" sz="1600" dirty="0" err="1">
                <a:latin typeface="LEMON MILK Medium" panose="00000600000000000000" pitchFamily="50" charset="0"/>
              </a:rPr>
              <a:t>ketika</a:t>
            </a:r>
            <a:r>
              <a:rPr lang="en-ID" sz="1600" dirty="0">
                <a:latin typeface="LEMON MILK Medium" panose="00000600000000000000" pitchFamily="50" charset="0"/>
              </a:rPr>
              <a:t> </a:t>
            </a:r>
            <a:r>
              <a:rPr lang="en-ID" sz="1600" dirty="0" err="1">
                <a:latin typeface="LEMON MILK Medium" panose="00000600000000000000" pitchFamily="50" charset="0"/>
              </a:rPr>
              <a:t>bisnis</a:t>
            </a:r>
            <a:r>
              <a:rPr lang="en-ID" sz="1600" dirty="0">
                <a:latin typeface="LEMON MILK Medium" panose="00000600000000000000" pitchFamily="50" charset="0"/>
              </a:rPr>
              <a:t> </a:t>
            </a:r>
            <a:r>
              <a:rPr lang="en-ID" sz="1600" dirty="0" err="1">
                <a:latin typeface="LEMON MILK Medium" panose="00000600000000000000" pitchFamily="50" charset="0"/>
              </a:rPr>
              <a:t>kta</a:t>
            </a:r>
            <a:r>
              <a:rPr lang="en-ID" sz="1600" dirty="0">
                <a:latin typeface="LEMON MILK Medium" panose="00000600000000000000" pitchFamily="50" charset="0"/>
              </a:rPr>
              <a:t> </a:t>
            </a:r>
            <a:r>
              <a:rPr lang="en-ID" sz="1600" dirty="0" err="1">
                <a:latin typeface="LEMON MILK Medium" panose="00000600000000000000" pitchFamily="50" charset="0"/>
              </a:rPr>
              <a:t>menuju</a:t>
            </a:r>
            <a:r>
              <a:rPr lang="en-ID" sz="1600" dirty="0">
                <a:latin typeface="LEMON MILK Medium" panose="00000600000000000000" pitchFamily="50" charset="0"/>
              </a:rPr>
              <a:t> </a:t>
            </a:r>
            <a:r>
              <a:rPr lang="en-ID" sz="1600" dirty="0" err="1">
                <a:latin typeface="LEMON MILK Medium" panose="00000600000000000000" pitchFamily="50" charset="0"/>
              </a:rPr>
              <a:t>internasional</a:t>
            </a:r>
            <a:r>
              <a:rPr lang="en-ID" sz="1600" dirty="0">
                <a:latin typeface="LEMON MILK Medium" panose="00000600000000000000" pitchFamily="50" charset="0"/>
              </a:rPr>
              <a:t> </a:t>
            </a:r>
            <a:r>
              <a:rPr lang="en-ID" sz="1600" dirty="0" err="1">
                <a:latin typeface="LEMON MILK Medium" panose="00000600000000000000" pitchFamily="50" charset="0"/>
              </a:rPr>
              <a:t>atau</a:t>
            </a:r>
            <a:r>
              <a:rPr lang="en-ID" sz="1600" dirty="0">
                <a:latin typeface="LEMON MILK Medium" panose="00000600000000000000" pitchFamily="50" charset="0"/>
              </a:rPr>
              <a:t> </a:t>
            </a:r>
            <a:r>
              <a:rPr lang="en-ID" sz="1600" dirty="0" err="1">
                <a:latin typeface="LEMON MILK Medium" panose="00000600000000000000" pitchFamily="50" charset="0"/>
              </a:rPr>
              <a:t>ingin</a:t>
            </a:r>
            <a:r>
              <a:rPr lang="en-ID" sz="1600" dirty="0">
                <a:latin typeface="LEMON MILK Medium" panose="00000600000000000000" pitchFamily="50" charset="0"/>
              </a:rPr>
              <a:t> </a:t>
            </a:r>
            <a:r>
              <a:rPr lang="en-ID" sz="1600" dirty="0" err="1">
                <a:latin typeface="LEMON MILK Medium" panose="00000600000000000000" pitchFamily="50" charset="0"/>
              </a:rPr>
              <a:t>mendunia</a:t>
            </a:r>
            <a:r>
              <a:rPr lang="en-ID" sz="1600" dirty="0">
                <a:latin typeface="LEMON MILK Medium" panose="00000600000000000000" pitchFamily="50" charset="0"/>
              </a:rPr>
              <a:t> </a:t>
            </a:r>
            <a:r>
              <a:rPr lang="en-ID" sz="1600" dirty="0" err="1">
                <a:latin typeface="LEMON MILK Medium" panose="00000600000000000000" pitchFamily="50" charset="0"/>
              </a:rPr>
              <a:t>kita</a:t>
            </a:r>
            <a:r>
              <a:rPr lang="en-ID" sz="1600" dirty="0">
                <a:latin typeface="LEMON MILK Medium" panose="00000600000000000000" pitchFamily="50" charset="0"/>
              </a:rPr>
              <a:t> </a:t>
            </a:r>
            <a:r>
              <a:rPr lang="en-ID" sz="1600" dirty="0" err="1">
                <a:latin typeface="LEMON MILK Medium" panose="00000600000000000000" pitchFamily="50" charset="0"/>
              </a:rPr>
              <a:t>juga</a:t>
            </a:r>
            <a:r>
              <a:rPr lang="en-ID" sz="1600" dirty="0">
                <a:latin typeface="LEMON MILK Medium" panose="00000600000000000000" pitchFamily="50" charset="0"/>
              </a:rPr>
              <a:t> </a:t>
            </a:r>
            <a:r>
              <a:rPr lang="en-ID" sz="1600" dirty="0" err="1">
                <a:latin typeface="LEMON MILK Medium" panose="00000600000000000000" pitchFamily="50" charset="0"/>
              </a:rPr>
              <a:t>harus</a:t>
            </a:r>
            <a:r>
              <a:rPr lang="en-ID" sz="1600" dirty="0">
                <a:latin typeface="LEMON MILK Medium" panose="00000600000000000000" pitchFamily="50" charset="0"/>
              </a:rPr>
              <a:t> </a:t>
            </a:r>
            <a:r>
              <a:rPr lang="en-ID" sz="1600" dirty="0" err="1">
                <a:latin typeface="LEMON MILK Medium" panose="00000600000000000000" pitchFamily="50" charset="0"/>
              </a:rPr>
              <a:t>memikirkan</a:t>
            </a:r>
            <a:r>
              <a:rPr lang="en-ID" sz="1600" dirty="0">
                <a:latin typeface="LEMON MILK Medium" panose="00000600000000000000" pitchFamily="50" charset="0"/>
              </a:rPr>
              <a:t> </a:t>
            </a:r>
            <a:r>
              <a:rPr lang="en-ID" sz="1600" dirty="0" err="1">
                <a:latin typeface="LEMON MILK Medium" panose="00000600000000000000" pitchFamily="50" charset="0"/>
              </a:rPr>
              <a:t>adat</a:t>
            </a:r>
            <a:r>
              <a:rPr lang="en-ID" sz="1600" dirty="0">
                <a:latin typeface="LEMON MILK Medium" panose="00000600000000000000" pitchFamily="50" charset="0"/>
              </a:rPr>
              <a:t> </a:t>
            </a:r>
            <a:r>
              <a:rPr lang="en-ID" sz="1600" dirty="0" err="1">
                <a:latin typeface="LEMON MILK Medium" panose="00000600000000000000" pitchFamily="50" charset="0"/>
              </a:rPr>
              <a:t>budaya</a:t>
            </a:r>
            <a:r>
              <a:rPr lang="en-ID" sz="1600" dirty="0">
                <a:latin typeface="LEMON MILK Medium" panose="00000600000000000000" pitchFamily="50" charset="0"/>
              </a:rPr>
              <a:t> yang </a:t>
            </a:r>
            <a:r>
              <a:rPr lang="en-ID" sz="1600" dirty="0" err="1">
                <a:latin typeface="LEMON MILK Medium" panose="00000600000000000000" pitchFamily="50" charset="0"/>
              </a:rPr>
              <a:t>ada</a:t>
            </a:r>
            <a:r>
              <a:rPr lang="en-ID" sz="1600" dirty="0">
                <a:latin typeface="LEMON MILK Medium" panose="00000600000000000000" pitchFamily="50" charset="0"/>
              </a:rPr>
              <a:t> di </a:t>
            </a:r>
            <a:r>
              <a:rPr lang="en-ID" sz="1600" dirty="0" err="1">
                <a:latin typeface="LEMON MILK Medium" panose="00000600000000000000" pitchFamily="50" charset="0"/>
              </a:rPr>
              <a:t>suatu</a:t>
            </a:r>
            <a:r>
              <a:rPr lang="en-ID" sz="1600" dirty="0">
                <a:latin typeface="LEMON MILK Medium" panose="00000600000000000000" pitchFamily="50" charset="0"/>
              </a:rPr>
              <a:t> </a:t>
            </a:r>
            <a:r>
              <a:rPr lang="en-ID" sz="1600" dirty="0" err="1">
                <a:latin typeface="LEMON MILK Medium" panose="00000600000000000000" pitchFamily="50" charset="0"/>
              </a:rPr>
              <a:t>negara</a:t>
            </a:r>
            <a:r>
              <a:rPr lang="en-ID" sz="1600" dirty="0">
                <a:latin typeface="LEMON MILK Medium" panose="00000600000000000000" pitchFamily="50" charset="0"/>
              </a:rPr>
              <a:t> yang </a:t>
            </a:r>
            <a:r>
              <a:rPr lang="en-ID" sz="1600" dirty="0" err="1">
                <a:latin typeface="LEMON MILK Medium" panose="00000600000000000000" pitchFamily="50" charset="0"/>
              </a:rPr>
              <a:t>akan</a:t>
            </a:r>
            <a:r>
              <a:rPr lang="en-ID" sz="1600" dirty="0">
                <a:latin typeface="LEMON MILK Medium" panose="00000600000000000000" pitchFamily="50" charset="0"/>
              </a:rPr>
              <a:t> </a:t>
            </a:r>
            <a:r>
              <a:rPr lang="en-ID" sz="1600" dirty="0" err="1">
                <a:latin typeface="LEMON MILK Medium" panose="00000600000000000000" pitchFamily="50" charset="0"/>
              </a:rPr>
              <a:t>kita</a:t>
            </a:r>
            <a:r>
              <a:rPr lang="en-ID" sz="1600" dirty="0">
                <a:latin typeface="LEMON MILK Medium" panose="00000600000000000000" pitchFamily="50" charset="0"/>
              </a:rPr>
              <a:t> </a:t>
            </a:r>
            <a:r>
              <a:rPr lang="en-ID" sz="1600" dirty="0" err="1">
                <a:latin typeface="LEMON MILK Medium" panose="00000600000000000000" pitchFamily="50" charset="0"/>
              </a:rPr>
              <a:t>pasarkan</a:t>
            </a:r>
            <a:r>
              <a:rPr lang="en-ID" sz="1600" dirty="0">
                <a:latin typeface="LEMON MILK Medium" panose="00000600000000000000" pitchFamily="50" charset="0"/>
              </a:rPr>
              <a:t> </a:t>
            </a:r>
            <a:r>
              <a:rPr lang="en-ID" sz="1600" dirty="0" err="1" smtClean="0">
                <a:latin typeface="LEMON MILK Medium" panose="00000600000000000000" pitchFamily="50" charset="0"/>
              </a:rPr>
              <a:t>produknya</a:t>
            </a:r>
            <a:r>
              <a:rPr lang="id-ID" sz="1600" dirty="0" smtClean="0">
                <a:latin typeface="LEMON MILK Medium" panose="00000600000000000000" pitchFamily="50" charset="0"/>
              </a:rPr>
              <a:t>.</a:t>
            </a:r>
          </a:p>
          <a:p>
            <a:pPr algn="just"/>
            <a:endParaRPr lang="id-ID" sz="1600" dirty="0">
              <a:latin typeface="LEMON MILK Medium" panose="00000600000000000000" pitchFamily="50" charset="0"/>
            </a:endParaRPr>
          </a:p>
          <a:p>
            <a:pPr algn="just"/>
            <a:r>
              <a:rPr lang="en-ID" sz="1600" dirty="0" err="1" smtClean="0">
                <a:latin typeface="LEMON MILK Medium" panose="00000600000000000000" pitchFamily="50" charset="0"/>
              </a:rPr>
              <a:t>Contoh</a:t>
            </a:r>
            <a:r>
              <a:rPr lang="id-ID" sz="1600" dirty="0" smtClean="0">
                <a:latin typeface="LEMON MILK Medium" panose="00000600000000000000" pitchFamily="50" charset="0"/>
              </a:rPr>
              <a:t>NYA</a:t>
            </a:r>
            <a:r>
              <a:rPr lang="en-ID" sz="1600" dirty="0" smtClean="0">
                <a:latin typeface="LEMON MILK Medium" panose="00000600000000000000" pitchFamily="50" charset="0"/>
              </a:rPr>
              <a:t> </a:t>
            </a:r>
            <a:r>
              <a:rPr lang="en-ID" sz="1600" dirty="0" err="1">
                <a:latin typeface="LEMON MILK Medium" panose="00000600000000000000" pitchFamily="50" charset="0"/>
              </a:rPr>
              <a:t>ketika</a:t>
            </a:r>
            <a:r>
              <a:rPr lang="en-ID" sz="1600" dirty="0">
                <a:latin typeface="LEMON MILK Medium" panose="00000600000000000000" pitchFamily="50" charset="0"/>
              </a:rPr>
              <a:t> </a:t>
            </a:r>
            <a:r>
              <a:rPr lang="en-ID" sz="1600" dirty="0" err="1" smtClean="0">
                <a:latin typeface="LEMON MILK Medium" panose="00000600000000000000" pitchFamily="50" charset="0"/>
              </a:rPr>
              <a:t>ingin</a:t>
            </a:r>
            <a:r>
              <a:rPr lang="id-ID" sz="1600" dirty="0" smtClean="0">
                <a:latin typeface="LEMON MILK Medium" panose="00000600000000000000" pitchFamily="50" charset="0"/>
              </a:rPr>
              <a:t> </a:t>
            </a:r>
            <a:r>
              <a:rPr lang="en-ID" sz="1600" dirty="0" err="1" smtClean="0">
                <a:latin typeface="LEMON MILK Medium" panose="00000600000000000000" pitchFamily="50" charset="0"/>
              </a:rPr>
              <a:t>memasarkan</a:t>
            </a:r>
            <a:r>
              <a:rPr lang="en-ID" sz="1600" dirty="0" smtClean="0">
                <a:latin typeface="LEMON MILK Medium" panose="00000600000000000000" pitchFamily="50" charset="0"/>
              </a:rPr>
              <a:t> </a:t>
            </a:r>
            <a:r>
              <a:rPr lang="en-ID" sz="1600" dirty="0" err="1">
                <a:latin typeface="LEMON MILK Medium" panose="00000600000000000000" pitchFamily="50" charset="0"/>
              </a:rPr>
              <a:t>padi</a:t>
            </a:r>
            <a:r>
              <a:rPr lang="en-ID" sz="1600" dirty="0">
                <a:latin typeface="LEMON MILK Medium" panose="00000600000000000000" pitchFamily="50" charset="0"/>
              </a:rPr>
              <a:t> </a:t>
            </a:r>
            <a:r>
              <a:rPr lang="en-ID" sz="1600" dirty="0" err="1">
                <a:latin typeface="LEMON MILK Medium" panose="00000600000000000000" pitchFamily="50" charset="0"/>
              </a:rPr>
              <a:t>atau</a:t>
            </a:r>
            <a:r>
              <a:rPr lang="en-ID" sz="1600" dirty="0">
                <a:latin typeface="LEMON MILK Medium" panose="00000600000000000000" pitchFamily="50" charset="0"/>
              </a:rPr>
              <a:t> </a:t>
            </a:r>
            <a:r>
              <a:rPr lang="en-ID" sz="1600" dirty="0" err="1">
                <a:latin typeface="LEMON MILK Medium" panose="00000600000000000000" pitchFamily="50" charset="0"/>
              </a:rPr>
              <a:t>nasi</a:t>
            </a:r>
            <a:r>
              <a:rPr lang="en-ID" sz="1600" dirty="0">
                <a:latin typeface="LEMON MILK Medium" panose="00000600000000000000" pitchFamily="50" charset="0"/>
              </a:rPr>
              <a:t> </a:t>
            </a:r>
            <a:r>
              <a:rPr lang="en-ID" sz="1600" dirty="0" err="1">
                <a:latin typeface="LEMON MILK Medium" panose="00000600000000000000" pitchFamily="50" charset="0"/>
              </a:rPr>
              <a:t>sebagai</a:t>
            </a:r>
            <a:r>
              <a:rPr lang="en-ID" sz="1600" dirty="0">
                <a:latin typeface="LEMON MILK Medium" panose="00000600000000000000" pitchFamily="50" charset="0"/>
              </a:rPr>
              <a:t> </a:t>
            </a:r>
            <a:r>
              <a:rPr lang="en-ID" sz="1600" dirty="0" smtClean="0">
                <a:latin typeface="LEMON MILK Medium" panose="00000600000000000000" pitchFamily="50" charset="0"/>
              </a:rPr>
              <a:t>ma</a:t>
            </a:r>
            <a:r>
              <a:rPr lang="id-ID" sz="1600" dirty="0" smtClean="0">
                <a:latin typeface="LEMON MILK Medium" panose="00000600000000000000" pitchFamily="50" charset="0"/>
              </a:rPr>
              <a:t>KANAN</a:t>
            </a:r>
            <a:r>
              <a:rPr lang="en-ID" sz="1600" dirty="0" smtClean="0">
                <a:latin typeface="LEMON MILK Medium" panose="00000600000000000000" pitchFamily="50" charset="0"/>
              </a:rPr>
              <a:t> </a:t>
            </a:r>
            <a:r>
              <a:rPr lang="en-ID" sz="1600" dirty="0" err="1">
                <a:latin typeface="LEMON MILK Medium" panose="00000600000000000000" pitchFamily="50" charset="0"/>
              </a:rPr>
              <a:t>pokok</a:t>
            </a:r>
            <a:r>
              <a:rPr lang="en-ID" sz="1600" dirty="0">
                <a:latin typeface="LEMON MILK Medium" panose="00000600000000000000" pitchFamily="50" charset="0"/>
              </a:rPr>
              <a:t> </a:t>
            </a:r>
            <a:r>
              <a:rPr lang="en-ID" sz="1600" dirty="0" smtClean="0">
                <a:latin typeface="LEMON MILK Medium" panose="00000600000000000000" pitchFamily="50" charset="0"/>
              </a:rPr>
              <a:t>di</a:t>
            </a:r>
            <a:r>
              <a:rPr lang="id-ID" sz="1600" dirty="0" smtClean="0">
                <a:latin typeface="LEMON MILK Medium" panose="00000600000000000000" pitchFamily="50" charset="0"/>
              </a:rPr>
              <a:t> </a:t>
            </a:r>
            <a:r>
              <a:rPr lang="en-ID" sz="1600" dirty="0" err="1" smtClean="0">
                <a:latin typeface="LEMON MILK Medium" panose="00000600000000000000" pitchFamily="50" charset="0"/>
              </a:rPr>
              <a:t>eropa</a:t>
            </a:r>
            <a:r>
              <a:rPr lang="id-ID" sz="1600" dirty="0" smtClean="0">
                <a:latin typeface="LEMON MILK Medium" panose="00000600000000000000" pitchFamily="50" charset="0"/>
              </a:rPr>
              <a:t>,</a:t>
            </a:r>
            <a:r>
              <a:rPr lang="en-ID" sz="1600" dirty="0" smtClean="0">
                <a:latin typeface="LEMON MILK Medium" panose="00000600000000000000" pitchFamily="50" charset="0"/>
              </a:rPr>
              <a:t> </a:t>
            </a:r>
            <a:r>
              <a:rPr lang="en-ID" sz="1600" dirty="0" err="1">
                <a:latin typeface="LEMON MILK Medium" panose="00000600000000000000" pitchFamily="50" charset="0"/>
              </a:rPr>
              <a:t>maka</a:t>
            </a:r>
            <a:r>
              <a:rPr lang="en-ID" sz="1600" dirty="0">
                <a:latin typeface="LEMON MILK Medium" panose="00000600000000000000" pitchFamily="50" charset="0"/>
              </a:rPr>
              <a:t> </a:t>
            </a:r>
            <a:r>
              <a:rPr lang="en-ID" sz="1600" dirty="0" err="1">
                <a:latin typeface="LEMON MILK Medium" panose="00000600000000000000" pitchFamily="50" charset="0"/>
              </a:rPr>
              <a:t>produk</a:t>
            </a:r>
            <a:r>
              <a:rPr lang="en-ID" sz="1600" dirty="0">
                <a:latin typeface="LEMON MILK Medium" panose="00000600000000000000" pitchFamily="50" charset="0"/>
              </a:rPr>
              <a:t> </a:t>
            </a:r>
            <a:r>
              <a:rPr lang="en-ID" sz="1600" dirty="0" err="1">
                <a:latin typeface="LEMON MILK Medium" panose="00000600000000000000" pitchFamily="50" charset="0"/>
              </a:rPr>
              <a:t>nasi</a:t>
            </a:r>
            <a:r>
              <a:rPr lang="en-ID" sz="1600" dirty="0">
                <a:latin typeface="LEMON MILK Medium" panose="00000600000000000000" pitchFamily="50" charset="0"/>
              </a:rPr>
              <a:t> </a:t>
            </a:r>
            <a:r>
              <a:rPr lang="en-ID" sz="1600" dirty="0" err="1">
                <a:latin typeface="LEMON MILK Medium" panose="00000600000000000000" pitchFamily="50" charset="0"/>
              </a:rPr>
              <a:t>atau</a:t>
            </a:r>
            <a:r>
              <a:rPr lang="en-ID" sz="1600" dirty="0">
                <a:latin typeface="LEMON MILK Medium" panose="00000600000000000000" pitchFamily="50" charset="0"/>
              </a:rPr>
              <a:t> </a:t>
            </a:r>
            <a:r>
              <a:rPr lang="en-ID" sz="1600" dirty="0" err="1">
                <a:latin typeface="LEMON MILK Medium" panose="00000600000000000000" pitchFamily="50" charset="0"/>
              </a:rPr>
              <a:t>padi</a:t>
            </a:r>
            <a:r>
              <a:rPr lang="en-ID" sz="1600" dirty="0">
                <a:latin typeface="LEMON MILK Medium" panose="00000600000000000000" pitchFamily="50" charset="0"/>
              </a:rPr>
              <a:t> </a:t>
            </a:r>
            <a:r>
              <a:rPr lang="en-ID" sz="1600" dirty="0" err="1">
                <a:latin typeface="LEMON MILK Medium" panose="00000600000000000000" pitchFamily="50" charset="0"/>
              </a:rPr>
              <a:t>kita</a:t>
            </a:r>
            <a:r>
              <a:rPr lang="en-ID" sz="1600" dirty="0">
                <a:latin typeface="LEMON MILK Medium" panose="00000600000000000000" pitchFamily="50" charset="0"/>
              </a:rPr>
              <a:t> </a:t>
            </a:r>
            <a:r>
              <a:rPr lang="en-ID" sz="1600" dirty="0" err="1">
                <a:latin typeface="LEMON MILK Medium" panose="00000600000000000000" pitchFamily="50" charset="0"/>
              </a:rPr>
              <a:t>tidak</a:t>
            </a:r>
            <a:r>
              <a:rPr lang="en-ID" sz="1600" dirty="0">
                <a:latin typeface="LEMON MILK Medium" panose="00000600000000000000" pitchFamily="50" charset="0"/>
              </a:rPr>
              <a:t> </a:t>
            </a:r>
            <a:r>
              <a:rPr lang="en-ID" sz="1600" dirty="0" err="1">
                <a:latin typeface="LEMON MILK Medium" panose="00000600000000000000" pitchFamily="50" charset="0"/>
              </a:rPr>
              <a:t>akan</a:t>
            </a:r>
            <a:r>
              <a:rPr lang="en-ID" sz="1600" dirty="0">
                <a:latin typeface="LEMON MILK Medium" panose="00000600000000000000" pitchFamily="50" charset="0"/>
              </a:rPr>
              <a:t> </a:t>
            </a:r>
            <a:r>
              <a:rPr lang="en-ID" sz="1600" dirty="0" err="1">
                <a:latin typeface="LEMON MILK Medium" panose="00000600000000000000" pitchFamily="50" charset="0"/>
              </a:rPr>
              <a:t>laku</a:t>
            </a:r>
            <a:r>
              <a:rPr lang="en-ID" sz="1600" dirty="0">
                <a:latin typeface="LEMON MILK Medium" panose="00000600000000000000" pitchFamily="50" charset="0"/>
              </a:rPr>
              <a:t> </a:t>
            </a:r>
            <a:r>
              <a:rPr lang="en-ID" sz="1600" dirty="0" smtClean="0">
                <a:latin typeface="LEMON MILK Medium" panose="00000600000000000000" pitchFamily="50" charset="0"/>
              </a:rPr>
              <a:t>di</a:t>
            </a:r>
            <a:r>
              <a:rPr lang="id-ID" sz="1600" dirty="0">
                <a:latin typeface="LEMON MILK Medium" panose="00000600000000000000" pitchFamily="50" charset="0"/>
              </a:rPr>
              <a:t> </a:t>
            </a:r>
            <a:r>
              <a:rPr lang="en-ID" sz="1600" dirty="0" err="1" smtClean="0">
                <a:latin typeface="LEMON MILK Medium" panose="00000600000000000000" pitchFamily="50" charset="0"/>
              </a:rPr>
              <a:t>sana</a:t>
            </a:r>
            <a:r>
              <a:rPr lang="en-ID" sz="1600" dirty="0" smtClean="0">
                <a:latin typeface="LEMON MILK Medium" panose="00000600000000000000" pitchFamily="50" charset="0"/>
              </a:rPr>
              <a:t> </a:t>
            </a:r>
            <a:r>
              <a:rPr lang="en-ID" sz="1600" dirty="0" err="1">
                <a:latin typeface="LEMON MILK Medium" panose="00000600000000000000" pitchFamily="50" charset="0"/>
              </a:rPr>
              <a:t>karena</a:t>
            </a:r>
            <a:r>
              <a:rPr lang="en-ID" sz="1600" dirty="0">
                <a:latin typeface="LEMON MILK Medium" panose="00000600000000000000" pitchFamily="50" charset="0"/>
              </a:rPr>
              <a:t> </a:t>
            </a:r>
            <a:r>
              <a:rPr lang="en-ID" sz="1600" dirty="0" smtClean="0">
                <a:latin typeface="LEMON MILK Medium" panose="00000600000000000000" pitchFamily="50" charset="0"/>
              </a:rPr>
              <a:t>di</a:t>
            </a:r>
            <a:r>
              <a:rPr lang="id-ID" sz="1600" dirty="0" smtClean="0">
                <a:latin typeface="LEMON MILK Medium" panose="00000600000000000000" pitchFamily="50" charset="0"/>
              </a:rPr>
              <a:t> </a:t>
            </a:r>
            <a:r>
              <a:rPr lang="en-ID" sz="1600" dirty="0" err="1" smtClean="0">
                <a:latin typeface="LEMON MILK Medium" panose="00000600000000000000" pitchFamily="50" charset="0"/>
              </a:rPr>
              <a:t>sana</a:t>
            </a:r>
            <a:r>
              <a:rPr lang="en-ID" sz="1600" dirty="0" smtClean="0">
                <a:latin typeface="LEMON MILK Medium" panose="00000600000000000000" pitchFamily="50" charset="0"/>
              </a:rPr>
              <a:t> </a:t>
            </a:r>
            <a:r>
              <a:rPr lang="en-ID" sz="1600" dirty="0" err="1">
                <a:latin typeface="LEMON MILK Medium" panose="00000600000000000000" pitchFamily="50" charset="0"/>
              </a:rPr>
              <a:t>makanan</a:t>
            </a:r>
            <a:r>
              <a:rPr lang="en-ID" sz="1600" dirty="0">
                <a:latin typeface="LEMON MILK Medium" panose="00000600000000000000" pitchFamily="50" charset="0"/>
              </a:rPr>
              <a:t> </a:t>
            </a:r>
            <a:r>
              <a:rPr lang="en-ID" sz="1600" dirty="0" err="1">
                <a:latin typeface="LEMON MILK Medium" panose="00000600000000000000" pitchFamily="50" charset="0"/>
              </a:rPr>
              <a:t>pokoknya</a:t>
            </a:r>
            <a:r>
              <a:rPr lang="en-ID" sz="1600" dirty="0">
                <a:latin typeface="LEMON MILK Medium" panose="00000600000000000000" pitchFamily="50" charset="0"/>
              </a:rPr>
              <a:t> </a:t>
            </a:r>
            <a:r>
              <a:rPr lang="en-ID" sz="1600" dirty="0" err="1">
                <a:latin typeface="LEMON MILK Medium" panose="00000600000000000000" pitchFamily="50" charset="0"/>
              </a:rPr>
              <a:t>bukan</a:t>
            </a:r>
            <a:r>
              <a:rPr lang="en-ID" sz="1600" dirty="0">
                <a:latin typeface="LEMON MILK Medium" panose="00000600000000000000" pitchFamily="50" charset="0"/>
              </a:rPr>
              <a:t> </a:t>
            </a:r>
            <a:r>
              <a:rPr lang="en-ID" sz="1600" dirty="0" err="1" smtClean="0">
                <a:latin typeface="LEMON MILK Medium" panose="00000600000000000000" pitchFamily="50" charset="0"/>
              </a:rPr>
              <a:t>padi</a:t>
            </a:r>
            <a:r>
              <a:rPr lang="id-ID" sz="1600" dirty="0" smtClean="0">
                <a:latin typeface="LEMON MILK Medium" panose="00000600000000000000" pitchFamily="50" charset="0"/>
              </a:rPr>
              <a:t>,</a:t>
            </a:r>
            <a:r>
              <a:rPr lang="en-ID" sz="1600" dirty="0" smtClean="0">
                <a:latin typeface="LEMON MILK Medium" panose="00000600000000000000" pitchFamily="50" charset="0"/>
              </a:rPr>
              <a:t> </a:t>
            </a:r>
            <a:r>
              <a:rPr lang="id-ID" sz="1600" dirty="0" smtClean="0">
                <a:latin typeface="LEMON MILK Medium" panose="00000600000000000000" pitchFamily="50" charset="0"/>
              </a:rPr>
              <a:t>MELAINKAN</a:t>
            </a:r>
            <a:r>
              <a:rPr lang="en-ID" sz="1600" dirty="0" smtClean="0">
                <a:latin typeface="LEMON MILK Medium" panose="00000600000000000000" pitchFamily="50" charset="0"/>
              </a:rPr>
              <a:t> </a:t>
            </a:r>
            <a:r>
              <a:rPr lang="en-ID" sz="1600" dirty="0" err="1" smtClean="0">
                <a:latin typeface="LEMON MILK Medium" panose="00000600000000000000" pitchFamily="50" charset="0"/>
              </a:rPr>
              <a:t>gandum</a:t>
            </a:r>
            <a:r>
              <a:rPr lang="id-ID" sz="1600" dirty="0" smtClean="0">
                <a:latin typeface="LEMON MILK Medium" panose="00000600000000000000" pitchFamily="50" charset="0"/>
              </a:rPr>
              <a:t>.</a:t>
            </a:r>
            <a:endParaRPr lang="en-ID" sz="1600" dirty="0">
              <a:latin typeface="LEMON MILK Medium" panose="00000600000000000000" pitchFamily="50" charset="0"/>
            </a:endParaRPr>
          </a:p>
          <a:p>
            <a:pPr algn="just"/>
            <a:endParaRPr lang="id-ID" sz="1600" dirty="0" smtClean="0">
              <a:latin typeface="LEMON MILK Medium" panose="00000600000000000000" pitchFamily="50" charset="0"/>
            </a:endParaRPr>
          </a:p>
          <a:p>
            <a:pPr algn="just"/>
            <a:endParaRPr lang="id-ID" sz="1600" dirty="0">
              <a:latin typeface="LEMON MILK Medium" panose="00000600000000000000" pitchFamily="50" charset="0"/>
            </a:endParaRPr>
          </a:p>
          <a:p>
            <a:pPr algn="just"/>
            <a:endParaRPr lang="en-US" sz="1600" dirty="0">
              <a:latin typeface="LEMON MILK Medium" panose="000006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08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3925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7837" y="4609070"/>
            <a:ext cx="7358964" cy="1915298"/>
          </a:xfrm>
        </p:spPr>
        <p:txBody>
          <a:bodyPr>
            <a:noAutofit/>
          </a:bodyPr>
          <a:lstStyle/>
          <a:p>
            <a:r>
              <a:rPr lang="en-ID" sz="1800" dirty="0" smtClean="0">
                <a:latin typeface="Joystix Monospace" panose="02010609020102020304" pitchFamily="49" charset="0"/>
              </a:rPr>
              <a:t>MANAJEMEN OPERASI YANG EFEKTIF HARUS MEMPUNYAI MISI, SEHINGGA IA TAHU KE MANA ARAH TUJUANNYA DAN SEBUAH STRATEGI, SEHINGGA IA TAHU BAGAIMANA CARA UNTUK BISA MENCAPAI MISI TERSEBUT.</a:t>
            </a:r>
            <a:endParaRPr lang="en-ID" sz="1800" dirty="0">
              <a:latin typeface="Joystix Monospace" panose="020106090201020203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345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3925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7837" y="4609070"/>
            <a:ext cx="7358964" cy="1915298"/>
          </a:xfrm>
        </p:spPr>
        <p:txBody>
          <a:bodyPr>
            <a:noAutofit/>
          </a:bodyPr>
          <a:lstStyle/>
          <a:p>
            <a:r>
              <a:rPr lang="en-ID" sz="1800" dirty="0">
                <a:latin typeface="Joystix Monospace" panose="02010609020102020304" pitchFamily="49" charset="0"/>
              </a:rPr>
              <a:t>1.Misi </a:t>
            </a:r>
            <a:r>
              <a:rPr lang="en-ID" sz="1800" dirty="0" err="1">
                <a:latin typeface="Joystix Monospace" panose="02010609020102020304" pitchFamily="49" charset="0"/>
              </a:rPr>
              <a:t>organisasi</a:t>
            </a:r>
            <a:r>
              <a:rPr lang="en-ID" sz="1800" dirty="0">
                <a:latin typeface="Joystix Monospace" panose="02010609020102020304" pitchFamily="49" charset="0"/>
              </a:rPr>
              <a:t> </a:t>
            </a:r>
            <a:r>
              <a:rPr lang="id-ID" sz="1800" dirty="0">
                <a:latin typeface="Joystix Monospace" panose="02010609020102020304" pitchFamily="49" charset="0"/>
              </a:rPr>
              <a:t>memberikan batasan dan fokus dalam mencapai tujuan perusahaan</a:t>
            </a:r>
            <a:r>
              <a:rPr lang="en-ID" sz="1800" dirty="0">
                <a:latin typeface="Joystix Monospace" panose="02010609020102020304" pitchFamily="49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20584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3925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7837" y="4609070"/>
            <a:ext cx="7358964" cy="1915298"/>
          </a:xfrm>
        </p:spPr>
        <p:txBody>
          <a:bodyPr>
            <a:noAutofit/>
          </a:bodyPr>
          <a:lstStyle/>
          <a:p>
            <a:r>
              <a:rPr lang="en-ID" sz="1800" dirty="0" err="1">
                <a:latin typeface="Joystix Monospace" panose="02010609020102020304" pitchFamily="49" charset="0"/>
              </a:rPr>
              <a:t>Mengembangkan</a:t>
            </a:r>
            <a:r>
              <a:rPr lang="en-ID" sz="1800" dirty="0">
                <a:latin typeface="Joystix Monospace" panose="02010609020102020304" pitchFamily="49" charset="0"/>
              </a:rPr>
              <a:t> </a:t>
            </a:r>
            <a:r>
              <a:rPr lang="en-ID" sz="1800" dirty="0" err="1">
                <a:latin typeface="Joystix Monospace" panose="02010609020102020304" pitchFamily="49" charset="0"/>
              </a:rPr>
              <a:t>strategi</a:t>
            </a:r>
            <a:r>
              <a:rPr lang="en-ID" sz="1800" dirty="0">
                <a:latin typeface="Joystix Monospace" panose="02010609020102020304" pitchFamily="49" charset="0"/>
              </a:rPr>
              <a:t> yang </a:t>
            </a:r>
            <a:r>
              <a:rPr lang="en-ID" sz="1800" dirty="0" err="1">
                <a:latin typeface="Joystix Monospace" panose="02010609020102020304" pitchFamily="49" charset="0"/>
              </a:rPr>
              <a:t>bagus</a:t>
            </a:r>
            <a:r>
              <a:rPr lang="en-ID" sz="1800" dirty="0">
                <a:latin typeface="Joystix Monospace" panose="02010609020102020304" pitchFamily="49" charset="0"/>
              </a:rPr>
              <a:t> </a:t>
            </a:r>
            <a:r>
              <a:rPr lang="en-ID" sz="1800" dirty="0" err="1">
                <a:latin typeface="Joystix Monospace" panose="02010609020102020304" pitchFamily="49" charset="0"/>
              </a:rPr>
              <a:t>adalah</a:t>
            </a:r>
            <a:r>
              <a:rPr lang="en-ID" sz="1800" dirty="0">
                <a:latin typeface="Joystix Monospace" panose="02010609020102020304" pitchFamily="49" charset="0"/>
              </a:rPr>
              <a:t> </a:t>
            </a:r>
            <a:r>
              <a:rPr lang="en-ID" sz="1800" dirty="0" err="1">
                <a:latin typeface="Joystix Monospace" panose="02010609020102020304" pitchFamily="49" charset="0"/>
              </a:rPr>
              <a:t>hal</a:t>
            </a:r>
            <a:r>
              <a:rPr lang="en-ID" sz="1800" dirty="0">
                <a:latin typeface="Joystix Monospace" panose="02010609020102020304" pitchFamily="49" charset="0"/>
              </a:rPr>
              <a:t> </a:t>
            </a:r>
            <a:r>
              <a:rPr lang="en-ID" sz="1800" dirty="0" err="1">
                <a:latin typeface="Joystix Monospace" panose="02010609020102020304" pitchFamily="49" charset="0"/>
              </a:rPr>
              <a:t>sulit</a:t>
            </a:r>
            <a:r>
              <a:rPr lang="en-ID" sz="1800" dirty="0">
                <a:latin typeface="Joystix Monospace" panose="02010609020102020304" pitchFamily="49" charset="0"/>
              </a:rPr>
              <a:t>, </a:t>
            </a:r>
            <a:r>
              <a:rPr lang="en-ID" sz="1800" dirty="0" err="1">
                <a:latin typeface="Joystix Monospace" panose="02010609020102020304" pitchFamily="49" charset="0"/>
              </a:rPr>
              <a:t>tapi</a:t>
            </a:r>
            <a:r>
              <a:rPr lang="en-ID" sz="1800" dirty="0">
                <a:latin typeface="Joystix Monospace" panose="02010609020102020304" pitchFamily="49" charset="0"/>
              </a:rPr>
              <a:t> </a:t>
            </a:r>
            <a:r>
              <a:rPr lang="en-ID" sz="1800" dirty="0" err="1">
                <a:latin typeface="Joystix Monospace" panose="02010609020102020304" pitchFamily="49" charset="0"/>
              </a:rPr>
              <a:t>akan</a:t>
            </a:r>
            <a:r>
              <a:rPr lang="en-ID" sz="1800" dirty="0">
                <a:latin typeface="Joystix Monospace" panose="02010609020102020304" pitchFamily="49" charset="0"/>
              </a:rPr>
              <a:t> </a:t>
            </a:r>
            <a:r>
              <a:rPr lang="en-ID" sz="1800" dirty="0" err="1">
                <a:latin typeface="Joystix Monospace" panose="02010609020102020304" pitchFamily="49" charset="0"/>
              </a:rPr>
              <a:t>lebih</a:t>
            </a:r>
            <a:r>
              <a:rPr lang="en-ID" sz="1800" dirty="0">
                <a:latin typeface="Joystix Monospace" panose="02010609020102020304" pitchFamily="49" charset="0"/>
              </a:rPr>
              <a:t> </a:t>
            </a:r>
            <a:r>
              <a:rPr lang="en-ID" sz="1800" dirty="0" err="1">
                <a:latin typeface="Joystix Monospace" panose="02010609020102020304" pitchFamily="49" charset="0"/>
              </a:rPr>
              <a:t>mudah</a:t>
            </a:r>
            <a:r>
              <a:rPr lang="en-ID" sz="1800" dirty="0">
                <a:latin typeface="Joystix Monospace" panose="02010609020102020304" pitchFamily="49" charset="0"/>
              </a:rPr>
              <a:t> </a:t>
            </a:r>
            <a:r>
              <a:rPr lang="en-ID" sz="1800" dirty="0" err="1">
                <a:latin typeface="Joystix Monospace" panose="02010609020102020304" pitchFamily="49" charset="0"/>
              </a:rPr>
              <a:t>apabila</a:t>
            </a:r>
            <a:r>
              <a:rPr lang="en-ID" sz="1800" dirty="0">
                <a:latin typeface="Joystix Monospace" panose="02010609020102020304" pitchFamily="49" charset="0"/>
              </a:rPr>
              <a:t> </a:t>
            </a:r>
            <a:r>
              <a:rPr lang="en-ID" sz="1800" dirty="0" err="1">
                <a:latin typeface="Joystix Monospace" panose="02010609020102020304" pitchFamily="49" charset="0"/>
              </a:rPr>
              <a:t>misi</a:t>
            </a:r>
            <a:r>
              <a:rPr lang="en-ID" sz="1800" dirty="0">
                <a:latin typeface="Joystix Monospace" panose="02010609020102020304" pitchFamily="49" charset="0"/>
              </a:rPr>
              <a:t> </a:t>
            </a:r>
            <a:r>
              <a:rPr lang="en-ID" sz="1800" dirty="0" err="1">
                <a:latin typeface="Joystix Monospace" panose="02010609020102020304" pitchFamily="49" charset="0"/>
              </a:rPr>
              <a:t>telah</a:t>
            </a:r>
            <a:r>
              <a:rPr lang="en-ID" sz="1800" dirty="0">
                <a:latin typeface="Joystix Monospace" panose="02010609020102020304" pitchFamily="49" charset="0"/>
              </a:rPr>
              <a:t> </a:t>
            </a:r>
            <a:r>
              <a:rPr lang="en-ID" sz="1800" dirty="0" err="1">
                <a:latin typeface="Joystix Monospace" panose="02010609020102020304" pitchFamily="49" charset="0"/>
              </a:rPr>
              <a:t>didefinisikan</a:t>
            </a:r>
            <a:r>
              <a:rPr lang="en-ID" sz="1800" dirty="0">
                <a:latin typeface="Joystix Monospace" panose="02010609020102020304" pitchFamily="49" charset="0"/>
              </a:rPr>
              <a:t> </a:t>
            </a:r>
            <a:r>
              <a:rPr lang="en-ID" sz="1800" dirty="0" err="1">
                <a:latin typeface="Joystix Monospace" panose="02010609020102020304" pitchFamily="49" charset="0"/>
              </a:rPr>
              <a:t>dengan</a:t>
            </a:r>
            <a:r>
              <a:rPr lang="en-ID" sz="1800" dirty="0">
                <a:latin typeface="Joystix Monospace" panose="02010609020102020304" pitchFamily="49" charset="0"/>
              </a:rPr>
              <a:t> </a:t>
            </a:r>
            <a:r>
              <a:rPr lang="en-ID" sz="1800" dirty="0" err="1">
                <a:latin typeface="Joystix Monospace" panose="02010609020102020304" pitchFamily="49" charset="0"/>
              </a:rPr>
              <a:t>baik</a:t>
            </a:r>
            <a:endParaRPr lang="en-ID" sz="1800" dirty="0">
              <a:latin typeface="Joystix Monospace" panose="020106090201020203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830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3925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7837" y="4609070"/>
            <a:ext cx="7396034" cy="1915298"/>
          </a:xfrm>
        </p:spPr>
        <p:txBody>
          <a:bodyPr>
            <a:noAutofit/>
          </a:bodyPr>
          <a:lstStyle/>
          <a:p>
            <a:r>
              <a:rPr lang="en-ID" sz="1800" dirty="0" err="1">
                <a:latin typeface="Joystix Monospace" panose="02010609020102020304" pitchFamily="49" charset="0"/>
              </a:rPr>
              <a:t>Strategi</a:t>
            </a:r>
            <a:r>
              <a:rPr lang="en-ID" sz="1800" dirty="0">
                <a:latin typeface="Joystix Monospace" panose="02010609020102020304" pitchFamily="49" charset="0"/>
              </a:rPr>
              <a:t> </a:t>
            </a:r>
            <a:r>
              <a:rPr lang="en-ID" sz="1800" dirty="0" err="1">
                <a:latin typeface="Joystix Monospace" panose="02010609020102020304" pitchFamily="49" charset="0"/>
              </a:rPr>
              <a:t>adalah</a:t>
            </a:r>
            <a:r>
              <a:rPr lang="en-ID" sz="1800" dirty="0">
                <a:latin typeface="Joystix Monospace" panose="02010609020102020304" pitchFamily="49" charset="0"/>
              </a:rPr>
              <a:t> </a:t>
            </a:r>
            <a:r>
              <a:rPr lang="en-ID" sz="1800" dirty="0" err="1">
                <a:latin typeface="Joystix Monospace" panose="02010609020102020304" pitchFamily="49" charset="0"/>
              </a:rPr>
              <a:t>rencana</a:t>
            </a:r>
            <a:r>
              <a:rPr lang="en-ID" sz="1800" dirty="0">
                <a:latin typeface="Joystix Monospace" panose="02010609020102020304" pitchFamily="49" charset="0"/>
              </a:rPr>
              <a:t> </a:t>
            </a:r>
            <a:r>
              <a:rPr lang="en-ID" sz="1800" dirty="0" err="1">
                <a:latin typeface="Joystix Monospace" panose="02010609020102020304" pitchFamily="49" charset="0"/>
              </a:rPr>
              <a:t>tindakan</a:t>
            </a:r>
            <a:r>
              <a:rPr lang="en-ID" sz="1800" dirty="0">
                <a:latin typeface="Joystix Monospace" panose="02010609020102020304" pitchFamily="49" charset="0"/>
              </a:rPr>
              <a:t> </a:t>
            </a:r>
            <a:r>
              <a:rPr lang="en-ID" sz="1800" dirty="0" err="1">
                <a:latin typeface="Joystix Monospace" panose="02010609020102020304" pitchFamily="49" charset="0"/>
              </a:rPr>
              <a:t>organisasi</a:t>
            </a:r>
            <a:r>
              <a:rPr lang="en-ID" sz="1800" dirty="0">
                <a:latin typeface="Joystix Monospace" panose="02010609020102020304" pitchFamily="49" charset="0"/>
              </a:rPr>
              <a:t> </a:t>
            </a:r>
            <a:r>
              <a:rPr lang="en-ID" sz="1800" dirty="0" err="1">
                <a:latin typeface="Joystix Monospace" panose="02010609020102020304" pitchFamily="49" charset="0"/>
              </a:rPr>
              <a:t>untuk</a:t>
            </a:r>
            <a:r>
              <a:rPr lang="en-ID" sz="1800" dirty="0">
                <a:latin typeface="Joystix Monospace" panose="02010609020102020304" pitchFamily="49" charset="0"/>
              </a:rPr>
              <a:t> </a:t>
            </a:r>
            <a:r>
              <a:rPr lang="en-ID" sz="1800" dirty="0" err="1">
                <a:latin typeface="Joystix Monospace" panose="02010609020102020304" pitchFamily="49" charset="0"/>
              </a:rPr>
              <a:t>mencapai</a:t>
            </a:r>
            <a:r>
              <a:rPr lang="en-ID" sz="1800" dirty="0">
                <a:latin typeface="Joystix Monospace" panose="02010609020102020304" pitchFamily="49" charset="0"/>
              </a:rPr>
              <a:t> </a:t>
            </a:r>
            <a:r>
              <a:rPr lang="en-ID" sz="1800" dirty="0" err="1" smtClean="0">
                <a:latin typeface="Joystix Monospace" panose="02010609020102020304" pitchFamily="49" charset="0"/>
              </a:rPr>
              <a:t>misinya</a:t>
            </a:r>
            <a:r>
              <a:rPr lang="en-ID" sz="1800" dirty="0" smtClean="0">
                <a:latin typeface="Joystix Monospace" panose="02010609020102020304" pitchFamily="49" charset="0"/>
              </a:rPr>
              <a:t>.</a:t>
            </a:r>
            <a:r>
              <a:rPr lang="id-ID" sz="1800" dirty="0" smtClean="0">
                <a:latin typeface="Joystix Monospace" panose="02010609020102020304" pitchFamily="49" charset="0"/>
              </a:rPr>
              <a:t/>
            </a:r>
            <a:br>
              <a:rPr lang="id-ID" sz="1800" dirty="0" smtClean="0">
                <a:latin typeface="Joystix Monospace" panose="02010609020102020304" pitchFamily="49" charset="0"/>
              </a:rPr>
            </a:br>
            <a:r>
              <a:rPr lang="id-ID" sz="1800" dirty="0">
                <a:latin typeface="Joystix Monospace" panose="02010609020102020304" pitchFamily="49" charset="0"/>
              </a:rPr>
              <a:t/>
            </a:r>
            <a:br>
              <a:rPr lang="id-ID" sz="1800" dirty="0">
                <a:latin typeface="Joystix Monospace" panose="02010609020102020304" pitchFamily="49" charset="0"/>
              </a:rPr>
            </a:br>
            <a:endParaRPr lang="en-ID" sz="1800" dirty="0">
              <a:latin typeface="Joystix Monospace" panose="020106090201020203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874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3925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7837" y="4609070"/>
            <a:ext cx="7396034" cy="1915298"/>
          </a:xfrm>
        </p:spPr>
        <p:txBody>
          <a:bodyPr>
            <a:noAutofit/>
          </a:bodyPr>
          <a:lstStyle/>
          <a:p>
            <a:r>
              <a:rPr lang="en-ID" sz="1800" dirty="0" err="1">
                <a:latin typeface="Joystix Monospace" panose="02010609020102020304" pitchFamily="49" charset="0"/>
              </a:rPr>
              <a:t>Strategi</a:t>
            </a:r>
            <a:r>
              <a:rPr lang="en-ID" sz="1800" dirty="0">
                <a:latin typeface="Joystix Monospace" panose="02010609020102020304" pitchFamily="49" charset="0"/>
              </a:rPr>
              <a:t> </a:t>
            </a:r>
            <a:r>
              <a:rPr lang="en-ID" sz="1800" dirty="0" err="1">
                <a:latin typeface="Joystix Monospace" panose="02010609020102020304" pitchFamily="49" charset="0"/>
              </a:rPr>
              <a:t>ini</a:t>
            </a:r>
            <a:r>
              <a:rPr lang="en-ID" sz="1800" dirty="0">
                <a:latin typeface="Joystix Monospace" panose="02010609020102020304" pitchFamily="49" charset="0"/>
              </a:rPr>
              <a:t> </a:t>
            </a:r>
            <a:r>
              <a:rPr lang="en-ID" sz="1800" dirty="0" err="1">
                <a:latin typeface="Joystix Monospace" panose="02010609020102020304" pitchFamily="49" charset="0"/>
              </a:rPr>
              <a:t>memanfaatkan</a:t>
            </a:r>
            <a:r>
              <a:rPr lang="en-ID" sz="1800" dirty="0">
                <a:latin typeface="Joystix Monospace" panose="02010609020102020304" pitchFamily="49" charset="0"/>
              </a:rPr>
              <a:t> </a:t>
            </a:r>
            <a:r>
              <a:rPr lang="en-ID" sz="1800" dirty="0" err="1">
                <a:latin typeface="Joystix Monospace" panose="02010609020102020304" pitchFamily="49" charset="0"/>
              </a:rPr>
              <a:t>peluang</a:t>
            </a:r>
            <a:r>
              <a:rPr lang="en-ID" sz="1800" dirty="0">
                <a:latin typeface="Joystix Monospace" panose="02010609020102020304" pitchFamily="49" charset="0"/>
              </a:rPr>
              <a:t> </a:t>
            </a:r>
            <a:r>
              <a:rPr lang="en-ID" sz="1800" dirty="0" err="1">
                <a:latin typeface="Joystix Monospace" panose="02010609020102020304" pitchFamily="49" charset="0"/>
              </a:rPr>
              <a:t>dan</a:t>
            </a:r>
            <a:r>
              <a:rPr lang="en-ID" sz="1800" dirty="0">
                <a:latin typeface="Joystix Monospace" panose="02010609020102020304" pitchFamily="49" charset="0"/>
              </a:rPr>
              <a:t> </a:t>
            </a:r>
            <a:r>
              <a:rPr lang="id-ID" sz="1800" dirty="0">
                <a:latin typeface="Joystix Monospace" panose="02010609020102020304" pitchFamily="49" charset="0"/>
              </a:rPr>
              <a:t>kelebihan</a:t>
            </a:r>
            <a:r>
              <a:rPr lang="en-ID" sz="1800" dirty="0">
                <a:latin typeface="Joystix Monospace" panose="02010609020102020304" pitchFamily="49" charset="0"/>
              </a:rPr>
              <a:t>, </a:t>
            </a:r>
            <a:r>
              <a:rPr lang="en-ID" sz="1800" dirty="0" err="1">
                <a:latin typeface="Joystix Monospace" panose="02010609020102020304" pitchFamily="49" charset="0"/>
              </a:rPr>
              <a:t>menetralkan</a:t>
            </a:r>
            <a:r>
              <a:rPr lang="en-ID" sz="1800" dirty="0">
                <a:latin typeface="Joystix Monospace" panose="02010609020102020304" pitchFamily="49" charset="0"/>
              </a:rPr>
              <a:t> </a:t>
            </a:r>
            <a:r>
              <a:rPr lang="en-ID" sz="1800" dirty="0" err="1">
                <a:latin typeface="Joystix Monospace" panose="02010609020102020304" pitchFamily="49" charset="0"/>
              </a:rPr>
              <a:t>ancaman</a:t>
            </a:r>
            <a:r>
              <a:rPr lang="en-ID" sz="1800" dirty="0">
                <a:latin typeface="Joystix Monospace" panose="02010609020102020304" pitchFamily="49" charset="0"/>
              </a:rPr>
              <a:t>, </a:t>
            </a:r>
            <a:r>
              <a:rPr lang="en-ID" sz="1800" dirty="0" err="1">
                <a:latin typeface="Joystix Monospace" panose="02010609020102020304" pitchFamily="49" charset="0"/>
              </a:rPr>
              <a:t>serta</a:t>
            </a:r>
            <a:r>
              <a:rPr lang="en-ID" sz="1800" dirty="0">
                <a:latin typeface="Joystix Monospace" panose="02010609020102020304" pitchFamily="49" charset="0"/>
              </a:rPr>
              <a:t> </a:t>
            </a:r>
            <a:r>
              <a:rPr lang="en-ID" sz="1800" dirty="0" err="1">
                <a:latin typeface="Joystix Monospace" panose="02010609020102020304" pitchFamily="49" charset="0"/>
              </a:rPr>
              <a:t>menghindari</a:t>
            </a:r>
            <a:r>
              <a:rPr lang="en-ID" sz="1800" dirty="0">
                <a:latin typeface="Joystix Monospace" panose="02010609020102020304" pitchFamily="49" charset="0"/>
              </a:rPr>
              <a:t> </a:t>
            </a:r>
            <a:r>
              <a:rPr lang="en-ID" sz="1800" dirty="0" err="1">
                <a:latin typeface="Joystix Monospace" panose="02010609020102020304" pitchFamily="49" charset="0"/>
              </a:rPr>
              <a:t>kelemaha</a:t>
            </a:r>
            <a:r>
              <a:rPr lang="id-ID" sz="1800" dirty="0">
                <a:latin typeface="Joystix Monospace" panose="02010609020102020304" pitchFamily="49" charset="0"/>
              </a:rPr>
              <a:t>n.</a:t>
            </a:r>
            <a:endParaRPr lang="en-ID" sz="1800" dirty="0">
              <a:latin typeface="Joystix Monospace" panose="020106090201020203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132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57" y="0"/>
            <a:ext cx="9372428" cy="6956854"/>
          </a:xfrm>
        </p:spPr>
      </p:pic>
      <p:sp>
        <p:nvSpPr>
          <p:cNvPr id="5" name="TextBox 4"/>
          <p:cNvSpPr txBox="1"/>
          <p:nvPr/>
        </p:nvSpPr>
        <p:spPr>
          <a:xfrm>
            <a:off x="395417" y="578487"/>
            <a:ext cx="65367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>
                <a:latin typeface="Joystix Monospace" panose="02010609020102020304" pitchFamily="49" charset="0"/>
              </a:rPr>
              <a:t>CONTOH</a:t>
            </a:r>
          </a:p>
          <a:p>
            <a:r>
              <a:rPr lang="id-ID" dirty="0" smtClean="0">
                <a:latin typeface="Joystix Monospace" panose="02010609020102020304" pitchFamily="49" charset="0"/>
              </a:rPr>
              <a:t>PT GUNUNG MADU PLANTATION MEMILIKI MISI MENJADI PERUSAHAAN PEMASOK GULA TERBESAR DI INDONESIA</a:t>
            </a:r>
            <a:endParaRPr lang="en-US" dirty="0">
              <a:latin typeface="Joystix Monospace" panose="02010609020102020304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8984" y="2866768"/>
            <a:ext cx="696921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dirty="0" smtClean="0">
                <a:latin typeface="Joystix Monospace" panose="02010609020102020304" pitchFamily="49" charset="0"/>
              </a:rPr>
              <a:t>MISI OPERASI : MEMPERBANYAK PASOK TEBU SEBAGAI BAHAN DASAR GULA</a:t>
            </a:r>
          </a:p>
          <a:p>
            <a:endParaRPr lang="id-ID" sz="2000" dirty="0">
              <a:latin typeface="Joystix Monospace" panose="02010609020102020304" pitchFamily="49" charset="0"/>
            </a:endParaRPr>
          </a:p>
          <a:p>
            <a:r>
              <a:rPr lang="id-ID" sz="2000" dirty="0" smtClean="0">
                <a:latin typeface="Joystix Monospace" panose="02010609020102020304" pitchFamily="49" charset="0"/>
              </a:rPr>
              <a:t>STRATEGI OPERASI : SELAIN MENGANDALKAN PERKEBUNAN SENDIRI, GUNUNG MADU JUGA MEMBELI TEBU YANG DIPANEN OLEH WARGA SEKITAR</a:t>
            </a:r>
            <a:endParaRPr lang="en-US" sz="2000" dirty="0">
              <a:latin typeface="Joystix Monospace" panose="020106090201020203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91156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785" y="12357"/>
            <a:ext cx="9405723" cy="698156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726" y="2177578"/>
            <a:ext cx="7886700" cy="1325563"/>
          </a:xfrm>
        </p:spPr>
        <p:txBody>
          <a:bodyPr>
            <a:noAutofit/>
          </a:bodyPr>
          <a:lstStyle/>
          <a:p>
            <a:pPr marL="0" indent="0"/>
            <a:r>
              <a:rPr lang="en-ID" sz="2400" dirty="0">
                <a:latin typeface="Joystix Monospace" panose="02010609020102020304" pitchFamily="49" charset="0"/>
              </a:rPr>
              <a:t>1</a:t>
            </a:r>
            <a:r>
              <a:rPr lang="id-ID" sz="2400" dirty="0">
                <a:latin typeface="Joystix Monospace" panose="02010609020102020304" pitchFamily="49" charset="0"/>
              </a:rPr>
              <a:t>. </a:t>
            </a:r>
            <a:r>
              <a:rPr lang="en-ID" sz="2400" dirty="0" err="1">
                <a:latin typeface="Joystix Monospace" panose="02010609020102020304" pitchFamily="49" charset="0"/>
              </a:rPr>
              <a:t>Analisis</a:t>
            </a:r>
            <a:r>
              <a:rPr lang="en-ID" sz="2400" dirty="0">
                <a:latin typeface="Joystix Monospace" panose="02010609020102020304" pitchFamily="49" charset="0"/>
              </a:rPr>
              <a:t> </a:t>
            </a:r>
            <a:r>
              <a:rPr lang="en-ID" sz="2400" dirty="0" err="1" smtClean="0">
                <a:latin typeface="Joystix Monospace" panose="02010609020102020304" pitchFamily="49" charset="0"/>
              </a:rPr>
              <a:t>Lingkungan</a:t>
            </a:r>
            <a:r>
              <a:rPr lang="id-ID" sz="2400" dirty="0" smtClean="0">
                <a:latin typeface="Joystix Monospace" panose="02010609020102020304" pitchFamily="49" charset="0"/>
              </a:rPr>
              <a:t>.</a:t>
            </a:r>
            <a:r>
              <a:rPr lang="en-ID" sz="2400" dirty="0">
                <a:latin typeface="Joystix Monospace" panose="02010609020102020304" pitchFamily="49" charset="0"/>
              </a:rPr>
              <a:t/>
            </a:r>
            <a:br>
              <a:rPr lang="en-ID" sz="2400" dirty="0">
                <a:latin typeface="Joystix Monospace" panose="02010609020102020304" pitchFamily="49" charset="0"/>
              </a:rPr>
            </a:br>
            <a:r>
              <a:rPr lang="en-ID" sz="2400" dirty="0" err="1">
                <a:latin typeface="Joystix Monospace" panose="02010609020102020304" pitchFamily="49" charset="0"/>
              </a:rPr>
              <a:t>Mengidentifikasi</a:t>
            </a:r>
            <a:r>
              <a:rPr lang="en-ID" sz="2400" dirty="0">
                <a:latin typeface="Joystix Monospace" panose="02010609020102020304" pitchFamily="49" charset="0"/>
              </a:rPr>
              <a:t> </a:t>
            </a:r>
            <a:r>
              <a:rPr lang="en-ID" sz="2400" dirty="0" err="1">
                <a:latin typeface="Joystix Monospace" panose="02010609020102020304" pitchFamily="49" charset="0"/>
              </a:rPr>
              <a:t>kekuatan</a:t>
            </a:r>
            <a:r>
              <a:rPr lang="en-ID" sz="2400" dirty="0">
                <a:latin typeface="Joystix Monospace" panose="02010609020102020304" pitchFamily="49" charset="0"/>
              </a:rPr>
              <a:t>, </a:t>
            </a:r>
            <a:r>
              <a:rPr lang="en-ID" sz="2400" dirty="0" err="1">
                <a:latin typeface="Joystix Monospace" panose="02010609020102020304" pitchFamily="49" charset="0"/>
              </a:rPr>
              <a:t>kelemahan</a:t>
            </a:r>
            <a:r>
              <a:rPr lang="en-ID" sz="2400" dirty="0">
                <a:latin typeface="Joystix Monospace" panose="02010609020102020304" pitchFamily="49" charset="0"/>
              </a:rPr>
              <a:t>, </a:t>
            </a:r>
            <a:r>
              <a:rPr lang="en-ID" sz="2400" dirty="0" err="1">
                <a:latin typeface="Joystix Monospace" panose="02010609020102020304" pitchFamily="49" charset="0"/>
              </a:rPr>
              <a:t>peluang</a:t>
            </a:r>
            <a:r>
              <a:rPr lang="en-ID" sz="2400" dirty="0">
                <a:latin typeface="Joystix Monospace" panose="02010609020102020304" pitchFamily="49" charset="0"/>
              </a:rPr>
              <a:t> </a:t>
            </a:r>
            <a:r>
              <a:rPr lang="en-ID" sz="2400" dirty="0" err="1" smtClean="0">
                <a:latin typeface="Joystix Monospace" panose="02010609020102020304" pitchFamily="49" charset="0"/>
              </a:rPr>
              <a:t>dan</a:t>
            </a:r>
            <a:r>
              <a:rPr lang="id-ID" sz="2400" dirty="0" smtClean="0">
                <a:latin typeface="Joystix Monospace" panose="02010609020102020304" pitchFamily="49" charset="0"/>
              </a:rPr>
              <a:t> </a:t>
            </a:r>
            <a:r>
              <a:rPr lang="en-ID" sz="2400" dirty="0" err="1" smtClean="0">
                <a:latin typeface="Joystix Monospace" panose="02010609020102020304" pitchFamily="49" charset="0"/>
              </a:rPr>
              <a:t>ancaman</a:t>
            </a:r>
            <a:r>
              <a:rPr lang="en-ID" sz="2400" dirty="0" smtClean="0">
                <a:latin typeface="Joystix Monospace" panose="02010609020102020304" pitchFamily="49" charset="0"/>
              </a:rPr>
              <a:t> </a:t>
            </a:r>
            <a:r>
              <a:rPr lang="en-ID" sz="2400" dirty="0" err="1">
                <a:latin typeface="Joystix Monospace" panose="02010609020102020304" pitchFamily="49" charset="0"/>
              </a:rPr>
              <a:t>dan</a:t>
            </a:r>
            <a:r>
              <a:rPr lang="en-ID" sz="2400" dirty="0">
                <a:latin typeface="Joystix Monospace" panose="02010609020102020304" pitchFamily="49" charset="0"/>
              </a:rPr>
              <a:t> </a:t>
            </a:r>
            <a:r>
              <a:rPr lang="en-ID" sz="2400" dirty="0" err="1">
                <a:latin typeface="Joystix Monospace" panose="02010609020102020304" pitchFamily="49" charset="0"/>
              </a:rPr>
              <a:t>memahami</a:t>
            </a:r>
            <a:r>
              <a:rPr lang="en-ID" sz="2400" dirty="0">
                <a:latin typeface="Joystix Monospace" panose="02010609020102020304" pitchFamily="49" charset="0"/>
              </a:rPr>
              <a:t> </a:t>
            </a:r>
            <a:r>
              <a:rPr lang="en-ID" sz="2400" dirty="0" err="1">
                <a:latin typeface="Joystix Monospace" panose="02010609020102020304" pitchFamily="49" charset="0"/>
              </a:rPr>
              <a:t>lingkungan</a:t>
            </a:r>
            <a:r>
              <a:rPr lang="en-ID" sz="2400" dirty="0">
                <a:latin typeface="Joystix Monospace" panose="02010609020102020304" pitchFamily="49" charset="0"/>
              </a:rPr>
              <a:t>, </a:t>
            </a:r>
            <a:r>
              <a:rPr lang="en-ID" sz="2400" dirty="0" err="1">
                <a:latin typeface="Joystix Monospace" panose="02010609020102020304" pitchFamily="49" charset="0"/>
              </a:rPr>
              <a:t>pelanggan,industri</a:t>
            </a:r>
            <a:r>
              <a:rPr lang="en-ID" sz="2400" dirty="0">
                <a:latin typeface="Joystix Monospace" panose="02010609020102020304" pitchFamily="49" charset="0"/>
              </a:rPr>
              <a:t> </a:t>
            </a:r>
            <a:r>
              <a:rPr lang="en-ID" sz="2400" dirty="0" err="1">
                <a:latin typeface="Joystix Monospace" panose="02010609020102020304" pitchFamily="49" charset="0"/>
              </a:rPr>
              <a:t>dan</a:t>
            </a:r>
            <a:r>
              <a:rPr lang="en-ID" sz="2400" dirty="0">
                <a:latin typeface="Joystix Monospace" panose="02010609020102020304" pitchFamily="49" charset="0"/>
              </a:rPr>
              <a:t> </a:t>
            </a:r>
            <a:r>
              <a:rPr lang="en-ID" sz="2400" dirty="0" err="1" smtClean="0">
                <a:latin typeface="Joystix Monospace" panose="02010609020102020304" pitchFamily="49" charset="0"/>
              </a:rPr>
              <a:t>pesaing</a:t>
            </a:r>
            <a:r>
              <a:rPr lang="id-ID" sz="2400" dirty="0" smtClean="0">
                <a:latin typeface="Joystix Monospace" panose="02010609020102020304" pitchFamily="49" charset="0"/>
              </a:rPr>
              <a:t>.</a:t>
            </a:r>
            <a:r>
              <a:rPr lang="en-ID" sz="2400" dirty="0">
                <a:latin typeface="Joystix Monospace" panose="02010609020102020304" pitchFamily="49" charset="0"/>
              </a:rPr>
              <a:t/>
            </a:r>
            <a:br>
              <a:rPr lang="en-ID" sz="2400" dirty="0">
                <a:latin typeface="Joystix Monospace" panose="02010609020102020304" pitchFamily="49" charset="0"/>
              </a:rPr>
            </a:br>
            <a:endParaRPr lang="en-US" sz="2400" dirty="0">
              <a:latin typeface="Joystix Monospace" panose="020106090201020203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202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785" y="12357"/>
            <a:ext cx="9405723" cy="698156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726" y="2177578"/>
            <a:ext cx="7886700" cy="1325563"/>
          </a:xfrm>
        </p:spPr>
        <p:txBody>
          <a:bodyPr>
            <a:noAutofit/>
          </a:bodyPr>
          <a:lstStyle/>
          <a:p>
            <a:r>
              <a:rPr lang="en-ID" sz="2400" dirty="0">
                <a:latin typeface="Joystix Monospace" panose="02010609020102020304" pitchFamily="49" charset="0"/>
              </a:rPr>
              <a:t>2</a:t>
            </a:r>
            <a:r>
              <a:rPr lang="id-ID" sz="2400" dirty="0">
                <a:latin typeface="Joystix Monospace" panose="02010609020102020304" pitchFamily="49" charset="0"/>
              </a:rPr>
              <a:t>. </a:t>
            </a:r>
            <a:r>
              <a:rPr lang="en-ID" sz="2400" dirty="0" err="1">
                <a:latin typeface="Joystix Monospace" panose="02010609020102020304" pitchFamily="49" charset="0"/>
              </a:rPr>
              <a:t>Menetapkan</a:t>
            </a:r>
            <a:r>
              <a:rPr lang="en-ID" sz="2400" dirty="0">
                <a:latin typeface="Joystix Monospace" panose="02010609020102020304" pitchFamily="49" charset="0"/>
              </a:rPr>
              <a:t> </a:t>
            </a:r>
            <a:r>
              <a:rPr lang="en-ID" sz="2400" dirty="0" err="1">
                <a:latin typeface="Joystix Monospace" panose="02010609020102020304" pitchFamily="49" charset="0"/>
              </a:rPr>
              <a:t>Misi</a:t>
            </a:r>
            <a:r>
              <a:rPr lang="en-ID" sz="2400" dirty="0">
                <a:latin typeface="Joystix Monospace" panose="02010609020102020304" pitchFamily="49" charset="0"/>
              </a:rPr>
              <a:t> </a:t>
            </a:r>
            <a:r>
              <a:rPr lang="en-ID" sz="2400" dirty="0" smtClean="0">
                <a:latin typeface="Joystix Monospace" panose="02010609020102020304" pitchFamily="49" charset="0"/>
              </a:rPr>
              <a:t>Perusahaan</a:t>
            </a:r>
            <a:r>
              <a:rPr lang="id-ID" sz="2400" dirty="0" smtClean="0">
                <a:latin typeface="Joystix Monospace" panose="02010609020102020304" pitchFamily="49" charset="0"/>
              </a:rPr>
              <a:t>.</a:t>
            </a:r>
            <a:r>
              <a:rPr lang="en-ID" sz="2400" dirty="0">
                <a:latin typeface="Joystix Monospace" panose="02010609020102020304" pitchFamily="49" charset="0"/>
              </a:rPr>
              <a:t/>
            </a:r>
            <a:br>
              <a:rPr lang="en-ID" sz="2400" dirty="0">
                <a:latin typeface="Joystix Monospace" panose="02010609020102020304" pitchFamily="49" charset="0"/>
              </a:rPr>
            </a:br>
            <a:r>
              <a:rPr lang="en-ID" sz="2400" dirty="0" err="1">
                <a:latin typeface="Joystix Monospace" panose="02010609020102020304" pitchFamily="49" charset="0"/>
              </a:rPr>
              <a:t>Menetapkan</a:t>
            </a:r>
            <a:r>
              <a:rPr lang="en-ID" sz="2400" dirty="0">
                <a:latin typeface="Joystix Monospace" panose="02010609020102020304" pitchFamily="49" charset="0"/>
              </a:rPr>
              <a:t> </a:t>
            </a:r>
            <a:r>
              <a:rPr lang="en-ID" sz="2400" dirty="0" smtClean="0">
                <a:latin typeface="Joystix Monospace" panose="02010609020102020304" pitchFamily="49" charset="0"/>
              </a:rPr>
              <a:t>al</a:t>
            </a:r>
            <a:r>
              <a:rPr lang="id-ID" sz="2400" dirty="0" smtClean="0">
                <a:latin typeface="Joystix Monospace" panose="02010609020102020304" pitchFamily="49" charset="0"/>
              </a:rPr>
              <a:t>a</a:t>
            </a:r>
            <a:r>
              <a:rPr lang="en-ID" sz="2400" dirty="0" smtClean="0">
                <a:latin typeface="Joystix Monospace" panose="02010609020102020304" pitchFamily="49" charset="0"/>
              </a:rPr>
              <a:t>san </a:t>
            </a:r>
            <a:r>
              <a:rPr lang="en-ID" sz="2400" dirty="0" err="1">
                <a:latin typeface="Joystix Monospace" panose="02010609020102020304" pitchFamily="49" charset="0"/>
              </a:rPr>
              <a:t>keberadaan</a:t>
            </a:r>
            <a:r>
              <a:rPr lang="en-ID" sz="2400" dirty="0">
                <a:latin typeface="Joystix Monospace" panose="02010609020102020304" pitchFamily="49" charset="0"/>
              </a:rPr>
              <a:t> </a:t>
            </a:r>
            <a:r>
              <a:rPr lang="en-ID" sz="2400" dirty="0" err="1">
                <a:latin typeface="Joystix Monospace" panose="02010609020102020304" pitchFamily="49" charset="0"/>
              </a:rPr>
              <a:t>perusahaan</a:t>
            </a:r>
            <a:r>
              <a:rPr lang="en-ID" sz="2400" dirty="0">
                <a:latin typeface="Joystix Monospace" panose="02010609020102020304" pitchFamily="49" charset="0"/>
              </a:rPr>
              <a:t> </a:t>
            </a:r>
            <a:r>
              <a:rPr lang="en-ID" sz="2400" dirty="0" err="1" smtClean="0">
                <a:latin typeface="Joystix Monospace" panose="02010609020102020304" pitchFamily="49" charset="0"/>
              </a:rPr>
              <a:t>dan</a:t>
            </a:r>
            <a:r>
              <a:rPr lang="id-ID" sz="2400" dirty="0" smtClean="0">
                <a:latin typeface="Joystix Monospace" panose="02010609020102020304" pitchFamily="49" charset="0"/>
              </a:rPr>
              <a:t> </a:t>
            </a:r>
            <a:r>
              <a:rPr lang="en-ID" sz="2400" dirty="0" err="1" smtClean="0">
                <a:latin typeface="Joystix Monospace" panose="02010609020102020304" pitchFamily="49" charset="0"/>
              </a:rPr>
              <a:t>mengidentifikasi</a:t>
            </a:r>
            <a:r>
              <a:rPr lang="en-ID" sz="2400" dirty="0" smtClean="0">
                <a:latin typeface="Joystix Monospace" panose="02010609020102020304" pitchFamily="49" charset="0"/>
              </a:rPr>
              <a:t> </a:t>
            </a:r>
            <a:r>
              <a:rPr lang="en-ID" sz="2400" dirty="0" err="1">
                <a:latin typeface="Joystix Monospace" panose="02010609020102020304" pitchFamily="49" charset="0"/>
              </a:rPr>
              <a:t>nilai</a:t>
            </a:r>
            <a:r>
              <a:rPr lang="en-ID" sz="2400" dirty="0">
                <a:latin typeface="Joystix Monospace" panose="02010609020102020304" pitchFamily="49" charset="0"/>
              </a:rPr>
              <a:t> </a:t>
            </a:r>
            <a:r>
              <a:rPr lang="en-ID" sz="2400" dirty="0" err="1">
                <a:latin typeface="Joystix Monospace" panose="02010609020102020304" pitchFamily="49" charset="0"/>
              </a:rPr>
              <a:t>produk</a:t>
            </a:r>
            <a:r>
              <a:rPr lang="en-ID" sz="2400" dirty="0">
                <a:latin typeface="Joystix Monospace" panose="02010609020102020304" pitchFamily="49" charset="0"/>
              </a:rPr>
              <a:t> yang </a:t>
            </a:r>
            <a:r>
              <a:rPr lang="en-ID" sz="2400" dirty="0" err="1">
                <a:latin typeface="Joystix Monospace" panose="02010609020102020304" pitchFamily="49" charset="0"/>
              </a:rPr>
              <a:t>akan</a:t>
            </a:r>
            <a:r>
              <a:rPr lang="en-ID" sz="2400" dirty="0">
                <a:latin typeface="Joystix Monospace" panose="02010609020102020304" pitchFamily="49" charset="0"/>
              </a:rPr>
              <a:t> </a:t>
            </a:r>
            <a:r>
              <a:rPr lang="en-ID" sz="2400" dirty="0" err="1">
                <a:latin typeface="Joystix Monospace" panose="02010609020102020304" pitchFamily="49" charset="0"/>
              </a:rPr>
              <a:t>diciptakan</a:t>
            </a:r>
            <a:r>
              <a:rPr lang="en-ID" sz="2400" dirty="0">
                <a:latin typeface="Joystix Monospace" panose="02010609020102020304" pitchFamily="49" charset="0"/>
              </a:rPr>
              <a:t> </a:t>
            </a:r>
            <a:r>
              <a:rPr lang="en-ID" sz="2400" dirty="0" err="1" smtClean="0">
                <a:latin typeface="Joystix Monospace" panose="02010609020102020304" pitchFamily="49" charset="0"/>
              </a:rPr>
              <a:t>oleh</a:t>
            </a:r>
            <a:r>
              <a:rPr lang="id-ID" sz="2400" dirty="0" smtClean="0">
                <a:latin typeface="Joystix Monospace" panose="02010609020102020304" pitchFamily="49" charset="0"/>
              </a:rPr>
              <a:t> </a:t>
            </a:r>
            <a:r>
              <a:rPr lang="en-ID" sz="2400" dirty="0" err="1" smtClean="0">
                <a:latin typeface="Joystix Monospace" panose="02010609020102020304" pitchFamily="49" charset="0"/>
              </a:rPr>
              <a:t>perusahaan</a:t>
            </a:r>
            <a:r>
              <a:rPr lang="en-ID" sz="2400" dirty="0">
                <a:latin typeface="Joystix Monospace" panose="02010609020102020304" pitchFamily="49" charset="0"/>
              </a:rPr>
              <a:t>.</a:t>
            </a:r>
            <a:br>
              <a:rPr lang="en-ID" sz="2400" dirty="0">
                <a:latin typeface="Joystix Monospace" panose="02010609020102020304" pitchFamily="49" charset="0"/>
              </a:rPr>
            </a:br>
            <a:r>
              <a:rPr lang="en-ID" sz="2400" dirty="0">
                <a:latin typeface="Joystix Monospace" panose="02010609020102020304" pitchFamily="49" charset="0"/>
              </a:rPr>
              <a:t/>
            </a:r>
            <a:br>
              <a:rPr lang="en-ID" sz="2400" dirty="0">
                <a:latin typeface="Joystix Monospace" panose="02010609020102020304" pitchFamily="49" charset="0"/>
              </a:rPr>
            </a:br>
            <a:endParaRPr lang="en-US" sz="2400" dirty="0">
              <a:latin typeface="Joystix Monospace" panose="020106090201020203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395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73"/>
            <a:ext cx="9242854" cy="68606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0323" y="4312507"/>
            <a:ext cx="6975299" cy="1779731"/>
          </a:xfrm>
        </p:spPr>
        <p:txBody>
          <a:bodyPr>
            <a:normAutofit/>
          </a:bodyPr>
          <a:lstStyle/>
          <a:p>
            <a:pPr algn="r"/>
            <a:r>
              <a:rPr lang="id-ID" sz="3200" dirty="0" smtClean="0">
                <a:latin typeface="Joystix Monospace" panose="02010609020102020304" pitchFamily="49" charset="0"/>
              </a:rPr>
              <a:t>STRATEGI OPERASI DALAM SEBUAH LINGKUNGAN GLOBAL</a:t>
            </a:r>
            <a:endParaRPr lang="en-ID" sz="3200" dirty="0">
              <a:latin typeface="Joystix Monospace" panose="02010609020102020304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2166" y="383060"/>
            <a:ext cx="16681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3600" spc="600" dirty="0" smtClean="0">
                <a:solidFill>
                  <a:schemeClr val="bg1"/>
                </a:solidFill>
                <a:latin typeface="LEMON MILK Medium" panose="00000600000000000000" pitchFamily="50" charset="0"/>
              </a:rPr>
              <a:t>BAB 2</a:t>
            </a:r>
            <a:endParaRPr lang="en-US" sz="3600" spc="600" dirty="0">
              <a:solidFill>
                <a:schemeClr val="bg1"/>
              </a:solidFill>
              <a:latin typeface="LEMON MILK Medium" panose="000006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419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785" y="12357"/>
            <a:ext cx="9405723" cy="698156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726" y="2074240"/>
            <a:ext cx="7886700" cy="1325563"/>
          </a:xfrm>
        </p:spPr>
        <p:txBody>
          <a:bodyPr>
            <a:noAutofit/>
          </a:bodyPr>
          <a:lstStyle/>
          <a:p>
            <a:r>
              <a:rPr lang="en-ID" sz="2000" dirty="0">
                <a:latin typeface="Joystix Monospace" panose="02010609020102020304" pitchFamily="49" charset="0"/>
              </a:rPr>
              <a:t>3.</a:t>
            </a:r>
            <a:r>
              <a:rPr lang="id-ID" sz="2000" dirty="0">
                <a:latin typeface="Joystix Monospace" panose="02010609020102020304" pitchFamily="49" charset="0"/>
              </a:rPr>
              <a:t> </a:t>
            </a:r>
            <a:r>
              <a:rPr lang="en-ID" sz="2000" dirty="0" err="1">
                <a:latin typeface="Joystix Monospace" panose="02010609020102020304" pitchFamily="49" charset="0"/>
              </a:rPr>
              <a:t>Membentuk</a:t>
            </a:r>
            <a:r>
              <a:rPr lang="en-ID" sz="2000" dirty="0">
                <a:latin typeface="Joystix Monospace" panose="02010609020102020304" pitchFamily="49" charset="0"/>
              </a:rPr>
              <a:t> </a:t>
            </a:r>
            <a:r>
              <a:rPr lang="en-ID" sz="2000" dirty="0" err="1">
                <a:latin typeface="Joystix Monospace" panose="02010609020102020304" pitchFamily="49" charset="0"/>
              </a:rPr>
              <a:t>Strategi</a:t>
            </a:r>
            <a:r>
              <a:rPr lang="en-ID" sz="2000" dirty="0">
                <a:latin typeface="Joystix Monospace" panose="02010609020102020304" pitchFamily="49" charset="0"/>
              </a:rPr>
              <a:t> </a:t>
            </a:r>
            <a:r>
              <a:rPr lang="en-ID" sz="2000" dirty="0" err="1">
                <a:latin typeface="Joystix Monospace" panose="02010609020102020304" pitchFamily="49" charset="0"/>
              </a:rPr>
              <a:t>Membangun</a:t>
            </a:r>
            <a:r>
              <a:rPr lang="en-ID" sz="2000" dirty="0">
                <a:latin typeface="Joystix Monospace" panose="02010609020102020304" pitchFamily="49" charset="0"/>
              </a:rPr>
              <a:t> </a:t>
            </a:r>
            <a:r>
              <a:rPr lang="en-ID" sz="2000" dirty="0" err="1">
                <a:latin typeface="Joystix Monospace" panose="02010609020102020304" pitchFamily="49" charset="0"/>
              </a:rPr>
              <a:t>keunggulan</a:t>
            </a:r>
            <a:r>
              <a:rPr lang="en-ID" sz="2000" dirty="0">
                <a:latin typeface="Joystix Monospace" panose="02010609020102020304" pitchFamily="49" charset="0"/>
              </a:rPr>
              <a:t> </a:t>
            </a:r>
            <a:r>
              <a:rPr lang="en-ID" sz="2000" dirty="0" err="1">
                <a:latin typeface="Joystix Monospace" panose="02010609020102020304" pitchFamily="49" charset="0"/>
              </a:rPr>
              <a:t>bersaing</a:t>
            </a:r>
            <a:r>
              <a:rPr lang="en-ID" sz="2000" dirty="0">
                <a:latin typeface="Joystix Monospace" panose="02010609020102020304" pitchFamily="49" charset="0"/>
              </a:rPr>
              <a:t> </a:t>
            </a:r>
            <a:r>
              <a:rPr lang="en-ID" sz="2000" dirty="0" err="1">
                <a:latin typeface="Joystix Monospace" panose="02010609020102020304" pitchFamily="49" charset="0"/>
              </a:rPr>
              <a:t>seperti</a:t>
            </a:r>
            <a:r>
              <a:rPr lang="en-ID" sz="2000" dirty="0">
                <a:latin typeface="Joystix Monospace" panose="02010609020102020304" pitchFamily="49" charset="0"/>
              </a:rPr>
              <a:t> </a:t>
            </a:r>
            <a:r>
              <a:rPr lang="en-ID" sz="2000" dirty="0" err="1">
                <a:latin typeface="Joystix Monospace" panose="02010609020102020304" pitchFamily="49" charset="0"/>
              </a:rPr>
              <a:t>harga</a:t>
            </a:r>
            <a:r>
              <a:rPr lang="en-ID" sz="2000" dirty="0">
                <a:latin typeface="Joystix Monospace" panose="02010609020102020304" pitchFamily="49" charset="0"/>
              </a:rPr>
              <a:t> yang</a:t>
            </a:r>
            <a:r>
              <a:rPr lang="id-ID" sz="2000" dirty="0">
                <a:latin typeface="Joystix Monospace" panose="02010609020102020304" pitchFamily="49" charset="0"/>
              </a:rPr>
              <a:t> </a:t>
            </a:r>
            <a:r>
              <a:rPr lang="en-ID" sz="2000" dirty="0" err="1">
                <a:latin typeface="Joystix Monospace" panose="02010609020102020304" pitchFamily="49" charset="0"/>
              </a:rPr>
              <a:t>murah</a:t>
            </a:r>
            <a:r>
              <a:rPr lang="en-ID" sz="2000" dirty="0">
                <a:latin typeface="Joystix Monospace" panose="02010609020102020304" pitchFamily="49" charset="0"/>
              </a:rPr>
              <a:t>, </a:t>
            </a:r>
            <a:r>
              <a:rPr lang="en-ID" sz="2000" dirty="0" err="1">
                <a:latin typeface="Joystix Monospace" panose="02010609020102020304" pitchFamily="49" charset="0"/>
              </a:rPr>
              <a:t>fleksibilitas</a:t>
            </a:r>
            <a:r>
              <a:rPr lang="en-ID" sz="2000" dirty="0">
                <a:latin typeface="Joystix Monospace" panose="02010609020102020304" pitchFamily="49" charset="0"/>
              </a:rPr>
              <a:t> </a:t>
            </a:r>
            <a:r>
              <a:rPr lang="en-ID" sz="2000" dirty="0" err="1">
                <a:latin typeface="Joystix Monospace" panose="02010609020102020304" pitchFamily="49" charset="0"/>
              </a:rPr>
              <a:t>rancangan</a:t>
            </a:r>
            <a:r>
              <a:rPr lang="en-ID" sz="2000" dirty="0">
                <a:latin typeface="Joystix Monospace" panose="02010609020102020304" pitchFamily="49" charset="0"/>
              </a:rPr>
              <a:t> </a:t>
            </a:r>
            <a:r>
              <a:rPr lang="en-ID" sz="2000" dirty="0" err="1">
                <a:latin typeface="Joystix Monospace" panose="02010609020102020304" pitchFamily="49" charset="0"/>
              </a:rPr>
              <a:t>atau</a:t>
            </a:r>
            <a:r>
              <a:rPr lang="en-ID" sz="2000" dirty="0">
                <a:latin typeface="Joystix Monospace" panose="02010609020102020304" pitchFamily="49" charset="0"/>
              </a:rPr>
              <a:t> </a:t>
            </a:r>
            <a:r>
              <a:rPr lang="en-ID" sz="2000" dirty="0" err="1">
                <a:latin typeface="Joystix Monospace" panose="02010609020102020304" pitchFamily="49" charset="0"/>
              </a:rPr>
              <a:t>isi</a:t>
            </a:r>
            <a:r>
              <a:rPr lang="en-ID" sz="2000" dirty="0">
                <a:latin typeface="Joystix Monospace" panose="02010609020102020304" pitchFamily="49" charset="0"/>
              </a:rPr>
              <a:t>, </a:t>
            </a:r>
            <a:r>
              <a:rPr lang="en-ID" sz="2000" dirty="0" err="1">
                <a:latin typeface="Joystix Monospace" panose="02010609020102020304" pitchFamily="49" charset="0"/>
              </a:rPr>
              <a:t>mutu</a:t>
            </a:r>
            <a:r>
              <a:rPr lang="en-ID" sz="2000" dirty="0">
                <a:latin typeface="Joystix Monospace" panose="02010609020102020304" pitchFamily="49" charset="0"/>
              </a:rPr>
              <a:t>,</a:t>
            </a:r>
            <a:r>
              <a:rPr lang="id-ID" sz="2000" dirty="0">
                <a:latin typeface="Joystix Monospace" panose="02010609020102020304" pitchFamily="49" charset="0"/>
              </a:rPr>
              <a:t> </a:t>
            </a:r>
            <a:r>
              <a:rPr lang="en-ID" sz="2000" dirty="0" err="1">
                <a:latin typeface="Joystix Monospace" panose="02010609020102020304" pitchFamily="49" charset="0"/>
              </a:rPr>
              <a:t>penghantaran</a:t>
            </a:r>
            <a:r>
              <a:rPr lang="en-ID" sz="2000" dirty="0">
                <a:latin typeface="Joystix Monospace" panose="02010609020102020304" pitchFamily="49" charset="0"/>
              </a:rPr>
              <a:t> yang </a:t>
            </a:r>
            <a:r>
              <a:rPr lang="en-ID" sz="2000" dirty="0" err="1">
                <a:latin typeface="Joystix Monospace" panose="02010609020102020304" pitchFamily="49" charset="0"/>
              </a:rPr>
              <a:t>cepat</a:t>
            </a:r>
            <a:r>
              <a:rPr lang="en-ID" sz="2000" dirty="0">
                <a:latin typeface="Joystix Monospace" panose="02010609020102020304" pitchFamily="49" charset="0"/>
              </a:rPr>
              <a:t>, </a:t>
            </a:r>
            <a:r>
              <a:rPr lang="en-ID" sz="2000" dirty="0" err="1">
                <a:latin typeface="Joystix Monospace" panose="02010609020102020304" pitchFamily="49" charset="0"/>
              </a:rPr>
              <a:t>ketergantungan</a:t>
            </a:r>
            <a:r>
              <a:rPr lang="en-ID" sz="2000" dirty="0">
                <a:latin typeface="Joystix Monospace" panose="02010609020102020304" pitchFamily="49" charset="0"/>
              </a:rPr>
              <a:t>, </a:t>
            </a:r>
            <a:r>
              <a:rPr lang="en-ID" sz="2000" dirty="0" err="1">
                <a:latin typeface="Joystix Monospace" panose="02010609020102020304" pitchFamily="49" charset="0"/>
              </a:rPr>
              <a:t>jasa</a:t>
            </a:r>
            <a:r>
              <a:rPr lang="en-ID" sz="2000" dirty="0">
                <a:latin typeface="Joystix Monospace" panose="02010609020102020304" pitchFamily="49" charset="0"/>
              </a:rPr>
              <a:t> </a:t>
            </a:r>
            <a:r>
              <a:rPr lang="en-ID" sz="2000" dirty="0" err="1">
                <a:latin typeface="Joystix Monospace" panose="02010609020102020304" pitchFamily="49" charset="0"/>
              </a:rPr>
              <a:t>purna</a:t>
            </a:r>
            <a:r>
              <a:rPr lang="en-ID" sz="2000" dirty="0">
                <a:latin typeface="Joystix Monospace" panose="02010609020102020304" pitchFamily="49" charset="0"/>
              </a:rPr>
              <a:t> </a:t>
            </a:r>
            <a:r>
              <a:rPr lang="en-ID" sz="2000" dirty="0" err="1">
                <a:latin typeface="Joystix Monospace" panose="02010609020102020304" pitchFamily="49" charset="0"/>
              </a:rPr>
              <a:t>jual</a:t>
            </a:r>
            <a:r>
              <a:rPr lang="en-ID" sz="2000" dirty="0">
                <a:latin typeface="Joystix Monospace" panose="02010609020102020304" pitchFamily="49" charset="0"/>
              </a:rPr>
              <a:t> </a:t>
            </a:r>
            <a:r>
              <a:rPr lang="en-ID" sz="2000" dirty="0" err="1">
                <a:latin typeface="Joystix Monospace" panose="02010609020102020304" pitchFamily="49" charset="0"/>
              </a:rPr>
              <a:t>atau</a:t>
            </a:r>
            <a:r>
              <a:rPr lang="en-ID" sz="2000" dirty="0">
                <a:latin typeface="Joystix Monospace" panose="02010609020102020304" pitchFamily="49" charset="0"/>
              </a:rPr>
              <a:t> </a:t>
            </a:r>
            <a:r>
              <a:rPr lang="en-ID" sz="2000" dirty="0" err="1">
                <a:latin typeface="Joystix Monospace" panose="02010609020102020304" pitchFamily="49" charset="0"/>
              </a:rPr>
              <a:t>lini</a:t>
            </a:r>
            <a:r>
              <a:rPr lang="en-ID" sz="2000" dirty="0">
                <a:latin typeface="Joystix Monospace" panose="02010609020102020304" pitchFamily="49" charset="0"/>
              </a:rPr>
              <a:t> </a:t>
            </a:r>
            <a:r>
              <a:rPr lang="en-ID" sz="2000" dirty="0" err="1">
                <a:latin typeface="Joystix Monospace" panose="02010609020102020304" pitchFamily="49" charset="0"/>
              </a:rPr>
              <a:t>produk</a:t>
            </a:r>
            <a:r>
              <a:rPr lang="en-ID" sz="2000" dirty="0">
                <a:latin typeface="Joystix Monospace" panose="02010609020102020304" pitchFamily="49" charset="0"/>
              </a:rPr>
              <a:t> yang </a:t>
            </a:r>
            <a:r>
              <a:rPr lang="en-ID" sz="2000" dirty="0" err="1">
                <a:latin typeface="Joystix Monospace" panose="02010609020102020304" pitchFamily="49" charset="0"/>
              </a:rPr>
              <a:t>luas</a:t>
            </a:r>
            <a:r>
              <a:rPr lang="en-ID" sz="2000" dirty="0">
                <a:latin typeface="Joystix Monospace" panose="02010609020102020304" pitchFamily="49" charset="0"/>
              </a:rPr>
              <a:t>.</a:t>
            </a:r>
            <a:br>
              <a:rPr lang="en-ID" sz="2000" dirty="0">
                <a:latin typeface="Joystix Monospace" panose="02010609020102020304" pitchFamily="49" charset="0"/>
              </a:rPr>
            </a:br>
            <a:r>
              <a:rPr lang="en-ID" sz="2000" dirty="0">
                <a:latin typeface="Joystix Monospace" panose="02010609020102020304" pitchFamily="49" charset="0"/>
              </a:rPr>
              <a:t/>
            </a:r>
            <a:br>
              <a:rPr lang="en-ID" sz="2000" dirty="0">
                <a:latin typeface="Joystix Monospace" panose="02010609020102020304" pitchFamily="49" charset="0"/>
              </a:rPr>
            </a:br>
            <a:r>
              <a:rPr lang="en-ID" sz="2000" dirty="0">
                <a:latin typeface="Joystix Monospace" panose="02010609020102020304" pitchFamily="49" charset="0"/>
              </a:rPr>
              <a:t/>
            </a:r>
            <a:br>
              <a:rPr lang="en-ID" sz="2000" dirty="0">
                <a:latin typeface="Joystix Monospace" panose="02010609020102020304" pitchFamily="49" charset="0"/>
              </a:rPr>
            </a:br>
            <a:endParaRPr lang="en-US" sz="2000" dirty="0">
              <a:latin typeface="Joystix Monospace" panose="020106090201020203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198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144" y="0"/>
            <a:ext cx="9379941" cy="696243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9048" y="290986"/>
            <a:ext cx="6513555" cy="1094771"/>
          </a:xfrm>
        </p:spPr>
        <p:txBody>
          <a:bodyPr>
            <a:noAutofit/>
          </a:bodyPr>
          <a:lstStyle/>
          <a:p>
            <a:pPr algn="ctr"/>
            <a:r>
              <a:rPr lang="en-ID" sz="1800" dirty="0" smtClean="0">
                <a:solidFill>
                  <a:schemeClr val="bg1"/>
                </a:solidFill>
                <a:latin typeface="Joystix Monospace" panose="02010609020102020304" pitchFamily="49" charset="0"/>
              </a:rPr>
              <a:t>STRATEGI YANG UMUM DIGUNAKAN PERUSAHAAN UNTUK MENCAPAI MISI</a:t>
            </a:r>
            <a:endParaRPr lang="en-US" sz="1800" dirty="0">
              <a:solidFill>
                <a:schemeClr val="bg1"/>
              </a:solidFill>
              <a:latin typeface="Joystix Monospace" panose="02010609020102020304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14279" y="3039761"/>
            <a:ext cx="620309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dirty="0" err="1">
                <a:solidFill>
                  <a:schemeClr val="bg1"/>
                </a:solidFill>
                <a:latin typeface="Joystix Monospace" panose="02010609020102020304" pitchFamily="49" charset="0"/>
              </a:rPr>
              <a:t>Diferensiasi</a:t>
            </a:r>
            <a:r>
              <a:rPr lang="en-ID" dirty="0">
                <a:solidFill>
                  <a:schemeClr val="bg1"/>
                </a:solidFill>
                <a:latin typeface="Joystix Monospace" panose="02010609020102020304" pitchFamily="49" charset="0"/>
              </a:rPr>
              <a:t> (</a:t>
            </a:r>
            <a:r>
              <a:rPr lang="en-ID" dirty="0" err="1">
                <a:solidFill>
                  <a:schemeClr val="bg1"/>
                </a:solidFill>
                <a:latin typeface="Joystix Monospace" panose="02010609020102020304" pitchFamily="49" charset="0"/>
              </a:rPr>
              <a:t>manajer</a:t>
            </a:r>
            <a:r>
              <a:rPr lang="en-ID" dirty="0">
                <a:solidFill>
                  <a:schemeClr val="bg1"/>
                </a:solidFill>
                <a:latin typeface="Joystix Monospace" panose="02010609020102020304" pitchFamily="49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Joystix Monospace" panose="02010609020102020304" pitchFamily="49" charset="0"/>
              </a:rPr>
              <a:t>operasi</a:t>
            </a:r>
            <a:r>
              <a:rPr lang="en-ID" dirty="0">
                <a:solidFill>
                  <a:schemeClr val="bg1"/>
                </a:solidFill>
                <a:latin typeface="Joystix Monospace" panose="02010609020102020304" pitchFamily="49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Joystix Monospace" panose="02010609020102020304" pitchFamily="49" charset="0"/>
              </a:rPr>
              <a:t>diminta</a:t>
            </a:r>
            <a:r>
              <a:rPr lang="en-ID" dirty="0">
                <a:solidFill>
                  <a:schemeClr val="bg1"/>
                </a:solidFill>
                <a:latin typeface="Joystix Monospace" panose="02010609020102020304" pitchFamily="49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Joystix Monospace" panose="02010609020102020304" pitchFamily="49" charset="0"/>
              </a:rPr>
              <a:t>untuk</a:t>
            </a:r>
            <a:r>
              <a:rPr lang="en-ID" dirty="0">
                <a:solidFill>
                  <a:schemeClr val="bg1"/>
                </a:solidFill>
                <a:latin typeface="Joystix Monospace" panose="02010609020102020304" pitchFamily="49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Joystix Monospace" panose="02010609020102020304" pitchFamily="49" charset="0"/>
              </a:rPr>
              <a:t>menciptakan</a:t>
            </a:r>
            <a:r>
              <a:rPr lang="en-ID" dirty="0">
                <a:solidFill>
                  <a:schemeClr val="bg1"/>
                </a:solidFill>
                <a:latin typeface="Joystix Monospace" panose="02010609020102020304" pitchFamily="49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Joystix Monospace" panose="02010609020102020304" pitchFamily="49" charset="0"/>
              </a:rPr>
              <a:t>barang</a:t>
            </a:r>
            <a:r>
              <a:rPr lang="en-ID" dirty="0">
                <a:solidFill>
                  <a:schemeClr val="bg1"/>
                </a:solidFill>
                <a:latin typeface="Joystix Monospace" panose="02010609020102020304" pitchFamily="49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Joystix Monospace" panose="02010609020102020304" pitchFamily="49" charset="0"/>
              </a:rPr>
              <a:t>dan</a:t>
            </a:r>
            <a:r>
              <a:rPr lang="en-ID" dirty="0">
                <a:solidFill>
                  <a:schemeClr val="bg1"/>
                </a:solidFill>
                <a:latin typeface="Joystix Monospace" panose="02010609020102020304" pitchFamily="49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Joystix Monospace" panose="02010609020102020304" pitchFamily="49" charset="0"/>
              </a:rPr>
              <a:t>jasa</a:t>
            </a:r>
            <a:r>
              <a:rPr lang="en-ID" dirty="0">
                <a:solidFill>
                  <a:schemeClr val="bg1"/>
                </a:solidFill>
                <a:latin typeface="Joystix Monospace" panose="02010609020102020304" pitchFamily="49" charset="0"/>
              </a:rPr>
              <a:t> yang </a:t>
            </a:r>
            <a:r>
              <a:rPr lang="en-ID" dirty="0" err="1">
                <a:solidFill>
                  <a:schemeClr val="bg1"/>
                </a:solidFill>
                <a:latin typeface="Joystix Monospace" panose="02010609020102020304" pitchFamily="49" charset="0"/>
              </a:rPr>
              <a:t>berbeda</a:t>
            </a:r>
            <a:r>
              <a:rPr lang="en-ID" dirty="0">
                <a:solidFill>
                  <a:schemeClr val="bg1"/>
                </a:solidFill>
                <a:latin typeface="Joystix Monospace" panose="02010609020102020304" pitchFamily="49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Joystix Monospace" panose="02010609020102020304" pitchFamily="49" charset="0"/>
              </a:rPr>
              <a:t>dengan</a:t>
            </a:r>
            <a:r>
              <a:rPr lang="en-ID" dirty="0">
                <a:solidFill>
                  <a:schemeClr val="bg1"/>
                </a:solidFill>
                <a:latin typeface="Joystix Monospace" panose="02010609020102020304" pitchFamily="49" charset="0"/>
              </a:rPr>
              <a:t> yang lain) </a:t>
            </a:r>
            <a:endParaRPr lang="id-ID" dirty="0" smtClean="0">
              <a:solidFill>
                <a:schemeClr val="bg1"/>
              </a:solidFill>
              <a:latin typeface="Joystix Monospace" panose="02010609020102020304" pitchFamily="49" charset="0"/>
            </a:endParaRPr>
          </a:p>
          <a:p>
            <a:pPr algn="ctr"/>
            <a:r>
              <a:rPr lang="en-ID" dirty="0" smtClean="0">
                <a:solidFill>
                  <a:schemeClr val="bg1"/>
                </a:solidFill>
                <a:latin typeface="Joystix Monospace" panose="02010609020102020304" pitchFamily="49" charset="0"/>
              </a:rPr>
              <a:t>DIFERENSIASI:</a:t>
            </a:r>
            <a:r>
              <a:rPr lang="id-ID" dirty="0" smtClean="0">
                <a:solidFill>
                  <a:schemeClr val="bg1"/>
                </a:solidFill>
                <a:latin typeface="Joystix Monospace" panose="02010609020102020304" pitchFamily="49" charset="0"/>
              </a:rPr>
              <a:t> </a:t>
            </a:r>
            <a:r>
              <a:rPr lang="en-ID" dirty="0" err="1" smtClean="0">
                <a:solidFill>
                  <a:schemeClr val="bg1"/>
                </a:solidFill>
                <a:latin typeface="Joystix Monospace" panose="02010609020102020304" pitchFamily="49" charset="0"/>
              </a:rPr>
              <a:t>Membedakan</a:t>
            </a:r>
            <a:r>
              <a:rPr lang="en-ID" dirty="0" smtClean="0">
                <a:solidFill>
                  <a:schemeClr val="bg1"/>
                </a:solidFill>
                <a:latin typeface="Joystix Monospace" panose="02010609020102020304" pitchFamily="49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Joystix Monospace" panose="02010609020102020304" pitchFamily="49" charset="0"/>
              </a:rPr>
              <a:t>penawaran</a:t>
            </a:r>
            <a:r>
              <a:rPr lang="en-ID" dirty="0">
                <a:solidFill>
                  <a:schemeClr val="bg1"/>
                </a:solidFill>
                <a:latin typeface="Joystix Monospace" panose="02010609020102020304" pitchFamily="49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Joystix Monospace" panose="02010609020102020304" pitchFamily="49" charset="0"/>
              </a:rPr>
              <a:t>organisasi</a:t>
            </a:r>
            <a:r>
              <a:rPr lang="en-ID" dirty="0">
                <a:solidFill>
                  <a:schemeClr val="bg1"/>
                </a:solidFill>
                <a:latin typeface="Joystix Monospace" panose="02010609020102020304" pitchFamily="49" charset="0"/>
              </a:rPr>
              <a:t> yang </a:t>
            </a:r>
            <a:r>
              <a:rPr lang="en-ID" dirty="0" err="1">
                <a:solidFill>
                  <a:schemeClr val="bg1"/>
                </a:solidFill>
                <a:latin typeface="Joystix Monospace" panose="02010609020102020304" pitchFamily="49" charset="0"/>
              </a:rPr>
              <a:t>dapat</a:t>
            </a:r>
            <a:r>
              <a:rPr lang="en-ID" dirty="0">
                <a:solidFill>
                  <a:schemeClr val="bg1"/>
                </a:solidFill>
                <a:latin typeface="Joystix Monospace" panose="02010609020102020304" pitchFamily="49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Joystix Monospace" panose="02010609020102020304" pitchFamily="49" charset="0"/>
              </a:rPr>
              <a:t>memberikan</a:t>
            </a:r>
            <a:r>
              <a:rPr lang="en-ID" dirty="0">
                <a:solidFill>
                  <a:schemeClr val="bg1"/>
                </a:solidFill>
                <a:latin typeface="Joystix Monospace" panose="02010609020102020304" pitchFamily="49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Joystix Monospace" panose="02010609020102020304" pitchFamily="49" charset="0"/>
              </a:rPr>
              <a:t>nilai</a:t>
            </a:r>
            <a:r>
              <a:rPr lang="en-ID" dirty="0">
                <a:solidFill>
                  <a:schemeClr val="bg1"/>
                </a:solidFill>
                <a:latin typeface="Joystix Monospace" panose="02010609020102020304" pitchFamily="49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Joystix Monospace" panose="02010609020102020304" pitchFamily="49" charset="0"/>
              </a:rPr>
              <a:t>tambah</a:t>
            </a:r>
            <a:r>
              <a:rPr lang="en-ID" dirty="0">
                <a:solidFill>
                  <a:schemeClr val="bg1"/>
                </a:solidFill>
                <a:latin typeface="Joystix Monospace" panose="02010609020102020304" pitchFamily="49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Joystix Monospace" panose="02010609020102020304" pitchFamily="49" charset="0"/>
              </a:rPr>
              <a:t>bagi</a:t>
            </a:r>
            <a:r>
              <a:rPr lang="en-ID" dirty="0">
                <a:solidFill>
                  <a:schemeClr val="bg1"/>
                </a:solidFill>
                <a:latin typeface="Joystix Monospace" panose="02010609020102020304" pitchFamily="49" charset="0"/>
              </a:rPr>
              <a:t>  </a:t>
            </a:r>
            <a:r>
              <a:rPr lang="en-ID" dirty="0" err="1">
                <a:solidFill>
                  <a:schemeClr val="bg1"/>
                </a:solidFill>
                <a:latin typeface="Joystix Monospace" panose="02010609020102020304" pitchFamily="49" charset="0"/>
              </a:rPr>
              <a:t>pelanggan</a:t>
            </a:r>
            <a:r>
              <a:rPr lang="en-ID" dirty="0">
                <a:solidFill>
                  <a:schemeClr val="bg1"/>
                </a:solidFill>
                <a:latin typeface="Joystix Monospace" panose="02010609020102020304" pitchFamily="49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Joystix Monospace" panose="02010609020102020304" pitchFamily="49" charset="0"/>
              </a:rPr>
              <a:t>Diferensiasi</a:t>
            </a:r>
            <a:r>
              <a:rPr lang="en-ID" dirty="0">
                <a:solidFill>
                  <a:schemeClr val="bg1"/>
                </a:solidFill>
                <a:latin typeface="Joystix Monospace" panose="02010609020102020304" pitchFamily="49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Joystix Monospace" panose="02010609020102020304" pitchFamily="49" charset="0"/>
              </a:rPr>
              <a:t>berhubungan</a:t>
            </a:r>
            <a:r>
              <a:rPr lang="en-ID" dirty="0">
                <a:solidFill>
                  <a:schemeClr val="bg1"/>
                </a:solidFill>
                <a:latin typeface="Joystix Monospace" panose="02010609020102020304" pitchFamily="49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Joystix Monospace" panose="02010609020102020304" pitchFamily="49" charset="0"/>
              </a:rPr>
              <a:t>dengan</a:t>
            </a:r>
            <a:r>
              <a:rPr lang="en-ID" dirty="0">
                <a:solidFill>
                  <a:schemeClr val="bg1"/>
                </a:solidFill>
                <a:latin typeface="Joystix Monospace" panose="02010609020102020304" pitchFamily="49" charset="0"/>
              </a:rPr>
              <a:t> KEUNIKAN  </a:t>
            </a:r>
          </a:p>
          <a:p>
            <a:pPr algn="ctr"/>
            <a:endParaRPr lang="en-US" dirty="0">
              <a:solidFill>
                <a:schemeClr val="bg1"/>
              </a:solidFill>
              <a:latin typeface="Joystix Monospace" panose="020106090201020203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56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144" y="0"/>
            <a:ext cx="9379941" cy="696243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9048" y="290986"/>
            <a:ext cx="6513555" cy="1094771"/>
          </a:xfrm>
        </p:spPr>
        <p:txBody>
          <a:bodyPr>
            <a:noAutofit/>
          </a:bodyPr>
          <a:lstStyle/>
          <a:p>
            <a:pPr algn="ctr"/>
            <a:r>
              <a:rPr lang="en-ID" sz="1800" dirty="0" smtClean="0">
                <a:solidFill>
                  <a:schemeClr val="bg1"/>
                </a:solidFill>
                <a:latin typeface="Joystix Monospace" panose="02010609020102020304" pitchFamily="49" charset="0"/>
              </a:rPr>
              <a:t>STRATEGI YANG UMUM DIGUNAKAN PERUSAHAAN UNTUK MENCAPAI MISI</a:t>
            </a:r>
            <a:endParaRPr lang="en-US" sz="1800" dirty="0">
              <a:solidFill>
                <a:schemeClr val="bg1"/>
              </a:solidFill>
              <a:latin typeface="Joystix Monospace" panose="02010609020102020304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14279" y="3039761"/>
            <a:ext cx="62030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dirty="0" err="1">
                <a:solidFill>
                  <a:schemeClr val="bg1"/>
                </a:solidFill>
                <a:latin typeface="Joystix Monospace" panose="02010609020102020304" pitchFamily="49" charset="0"/>
              </a:rPr>
              <a:t>Kepemimpinan</a:t>
            </a:r>
            <a:r>
              <a:rPr lang="en-ID" dirty="0">
                <a:solidFill>
                  <a:schemeClr val="bg1"/>
                </a:solidFill>
                <a:latin typeface="Joystix Monospace" panose="02010609020102020304" pitchFamily="49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Joystix Monospace" panose="02010609020102020304" pitchFamily="49" charset="0"/>
              </a:rPr>
              <a:t>Biaya</a:t>
            </a:r>
            <a:r>
              <a:rPr lang="en-ID" dirty="0">
                <a:solidFill>
                  <a:schemeClr val="bg1"/>
                </a:solidFill>
                <a:latin typeface="Joystix Monospace" panose="02010609020102020304" pitchFamily="49" charset="0"/>
              </a:rPr>
              <a:t> (</a:t>
            </a:r>
            <a:r>
              <a:rPr lang="en-ID" dirty="0" err="1">
                <a:solidFill>
                  <a:schemeClr val="bg1"/>
                </a:solidFill>
                <a:latin typeface="Joystix Monospace" panose="02010609020102020304" pitchFamily="49" charset="0"/>
              </a:rPr>
              <a:t>harga</a:t>
            </a:r>
            <a:r>
              <a:rPr lang="en-ID" dirty="0">
                <a:solidFill>
                  <a:schemeClr val="bg1"/>
                </a:solidFill>
                <a:latin typeface="Joystix Monospace" panose="02010609020102020304" pitchFamily="49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Joystix Monospace" panose="02010609020102020304" pitchFamily="49" charset="0"/>
              </a:rPr>
              <a:t>lebih</a:t>
            </a:r>
            <a:r>
              <a:rPr lang="en-ID" dirty="0">
                <a:solidFill>
                  <a:schemeClr val="bg1"/>
                </a:solidFill>
                <a:latin typeface="Joystix Monospace" panose="02010609020102020304" pitchFamily="49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Joystix Monospace" panose="02010609020102020304" pitchFamily="49" charset="0"/>
              </a:rPr>
              <a:t>murah</a:t>
            </a:r>
            <a:r>
              <a:rPr lang="en-ID" dirty="0">
                <a:solidFill>
                  <a:schemeClr val="bg1"/>
                </a:solidFill>
                <a:latin typeface="Joystix Monospace" panose="02010609020102020304" pitchFamily="49" charset="0"/>
              </a:rPr>
              <a:t>) </a:t>
            </a:r>
            <a:endParaRPr lang="id-ID" dirty="0">
              <a:solidFill>
                <a:schemeClr val="bg1"/>
              </a:solidFill>
              <a:latin typeface="Joystix Monospace" panose="02010609020102020304" pitchFamily="49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latin typeface="Joystix Monospace" panose="02010609020102020304" pitchFamily="49" charset="0"/>
              </a:rPr>
              <a:t>COST LEADERSHIP: </a:t>
            </a:r>
            <a:r>
              <a:rPr lang="en-US" dirty="0" err="1">
                <a:solidFill>
                  <a:schemeClr val="bg1"/>
                </a:solidFill>
                <a:latin typeface="Joystix Monospace" panose="02010609020102020304" pitchFamily="49" charset="0"/>
              </a:rPr>
              <a:t>Bersaing</a:t>
            </a:r>
            <a:r>
              <a:rPr lang="en-US" dirty="0">
                <a:solidFill>
                  <a:schemeClr val="bg1"/>
                </a:solidFill>
                <a:latin typeface="Joystix Monospace" panose="02010609020102020304" pitchFamily="49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Joystix Monospace" panose="02010609020102020304" pitchFamily="49" charset="0"/>
              </a:rPr>
              <a:t>berdasarkan</a:t>
            </a:r>
            <a:r>
              <a:rPr lang="en-US" dirty="0">
                <a:solidFill>
                  <a:schemeClr val="bg1"/>
                </a:solidFill>
                <a:latin typeface="Joystix Monospace" panose="02010609020102020304" pitchFamily="49" charset="0"/>
              </a:rPr>
              <a:t> KEUNGGULAN BIAYA </a:t>
            </a:r>
            <a:endParaRPr lang="en-ID" dirty="0">
              <a:solidFill>
                <a:schemeClr val="bg1"/>
              </a:solidFill>
              <a:latin typeface="Joystix Monospace" panose="020106090201020203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725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144" y="0"/>
            <a:ext cx="9379941" cy="696243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9048" y="290986"/>
            <a:ext cx="6513555" cy="1094771"/>
          </a:xfrm>
        </p:spPr>
        <p:txBody>
          <a:bodyPr>
            <a:noAutofit/>
          </a:bodyPr>
          <a:lstStyle/>
          <a:p>
            <a:pPr algn="ctr"/>
            <a:r>
              <a:rPr lang="en-ID" sz="1800" dirty="0" smtClean="0">
                <a:solidFill>
                  <a:schemeClr val="bg1"/>
                </a:solidFill>
                <a:latin typeface="Joystix Monospace" panose="02010609020102020304" pitchFamily="49" charset="0"/>
              </a:rPr>
              <a:t>STRATEGI YANG UMUM DIGUNAKAN PERUSAHAAN UNTUK MENCAPAI MISI</a:t>
            </a:r>
            <a:endParaRPr lang="en-US" sz="1800" dirty="0">
              <a:solidFill>
                <a:schemeClr val="bg1"/>
              </a:solidFill>
              <a:latin typeface="Joystix Monospace" panose="02010609020102020304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14279" y="3039761"/>
            <a:ext cx="62030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dirty="0" err="1">
                <a:solidFill>
                  <a:schemeClr val="bg1"/>
                </a:solidFill>
                <a:latin typeface="Joystix Monospace" panose="02010609020102020304" pitchFamily="49" charset="0"/>
              </a:rPr>
              <a:t>Respon</a:t>
            </a:r>
            <a:r>
              <a:rPr lang="en-ID" dirty="0">
                <a:solidFill>
                  <a:schemeClr val="bg1"/>
                </a:solidFill>
                <a:latin typeface="Joystix Monospace" panose="02010609020102020304" pitchFamily="49" charset="0"/>
              </a:rPr>
              <a:t> yang </a:t>
            </a:r>
            <a:r>
              <a:rPr lang="en-ID" dirty="0" err="1">
                <a:solidFill>
                  <a:schemeClr val="bg1"/>
                </a:solidFill>
                <a:latin typeface="Joystix Monospace" panose="02010609020102020304" pitchFamily="49" charset="0"/>
              </a:rPr>
              <a:t>cepat</a:t>
            </a:r>
            <a:r>
              <a:rPr lang="en-ID" dirty="0">
                <a:solidFill>
                  <a:schemeClr val="bg1"/>
                </a:solidFill>
                <a:latin typeface="Joystix Monospace" panose="02010609020102020304" pitchFamily="49" charset="0"/>
              </a:rPr>
              <a:t>(</a:t>
            </a:r>
            <a:r>
              <a:rPr lang="en-ID" dirty="0" err="1">
                <a:solidFill>
                  <a:schemeClr val="bg1"/>
                </a:solidFill>
                <a:latin typeface="Joystix Monospace" panose="02010609020102020304" pitchFamily="49" charset="0"/>
              </a:rPr>
              <a:t>lebih</a:t>
            </a:r>
            <a:r>
              <a:rPr lang="en-ID" dirty="0">
                <a:solidFill>
                  <a:schemeClr val="bg1"/>
                </a:solidFill>
                <a:latin typeface="Joystix Monospace" panose="02010609020102020304" pitchFamily="49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Joystix Monospace" panose="02010609020102020304" pitchFamily="49" charset="0"/>
              </a:rPr>
              <a:t>cepat</a:t>
            </a:r>
            <a:r>
              <a:rPr lang="en-ID" dirty="0">
                <a:solidFill>
                  <a:schemeClr val="bg1"/>
                </a:solidFill>
                <a:latin typeface="Joystix Monospace" panose="02010609020102020304" pitchFamily="49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Joystix Monospace" panose="02010609020102020304" pitchFamily="49" charset="0"/>
              </a:rPr>
              <a:t>tanggap</a:t>
            </a:r>
            <a:r>
              <a:rPr lang="en-ID" dirty="0">
                <a:solidFill>
                  <a:schemeClr val="bg1"/>
                </a:solidFill>
                <a:latin typeface="Joystix Monospace" panose="02010609020102020304" pitchFamily="49" charset="0"/>
              </a:rPr>
              <a:t>) </a:t>
            </a:r>
            <a:endParaRPr lang="id-ID" dirty="0">
              <a:solidFill>
                <a:schemeClr val="bg1"/>
              </a:solidFill>
              <a:latin typeface="Joystix Monospace" panose="02010609020102020304" pitchFamily="49" charset="0"/>
            </a:endParaRPr>
          </a:p>
          <a:p>
            <a:pPr algn="ctr"/>
            <a:r>
              <a:rPr lang="id-ID" dirty="0" smtClean="0">
                <a:solidFill>
                  <a:schemeClr val="bg1"/>
                </a:solidFill>
                <a:latin typeface="Joystix Monospace" panose="02010609020102020304" pitchFamily="49" charset="0"/>
              </a:rPr>
              <a:t>Berhubungan dengan </a:t>
            </a:r>
            <a:r>
              <a:rPr lang="en-ID" dirty="0" err="1" smtClean="0">
                <a:solidFill>
                  <a:schemeClr val="bg1"/>
                </a:solidFill>
                <a:latin typeface="Joystix Monospace" panose="02010609020102020304" pitchFamily="49" charset="0"/>
              </a:rPr>
              <a:t>nilai</a:t>
            </a:r>
            <a:r>
              <a:rPr lang="en-ID" dirty="0" smtClean="0">
                <a:solidFill>
                  <a:schemeClr val="bg1"/>
                </a:solidFill>
                <a:latin typeface="Joystix Monospace" panose="02010609020102020304" pitchFamily="49" charset="0"/>
              </a:rPr>
              <a:t> </a:t>
            </a:r>
            <a:r>
              <a:rPr lang="en-ID" dirty="0">
                <a:solidFill>
                  <a:schemeClr val="bg1"/>
                </a:solidFill>
                <a:latin typeface="Joystix Monospace" panose="02010609020102020304" pitchFamily="49" charset="0"/>
              </a:rPr>
              <a:t>yang </a:t>
            </a:r>
            <a:r>
              <a:rPr lang="en-ID" dirty="0" err="1">
                <a:solidFill>
                  <a:schemeClr val="bg1"/>
                </a:solidFill>
                <a:latin typeface="Joystix Monospace" panose="02010609020102020304" pitchFamily="49" charset="0"/>
              </a:rPr>
              <a:t>terkait</a:t>
            </a:r>
            <a:r>
              <a:rPr lang="en-ID" dirty="0">
                <a:solidFill>
                  <a:schemeClr val="bg1"/>
                </a:solidFill>
                <a:latin typeface="Joystix Monospace" panose="02010609020102020304" pitchFamily="49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Joystix Monospace" panose="02010609020102020304" pitchFamily="49" charset="0"/>
              </a:rPr>
              <a:t>dengan</a:t>
            </a:r>
            <a:r>
              <a:rPr lang="en-ID" dirty="0">
                <a:solidFill>
                  <a:schemeClr val="bg1"/>
                </a:solidFill>
                <a:latin typeface="Joystix Monospace" panose="02010609020102020304" pitchFamily="49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Joystix Monospace" panose="02010609020102020304" pitchFamily="49" charset="0"/>
              </a:rPr>
              <a:t>kecepatan</a:t>
            </a:r>
            <a:r>
              <a:rPr lang="en-ID" dirty="0">
                <a:solidFill>
                  <a:schemeClr val="bg1"/>
                </a:solidFill>
                <a:latin typeface="Joystix Monospace" panose="02010609020102020304" pitchFamily="49" charset="0"/>
              </a:rPr>
              <a:t>, </a:t>
            </a:r>
            <a:r>
              <a:rPr lang="en-ID" dirty="0" err="1">
                <a:solidFill>
                  <a:schemeClr val="bg1"/>
                </a:solidFill>
                <a:latin typeface="Joystix Monospace" panose="02010609020102020304" pitchFamily="49" charset="0"/>
              </a:rPr>
              <a:t>fleksibilitas</a:t>
            </a:r>
            <a:r>
              <a:rPr lang="en-ID" dirty="0">
                <a:solidFill>
                  <a:schemeClr val="bg1"/>
                </a:solidFill>
                <a:latin typeface="Joystix Monospace" panose="02010609020102020304" pitchFamily="49" charset="0"/>
              </a:rPr>
              <a:t>, </a:t>
            </a:r>
            <a:r>
              <a:rPr lang="en-ID" dirty="0" err="1">
                <a:solidFill>
                  <a:schemeClr val="bg1"/>
                </a:solidFill>
                <a:latin typeface="Joystix Monospace" panose="02010609020102020304" pitchFamily="49" charset="0"/>
              </a:rPr>
              <a:t>dan</a:t>
            </a:r>
            <a:r>
              <a:rPr lang="en-ID" dirty="0">
                <a:solidFill>
                  <a:schemeClr val="bg1"/>
                </a:solidFill>
                <a:latin typeface="Joystix Monospace" panose="02010609020102020304" pitchFamily="49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Joystix Monospace" panose="02010609020102020304" pitchFamily="49" charset="0"/>
              </a:rPr>
              <a:t>kinerja</a:t>
            </a:r>
            <a:r>
              <a:rPr lang="en-ID" dirty="0">
                <a:solidFill>
                  <a:schemeClr val="bg1"/>
                </a:solidFill>
                <a:latin typeface="Joystix Monospace" panose="02010609020102020304" pitchFamily="49" charset="0"/>
              </a:rPr>
              <a:t> yang </a:t>
            </a:r>
            <a:r>
              <a:rPr lang="en-ID" dirty="0" err="1">
                <a:solidFill>
                  <a:schemeClr val="bg1"/>
                </a:solidFill>
                <a:latin typeface="Joystix Monospace" panose="02010609020102020304" pitchFamily="49" charset="0"/>
              </a:rPr>
              <a:t>andal</a:t>
            </a:r>
            <a:r>
              <a:rPr lang="en-ID" dirty="0">
                <a:solidFill>
                  <a:schemeClr val="bg1"/>
                </a:solidFill>
                <a:latin typeface="Joystix Monospace" panose="02010609020102020304" pitchFamily="49" charset="0"/>
              </a:rPr>
              <a:t> </a:t>
            </a:r>
            <a:endParaRPr lang="en-ID" dirty="0">
              <a:solidFill>
                <a:schemeClr val="bg1"/>
              </a:solidFill>
              <a:latin typeface="Joystix Monospace" panose="020106090201020203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898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57" y="0"/>
            <a:ext cx="923925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0029" y="4467569"/>
            <a:ext cx="5796864" cy="1325563"/>
          </a:xfrm>
        </p:spPr>
        <p:txBody>
          <a:bodyPr>
            <a:normAutofit/>
          </a:bodyPr>
          <a:lstStyle/>
          <a:p>
            <a:r>
              <a:rPr lang="id-ID" sz="2400" dirty="0" smtClean="0">
                <a:latin typeface="LEMON MILK Bold" panose="00000800000000000000" pitchFamily="50" charset="0"/>
              </a:rPr>
              <a:t>10 </a:t>
            </a:r>
            <a:r>
              <a:rPr lang="en-ID" sz="2400" dirty="0" smtClean="0">
                <a:latin typeface="LEMON MILK Bold" panose="00000800000000000000" pitchFamily="50" charset="0"/>
              </a:rPr>
              <a:t>KEPUTUSAN PERENCANAA</a:t>
            </a:r>
            <a:r>
              <a:rPr lang="id-ID" sz="2400" dirty="0" smtClean="0">
                <a:latin typeface="LEMON MILK Bold" panose="00000800000000000000" pitchFamily="50" charset="0"/>
              </a:rPr>
              <a:t>N</a:t>
            </a:r>
            <a:r>
              <a:rPr lang="en-ID" sz="2400" dirty="0" smtClean="0">
                <a:latin typeface="LEMON MILK Bold" panose="00000800000000000000" pitchFamily="50" charset="0"/>
              </a:rPr>
              <a:t>  STRATEGIS MANAJEMEN OPERASI</a:t>
            </a:r>
            <a:endParaRPr lang="en-US" sz="2400" dirty="0">
              <a:latin typeface="LEMON MILK Bold" panose="00000800000000000000" pitchFamily="50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7136" y="642552"/>
            <a:ext cx="254549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id-ID" dirty="0" smtClean="0">
              <a:latin typeface="Joystix Monospace" panose="02010609020102020304" pitchFamily="49" charset="0"/>
            </a:endParaRPr>
          </a:p>
          <a:p>
            <a:r>
              <a:rPr lang="id-ID" dirty="0" smtClean="0">
                <a:latin typeface="Joystix Monospace" panose="02010609020102020304" pitchFamily="49" charset="0"/>
              </a:rPr>
              <a:t>1. </a:t>
            </a:r>
            <a:r>
              <a:rPr lang="en-ID" dirty="0" err="1" smtClean="0">
                <a:latin typeface="Joystix Monospace" panose="02010609020102020304" pitchFamily="49" charset="0"/>
              </a:rPr>
              <a:t>Persediaan</a:t>
            </a:r>
            <a:endParaRPr lang="id-ID" dirty="0" smtClean="0">
              <a:latin typeface="Joystix Monospace" panose="02010609020102020304" pitchFamily="49" charset="0"/>
            </a:endParaRPr>
          </a:p>
          <a:p>
            <a:pPr marL="342900" indent="-342900">
              <a:buAutoNum type="arabicPeriod"/>
            </a:pPr>
            <a:endParaRPr lang="id-ID" dirty="0" smtClean="0">
              <a:latin typeface="Joystix Monospace" panose="02010609020102020304" pitchFamily="49" charset="0"/>
            </a:endParaRPr>
          </a:p>
          <a:p>
            <a:r>
              <a:rPr lang="id-ID" dirty="0" smtClean="0">
                <a:latin typeface="Joystix Monospace" panose="02010609020102020304" pitchFamily="49" charset="0"/>
              </a:rPr>
              <a:t>2.</a:t>
            </a:r>
          </a:p>
          <a:p>
            <a:r>
              <a:rPr lang="en-ID" dirty="0" err="1" smtClean="0">
                <a:latin typeface="Joystix Monospace" panose="02010609020102020304" pitchFamily="49" charset="0"/>
              </a:rPr>
              <a:t>Penjadwalan</a:t>
            </a:r>
            <a:r>
              <a:rPr lang="en-ID" dirty="0">
                <a:latin typeface="Joystix Monospace" panose="02010609020102020304" pitchFamily="49" charset="0"/>
              </a:rPr>
              <a:t/>
            </a:r>
            <a:br>
              <a:rPr lang="en-ID" dirty="0">
                <a:latin typeface="Joystix Monospace" panose="02010609020102020304" pitchFamily="49" charset="0"/>
              </a:rPr>
            </a:br>
            <a:endParaRPr lang="id-ID" dirty="0" smtClean="0">
              <a:latin typeface="Joystix Monospace" panose="02010609020102020304" pitchFamily="49" charset="0"/>
            </a:endParaRPr>
          </a:p>
          <a:p>
            <a:r>
              <a:rPr lang="id-ID" dirty="0" smtClean="0">
                <a:latin typeface="Joystix Monospace" panose="02010609020102020304" pitchFamily="49" charset="0"/>
              </a:rPr>
              <a:t>3</a:t>
            </a:r>
            <a:r>
              <a:rPr lang="en-ID" dirty="0" smtClean="0">
                <a:latin typeface="Joystix Monospace" panose="02010609020102020304" pitchFamily="49" charset="0"/>
              </a:rPr>
              <a:t>. </a:t>
            </a:r>
            <a:r>
              <a:rPr lang="en-ID" dirty="0" err="1" smtClean="0">
                <a:latin typeface="Joystix Monospace" panose="02010609020102020304" pitchFamily="49" charset="0"/>
              </a:rPr>
              <a:t>Pemeliharaan</a:t>
            </a:r>
            <a:endParaRPr lang="id-ID" dirty="0" smtClean="0">
              <a:latin typeface="Joystix Monospace" panose="02010609020102020304" pitchFamily="49" charset="0"/>
            </a:endParaRPr>
          </a:p>
          <a:p>
            <a:endParaRPr lang="id-ID" dirty="0" smtClean="0">
              <a:latin typeface="Joystix Monospace" panose="02010609020102020304" pitchFamily="49" charset="0"/>
            </a:endParaRPr>
          </a:p>
          <a:p>
            <a:r>
              <a:rPr lang="id-ID" dirty="0" smtClean="0">
                <a:latin typeface="Joystix Monospace" panose="02010609020102020304" pitchFamily="49" charset="0"/>
              </a:rPr>
              <a:t>4. </a:t>
            </a:r>
          </a:p>
          <a:p>
            <a:r>
              <a:rPr lang="en-ID" dirty="0" err="1" smtClean="0">
                <a:latin typeface="Joystix Monospace" panose="02010609020102020304" pitchFamily="49" charset="0"/>
              </a:rPr>
              <a:t>Mutu</a:t>
            </a:r>
            <a:endParaRPr lang="id-ID" dirty="0" smtClean="0">
              <a:latin typeface="Joystix Monospace" panose="02010609020102020304" pitchFamily="49" charset="0"/>
            </a:endParaRPr>
          </a:p>
          <a:p>
            <a:endParaRPr lang="id-ID" dirty="0">
              <a:latin typeface="Joystix Monospace" panose="02010609020102020304" pitchFamily="49" charset="0"/>
            </a:endParaRPr>
          </a:p>
          <a:p>
            <a:r>
              <a:rPr lang="id-ID" dirty="0" smtClean="0">
                <a:latin typeface="Joystix Monospace" panose="02010609020102020304" pitchFamily="49" charset="0"/>
              </a:rPr>
              <a:t>5.</a:t>
            </a:r>
          </a:p>
          <a:p>
            <a:r>
              <a:rPr lang="en-ID" dirty="0" err="1">
                <a:latin typeface="Joystix Monospace" panose="02010609020102020304" pitchFamily="49" charset="0"/>
              </a:rPr>
              <a:t>Pemilihan</a:t>
            </a:r>
            <a:r>
              <a:rPr lang="en-ID" dirty="0">
                <a:latin typeface="Joystix Monospace" panose="02010609020102020304" pitchFamily="49" charset="0"/>
              </a:rPr>
              <a:t> </a:t>
            </a:r>
            <a:r>
              <a:rPr lang="en-ID" dirty="0" err="1">
                <a:latin typeface="Joystix Monospace" panose="02010609020102020304" pitchFamily="49" charset="0"/>
              </a:rPr>
              <a:t>lokasi</a:t>
            </a:r>
            <a:endParaRPr lang="en-ID" dirty="0">
              <a:latin typeface="Joystix Monospace" panose="02010609020102020304" pitchFamily="49" charset="0"/>
            </a:endParaRPr>
          </a:p>
          <a:p>
            <a:endParaRPr lang="en-US" dirty="0">
              <a:latin typeface="Joystix Monospace" panose="02010609020102020304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43532" y="642552"/>
            <a:ext cx="571397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>
                <a:latin typeface="Joystix Monospace" panose="02010609020102020304" pitchFamily="49" charset="0"/>
              </a:rPr>
              <a:t>6. </a:t>
            </a:r>
            <a:r>
              <a:rPr lang="en-ID" dirty="0" err="1" smtClean="0">
                <a:latin typeface="Joystix Monospace" panose="02010609020102020304" pitchFamily="49" charset="0"/>
              </a:rPr>
              <a:t>Perancangan</a:t>
            </a:r>
            <a:r>
              <a:rPr lang="en-ID" dirty="0" smtClean="0">
                <a:latin typeface="Joystix Monospace" panose="02010609020102020304" pitchFamily="49" charset="0"/>
              </a:rPr>
              <a:t> </a:t>
            </a:r>
            <a:r>
              <a:rPr lang="en-ID" dirty="0" err="1">
                <a:latin typeface="Joystix Monospace" panose="02010609020102020304" pitchFamily="49" charset="0"/>
              </a:rPr>
              <a:t>tata</a:t>
            </a:r>
            <a:r>
              <a:rPr lang="en-ID" dirty="0">
                <a:latin typeface="Joystix Monospace" panose="02010609020102020304" pitchFamily="49" charset="0"/>
              </a:rPr>
              <a:t> </a:t>
            </a:r>
            <a:r>
              <a:rPr lang="en-ID" dirty="0" err="1">
                <a:latin typeface="Joystix Monospace" panose="02010609020102020304" pitchFamily="49" charset="0"/>
              </a:rPr>
              <a:t>letak</a:t>
            </a:r>
            <a:r>
              <a:rPr lang="en-ID" dirty="0">
                <a:latin typeface="Joystix Monospace" panose="02010609020102020304" pitchFamily="49" charset="0"/>
              </a:rPr>
              <a:t/>
            </a:r>
            <a:br>
              <a:rPr lang="en-ID" dirty="0">
                <a:latin typeface="Joystix Monospace" panose="02010609020102020304" pitchFamily="49" charset="0"/>
              </a:rPr>
            </a:br>
            <a:r>
              <a:rPr lang="id-ID" dirty="0" smtClean="0">
                <a:latin typeface="Joystix Monospace" panose="02010609020102020304" pitchFamily="49" charset="0"/>
              </a:rPr>
              <a:t>7.</a:t>
            </a:r>
            <a:r>
              <a:rPr lang="en-ID" dirty="0" smtClean="0">
                <a:latin typeface="Joystix Monospace" panose="02010609020102020304" pitchFamily="49" charset="0"/>
              </a:rPr>
              <a:t> </a:t>
            </a:r>
            <a:r>
              <a:rPr lang="en-ID" dirty="0" err="1">
                <a:latin typeface="Joystix Monospace" panose="02010609020102020304" pitchFamily="49" charset="0"/>
              </a:rPr>
              <a:t>Sumber</a:t>
            </a:r>
            <a:r>
              <a:rPr lang="en-ID" dirty="0">
                <a:latin typeface="Joystix Monospace" panose="02010609020102020304" pitchFamily="49" charset="0"/>
              </a:rPr>
              <a:t> </a:t>
            </a:r>
            <a:r>
              <a:rPr lang="en-ID" dirty="0" err="1">
                <a:latin typeface="Joystix Monospace" panose="02010609020102020304" pitchFamily="49" charset="0"/>
              </a:rPr>
              <a:t>daya</a:t>
            </a:r>
            <a:r>
              <a:rPr lang="en-ID" dirty="0">
                <a:latin typeface="Joystix Monospace" panose="02010609020102020304" pitchFamily="49" charset="0"/>
              </a:rPr>
              <a:t> </a:t>
            </a:r>
            <a:r>
              <a:rPr lang="en-ID" dirty="0" err="1">
                <a:latin typeface="Joystix Monospace" panose="02010609020102020304" pitchFamily="49" charset="0"/>
              </a:rPr>
              <a:t>manusia</a:t>
            </a:r>
            <a:r>
              <a:rPr lang="en-ID" dirty="0">
                <a:latin typeface="Joystix Monospace" panose="02010609020102020304" pitchFamily="49" charset="0"/>
              </a:rPr>
              <a:t> </a:t>
            </a:r>
            <a:r>
              <a:rPr lang="en-ID" dirty="0" err="1">
                <a:latin typeface="Joystix Monospace" panose="02010609020102020304" pitchFamily="49" charset="0"/>
              </a:rPr>
              <a:t>dan</a:t>
            </a:r>
            <a:r>
              <a:rPr lang="en-ID" dirty="0">
                <a:latin typeface="Joystix Monospace" panose="02010609020102020304" pitchFamily="49" charset="0"/>
              </a:rPr>
              <a:t> </a:t>
            </a:r>
            <a:r>
              <a:rPr lang="en-ID" dirty="0" err="1">
                <a:latin typeface="Joystix Monospace" panose="02010609020102020304" pitchFamily="49" charset="0"/>
              </a:rPr>
              <a:t>rancangan</a:t>
            </a:r>
            <a:r>
              <a:rPr lang="en-ID" dirty="0">
                <a:latin typeface="Joystix Monospace" panose="02010609020102020304" pitchFamily="49" charset="0"/>
              </a:rPr>
              <a:t> </a:t>
            </a:r>
            <a:r>
              <a:rPr lang="en-ID" dirty="0" err="1">
                <a:latin typeface="Joystix Monospace" panose="02010609020102020304" pitchFamily="49" charset="0"/>
              </a:rPr>
              <a:t>pekerjaan</a:t>
            </a:r>
            <a:r>
              <a:rPr lang="en-ID" dirty="0">
                <a:latin typeface="Joystix Monospace" panose="02010609020102020304" pitchFamily="49" charset="0"/>
              </a:rPr>
              <a:t/>
            </a:r>
            <a:br>
              <a:rPr lang="en-ID" dirty="0">
                <a:latin typeface="Joystix Monospace" panose="02010609020102020304" pitchFamily="49" charset="0"/>
              </a:rPr>
            </a:br>
            <a:r>
              <a:rPr lang="id-ID" dirty="0" smtClean="0">
                <a:latin typeface="Joystix Monospace" panose="02010609020102020304" pitchFamily="49" charset="0"/>
              </a:rPr>
              <a:t>8</a:t>
            </a:r>
            <a:r>
              <a:rPr lang="en-ID" dirty="0" smtClean="0">
                <a:latin typeface="Joystix Monospace" panose="02010609020102020304" pitchFamily="49" charset="0"/>
              </a:rPr>
              <a:t>. </a:t>
            </a:r>
            <a:r>
              <a:rPr lang="en-ID" dirty="0" err="1">
                <a:latin typeface="Joystix Monospace" panose="02010609020102020304" pitchFamily="49" charset="0"/>
              </a:rPr>
              <a:t>Manajemen</a:t>
            </a:r>
            <a:r>
              <a:rPr lang="en-ID" dirty="0">
                <a:latin typeface="Joystix Monospace" panose="02010609020102020304" pitchFamily="49" charset="0"/>
              </a:rPr>
              <a:t> </a:t>
            </a:r>
            <a:r>
              <a:rPr lang="en-ID" dirty="0" err="1">
                <a:latin typeface="Joystix Monospace" panose="02010609020102020304" pitchFamily="49" charset="0"/>
              </a:rPr>
              <a:t>rantai</a:t>
            </a:r>
            <a:r>
              <a:rPr lang="en-ID" dirty="0">
                <a:latin typeface="Joystix Monospace" panose="02010609020102020304" pitchFamily="49" charset="0"/>
              </a:rPr>
              <a:t> </a:t>
            </a:r>
            <a:r>
              <a:rPr lang="en-ID" dirty="0" err="1">
                <a:latin typeface="Joystix Monospace" panose="02010609020102020304" pitchFamily="49" charset="0"/>
              </a:rPr>
              <a:t>pasokan</a:t>
            </a:r>
            <a:r>
              <a:rPr lang="en-ID" dirty="0">
                <a:latin typeface="Joystix Monospace" panose="02010609020102020304" pitchFamily="49" charset="0"/>
              </a:rPr>
              <a:t> (supply chain</a:t>
            </a:r>
            <a:r>
              <a:rPr lang="en-ID" dirty="0" smtClean="0">
                <a:latin typeface="Joystix Monospace" panose="02010609020102020304" pitchFamily="49" charset="0"/>
              </a:rPr>
              <a:t>)</a:t>
            </a:r>
            <a:endParaRPr lang="id-ID" dirty="0" smtClean="0">
              <a:latin typeface="Joystix Monospace" panose="02010609020102020304" pitchFamily="49" charset="0"/>
            </a:endParaRPr>
          </a:p>
          <a:p>
            <a:r>
              <a:rPr lang="id-ID" dirty="0" smtClean="0">
                <a:latin typeface="Joystix Monospace" panose="02010609020102020304" pitchFamily="49" charset="0"/>
              </a:rPr>
              <a:t>9. </a:t>
            </a:r>
            <a:r>
              <a:rPr lang="en-ID" dirty="0" err="1">
                <a:latin typeface="Joystix Monospace" panose="02010609020102020304" pitchFamily="49" charset="0"/>
              </a:rPr>
              <a:t>Perancangan</a:t>
            </a:r>
            <a:r>
              <a:rPr lang="en-ID" dirty="0">
                <a:latin typeface="Joystix Monospace" panose="02010609020102020304" pitchFamily="49" charset="0"/>
              </a:rPr>
              <a:t> </a:t>
            </a:r>
            <a:r>
              <a:rPr lang="en-ID" dirty="0" err="1">
                <a:latin typeface="Joystix Monospace" panose="02010609020102020304" pitchFamily="49" charset="0"/>
              </a:rPr>
              <a:t>barang</a:t>
            </a:r>
            <a:r>
              <a:rPr lang="en-ID" dirty="0">
                <a:latin typeface="Joystix Monospace" panose="02010609020102020304" pitchFamily="49" charset="0"/>
              </a:rPr>
              <a:t> </a:t>
            </a:r>
            <a:r>
              <a:rPr lang="en-ID" dirty="0" err="1">
                <a:latin typeface="Joystix Monospace" panose="02010609020102020304" pitchFamily="49" charset="0"/>
              </a:rPr>
              <a:t>dan</a:t>
            </a:r>
            <a:r>
              <a:rPr lang="en-ID" dirty="0">
                <a:latin typeface="Joystix Monospace" panose="02010609020102020304" pitchFamily="49" charset="0"/>
              </a:rPr>
              <a:t> </a:t>
            </a:r>
            <a:r>
              <a:rPr lang="en-ID" dirty="0" err="1" smtClean="0">
                <a:latin typeface="Joystix Monospace" panose="02010609020102020304" pitchFamily="49" charset="0"/>
              </a:rPr>
              <a:t>jasa</a:t>
            </a:r>
            <a:endParaRPr lang="id-ID" dirty="0" smtClean="0">
              <a:latin typeface="Joystix Monospace" panose="02010609020102020304" pitchFamily="49" charset="0"/>
            </a:endParaRPr>
          </a:p>
          <a:p>
            <a:r>
              <a:rPr lang="id-ID" dirty="0" smtClean="0">
                <a:latin typeface="Joystix Monospace" panose="02010609020102020304" pitchFamily="49" charset="0"/>
              </a:rPr>
              <a:t>10. </a:t>
            </a:r>
            <a:r>
              <a:rPr lang="en-ID" dirty="0" err="1">
                <a:latin typeface="Joystix Monospace" panose="02010609020102020304" pitchFamily="49" charset="0"/>
              </a:rPr>
              <a:t>Perancangan</a:t>
            </a:r>
            <a:r>
              <a:rPr lang="en-ID" dirty="0">
                <a:latin typeface="Joystix Monospace" panose="02010609020102020304" pitchFamily="49" charset="0"/>
              </a:rPr>
              <a:t> proses </a:t>
            </a:r>
            <a:r>
              <a:rPr lang="en-ID" dirty="0" err="1">
                <a:latin typeface="Joystix Monospace" panose="02010609020102020304" pitchFamily="49" charset="0"/>
              </a:rPr>
              <a:t>dan</a:t>
            </a:r>
            <a:r>
              <a:rPr lang="en-ID" dirty="0">
                <a:latin typeface="Joystix Monospace" panose="02010609020102020304" pitchFamily="49" charset="0"/>
              </a:rPr>
              <a:t> </a:t>
            </a:r>
            <a:r>
              <a:rPr lang="en-ID" dirty="0" err="1">
                <a:latin typeface="Joystix Monospace" panose="02010609020102020304" pitchFamily="49" charset="0"/>
              </a:rPr>
              <a:t>kapasitas</a:t>
            </a:r>
            <a:r>
              <a:rPr lang="en-ID" dirty="0">
                <a:latin typeface="Joystix Monospace" panose="02010609020102020304" pitchFamily="49" charset="0"/>
              </a:rPr>
              <a:t/>
            </a:r>
            <a:br>
              <a:rPr lang="en-ID" dirty="0">
                <a:latin typeface="Joystix Monospace" panose="02010609020102020304" pitchFamily="49" charset="0"/>
              </a:rPr>
            </a:br>
            <a:endParaRPr lang="en-US" dirty="0">
              <a:latin typeface="Joystix Monospace" panose="020106090201020203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747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071" y="-1"/>
            <a:ext cx="9279924" cy="6888191"/>
          </a:xfrm>
        </p:spPr>
      </p:pic>
    </p:spTree>
    <p:extLst>
      <p:ext uri="{BB962C8B-B14F-4D97-AF65-F5344CB8AC3E}">
        <p14:creationId xmlns:p14="http://schemas.microsoft.com/office/powerpoint/2010/main" val="136465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57" y="0"/>
            <a:ext cx="9267568" cy="6879020"/>
          </a:xfrm>
        </p:spPr>
      </p:pic>
    </p:spTree>
    <p:extLst>
      <p:ext uri="{BB962C8B-B14F-4D97-AF65-F5344CB8AC3E}">
        <p14:creationId xmlns:p14="http://schemas.microsoft.com/office/powerpoint/2010/main" val="11308075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143" y="0"/>
            <a:ext cx="9422370" cy="6993924"/>
          </a:xfrm>
        </p:spPr>
      </p:pic>
    </p:spTree>
    <p:extLst>
      <p:ext uri="{BB962C8B-B14F-4D97-AF65-F5344CB8AC3E}">
        <p14:creationId xmlns:p14="http://schemas.microsoft.com/office/powerpoint/2010/main" val="1446467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14" y="0"/>
            <a:ext cx="923925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1561" y="2947889"/>
            <a:ext cx="7886700" cy="1325563"/>
          </a:xfrm>
        </p:spPr>
        <p:txBody>
          <a:bodyPr>
            <a:noAutofit/>
          </a:bodyPr>
          <a:lstStyle/>
          <a:p>
            <a:r>
              <a:rPr lang="id-ID" sz="2400" dirty="0" smtClean="0">
                <a:latin typeface="Joystix Monospace" panose="02010609020102020304" pitchFamily="49" charset="0"/>
              </a:rPr>
              <a:t>DEFINISI </a:t>
            </a:r>
            <a:br>
              <a:rPr lang="id-ID" sz="2400" dirty="0" smtClean="0">
                <a:latin typeface="Joystix Monospace" panose="02010609020102020304" pitchFamily="49" charset="0"/>
              </a:rPr>
            </a:br>
            <a:r>
              <a:rPr lang="id-ID" sz="2400" dirty="0" smtClean="0">
                <a:latin typeface="Joystix Monospace" panose="02010609020102020304" pitchFamily="49" charset="0"/>
              </a:rPr>
              <a:t>STRATEGI OPERASI</a:t>
            </a:r>
            <a:endParaRPr lang="en-US" sz="2400" dirty="0">
              <a:latin typeface="Joystix Monospace" panose="02010609020102020304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07026" y="4411564"/>
            <a:ext cx="52516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D" dirty="0" err="1">
                <a:solidFill>
                  <a:schemeClr val="bg1"/>
                </a:solidFill>
                <a:latin typeface="LEMON MILK Medium" panose="00000600000000000000" pitchFamily="50" charset="0"/>
              </a:rPr>
              <a:t>Sebuah</a:t>
            </a:r>
            <a:r>
              <a:rPr lang="en-ID" dirty="0">
                <a:solidFill>
                  <a:schemeClr val="bg1"/>
                </a:solidFill>
                <a:latin typeface="LEMON MILK Medium" panose="00000600000000000000" pitchFamily="50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LEMON MILK Medium" panose="00000600000000000000" pitchFamily="50" charset="0"/>
              </a:rPr>
              <a:t>usaha</a:t>
            </a:r>
            <a:r>
              <a:rPr lang="en-ID" dirty="0">
                <a:solidFill>
                  <a:schemeClr val="bg1"/>
                </a:solidFill>
                <a:latin typeface="LEMON MILK Medium" panose="00000600000000000000" pitchFamily="50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LEMON MILK Medium" panose="00000600000000000000" pitchFamily="50" charset="0"/>
              </a:rPr>
              <a:t>atau</a:t>
            </a:r>
            <a:r>
              <a:rPr lang="en-ID" dirty="0">
                <a:solidFill>
                  <a:schemeClr val="bg1"/>
                </a:solidFill>
                <a:latin typeface="LEMON MILK Medium" panose="00000600000000000000" pitchFamily="50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LEMON MILK Medium" panose="00000600000000000000" pitchFamily="50" charset="0"/>
              </a:rPr>
              <a:t>misi</a:t>
            </a:r>
            <a:r>
              <a:rPr lang="en-ID" dirty="0">
                <a:solidFill>
                  <a:schemeClr val="bg1"/>
                </a:solidFill>
                <a:latin typeface="LEMON MILK Medium" panose="00000600000000000000" pitchFamily="50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LEMON MILK Medium" panose="00000600000000000000" pitchFamily="50" charset="0"/>
              </a:rPr>
              <a:t>dari</a:t>
            </a:r>
            <a:r>
              <a:rPr lang="en-ID" dirty="0">
                <a:solidFill>
                  <a:schemeClr val="bg1"/>
                </a:solidFill>
                <a:latin typeface="LEMON MILK Medium" panose="00000600000000000000" pitchFamily="50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LEMON MILK Medium" panose="00000600000000000000" pitchFamily="50" charset="0"/>
              </a:rPr>
              <a:t>manajemen</a:t>
            </a:r>
            <a:r>
              <a:rPr lang="en-ID" dirty="0">
                <a:solidFill>
                  <a:schemeClr val="bg1"/>
                </a:solidFill>
                <a:latin typeface="LEMON MILK Medium" panose="00000600000000000000" pitchFamily="50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LEMON MILK Medium" panose="00000600000000000000" pitchFamily="50" charset="0"/>
              </a:rPr>
              <a:t>operasi</a:t>
            </a:r>
            <a:r>
              <a:rPr lang="en-ID" dirty="0">
                <a:solidFill>
                  <a:schemeClr val="bg1"/>
                </a:solidFill>
                <a:latin typeface="LEMON MILK Medium" panose="00000600000000000000" pitchFamily="50" charset="0"/>
              </a:rPr>
              <a:t> yang mana </a:t>
            </a:r>
            <a:r>
              <a:rPr lang="en-ID" dirty="0" err="1">
                <a:solidFill>
                  <a:schemeClr val="bg1"/>
                </a:solidFill>
                <a:latin typeface="LEMON MILK Medium" panose="00000600000000000000" pitchFamily="50" charset="0"/>
              </a:rPr>
              <a:t>harus</a:t>
            </a:r>
            <a:r>
              <a:rPr lang="en-ID" dirty="0">
                <a:solidFill>
                  <a:schemeClr val="bg1"/>
                </a:solidFill>
                <a:latin typeface="LEMON MILK Medium" panose="00000600000000000000" pitchFamily="50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LEMON MILK Medium" panose="00000600000000000000" pitchFamily="50" charset="0"/>
              </a:rPr>
              <a:t>efektif</a:t>
            </a:r>
            <a:r>
              <a:rPr lang="en-ID" dirty="0">
                <a:solidFill>
                  <a:schemeClr val="bg1"/>
                </a:solidFill>
                <a:latin typeface="LEMON MILK Medium" panose="00000600000000000000" pitchFamily="50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LEMON MILK Medium" panose="00000600000000000000" pitchFamily="50" charset="0"/>
              </a:rPr>
              <a:t>mempunyai</a:t>
            </a:r>
            <a:r>
              <a:rPr lang="en-ID" dirty="0">
                <a:solidFill>
                  <a:schemeClr val="bg1"/>
                </a:solidFill>
                <a:latin typeface="LEMON MILK Medium" panose="00000600000000000000" pitchFamily="50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LEMON MILK Medium" panose="00000600000000000000" pitchFamily="50" charset="0"/>
              </a:rPr>
              <a:t>sebuah</a:t>
            </a:r>
            <a:r>
              <a:rPr lang="en-ID" dirty="0">
                <a:solidFill>
                  <a:schemeClr val="bg1"/>
                </a:solidFill>
                <a:latin typeface="LEMON MILK Medium" panose="00000600000000000000" pitchFamily="50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LEMON MILK Medium" panose="00000600000000000000" pitchFamily="50" charset="0"/>
              </a:rPr>
              <a:t>misi</a:t>
            </a:r>
            <a:r>
              <a:rPr lang="en-ID" dirty="0">
                <a:solidFill>
                  <a:schemeClr val="bg1"/>
                </a:solidFill>
                <a:latin typeface="LEMON MILK Medium" panose="00000600000000000000" pitchFamily="50" charset="0"/>
              </a:rPr>
              <a:t>, </a:t>
            </a:r>
            <a:r>
              <a:rPr lang="en-ID" dirty="0" err="1">
                <a:solidFill>
                  <a:schemeClr val="bg1"/>
                </a:solidFill>
                <a:latin typeface="LEMON MILK Medium" panose="00000600000000000000" pitchFamily="50" charset="0"/>
              </a:rPr>
              <a:t>sehingga</a:t>
            </a:r>
            <a:r>
              <a:rPr lang="en-ID" dirty="0">
                <a:solidFill>
                  <a:schemeClr val="bg1"/>
                </a:solidFill>
                <a:latin typeface="LEMON MILK Medium" panose="00000600000000000000" pitchFamily="50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LEMON MILK Medium" panose="00000600000000000000" pitchFamily="50" charset="0"/>
              </a:rPr>
              <a:t>ia</a:t>
            </a:r>
            <a:r>
              <a:rPr lang="en-ID" dirty="0">
                <a:solidFill>
                  <a:schemeClr val="bg1"/>
                </a:solidFill>
                <a:latin typeface="LEMON MILK Medium" panose="00000600000000000000" pitchFamily="50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LEMON MILK Medium" panose="00000600000000000000" pitchFamily="50" charset="0"/>
              </a:rPr>
              <a:t>tahu</a:t>
            </a:r>
            <a:r>
              <a:rPr lang="en-ID" dirty="0">
                <a:solidFill>
                  <a:schemeClr val="bg1"/>
                </a:solidFill>
                <a:latin typeface="LEMON MILK Medium" panose="00000600000000000000" pitchFamily="50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LEMON MILK Medium" panose="00000600000000000000" pitchFamily="50" charset="0"/>
              </a:rPr>
              <a:t>ke</a:t>
            </a:r>
            <a:r>
              <a:rPr lang="en-ID" dirty="0">
                <a:solidFill>
                  <a:schemeClr val="bg1"/>
                </a:solidFill>
                <a:latin typeface="LEMON MILK Medium" panose="00000600000000000000" pitchFamily="50" charset="0"/>
              </a:rPr>
              <a:t> mana </a:t>
            </a:r>
            <a:r>
              <a:rPr lang="en-ID" dirty="0" err="1">
                <a:solidFill>
                  <a:schemeClr val="bg1"/>
                </a:solidFill>
                <a:latin typeface="LEMON MILK Medium" panose="00000600000000000000" pitchFamily="50" charset="0"/>
              </a:rPr>
              <a:t>arah</a:t>
            </a:r>
            <a:r>
              <a:rPr lang="en-ID" dirty="0">
                <a:solidFill>
                  <a:schemeClr val="bg1"/>
                </a:solidFill>
                <a:latin typeface="LEMON MILK Medium" panose="00000600000000000000" pitchFamily="50" charset="0"/>
              </a:rPr>
              <a:t> </a:t>
            </a:r>
            <a:r>
              <a:rPr lang="en-ID" dirty="0" err="1">
                <a:solidFill>
                  <a:schemeClr val="bg1"/>
                </a:solidFill>
                <a:latin typeface="LEMON MILK Medium" panose="00000600000000000000" pitchFamily="50" charset="0"/>
              </a:rPr>
              <a:t>tujuannya</a:t>
            </a:r>
            <a:r>
              <a:rPr lang="en-ID" dirty="0">
                <a:solidFill>
                  <a:schemeClr val="bg1"/>
                </a:solidFill>
                <a:latin typeface="LEMON MILK Medium" panose="00000600000000000000" pitchFamily="50" charset="0"/>
              </a:rPr>
              <a:t>, </a:t>
            </a:r>
            <a:r>
              <a:rPr lang="en-ID" dirty="0" err="1">
                <a:solidFill>
                  <a:schemeClr val="bg1"/>
                </a:solidFill>
                <a:latin typeface="LEMON MILK Medium" panose="00000600000000000000" pitchFamily="50" charset="0"/>
              </a:rPr>
              <a:t>sehingga</a:t>
            </a:r>
            <a:r>
              <a:rPr lang="en-ID" dirty="0">
                <a:solidFill>
                  <a:schemeClr val="bg1"/>
                </a:solidFill>
                <a:latin typeface="LEMON MILK Medium" panose="00000600000000000000" pitchFamily="50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LEMON MILK Medium" panose="00000600000000000000" pitchFamily="50" charset="0"/>
              </a:rPr>
              <a:t>ia</a:t>
            </a:r>
            <a:r>
              <a:rPr lang="en-ID" dirty="0">
                <a:solidFill>
                  <a:schemeClr val="bg1"/>
                </a:solidFill>
                <a:latin typeface="LEMON MILK Medium" panose="00000600000000000000" pitchFamily="50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LEMON MILK Medium" panose="00000600000000000000" pitchFamily="50" charset="0"/>
              </a:rPr>
              <a:t>tahu</a:t>
            </a:r>
            <a:r>
              <a:rPr lang="en-ID" dirty="0">
                <a:solidFill>
                  <a:schemeClr val="bg1"/>
                </a:solidFill>
                <a:latin typeface="LEMON MILK Medium" panose="00000600000000000000" pitchFamily="50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LEMON MILK Medium" panose="00000600000000000000" pitchFamily="50" charset="0"/>
              </a:rPr>
              <a:t>bagaimana</a:t>
            </a:r>
            <a:r>
              <a:rPr lang="en-ID" dirty="0">
                <a:solidFill>
                  <a:schemeClr val="bg1"/>
                </a:solidFill>
                <a:latin typeface="LEMON MILK Medium" panose="00000600000000000000" pitchFamily="50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LEMON MILK Medium" panose="00000600000000000000" pitchFamily="50" charset="0"/>
              </a:rPr>
              <a:t>cara</a:t>
            </a:r>
            <a:r>
              <a:rPr lang="en-ID" dirty="0">
                <a:solidFill>
                  <a:schemeClr val="bg1"/>
                </a:solidFill>
                <a:latin typeface="LEMON MILK Medium" panose="00000600000000000000" pitchFamily="50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LEMON MILK Medium" panose="00000600000000000000" pitchFamily="50" charset="0"/>
              </a:rPr>
              <a:t>untuk</a:t>
            </a:r>
            <a:r>
              <a:rPr lang="en-ID" dirty="0">
                <a:solidFill>
                  <a:schemeClr val="bg1"/>
                </a:solidFill>
                <a:latin typeface="LEMON MILK Medium" panose="00000600000000000000" pitchFamily="50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LEMON MILK Medium" panose="00000600000000000000" pitchFamily="50" charset="0"/>
              </a:rPr>
              <a:t>bisa</a:t>
            </a:r>
            <a:r>
              <a:rPr lang="en-ID" dirty="0">
                <a:solidFill>
                  <a:schemeClr val="bg1"/>
                </a:solidFill>
                <a:latin typeface="LEMON MILK Medium" panose="00000600000000000000" pitchFamily="50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LEMON MILK Medium" panose="00000600000000000000" pitchFamily="50" charset="0"/>
              </a:rPr>
              <a:t>mencapai</a:t>
            </a:r>
            <a:r>
              <a:rPr lang="en-ID" dirty="0">
                <a:solidFill>
                  <a:schemeClr val="bg1"/>
                </a:solidFill>
                <a:latin typeface="LEMON MILK Medium" panose="00000600000000000000" pitchFamily="50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LEMON MILK Medium" panose="00000600000000000000" pitchFamily="50" charset="0"/>
              </a:rPr>
              <a:t>misi</a:t>
            </a:r>
            <a:r>
              <a:rPr lang="en-ID" dirty="0">
                <a:solidFill>
                  <a:schemeClr val="bg1"/>
                </a:solidFill>
                <a:latin typeface="LEMON MILK Medium" panose="00000600000000000000" pitchFamily="50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LEMON MILK Medium" panose="00000600000000000000" pitchFamily="50" charset="0"/>
              </a:rPr>
              <a:t>tersebut</a:t>
            </a:r>
            <a:r>
              <a:rPr lang="en-ID" dirty="0">
                <a:solidFill>
                  <a:schemeClr val="bg1"/>
                </a:solidFill>
                <a:latin typeface="LEMON MILK Medium" panose="00000600000000000000" pitchFamily="50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6696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/>
      <p:bldP spid="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14" y="0"/>
            <a:ext cx="923925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707026" y="4411564"/>
            <a:ext cx="525162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D" sz="2000" dirty="0" err="1">
                <a:solidFill>
                  <a:schemeClr val="bg1"/>
                </a:solidFill>
                <a:latin typeface="LEMON MILK Medium" panose="00000600000000000000" pitchFamily="50" charset="0"/>
              </a:rPr>
              <a:t>suatu</a:t>
            </a:r>
            <a:r>
              <a:rPr lang="en-ID" sz="2000" dirty="0">
                <a:solidFill>
                  <a:schemeClr val="bg1"/>
                </a:solidFill>
                <a:latin typeface="LEMON MILK Medium" panose="00000600000000000000" pitchFamily="50" charset="0"/>
              </a:rPr>
              <a:t> </a:t>
            </a:r>
            <a:r>
              <a:rPr lang="en-ID" sz="2000" dirty="0" err="1">
                <a:solidFill>
                  <a:schemeClr val="bg1"/>
                </a:solidFill>
                <a:latin typeface="LEMON MILK Medium" panose="00000600000000000000" pitchFamily="50" charset="0"/>
              </a:rPr>
              <a:t>misi</a:t>
            </a:r>
            <a:r>
              <a:rPr lang="en-ID" sz="2000" dirty="0">
                <a:solidFill>
                  <a:schemeClr val="bg1"/>
                </a:solidFill>
                <a:latin typeface="LEMON MILK Medium" panose="00000600000000000000" pitchFamily="50" charset="0"/>
              </a:rPr>
              <a:t> </a:t>
            </a:r>
            <a:r>
              <a:rPr lang="en-ID" sz="2000" dirty="0" err="1">
                <a:solidFill>
                  <a:schemeClr val="bg1"/>
                </a:solidFill>
                <a:latin typeface="LEMON MILK Medium" panose="00000600000000000000" pitchFamily="50" charset="0"/>
              </a:rPr>
              <a:t>untuk</a:t>
            </a:r>
            <a:r>
              <a:rPr lang="en-ID" sz="2000" dirty="0">
                <a:solidFill>
                  <a:schemeClr val="bg1"/>
                </a:solidFill>
                <a:latin typeface="LEMON MILK Medium" panose="00000600000000000000" pitchFamily="50" charset="0"/>
              </a:rPr>
              <a:t> </a:t>
            </a:r>
            <a:r>
              <a:rPr lang="en-ID" sz="2000" dirty="0" err="1">
                <a:solidFill>
                  <a:schemeClr val="bg1"/>
                </a:solidFill>
                <a:latin typeface="LEMON MILK Medium" panose="00000600000000000000" pitchFamily="50" charset="0"/>
              </a:rPr>
              <a:t>mencapai</a:t>
            </a:r>
            <a:r>
              <a:rPr lang="en-ID" sz="2000" dirty="0">
                <a:solidFill>
                  <a:schemeClr val="bg1"/>
                </a:solidFill>
                <a:latin typeface="LEMON MILK Medium" panose="00000600000000000000" pitchFamily="50" charset="0"/>
              </a:rPr>
              <a:t> </a:t>
            </a:r>
            <a:r>
              <a:rPr lang="en-ID" sz="2000" dirty="0" err="1">
                <a:solidFill>
                  <a:schemeClr val="bg1"/>
                </a:solidFill>
                <a:latin typeface="LEMON MILK Medium" panose="00000600000000000000" pitchFamily="50" charset="0"/>
              </a:rPr>
              <a:t>tujuan</a:t>
            </a:r>
            <a:r>
              <a:rPr lang="en-ID" sz="2000" dirty="0">
                <a:solidFill>
                  <a:schemeClr val="bg1"/>
                </a:solidFill>
                <a:latin typeface="LEMON MILK Medium" panose="00000600000000000000" pitchFamily="50" charset="0"/>
              </a:rPr>
              <a:t> </a:t>
            </a:r>
            <a:r>
              <a:rPr lang="en-ID" sz="2000" dirty="0" err="1">
                <a:solidFill>
                  <a:schemeClr val="bg1"/>
                </a:solidFill>
                <a:latin typeface="LEMON MILK Medium" panose="00000600000000000000" pitchFamily="50" charset="0"/>
              </a:rPr>
              <a:t>supaya</a:t>
            </a:r>
            <a:r>
              <a:rPr lang="en-ID" sz="2000" dirty="0">
                <a:solidFill>
                  <a:schemeClr val="bg1"/>
                </a:solidFill>
                <a:latin typeface="LEMON MILK Medium" panose="00000600000000000000" pitchFamily="50" charset="0"/>
              </a:rPr>
              <a:t> product </a:t>
            </a:r>
            <a:r>
              <a:rPr lang="en-ID" sz="2000" dirty="0" err="1">
                <a:solidFill>
                  <a:schemeClr val="bg1"/>
                </a:solidFill>
                <a:latin typeface="LEMON MILK Medium" panose="00000600000000000000" pitchFamily="50" charset="0"/>
              </a:rPr>
              <a:t>barang</a:t>
            </a:r>
            <a:r>
              <a:rPr lang="en-ID" sz="2000" dirty="0">
                <a:solidFill>
                  <a:schemeClr val="bg1"/>
                </a:solidFill>
                <a:latin typeface="LEMON MILK Medium" panose="00000600000000000000" pitchFamily="50" charset="0"/>
              </a:rPr>
              <a:t> </a:t>
            </a:r>
            <a:r>
              <a:rPr lang="en-ID" sz="2000" dirty="0" err="1">
                <a:solidFill>
                  <a:schemeClr val="bg1"/>
                </a:solidFill>
                <a:latin typeface="LEMON MILK Medium" panose="00000600000000000000" pitchFamily="50" charset="0"/>
              </a:rPr>
              <a:t>atau</a:t>
            </a:r>
            <a:r>
              <a:rPr lang="en-ID" sz="2000" dirty="0">
                <a:solidFill>
                  <a:schemeClr val="bg1"/>
                </a:solidFill>
                <a:latin typeface="LEMON MILK Medium" panose="00000600000000000000" pitchFamily="50" charset="0"/>
              </a:rPr>
              <a:t> </a:t>
            </a:r>
            <a:r>
              <a:rPr lang="en-ID" sz="2000" dirty="0" err="1">
                <a:solidFill>
                  <a:schemeClr val="bg1"/>
                </a:solidFill>
                <a:latin typeface="LEMON MILK Medium" panose="00000600000000000000" pitchFamily="50" charset="0"/>
              </a:rPr>
              <a:t>jasa</a:t>
            </a:r>
            <a:r>
              <a:rPr lang="en-ID" sz="2000" dirty="0">
                <a:solidFill>
                  <a:schemeClr val="bg1"/>
                </a:solidFill>
                <a:latin typeface="LEMON MILK Medium" panose="00000600000000000000" pitchFamily="50" charset="0"/>
              </a:rPr>
              <a:t> </a:t>
            </a:r>
            <a:r>
              <a:rPr lang="en-ID" sz="2000" dirty="0" err="1">
                <a:solidFill>
                  <a:schemeClr val="bg1"/>
                </a:solidFill>
                <a:latin typeface="LEMON MILK Medium" panose="00000600000000000000" pitchFamily="50" charset="0"/>
              </a:rPr>
              <a:t>dapat</a:t>
            </a:r>
            <a:r>
              <a:rPr lang="en-ID" sz="2000" dirty="0">
                <a:solidFill>
                  <a:schemeClr val="bg1"/>
                </a:solidFill>
                <a:latin typeface="LEMON MILK Medium" panose="00000600000000000000" pitchFamily="50" charset="0"/>
              </a:rPr>
              <a:t> </a:t>
            </a:r>
            <a:r>
              <a:rPr lang="en-ID" sz="2000" dirty="0" err="1">
                <a:solidFill>
                  <a:schemeClr val="bg1"/>
                </a:solidFill>
                <a:latin typeface="LEMON MILK Medium" panose="00000600000000000000" pitchFamily="50" charset="0"/>
              </a:rPr>
              <a:t>mendunia</a:t>
            </a:r>
            <a:r>
              <a:rPr lang="en-ID" sz="2000" dirty="0">
                <a:solidFill>
                  <a:schemeClr val="bg1"/>
                </a:solidFill>
                <a:latin typeface="LEMON MILK Medium" panose="00000600000000000000" pitchFamily="50" charset="0"/>
              </a:rPr>
              <a:t> </a:t>
            </a:r>
            <a:r>
              <a:rPr lang="en-ID" sz="2000" dirty="0" err="1">
                <a:solidFill>
                  <a:schemeClr val="bg1"/>
                </a:solidFill>
                <a:latin typeface="LEMON MILK Medium" panose="00000600000000000000" pitchFamily="50" charset="0"/>
              </a:rPr>
              <a:t>dan</a:t>
            </a:r>
            <a:r>
              <a:rPr lang="en-ID" sz="2000" dirty="0">
                <a:solidFill>
                  <a:schemeClr val="bg1"/>
                </a:solidFill>
                <a:latin typeface="LEMON MILK Medium" panose="00000600000000000000" pitchFamily="50" charset="0"/>
              </a:rPr>
              <a:t> </a:t>
            </a:r>
            <a:r>
              <a:rPr lang="en-ID" sz="2000" dirty="0" err="1">
                <a:solidFill>
                  <a:schemeClr val="bg1"/>
                </a:solidFill>
                <a:latin typeface="LEMON MILK Medium" panose="00000600000000000000" pitchFamily="50" charset="0"/>
              </a:rPr>
              <a:t>meningkatkan</a:t>
            </a:r>
            <a:r>
              <a:rPr lang="en-ID" sz="2000" dirty="0">
                <a:solidFill>
                  <a:schemeClr val="bg1"/>
                </a:solidFill>
                <a:latin typeface="LEMON MILK Medium" panose="00000600000000000000" pitchFamily="50" charset="0"/>
              </a:rPr>
              <a:t> </a:t>
            </a:r>
            <a:r>
              <a:rPr lang="en-ID" sz="2000" dirty="0" err="1">
                <a:solidFill>
                  <a:schemeClr val="bg1"/>
                </a:solidFill>
                <a:latin typeface="LEMON MILK Medium" panose="00000600000000000000" pitchFamily="50" charset="0"/>
              </a:rPr>
              <a:t>pendapatan</a:t>
            </a:r>
            <a:r>
              <a:rPr lang="en-ID" sz="2000" dirty="0">
                <a:solidFill>
                  <a:schemeClr val="bg1"/>
                </a:solidFill>
                <a:latin typeface="LEMON MILK Medium" panose="00000600000000000000" pitchFamily="50" charset="0"/>
              </a:rPr>
              <a:t> </a:t>
            </a:r>
            <a:r>
              <a:rPr lang="en-ID" sz="2000" dirty="0" err="1">
                <a:solidFill>
                  <a:schemeClr val="bg1"/>
                </a:solidFill>
                <a:latin typeface="LEMON MILK Medium" panose="00000600000000000000" pitchFamily="50" charset="0"/>
              </a:rPr>
              <a:t>dan</a:t>
            </a:r>
            <a:r>
              <a:rPr lang="en-ID" sz="2000" dirty="0">
                <a:solidFill>
                  <a:schemeClr val="bg1"/>
                </a:solidFill>
                <a:latin typeface="LEMON MILK Medium" panose="00000600000000000000" pitchFamily="50" charset="0"/>
              </a:rPr>
              <a:t> </a:t>
            </a:r>
            <a:r>
              <a:rPr lang="en-ID" sz="2000" dirty="0" err="1">
                <a:solidFill>
                  <a:schemeClr val="bg1"/>
                </a:solidFill>
                <a:latin typeface="LEMON MILK Medium" panose="00000600000000000000" pitchFamily="50" charset="0"/>
              </a:rPr>
              <a:t>penjualan</a:t>
            </a:r>
            <a:r>
              <a:rPr lang="en-ID" sz="2000" dirty="0">
                <a:solidFill>
                  <a:schemeClr val="bg1"/>
                </a:solidFill>
                <a:latin typeface="LEMON MILK Medium" panose="00000600000000000000" pitchFamily="50" charset="0"/>
              </a:rPr>
              <a:t> yang </a:t>
            </a:r>
            <a:r>
              <a:rPr lang="en-ID" sz="2000" dirty="0" err="1">
                <a:solidFill>
                  <a:schemeClr val="bg1"/>
                </a:solidFill>
                <a:latin typeface="LEMON MILK Medium" panose="00000600000000000000" pitchFamily="50" charset="0"/>
              </a:rPr>
              <a:t>besar</a:t>
            </a:r>
            <a:r>
              <a:rPr lang="en-ID" sz="2000" dirty="0">
                <a:solidFill>
                  <a:schemeClr val="bg1"/>
                </a:solidFill>
                <a:latin typeface="LEMON MILK Medium" panose="00000600000000000000" pitchFamily="50" charset="0"/>
              </a:rPr>
              <a:t> </a:t>
            </a:r>
            <a:r>
              <a:rPr lang="en-ID" sz="2000" dirty="0" err="1">
                <a:solidFill>
                  <a:schemeClr val="bg1"/>
                </a:solidFill>
                <a:latin typeface="LEMON MILK Medium" panose="00000600000000000000" pitchFamily="50" charset="0"/>
              </a:rPr>
              <a:t>dari</a:t>
            </a:r>
            <a:r>
              <a:rPr lang="en-ID" sz="2000" dirty="0">
                <a:solidFill>
                  <a:schemeClr val="bg1"/>
                </a:solidFill>
                <a:latin typeface="LEMON MILK Medium" panose="00000600000000000000" pitchFamily="50" charset="0"/>
              </a:rPr>
              <a:t> </a:t>
            </a:r>
            <a:r>
              <a:rPr lang="en-ID" sz="2000" dirty="0" err="1">
                <a:solidFill>
                  <a:schemeClr val="bg1"/>
                </a:solidFill>
                <a:latin typeface="LEMON MILK Medium" panose="00000600000000000000" pitchFamily="50" charset="0"/>
              </a:rPr>
              <a:t>seluruh</a:t>
            </a:r>
            <a:r>
              <a:rPr lang="en-ID" sz="2000" dirty="0">
                <a:solidFill>
                  <a:schemeClr val="bg1"/>
                </a:solidFill>
                <a:latin typeface="LEMON MILK Medium" panose="00000600000000000000" pitchFamily="50" charset="0"/>
              </a:rPr>
              <a:t> </a:t>
            </a:r>
            <a:r>
              <a:rPr lang="en-ID" sz="2000" dirty="0" err="1">
                <a:solidFill>
                  <a:schemeClr val="bg1"/>
                </a:solidFill>
                <a:latin typeface="LEMON MILK Medium" panose="00000600000000000000" pitchFamily="50" charset="0"/>
              </a:rPr>
              <a:t>dunia</a:t>
            </a:r>
            <a:endParaRPr lang="en-ID" sz="2000" dirty="0">
              <a:solidFill>
                <a:schemeClr val="bg1"/>
              </a:solidFill>
              <a:latin typeface="LEMON MILK Medium" panose="00000600000000000000" pitchFamily="50" charset="0"/>
            </a:endParaRPr>
          </a:p>
          <a:p>
            <a:pPr algn="r"/>
            <a:endParaRPr lang="en-US" sz="2000" dirty="0">
              <a:solidFill>
                <a:schemeClr val="bg1"/>
              </a:solidFill>
              <a:latin typeface="LEMON MILK Medium" panose="00000600000000000000" pitchFamily="50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9796" y="3036945"/>
            <a:ext cx="605481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200" dirty="0" smtClean="0">
                <a:latin typeface="Joystix Monospace" panose="02010609020102020304" pitchFamily="49" charset="0"/>
              </a:rPr>
              <a:t>DEFINISI STATEGI</a:t>
            </a:r>
          </a:p>
          <a:p>
            <a:r>
              <a:rPr lang="id-ID" sz="2200" dirty="0" smtClean="0">
                <a:latin typeface="Joystix Monospace" panose="02010609020102020304" pitchFamily="49" charset="0"/>
              </a:rPr>
              <a:t>OPERASI DALAM</a:t>
            </a:r>
          </a:p>
          <a:p>
            <a:r>
              <a:rPr lang="id-ID" sz="2200" dirty="0" smtClean="0">
                <a:latin typeface="Joystix Monospace" panose="02010609020102020304" pitchFamily="49" charset="0"/>
              </a:rPr>
              <a:t>LINGKUNGAN GLOBAL</a:t>
            </a:r>
            <a:endParaRPr lang="en-US" sz="2200" dirty="0">
              <a:latin typeface="Joystix Monospace" panose="02010609020102020304" pitchFamily="49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312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3925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582" y="-129144"/>
            <a:ext cx="8448418" cy="1325563"/>
          </a:xfrm>
        </p:spPr>
        <p:txBody>
          <a:bodyPr>
            <a:noAutofit/>
          </a:bodyPr>
          <a:lstStyle/>
          <a:p>
            <a:pPr algn="r"/>
            <a:r>
              <a:rPr lang="en-ID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BlkEx BT" panose="020B0907040502030204" pitchFamily="34" charset="0"/>
              </a:rPr>
              <a:t>6 ALASAN OPERASI BISNIS DOMESTIC MENJADI OPERASI BISNIS INTERNASIONAL ATAU GLOBAL</a:t>
            </a:r>
            <a:endParaRPr lang="en-US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wis721 BlkEx BT" panose="020B0907040502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5582" y="4794422"/>
            <a:ext cx="78182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dirty="0" smtClean="0">
                <a:latin typeface="Joystix Monospace" panose="02010609020102020304" pitchFamily="49" charset="0"/>
              </a:rPr>
              <a:t>1.</a:t>
            </a:r>
          </a:p>
          <a:p>
            <a:r>
              <a:rPr lang="en-ID" sz="2000" dirty="0" err="1">
                <a:latin typeface="Joystix Monospace" panose="02010609020102020304" pitchFamily="49" charset="0"/>
              </a:rPr>
              <a:t>Mengurangi</a:t>
            </a:r>
            <a:r>
              <a:rPr lang="en-ID" sz="2000" dirty="0">
                <a:latin typeface="Joystix Monospace" panose="02010609020102020304" pitchFamily="49" charset="0"/>
              </a:rPr>
              <a:t> </a:t>
            </a:r>
            <a:r>
              <a:rPr lang="en-ID" sz="2000" dirty="0" err="1">
                <a:latin typeface="Joystix Monospace" panose="02010609020102020304" pitchFamily="49" charset="0"/>
              </a:rPr>
              <a:t>Biaya</a:t>
            </a:r>
            <a:r>
              <a:rPr lang="en-ID" sz="2000" dirty="0">
                <a:latin typeface="Joystix Monospace" panose="02010609020102020304" pitchFamily="49" charset="0"/>
              </a:rPr>
              <a:t>.</a:t>
            </a:r>
            <a:endParaRPr lang="id-ID" sz="2000" dirty="0" smtClean="0">
              <a:latin typeface="Joystix Monospace" panose="02010609020102020304" pitchFamily="49" charset="0"/>
            </a:endParaRPr>
          </a:p>
          <a:p>
            <a:endParaRPr lang="en-US" sz="2000" dirty="0">
              <a:latin typeface="Joystix Monospace" panose="020106090201020203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066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3925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582" y="-129144"/>
            <a:ext cx="8448418" cy="1325563"/>
          </a:xfrm>
        </p:spPr>
        <p:txBody>
          <a:bodyPr>
            <a:noAutofit/>
          </a:bodyPr>
          <a:lstStyle/>
          <a:p>
            <a:pPr algn="r"/>
            <a:r>
              <a:rPr lang="en-ID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BlkEx BT" panose="020B0907040502030204" pitchFamily="34" charset="0"/>
              </a:rPr>
              <a:t>6 ALASAN OPERASI BISNIS DOMESTIC MENJADI OPERASI BISNIS INTERNASIONAL ATAU GLOBAL</a:t>
            </a:r>
            <a:endParaRPr lang="en-US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wis721 BlkEx BT" panose="020B0907040502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5582" y="4794422"/>
            <a:ext cx="78182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dirty="0" smtClean="0">
                <a:latin typeface="Joystix Monospace" panose="02010609020102020304" pitchFamily="49" charset="0"/>
              </a:rPr>
              <a:t>2.</a:t>
            </a:r>
          </a:p>
          <a:p>
            <a:r>
              <a:rPr lang="en-ID" sz="2000" dirty="0" err="1">
                <a:latin typeface="Joystix Monospace" panose="02010609020102020304" pitchFamily="49" charset="0"/>
              </a:rPr>
              <a:t>Memperbaiki</a:t>
            </a:r>
            <a:r>
              <a:rPr lang="en-ID" sz="2000" dirty="0">
                <a:latin typeface="Joystix Monospace" panose="02010609020102020304" pitchFamily="49" charset="0"/>
              </a:rPr>
              <a:t> </a:t>
            </a:r>
            <a:r>
              <a:rPr lang="en-ID" sz="2000" dirty="0" err="1">
                <a:latin typeface="Joystix Monospace" panose="02010609020102020304" pitchFamily="49" charset="0"/>
              </a:rPr>
              <a:t>Rantai</a:t>
            </a:r>
            <a:r>
              <a:rPr lang="en-ID" sz="2000" dirty="0">
                <a:latin typeface="Joystix Monospace" panose="02010609020102020304" pitchFamily="49" charset="0"/>
              </a:rPr>
              <a:t> </a:t>
            </a:r>
            <a:r>
              <a:rPr lang="en-ID" sz="2000" dirty="0" err="1">
                <a:latin typeface="Joystix Monospace" panose="02010609020102020304" pitchFamily="49" charset="0"/>
              </a:rPr>
              <a:t>Pasokan</a:t>
            </a:r>
            <a:r>
              <a:rPr lang="en-ID" sz="2000" dirty="0">
                <a:latin typeface="Joystix Monospace" panose="02010609020102020304" pitchFamily="49" charset="0"/>
              </a:rPr>
              <a:t>.</a:t>
            </a:r>
            <a:endParaRPr lang="en-US" sz="2000" dirty="0">
              <a:latin typeface="Joystix Monospace" panose="020106090201020203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289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3925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582" y="-129144"/>
            <a:ext cx="8448418" cy="1325563"/>
          </a:xfrm>
        </p:spPr>
        <p:txBody>
          <a:bodyPr>
            <a:noAutofit/>
          </a:bodyPr>
          <a:lstStyle/>
          <a:p>
            <a:pPr algn="r"/>
            <a:r>
              <a:rPr lang="en-ID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BlkEx BT" panose="020B0907040502030204" pitchFamily="34" charset="0"/>
              </a:rPr>
              <a:t>6 ALASAN OPERASI BISNIS DOMESTIC MENJADI OPERASI BISNIS INTERNASIANAL ATAU GLOBAL</a:t>
            </a:r>
            <a:endParaRPr lang="en-US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wis721 BlkEx BT" panose="020B0907040502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5582" y="4794422"/>
            <a:ext cx="78182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dirty="0">
                <a:latin typeface="Joystix Monospace" panose="02010609020102020304" pitchFamily="49" charset="0"/>
              </a:rPr>
              <a:t>3</a:t>
            </a:r>
            <a:r>
              <a:rPr lang="id-ID" sz="2000" dirty="0" smtClean="0">
                <a:latin typeface="Joystix Monospace" panose="02010609020102020304" pitchFamily="49" charset="0"/>
              </a:rPr>
              <a:t>.</a:t>
            </a:r>
          </a:p>
          <a:p>
            <a:r>
              <a:rPr lang="en-ID" sz="2000" dirty="0" err="1">
                <a:latin typeface="Joystix Monospace" panose="02010609020102020304" pitchFamily="49" charset="0"/>
              </a:rPr>
              <a:t>Menghasilkan</a:t>
            </a:r>
            <a:r>
              <a:rPr lang="en-ID" sz="2000" dirty="0">
                <a:latin typeface="Joystix Monospace" panose="02010609020102020304" pitchFamily="49" charset="0"/>
              </a:rPr>
              <a:t> </a:t>
            </a:r>
            <a:r>
              <a:rPr lang="en-ID" sz="2000" dirty="0" err="1">
                <a:latin typeface="Joystix Monospace" panose="02010609020102020304" pitchFamily="49" charset="0"/>
              </a:rPr>
              <a:t>Barang</a:t>
            </a:r>
            <a:r>
              <a:rPr lang="en-ID" sz="2000" dirty="0">
                <a:latin typeface="Joystix Monospace" panose="02010609020102020304" pitchFamily="49" charset="0"/>
              </a:rPr>
              <a:t> </a:t>
            </a:r>
            <a:r>
              <a:rPr lang="en-ID" sz="2000" dirty="0" err="1">
                <a:latin typeface="Joystix Monospace" panose="02010609020102020304" pitchFamily="49" charset="0"/>
              </a:rPr>
              <a:t>dan</a:t>
            </a:r>
            <a:r>
              <a:rPr lang="en-ID" sz="2000" dirty="0">
                <a:latin typeface="Joystix Monospace" panose="02010609020102020304" pitchFamily="49" charset="0"/>
              </a:rPr>
              <a:t> </a:t>
            </a:r>
            <a:r>
              <a:rPr lang="en-ID" sz="2000" dirty="0" err="1">
                <a:latin typeface="Joystix Monospace" panose="02010609020102020304" pitchFamily="49" charset="0"/>
              </a:rPr>
              <a:t>Pelayanan</a:t>
            </a:r>
            <a:r>
              <a:rPr lang="en-ID" sz="2000" dirty="0">
                <a:latin typeface="Joystix Monospace" panose="02010609020102020304" pitchFamily="49" charset="0"/>
              </a:rPr>
              <a:t> yang </a:t>
            </a:r>
            <a:r>
              <a:rPr lang="en-ID" sz="2000" dirty="0" err="1">
                <a:latin typeface="Joystix Monospace" panose="02010609020102020304" pitchFamily="49" charset="0"/>
              </a:rPr>
              <a:t>lebih</a:t>
            </a:r>
            <a:r>
              <a:rPr lang="en-ID" sz="2000" dirty="0">
                <a:latin typeface="Joystix Monospace" panose="02010609020102020304" pitchFamily="49" charset="0"/>
              </a:rPr>
              <a:t> </a:t>
            </a:r>
            <a:r>
              <a:rPr lang="en-ID" sz="2000" dirty="0" err="1" smtClean="0">
                <a:latin typeface="Joystix Monospace" panose="02010609020102020304" pitchFamily="49" charset="0"/>
              </a:rPr>
              <a:t>baik</a:t>
            </a:r>
            <a:r>
              <a:rPr lang="id-ID" sz="2000" dirty="0" smtClean="0">
                <a:latin typeface="Joystix Monospace" panose="02010609020102020304" pitchFamily="49" charset="0"/>
              </a:rPr>
              <a:t>.</a:t>
            </a:r>
            <a:endParaRPr lang="en-US" sz="2000" dirty="0">
              <a:latin typeface="Joystix Monospace" panose="020106090201020203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175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3925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582" y="-129144"/>
            <a:ext cx="8448418" cy="1325563"/>
          </a:xfrm>
        </p:spPr>
        <p:txBody>
          <a:bodyPr>
            <a:noAutofit/>
          </a:bodyPr>
          <a:lstStyle/>
          <a:p>
            <a:pPr algn="r"/>
            <a:r>
              <a:rPr lang="en-ID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BlkEx BT" panose="020B0907040502030204" pitchFamily="34" charset="0"/>
              </a:rPr>
              <a:t>6 ALASAN OPERASI BISNIS DOMESTIC MENJADI OPERASI BISNIS INTERNASIONAL ATAU GLOBAL</a:t>
            </a:r>
            <a:endParaRPr lang="en-US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wis721 BlkEx BT" panose="020B0907040502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5582" y="4794422"/>
            <a:ext cx="78182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dirty="0">
                <a:latin typeface="Joystix Monospace" panose="02010609020102020304" pitchFamily="49" charset="0"/>
              </a:rPr>
              <a:t>4</a:t>
            </a:r>
            <a:r>
              <a:rPr lang="id-ID" sz="2000" dirty="0" smtClean="0">
                <a:latin typeface="Joystix Monospace" panose="02010609020102020304" pitchFamily="49" charset="0"/>
              </a:rPr>
              <a:t>.</a:t>
            </a:r>
          </a:p>
          <a:p>
            <a:r>
              <a:rPr lang="en-ID" sz="2000" dirty="0" err="1">
                <a:latin typeface="Joystix Monospace" panose="02010609020102020304" pitchFamily="49" charset="0"/>
              </a:rPr>
              <a:t>Memahami</a:t>
            </a:r>
            <a:r>
              <a:rPr lang="en-ID" sz="2000" dirty="0">
                <a:latin typeface="Joystix Monospace" panose="02010609020102020304" pitchFamily="49" charset="0"/>
              </a:rPr>
              <a:t> </a:t>
            </a:r>
            <a:r>
              <a:rPr lang="en-ID" sz="2000" dirty="0" err="1" smtClean="0">
                <a:latin typeface="Joystix Monospace" panose="02010609020102020304" pitchFamily="49" charset="0"/>
              </a:rPr>
              <a:t>Pasar</a:t>
            </a:r>
            <a:r>
              <a:rPr lang="id-ID" sz="2000" dirty="0" smtClean="0">
                <a:latin typeface="Joystix Monospace" panose="02010609020102020304" pitchFamily="49" charset="0"/>
              </a:rPr>
              <a:t>.</a:t>
            </a:r>
            <a:endParaRPr lang="en-US" sz="2000" dirty="0">
              <a:latin typeface="Joystix Monospace" panose="020106090201020203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104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3925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582" y="-129144"/>
            <a:ext cx="8448418" cy="1325563"/>
          </a:xfrm>
        </p:spPr>
        <p:txBody>
          <a:bodyPr>
            <a:noAutofit/>
          </a:bodyPr>
          <a:lstStyle/>
          <a:p>
            <a:pPr algn="r"/>
            <a:r>
              <a:rPr lang="en-ID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BlkEx BT" panose="020B0907040502030204" pitchFamily="34" charset="0"/>
              </a:rPr>
              <a:t>6 ALASAN OPERASI BISNIS DOMESTIC MENJADI OPERASI BISNIS INTERNASIONAL ATAU GLOBAL</a:t>
            </a:r>
            <a:endParaRPr lang="en-US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wis721 BlkEx BT" panose="020B0907040502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5582" y="4794422"/>
            <a:ext cx="78182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dirty="0">
                <a:latin typeface="Joystix Monospace" panose="02010609020102020304" pitchFamily="49" charset="0"/>
              </a:rPr>
              <a:t>5</a:t>
            </a:r>
            <a:r>
              <a:rPr lang="id-ID" sz="2000" dirty="0" smtClean="0">
                <a:latin typeface="Joystix Monospace" panose="02010609020102020304" pitchFamily="49" charset="0"/>
              </a:rPr>
              <a:t>.</a:t>
            </a:r>
          </a:p>
          <a:p>
            <a:r>
              <a:rPr lang="en-ID" sz="2000" dirty="0" err="1">
                <a:latin typeface="Joystix Monospace" panose="02010609020102020304" pitchFamily="49" charset="0"/>
              </a:rPr>
              <a:t>Belajar</a:t>
            </a:r>
            <a:r>
              <a:rPr lang="en-ID" sz="2000" dirty="0">
                <a:latin typeface="Joystix Monospace" panose="02010609020102020304" pitchFamily="49" charset="0"/>
              </a:rPr>
              <a:t> </a:t>
            </a:r>
            <a:r>
              <a:rPr lang="en-ID" sz="2000" dirty="0" err="1">
                <a:latin typeface="Joystix Monospace" panose="02010609020102020304" pitchFamily="49" charset="0"/>
              </a:rPr>
              <a:t>untuk</a:t>
            </a:r>
            <a:r>
              <a:rPr lang="en-ID" sz="2000" dirty="0">
                <a:latin typeface="Joystix Monospace" panose="02010609020102020304" pitchFamily="49" charset="0"/>
              </a:rPr>
              <a:t> </a:t>
            </a:r>
            <a:r>
              <a:rPr lang="en-ID" sz="2000" dirty="0" err="1">
                <a:latin typeface="Joystix Monospace" panose="02010609020102020304" pitchFamily="49" charset="0"/>
              </a:rPr>
              <a:t>memperbaiki</a:t>
            </a:r>
            <a:r>
              <a:rPr lang="en-ID" sz="2000" dirty="0">
                <a:latin typeface="Joystix Monospace" panose="02010609020102020304" pitchFamily="49" charset="0"/>
              </a:rPr>
              <a:t> </a:t>
            </a:r>
            <a:r>
              <a:rPr lang="en-ID" sz="2000" dirty="0" err="1" smtClean="0">
                <a:latin typeface="Joystix Monospace" panose="02010609020102020304" pitchFamily="49" charset="0"/>
              </a:rPr>
              <a:t>operasi</a:t>
            </a:r>
            <a:r>
              <a:rPr lang="id-ID" sz="2000" dirty="0" smtClean="0">
                <a:latin typeface="Joystix Monospace" panose="02010609020102020304" pitchFamily="49" charset="0"/>
              </a:rPr>
              <a:t>.</a:t>
            </a:r>
            <a:endParaRPr lang="en-US" sz="2000" dirty="0">
              <a:latin typeface="Joystix Monospace" panose="020106090201020203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535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1875</TotalTime>
  <Words>528</Words>
  <Application>Microsoft Office PowerPoint</Application>
  <PresentationFormat>On-screen Show (4:3)</PresentationFormat>
  <Paragraphs>74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Calibri</vt:lpstr>
      <vt:lpstr>Calibri Light</vt:lpstr>
      <vt:lpstr>Joystix Monospace</vt:lpstr>
      <vt:lpstr>LEMON MILK Bold</vt:lpstr>
      <vt:lpstr>LEMON MILK Medium</vt:lpstr>
      <vt:lpstr>Swis721 BlkEx BT</vt:lpstr>
      <vt:lpstr>Office Theme</vt:lpstr>
      <vt:lpstr>PowerPoint Presentation</vt:lpstr>
      <vt:lpstr>STRATEGI OPERASI DALAM SEBUAH LINGKUNGAN GLOBAL</vt:lpstr>
      <vt:lpstr>DEFINISI  STRATEGI OPERASI</vt:lpstr>
      <vt:lpstr>PowerPoint Presentation</vt:lpstr>
      <vt:lpstr>6 ALASAN OPERASI BISNIS DOMESTIC MENJADI OPERASI BISNIS INTERNASIONAL ATAU GLOBAL</vt:lpstr>
      <vt:lpstr>6 ALASAN OPERASI BISNIS DOMESTIC MENJADI OPERASI BISNIS INTERNASIONAL ATAU GLOBAL</vt:lpstr>
      <vt:lpstr>6 ALASAN OPERASI BISNIS DOMESTIC MENJADI OPERASI BISNIS INTERNASIANAL ATAU GLOBAL</vt:lpstr>
      <vt:lpstr>6 ALASAN OPERASI BISNIS DOMESTIC MENJADI OPERASI BISNIS INTERNASIONAL ATAU GLOBAL</vt:lpstr>
      <vt:lpstr>6 ALASAN OPERASI BISNIS DOMESTIC MENJADI OPERASI BISNIS INTERNASIONAL ATAU GLOBAL</vt:lpstr>
      <vt:lpstr>6 ALASAN OPERASI BISNIS DOMESTIC MENJADI OPERASI BISNIS INTERNASIONAL ATAU GLOBAL</vt:lpstr>
      <vt:lpstr>MASALAH BUDAYA DAN ETNIS</vt:lpstr>
      <vt:lpstr>MANAJEMEN OPERASI YANG EFEKTIF HARUS MEMPUNYAI MISI, SEHINGGA IA TAHU KE MANA ARAH TUJUANNYA DAN SEBUAH STRATEGI, SEHINGGA IA TAHU BAGAIMANA CARA UNTUK BISA MENCAPAI MISI TERSEBUT.</vt:lpstr>
      <vt:lpstr>1.Misi organisasi memberikan batasan dan fokus dalam mencapai tujuan perusahaan.</vt:lpstr>
      <vt:lpstr>Mengembangkan strategi yang bagus adalah hal sulit, tapi akan lebih mudah apabila misi telah didefinisikan dengan baik</vt:lpstr>
      <vt:lpstr>Strategi adalah rencana tindakan organisasi untuk mencapai misinya.  </vt:lpstr>
      <vt:lpstr>Strategi ini memanfaatkan peluang dan kelebihan, menetralkan ancaman, serta menghindari kelemahan.</vt:lpstr>
      <vt:lpstr>PowerPoint Presentation</vt:lpstr>
      <vt:lpstr>1. Analisis Lingkungan. Mengidentifikasi kekuatan, kelemahan, peluang dan ancaman dan memahami lingkungan, pelanggan,industri dan pesaing. </vt:lpstr>
      <vt:lpstr>2. Menetapkan Misi Perusahaan. Menetapkan alasan keberadaan perusahaan dan mengidentifikasi nilai produk yang akan diciptakan oleh perusahaan.  </vt:lpstr>
      <vt:lpstr>3. Membentuk Strategi Membangun keunggulan bersaing seperti harga yang murah, fleksibilitas rancangan atau isi, mutu, penghantaran yang cepat, ketergantungan, jasa purna jual atau lini produk yang luas.   </vt:lpstr>
      <vt:lpstr>STRATEGI YANG UMUM DIGUNAKAN PERUSAHAAN UNTUK MENCAPAI MISI</vt:lpstr>
      <vt:lpstr>STRATEGI YANG UMUM DIGUNAKAN PERUSAHAAN UNTUK MENCAPAI MISI</vt:lpstr>
      <vt:lpstr>STRATEGI YANG UMUM DIGUNAKAN PERUSAHAAN UNTUK MENCAPAI MISI</vt:lpstr>
      <vt:lpstr>10 KEPUTUSAN PERENCANAAN  STRATEGIS MANAJEMEN OPERASI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Kelompok 1 Muhammad amar na alfido rafif hapris ilham arifin zaki</dc:title>
  <dc:creator>User</dc:creator>
  <cp:lastModifiedBy>Windows User</cp:lastModifiedBy>
  <cp:revision>34</cp:revision>
  <dcterms:created xsi:type="dcterms:W3CDTF">2020-10-02T11:29:09Z</dcterms:created>
  <dcterms:modified xsi:type="dcterms:W3CDTF">2020-10-04T09:52:39Z</dcterms:modified>
</cp:coreProperties>
</file>