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4"/>
    <p:sldId id="257" r:id="rId15"/>
    <p:sldId id="258" r:id="rId16"/>
    <p:sldId id="259" r:id="rId17"/>
    <p:sldId id="260" r:id="rId18"/>
    <p:sldId id="261" r:id="rId19"/>
    <p:sldId id="262" r:id="rId20"/>
    <p:sldId id="263" r:id="rId21"/>
    <p:sldId id="264" r:id="rId22"/>
    <p:sldId id="265" r:id="rId23"/>
    <p:sldId id="266" r:id="rId24"/>
  </p:sldIdLst>
  <p:sldSz cx="18288000" cy="10287000"/>
  <p:notesSz cx="6858000" cy="9144000"/>
  <p:embeddedFontLst>
    <p:embeddedFont>
      <p:font typeface="Libre Baskerville" charset="1" panose="02000000000000000000"/>
      <p:regular r:id="rId6"/>
    </p:embeddedFont>
    <p:embeddedFont>
      <p:font typeface="Libre Baskerville Bold" charset="1" panose="02000000000000000000"/>
      <p:regular r:id="rId7"/>
    </p:embeddedFont>
    <p:embeddedFont>
      <p:font typeface="Libre Baskerville Italics" charset="1" panose="02000000000000000000"/>
      <p:regular r:id="rId8"/>
    </p:embeddedFont>
    <p:embeddedFont>
      <p:font typeface="Arimo" charset="1" panose="020B0604020202020204"/>
      <p:regular r:id="rId9"/>
    </p:embeddedFont>
    <p:embeddedFont>
      <p:font typeface="Arimo Bold" charset="1" panose="020B0704020202020204"/>
      <p:regular r:id="rId10"/>
    </p:embeddedFont>
    <p:embeddedFont>
      <p:font typeface="Arimo Italics" charset="1" panose="020B0604020202090204"/>
      <p:regular r:id="rId11"/>
    </p:embeddedFont>
    <p:embeddedFont>
      <p:font typeface="Arimo Bold Italics" charset="1" panose="020B0704020202090204"/>
      <p:regular r:id="rId12"/>
    </p:embeddedFont>
    <p:embeddedFont>
      <p:font typeface="Lilita One" charset="1" panose="020000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presProps.xml" Type="http://schemas.openxmlformats.org/officeDocument/2006/relationships/presProps"/><Relationship Id="rId20" Target="slides/slide7.xml" Type="http://schemas.openxmlformats.org/officeDocument/2006/relationships/slide"/><Relationship Id="rId21" Target="slides/slide8.xml" Type="http://schemas.openxmlformats.org/officeDocument/2006/relationships/slide"/><Relationship Id="rId22" Target="slides/slide9.xml" Type="http://schemas.openxmlformats.org/officeDocument/2006/relationships/slide"/><Relationship Id="rId23" Target="slides/slide10.xml" Type="http://schemas.openxmlformats.org/officeDocument/2006/relationships/slide"/><Relationship Id="rId24"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39.jpe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42.png" Type="http://schemas.openxmlformats.org/officeDocument/2006/relationships/image"/><Relationship Id="rId8" Target="../media/image43.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3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15730" r="0" b="0"/>
          <a:stretch>
            <a:fillRect/>
          </a:stretch>
        </p:blipFill>
        <p:spPr>
          <a:xfrm flipH="false" flipV="false">
            <a:off x="0" y="0"/>
            <a:ext cx="18288000" cy="1028700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7157090" y="-1401078"/>
            <a:ext cx="17363364" cy="12631847"/>
          </a:xfrm>
          <a:prstGeom prst="rect">
            <a:avLst/>
          </a:prstGeom>
        </p:spPr>
      </p:pic>
      <p:sp>
        <p:nvSpPr>
          <p:cNvPr name="TextBox 4" id="4"/>
          <p:cNvSpPr txBox="true"/>
          <p:nvPr/>
        </p:nvSpPr>
        <p:spPr>
          <a:xfrm rot="0">
            <a:off x="9875991" y="2802954"/>
            <a:ext cx="8052382" cy="4738241"/>
          </a:xfrm>
          <a:prstGeom prst="rect">
            <a:avLst/>
          </a:prstGeom>
        </p:spPr>
        <p:txBody>
          <a:bodyPr anchor="t" rtlCol="false" tIns="0" lIns="0" bIns="0" rIns="0">
            <a:spAutoFit/>
          </a:bodyPr>
          <a:lstStyle/>
          <a:p>
            <a:pPr algn="r">
              <a:lnSpc>
                <a:spcPts val="9294"/>
              </a:lnSpc>
            </a:pPr>
            <a:r>
              <a:rPr lang="en-US" sz="8298">
                <a:solidFill>
                  <a:srgbClr val="FFFFFF"/>
                </a:solidFill>
                <a:latin typeface="Lilita One"/>
              </a:rPr>
              <a:t>eSensi dan urgensi hukum yang berkeadilan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286060" y="1344723"/>
            <a:ext cx="4166405" cy="939524"/>
          </a:xfrm>
          <a:prstGeom prst="rect">
            <a:avLst/>
          </a:prstGeom>
        </p:spPr>
      </p:pic>
      <p:grpSp>
        <p:nvGrpSpPr>
          <p:cNvPr name="Group 3" id="3"/>
          <p:cNvGrpSpPr>
            <a:grpSpLocks noChangeAspect="true"/>
          </p:cNvGrpSpPr>
          <p:nvPr/>
        </p:nvGrpSpPr>
        <p:grpSpPr>
          <a:xfrm rot="0">
            <a:off x="-2196838" y="-1532409"/>
            <a:ext cx="11708173" cy="7535737"/>
            <a:chOff x="0" y="0"/>
            <a:chExt cx="5513070" cy="3548380"/>
          </a:xfrm>
        </p:grpSpPr>
        <p:sp>
          <p:nvSpPr>
            <p:cNvPr name="Freeform 4" id="4"/>
            <p:cNvSpPr/>
            <p:nvPr/>
          </p:nvSpPr>
          <p:spPr>
            <a:xfrm flipH="false" flipV="false">
              <a:off x="-2540" y="-15240"/>
              <a:ext cx="5515610" cy="3563620"/>
            </a:xfrm>
            <a:custGeom>
              <a:avLst/>
              <a:gdLst/>
              <a:ahLst/>
              <a:cxnLst/>
              <a:rect r="r" b="b" t="t" l="l"/>
              <a:pathLst>
                <a:path h="3563620" w="551561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4"/>
              <a:stretch>
                <a:fillRect l="0" r="0" t="-27712" b="-27712"/>
              </a:stretch>
            </a:blipFill>
          </p:spPr>
        </p:sp>
      </p:gr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3487416" y="7930040"/>
            <a:ext cx="292629" cy="1087471"/>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0527862" y="6312749"/>
            <a:ext cx="950106" cy="639728"/>
          </a:xfrm>
          <a:prstGeom prst="rect">
            <a:avLst/>
          </a:prstGeom>
        </p:spPr>
      </p:pic>
      <p:sp>
        <p:nvSpPr>
          <p:cNvPr name="TextBox 7" id="7"/>
          <p:cNvSpPr txBox="true"/>
          <p:nvPr/>
        </p:nvSpPr>
        <p:spPr>
          <a:xfrm rot="0">
            <a:off x="10200941" y="1738661"/>
            <a:ext cx="6806045" cy="870571"/>
          </a:xfrm>
          <a:prstGeom prst="rect">
            <a:avLst/>
          </a:prstGeom>
        </p:spPr>
        <p:txBody>
          <a:bodyPr anchor="t" rtlCol="false" tIns="0" lIns="0" bIns="0" rIns="0">
            <a:spAutoFit/>
          </a:bodyPr>
          <a:lstStyle/>
          <a:p>
            <a:pPr>
              <a:lnSpc>
                <a:spcPts val="6718"/>
              </a:lnSpc>
            </a:pPr>
            <a:r>
              <a:rPr lang="en-US" sz="5998">
                <a:solidFill>
                  <a:srgbClr val="000000"/>
                </a:solidFill>
                <a:latin typeface="Lilita One"/>
              </a:rPr>
              <a:t>KESIMPULAN </a:t>
            </a:r>
          </a:p>
        </p:txBody>
      </p:sp>
      <p:sp>
        <p:nvSpPr>
          <p:cNvPr name="TextBox 8" id="8"/>
          <p:cNvSpPr txBox="true"/>
          <p:nvPr/>
        </p:nvSpPr>
        <p:spPr>
          <a:xfrm rot="0">
            <a:off x="7815438" y="3830738"/>
            <a:ext cx="9906978" cy="5546601"/>
          </a:xfrm>
          <a:prstGeom prst="rect">
            <a:avLst/>
          </a:prstGeom>
        </p:spPr>
        <p:txBody>
          <a:bodyPr anchor="t" rtlCol="false" tIns="0" lIns="0" bIns="0" rIns="0">
            <a:spAutoFit/>
          </a:bodyPr>
          <a:lstStyle/>
          <a:p>
            <a:pPr>
              <a:lnSpc>
                <a:spcPts val="4054"/>
              </a:lnSpc>
            </a:pPr>
            <a:r>
              <a:rPr lang="en-US" sz="2896">
                <a:solidFill>
                  <a:srgbClr val="000000"/>
                </a:solidFill>
                <a:latin typeface="Libre Baskerville"/>
              </a:rPr>
              <a:t>Dari pembahasan diatas dapat ditarik kesimimpulan bahwa Demokrasi Pancasila adalah norma </a:t>
            </a:r>
          </a:p>
          <a:p>
            <a:pPr>
              <a:lnSpc>
                <a:spcPts val="4054"/>
              </a:lnSpc>
            </a:pPr>
            <a:r>
              <a:rPr lang="en-US" sz="2896">
                <a:solidFill>
                  <a:srgbClr val="000000"/>
                </a:solidFill>
                <a:latin typeface="Libre Baskerville"/>
              </a:rPr>
              <a:t>yang mengatur penyelenggaraan kedaulatan rakyat dan penyelenggaraan pemerintahan negara, </a:t>
            </a:r>
          </a:p>
          <a:p>
            <a:pPr>
              <a:lnSpc>
                <a:spcPts val="4054"/>
              </a:lnSpc>
            </a:pPr>
            <a:r>
              <a:rPr lang="en-US" sz="2896">
                <a:solidFill>
                  <a:srgbClr val="000000"/>
                </a:solidFill>
                <a:latin typeface="Libre Baskerville"/>
              </a:rPr>
              <a:t>dalam kehidupan politik, ekonomi, sosial budaya, dan pertahanan keamanan, bagi setiap warga </a:t>
            </a:r>
          </a:p>
          <a:p>
            <a:pPr>
              <a:lnSpc>
                <a:spcPts val="4054"/>
              </a:lnSpc>
            </a:pPr>
            <a:r>
              <a:rPr lang="en-US" sz="2896">
                <a:solidFill>
                  <a:srgbClr val="000000"/>
                </a:solidFill>
                <a:latin typeface="Libre Baskerville"/>
              </a:rPr>
              <a:t>negara Republik Indonesia, organisasi kekuatan sosial politik, organisasi kemasyarakatan, dan </a:t>
            </a:r>
          </a:p>
          <a:p>
            <a:pPr>
              <a:lnSpc>
                <a:spcPts val="4054"/>
              </a:lnSpc>
            </a:pPr>
            <a:r>
              <a:rPr lang="en-US" sz="2896">
                <a:solidFill>
                  <a:srgbClr val="000000"/>
                </a:solidFill>
                <a:latin typeface="Libre Baskerville"/>
              </a:rPr>
              <a:t>lembaga kemasyarakatan lainnya serta lembaga-lembaga negara baik di pusat maupun di daerah </a:t>
            </a:r>
          </a:p>
          <a:p>
            <a:pPr>
              <a:lnSpc>
                <a:spcPts val="4054"/>
              </a:lnSpc>
            </a:pPr>
            <a:r>
              <a:rPr lang="en-US" sz="2896">
                <a:solidFill>
                  <a:srgbClr val="000000"/>
                </a:solidFill>
                <a:latin typeface="Libre Baskerville"/>
              </a:rPr>
              <a:t>(Agustamsyah, 2011).</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15730" r="0" b="0"/>
          <a:stretch>
            <a:fillRect/>
          </a:stretch>
        </p:blipFill>
        <p:spPr>
          <a:xfrm flipH="false" flipV="false">
            <a:off x="0" y="0"/>
            <a:ext cx="18288000" cy="1028700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7157090" y="-1401078"/>
            <a:ext cx="17363364" cy="12631847"/>
          </a:xfrm>
          <a:prstGeom prst="rect">
            <a:avLst/>
          </a:prstGeom>
        </p:spPr>
      </p:pic>
      <p:sp>
        <p:nvSpPr>
          <p:cNvPr name="TextBox 4" id="4"/>
          <p:cNvSpPr txBox="true"/>
          <p:nvPr/>
        </p:nvSpPr>
        <p:spPr>
          <a:xfrm rot="0">
            <a:off x="8825335" y="3254296"/>
            <a:ext cx="8433965" cy="2679532"/>
          </a:xfrm>
          <a:prstGeom prst="rect">
            <a:avLst/>
          </a:prstGeom>
        </p:spPr>
        <p:txBody>
          <a:bodyPr anchor="t" rtlCol="false" tIns="0" lIns="0" bIns="0" rIns="0">
            <a:spAutoFit/>
          </a:bodyPr>
          <a:lstStyle/>
          <a:p>
            <a:pPr algn="r">
              <a:lnSpc>
                <a:spcPts val="10462"/>
              </a:lnSpc>
            </a:pPr>
            <a:r>
              <a:rPr lang="en-US" sz="9341">
                <a:solidFill>
                  <a:srgbClr val="FFFFFF"/>
                </a:solidFill>
                <a:latin typeface="Lilita One"/>
              </a:rPr>
              <a:t>THANKS FOR</a:t>
            </a:r>
          </a:p>
          <a:p>
            <a:pPr algn="r">
              <a:lnSpc>
                <a:spcPts val="10462"/>
              </a:lnSpc>
            </a:pPr>
            <a:r>
              <a:rPr lang="en-US" sz="9341">
                <a:solidFill>
                  <a:srgbClr val="FFFFFF"/>
                </a:solidFill>
                <a:latin typeface="Lilita One"/>
              </a:rPr>
              <a:t>WATCHING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792611" y="-1677686"/>
            <a:ext cx="8554669" cy="541277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19737" y="5476184"/>
            <a:ext cx="3950208" cy="4114800"/>
          </a:xfrm>
          <a:prstGeom prst="rect">
            <a:avLst/>
          </a:prstGeom>
        </p:spPr>
      </p:pic>
      <p:sp>
        <p:nvSpPr>
          <p:cNvPr name="TextBox 4" id="4"/>
          <p:cNvSpPr txBox="true"/>
          <p:nvPr/>
        </p:nvSpPr>
        <p:spPr>
          <a:xfrm rot="0">
            <a:off x="8521577" y="1026738"/>
            <a:ext cx="8548368" cy="1281049"/>
          </a:xfrm>
          <a:prstGeom prst="rect">
            <a:avLst/>
          </a:prstGeom>
        </p:spPr>
        <p:txBody>
          <a:bodyPr anchor="t" rtlCol="false" tIns="0" lIns="0" bIns="0" rIns="0">
            <a:spAutoFit/>
          </a:bodyPr>
          <a:lstStyle/>
          <a:p>
            <a:pPr>
              <a:lnSpc>
                <a:spcPts val="9968"/>
              </a:lnSpc>
            </a:pPr>
            <a:r>
              <a:rPr lang="en-US" sz="8900">
                <a:solidFill>
                  <a:srgbClr val="000000"/>
                </a:solidFill>
                <a:latin typeface="Lilita One"/>
              </a:rPr>
              <a:t>KELOMPOK 7</a:t>
            </a:r>
          </a:p>
        </p:txBody>
      </p:sp>
      <p:sp>
        <p:nvSpPr>
          <p:cNvPr name="TextBox 5" id="5"/>
          <p:cNvSpPr txBox="true"/>
          <p:nvPr/>
        </p:nvSpPr>
        <p:spPr>
          <a:xfrm rot="0">
            <a:off x="3824068" y="1567251"/>
            <a:ext cx="4437063" cy="986155"/>
          </a:xfrm>
          <a:prstGeom prst="rect">
            <a:avLst/>
          </a:prstGeom>
        </p:spPr>
        <p:txBody>
          <a:bodyPr anchor="t" rtlCol="false" tIns="0" lIns="0" bIns="0" rIns="0">
            <a:spAutoFit/>
          </a:bodyPr>
          <a:lstStyle/>
          <a:p>
            <a:pPr>
              <a:lnSpc>
                <a:spcPts val="3919"/>
              </a:lnSpc>
            </a:pPr>
            <a:r>
              <a:rPr lang="en-US" sz="2799">
                <a:solidFill>
                  <a:srgbClr val="D4A276"/>
                </a:solidFill>
                <a:latin typeface="Lilita One"/>
              </a:rPr>
              <a:t>CANTIKA SABILA</a:t>
            </a:r>
          </a:p>
          <a:p>
            <a:pPr>
              <a:lnSpc>
                <a:spcPts val="3919"/>
              </a:lnSpc>
            </a:pPr>
            <a:r>
              <a:rPr lang="en-US" sz="2799">
                <a:solidFill>
                  <a:srgbClr val="D4A276"/>
                </a:solidFill>
                <a:latin typeface="Lilita One"/>
              </a:rPr>
              <a:t>2213053176</a:t>
            </a:r>
          </a:p>
        </p:txBody>
      </p:sp>
      <p:sp>
        <p:nvSpPr>
          <p:cNvPr name="TextBox 6" id="6"/>
          <p:cNvSpPr txBox="true"/>
          <p:nvPr/>
        </p:nvSpPr>
        <p:spPr>
          <a:xfrm rot="0">
            <a:off x="1572155" y="1053592"/>
            <a:ext cx="2014450" cy="2171250"/>
          </a:xfrm>
          <a:prstGeom prst="rect">
            <a:avLst/>
          </a:prstGeom>
        </p:spPr>
        <p:txBody>
          <a:bodyPr anchor="t" rtlCol="false" tIns="0" lIns="0" bIns="0" rIns="0">
            <a:spAutoFit/>
          </a:bodyPr>
          <a:lstStyle/>
          <a:p>
            <a:pPr>
              <a:lnSpc>
                <a:spcPts val="17779"/>
              </a:lnSpc>
            </a:pPr>
            <a:r>
              <a:rPr lang="en-US" sz="12699">
                <a:solidFill>
                  <a:srgbClr val="D4A276"/>
                </a:solidFill>
                <a:latin typeface="Lilita One Bold"/>
              </a:rPr>
              <a:t>01</a:t>
            </a:r>
          </a:p>
        </p:txBody>
      </p:sp>
      <p:sp>
        <p:nvSpPr>
          <p:cNvPr name="TextBox 7" id="7"/>
          <p:cNvSpPr txBox="true"/>
          <p:nvPr/>
        </p:nvSpPr>
        <p:spPr>
          <a:xfrm rot="0">
            <a:off x="3833593" y="3485571"/>
            <a:ext cx="4085273" cy="986155"/>
          </a:xfrm>
          <a:prstGeom prst="rect">
            <a:avLst/>
          </a:prstGeom>
        </p:spPr>
        <p:txBody>
          <a:bodyPr anchor="t" rtlCol="false" tIns="0" lIns="0" bIns="0" rIns="0">
            <a:spAutoFit/>
          </a:bodyPr>
          <a:lstStyle/>
          <a:p>
            <a:pPr>
              <a:lnSpc>
                <a:spcPts val="3919"/>
              </a:lnSpc>
            </a:pPr>
            <a:r>
              <a:rPr lang="en-US" sz="2799">
                <a:solidFill>
                  <a:srgbClr val="D4A276"/>
                </a:solidFill>
                <a:latin typeface="Lilita One Bold"/>
              </a:rPr>
              <a:t>NAURA ANANDIA GHATSA</a:t>
            </a:r>
          </a:p>
          <a:p>
            <a:pPr>
              <a:lnSpc>
                <a:spcPts val="3919"/>
              </a:lnSpc>
            </a:pPr>
            <a:r>
              <a:rPr lang="en-US" sz="2799">
                <a:solidFill>
                  <a:srgbClr val="D4A276"/>
                </a:solidFill>
                <a:latin typeface="Lilita One Bold"/>
              </a:rPr>
              <a:t>2213053146 </a:t>
            </a:r>
          </a:p>
        </p:txBody>
      </p:sp>
      <p:sp>
        <p:nvSpPr>
          <p:cNvPr name="TextBox 8" id="8"/>
          <p:cNvSpPr txBox="true"/>
          <p:nvPr/>
        </p:nvSpPr>
        <p:spPr>
          <a:xfrm rot="0">
            <a:off x="1581680" y="2971913"/>
            <a:ext cx="2261438" cy="2171587"/>
          </a:xfrm>
          <a:prstGeom prst="rect">
            <a:avLst/>
          </a:prstGeom>
        </p:spPr>
        <p:txBody>
          <a:bodyPr anchor="t" rtlCol="false" tIns="0" lIns="0" bIns="0" rIns="0">
            <a:spAutoFit/>
          </a:bodyPr>
          <a:lstStyle/>
          <a:p>
            <a:pPr>
              <a:lnSpc>
                <a:spcPts val="17779"/>
              </a:lnSpc>
            </a:pPr>
            <a:r>
              <a:rPr lang="en-US" sz="12699">
                <a:solidFill>
                  <a:srgbClr val="D4A276"/>
                </a:solidFill>
                <a:latin typeface="Lilita One Bold"/>
              </a:rPr>
              <a:t>02</a:t>
            </a:r>
          </a:p>
        </p:txBody>
      </p:sp>
      <p:sp>
        <p:nvSpPr>
          <p:cNvPr name="TextBox 9" id="9"/>
          <p:cNvSpPr txBox="true"/>
          <p:nvPr/>
        </p:nvSpPr>
        <p:spPr>
          <a:xfrm rot="0">
            <a:off x="3833593" y="5409509"/>
            <a:ext cx="4427538" cy="986155"/>
          </a:xfrm>
          <a:prstGeom prst="rect">
            <a:avLst/>
          </a:prstGeom>
        </p:spPr>
        <p:txBody>
          <a:bodyPr anchor="t" rtlCol="false" tIns="0" lIns="0" bIns="0" rIns="0">
            <a:spAutoFit/>
          </a:bodyPr>
          <a:lstStyle/>
          <a:p>
            <a:pPr>
              <a:lnSpc>
                <a:spcPts val="3919"/>
              </a:lnSpc>
            </a:pPr>
            <a:r>
              <a:rPr lang="en-US" sz="2799">
                <a:solidFill>
                  <a:srgbClr val="D4A276"/>
                </a:solidFill>
                <a:latin typeface="Lilita One"/>
              </a:rPr>
              <a:t>SUSIA UTAMI</a:t>
            </a:r>
          </a:p>
          <a:p>
            <a:pPr>
              <a:lnSpc>
                <a:spcPts val="3919"/>
              </a:lnSpc>
            </a:pPr>
            <a:r>
              <a:rPr lang="en-US" sz="2799">
                <a:solidFill>
                  <a:srgbClr val="D4A276"/>
                </a:solidFill>
                <a:latin typeface="Lilita One"/>
              </a:rPr>
              <a:t>2213053051</a:t>
            </a:r>
          </a:p>
        </p:txBody>
      </p:sp>
      <p:sp>
        <p:nvSpPr>
          <p:cNvPr name="TextBox 10" id="10"/>
          <p:cNvSpPr txBox="true"/>
          <p:nvPr/>
        </p:nvSpPr>
        <p:spPr>
          <a:xfrm rot="0">
            <a:off x="1581680" y="4895850"/>
            <a:ext cx="2251913" cy="2171250"/>
          </a:xfrm>
          <a:prstGeom prst="rect">
            <a:avLst/>
          </a:prstGeom>
        </p:spPr>
        <p:txBody>
          <a:bodyPr anchor="t" rtlCol="false" tIns="0" lIns="0" bIns="0" rIns="0">
            <a:spAutoFit/>
          </a:bodyPr>
          <a:lstStyle/>
          <a:p>
            <a:pPr>
              <a:lnSpc>
                <a:spcPts val="17779"/>
              </a:lnSpc>
            </a:pPr>
            <a:r>
              <a:rPr lang="en-US" sz="12699">
                <a:solidFill>
                  <a:srgbClr val="D4A276"/>
                </a:solidFill>
                <a:latin typeface="Lilita One Bold"/>
              </a:rPr>
              <a:t>03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4A27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5660" y="808158"/>
            <a:ext cx="15893640" cy="298005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150375" y="1943527"/>
            <a:ext cx="2479979" cy="3199973"/>
          </a:xfrm>
          <a:prstGeom prst="rect">
            <a:avLst/>
          </a:prstGeom>
        </p:spPr>
      </p:pic>
      <p:sp>
        <p:nvSpPr>
          <p:cNvPr name="TextBox 4" id="4"/>
          <p:cNvSpPr txBox="true"/>
          <p:nvPr/>
        </p:nvSpPr>
        <p:spPr>
          <a:xfrm rot="0">
            <a:off x="1365660" y="827208"/>
            <a:ext cx="15084590" cy="3314349"/>
          </a:xfrm>
          <a:prstGeom prst="rect">
            <a:avLst/>
          </a:prstGeom>
        </p:spPr>
        <p:txBody>
          <a:bodyPr anchor="t" rtlCol="false" tIns="0" lIns="0" bIns="0" rIns="0">
            <a:spAutoFit/>
          </a:bodyPr>
          <a:lstStyle/>
          <a:p>
            <a:pPr algn="ctr">
              <a:lnSpc>
                <a:spcPts val="5211"/>
              </a:lnSpc>
            </a:pPr>
            <a:r>
              <a:rPr lang="en-US" sz="4652">
                <a:solidFill>
                  <a:srgbClr val="000000"/>
                </a:solidFill>
                <a:latin typeface="Lilita One"/>
              </a:rPr>
              <a:t>1.1 DINAMIKA DAN TANTANGAN DEMOKRASI YANG BERSUMBER DARI PANCASILA</a:t>
            </a:r>
          </a:p>
          <a:p>
            <a:pPr algn="ctr">
              <a:lnSpc>
                <a:spcPts val="5211"/>
              </a:lnSpc>
            </a:pPr>
            <a:r>
              <a:rPr lang="en-US" sz="4652">
                <a:solidFill>
                  <a:srgbClr val="000000"/>
                </a:solidFill>
                <a:latin typeface="Lilita One"/>
              </a:rPr>
              <a:t> A. Dinamika demokrasi yang bersumber dari pancasila</a:t>
            </a:r>
          </a:p>
          <a:p>
            <a:pPr algn="ctr">
              <a:lnSpc>
                <a:spcPts val="5211"/>
              </a:lnSpc>
            </a:pPr>
            <a:r>
              <a:rPr lang="en-US" sz="4652">
                <a:solidFill>
                  <a:srgbClr val="000000"/>
                </a:solidFill>
                <a:latin typeface="Lilita One"/>
              </a:rPr>
              <a:t> </a:t>
            </a:r>
          </a:p>
        </p:txBody>
      </p:sp>
      <p:sp>
        <p:nvSpPr>
          <p:cNvPr name="TextBox 5" id="5"/>
          <p:cNvSpPr txBox="true"/>
          <p:nvPr/>
        </p:nvSpPr>
        <p:spPr>
          <a:xfrm rot="0">
            <a:off x="2174710" y="5086350"/>
            <a:ext cx="13861159" cy="3069590"/>
          </a:xfrm>
          <a:prstGeom prst="rect">
            <a:avLst/>
          </a:prstGeom>
        </p:spPr>
        <p:txBody>
          <a:bodyPr anchor="t" rtlCol="false" tIns="0" lIns="0" bIns="0" rIns="0">
            <a:spAutoFit/>
          </a:bodyPr>
          <a:lstStyle/>
          <a:p>
            <a:pPr algn="just">
              <a:lnSpc>
                <a:spcPts val="4060"/>
              </a:lnSpc>
            </a:pPr>
            <a:r>
              <a:rPr lang="en-US" sz="2900">
                <a:solidFill>
                  <a:srgbClr val="000000"/>
                </a:solidFill>
                <a:latin typeface="Libre Baskerville"/>
              </a:rPr>
              <a:t>Demokrasi yang berasal dari kata demos dan kratos berarti pemerintahan dari untuk oleh rakyat atau kedaulatan untuk rakyat (Irawan 2001; Tjarsono:2012).  Demokrasi adalah suatu metode penataan kelembagaan untuk sampai pada keputusan politik, dimana individu meraih kekuasaan untuk mengambil keputusan melalui perjuangan kompetitif dalam meraih suara.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829377">
            <a:off x="6476864" y="4594342"/>
            <a:ext cx="17078686" cy="835303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74590" y="1463706"/>
            <a:ext cx="4357618" cy="98264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183764" y="7685654"/>
            <a:ext cx="811913" cy="763381"/>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3136578" y="904142"/>
            <a:ext cx="5151422" cy="3084414"/>
          </a:xfrm>
          <a:prstGeom prst="rect">
            <a:avLst/>
          </a:prstGeom>
        </p:spPr>
      </p:pic>
      <p:sp>
        <p:nvSpPr>
          <p:cNvPr name="TextBox 6" id="6"/>
          <p:cNvSpPr txBox="true"/>
          <p:nvPr/>
        </p:nvSpPr>
        <p:spPr>
          <a:xfrm rot="0">
            <a:off x="2183764" y="1189750"/>
            <a:ext cx="13120189" cy="1560703"/>
          </a:xfrm>
          <a:prstGeom prst="rect">
            <a:avLst/>
          </a:prstGeom>
        </p:spPr>
        <p:txBody>
          <a:bodyPr anchor="t" rtlCol="false" tIns="0" lIns="0" bIns="0" rIns="0">
            <a:spAutoFit/>
          </a:bodyPr>
          <a:lstStyle/>
          <a:p>
            <a:pPr algn="ctr">
              <a:lnSpc>
                <a:spcPts val="6146"/>
              </a:lnSpc>
            </a:pPr>
            <a:r>
              <a:rPr lang="en-US" sz="5487">
                <a:solidFill>
                  <a:srgbClr val="000000"/>
                </a:solidFill>
                <a:latin typeface="Lilita One"/>
              </a:rPr>
              <a:t>A. DINAMIKA DEMOKRASI YANG BERSUMBER DARI PANCASILA</a:t>
            </a:r>
          </a:p>
        </p:txBody>
      </p:sp>
      <p:sp>
        <p:nvSpPr>
          <p:cNvPr name="TextBox 7" id="7"/>
          <p:cNvSpPr txBox="true"/>
          <p:nvPr/>
        </p:nvSpPr>
        <p:spPr>
          <a:xfrm rot="0">
            <a:off x="1374590" y="4225871"/>
            <a:ext cx="13641617" cy="5314950"/>
          </a:xfrm>
          <a:prstGeom prst="rect">
            <a:avLst/>
          </a:prstGeom>
        </p:spPr>
        <p:txBody>
          <a:bodyPr anchor="t" rtlCol="false" tIns="0" lIns="0" bIns="0" rIns="0">
            <a:spAutoFit/>
          </a:bodyPr>
          <a:lstStyle/>
          <a:p>
            <a:pPr algn="just">
              <a:lnSpc>
                <a:spcPts val="4200"/>
              </a:lnSpc>
            </a:pPr>
            <a:r>
              <a:rPr lang="en-US" sz="3000">
                <a:solidFill>
                  <a:srgbClr val="000000"/>
                </a:solidFill>
                <a:latin typeface="Libre Baskerville"/>
              </a:rPr>
              <a:t>Indonesia pernah mengalami dinamika ketatanegaraan seiring dengan berubahnya konstitusi ya</a:t>
            </a:r>
            <a:r>
              <a:rPr lang="en-US" sz="3000">
                <a:solidFill>
                  <a:srgbClr val="000000"/>
                </a:solidFill>
                <a:latin typeface="Libre Baskerville"/>
              </a:rPr>
              <a:t>ng dimulai sejak berlakunya UUD 1945 </a:t>
            </a:r>
          </a:p>
          <a:p>
            <a:pPr algn="just">
              <a:lnSpc>
                <a:spcPts val="4200"/>
              </a:lnSpc>
            </a:pPr>
            <a:r>
              <a:rPr lang="en-US" sz="3000">
                <a:solidFill>
                  <a:srgbClr val="000000"/>
                </a:solidFill>
                <a:latin typeface="Arimo"/>
              </a:rPr>
              <a:t>(I). Konstitusi RIS 1949, UUDS 1950, kembali ke UUD 1945</a:t>
            </a:r>
          </a:p>
          <a:p>
            <a:pPr algn="just">
              <a:lnSpc>
                <a:spcPts val="4200"/>
              </a:lnSpc>
            </a:pPr>
            <a:r>
              <a:rPr lang="en-US" sz="3000">
                <a:solidFill>
                  <a:srgbClr val="000000"/>
                </a:solidFill>
                <a:latin typeface="Libre Baskerville"/>
              </a:rPr>
              <a:t>(II).dan akhirnya kembali dengan mengamandemen UUD 1945 sebanyak empat kali. perihal demokrasi, dapat diamati dari fungsi dan peran lembaga permusyawaratan dan perwakilan rakyat menurut UUD NRI Tahun 1945. yakni Majelis Permusyawaratan Rakyat (MPR), Dewan Perwakilan Rakyat (DPR), dan Dewan Perwakilan Dacrah (DPD)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036190" y="-949445"/>
            <a:ext cx="11900392" cy="1084017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898014" y="1899267"/>
            <a:ext cx="4534304" cy="1022486"/>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858774" y="4255908"/>
            <a:ext cx="595880" cy="661170"/>
          </a:xfrm>
          <a:prstGeom prst="rect">
            <a:avLst/>
          </a:prstGeom>
        </p:spPr>
      </p:pic>
      <p:sp>
        <p:nvSpPr>
          <p:cNvPr name="TextBox 5" id="5"/>
          <p:cNvSpPr txBox="true"/>
          <p:nvPr/>
        </p:nvSpPr>
        <p:spPr>
          <a:xfrm rot="0">
            <a:off x="3950878" y="3585979"/>
            <a:ext cx="9826647" cy="4036966"/>
          </a:xfrm>
          <a:prstGeom prst="rect">
            <a:avLst/>
          </a:prstGeom>
        </p:spPr>
        <p:txBody>
          <a:bodyPr anchor="t" rtlCol="false" tIns="0" lIns="0" bIns="0" rIns="0">
            <a:spAutoFit/>
          </a:bodyPr>
          <a:lstStyle/>
          <a:p>
            <a:pPr algn="just">
              <a:lnSpc>
                <a:spcPts val="5340"/>
              </a:lnSpc>
            </a:pPr>
            <a:r>
              <a:rPr lang="en-US" sz="3814">
                <a:solidFill>
                  <a:srgbClr val="000000"/>
                </a:solidFill>
                <a:latin typeface="Libre Baskerville"/>
              </a:rPr>
              <a:t>Dalam pelaksanaannya demokrasi Pancasila di Indonesia memiliki dua tantangan besar. </a:t>
            </a:r>
            <a:r>
              <a:rPr lang="en-US" sz="3814">
                <a:solidFill>
                  <a:srgbClr val="000000"/>
                </a:solidFill>
                <a:latin typeface="Libre Baskerville"/>
              </a:rPr>
              <a:t>Tantangan yang pertama adalah politik uang (money Politics).Tantangan kedua, yaitu politik identitas.</a:t>
            </a:r>
          </a:p>
        </p:txBody>
      </p:sp>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50765" y="5775930"/>
            <a:ext cx="3673367" cy="3777241"/>
          </a:xfrm>
          <a:prstGeom prst="rect">
            <a:avLst/>
          </a:prstGeom>
        </p:spPr>
      </p:pic>
      <p:sp>
        <p:nvSpPr>
          <p:cNvPr name="TextBox 7" id="7"/>
          <p:cNvSpPr txBox="true"/>
          <p:nvPr/>
        </p:nvSpPr>
        <p:spPr>
          <a:xfrm rot="0">
            <a:off x="1177205" y="188602"/>
            <a:ext cx="15373994" cy="1718296"/>
          </a:xfrm>
          <a:prstGeom prst="rect">
            <a:avLst/>
          </a:prstGeom>
        </p:spPr>
        <p:txBody>
          <a:bodyPr anchor="t" rtlCol="false" tIns="0" lIns="0" bIns="0" rIns="0">
            <a:spAutoFit/>
          </a:bodyPr>
          <a:lstStyle/>
          <a:p>
            <a:pPr algn="ctr">
              <a:lnSpc>
                <a:spcPts val="6718"/>
              </a:lnSpc>
            </a:pPr>
            <a:r>
              <a:rPr lang="en-US" sz="5998">
                <a:solidFill>
                  <a:srgbClr val="000000"/>
                </a:solidFill>
                <a:latin typeface="Lilita One"/>
              </a:rPr>
              <a:t>B. TANTANGAN DEMOKRASI YANG BERSUMBER DARI PANCASILA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269836" y="3650229"/>
            <a:ext cx="11979323" cy="871223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215331" y="1871834"/>
            <a:ext cx="4534304" cy="1022486"/>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902724" y="7579026"/>
            <a:ext cx="3385276" cy="2742074"/>
          </a:xfrm>
          <a:prstGeom prst="rect">
            <a:avLst/>
          </a:prstGeom>
        </p:spPr>
      </p:pic>
      <p:sp>
        <p:nvSpPr>
          <p:cNvPr name="TextBox 5" id="5"/>
          <p:cNvSpPr txBox="true"/>
          <p:nvPr/>
        </p:nvSpPr>
        <p:spPr>
          <a:xfrm rot="0">
            <a:off x="2353735" y="664781"/>
            <a:ext cx="12905762" cy="1718296"/>
          </a:xfrm>
          <a:prstGeom prst="rect">
            <a:avLst/>
          </a:prstGeom>
        </p:spPr>
        <p:txBody>
          <a:bodyPr anchor="t" rtlCol="false" tIns="0" lIns="0" bIns="0" rIns="0">
            <a:spAutoFit/>
          </a:bodyPr>
          <a:lstStyle/>
          <a:p>
            <a:pPr algn="ctr">
              <a:lnSpc>
                <a:spcPts val="6718"/>
              </a:lnSpc>
            </a:pPr>
            <a:r>
              <a:rPr lang="en-US" sz="5998">
                <a:solidFill>
                  <a:srgbClr val="000000"/>
                </a:solidFill>
                <a:latin typeface="Lilita One"/>
              </a:rPr>
              <a:t>1.2 ESENSI DAN URGENSI DEMOKRASI PANCASILA</a:t>
            </a:r>
          </a:p>
        </p:txBody>
      </p:sp>
      <p:sp>
        <p:nvSpPr>
          <p:cNvPr name="TextBox 6" id="6"/>
          <p:cNvSpPr txBox="true"/>
          <p:nvPr/>
        </p:nvSpPr>
        <p:spPr>
          <a:xfrm rot="0">
            <a:off x="3385276" y="4156849"/>
            <a:ext cx="11517447" cy="4032226"/>
          </a:xfrm>
          <a:prstGeom prst="rect">
            <a:avLst/>
          </a:prstGeom>
        </p:spPr>
        <p:txBody>
          <a:bodyPr anchor="t" rtlCol="false" tIns="0" lIns="0" bIns="0" rIns="0">
            <a:spAutoFit/>
          </a:bodyPr>
          <a:lstStyle/>
          <a:p>
            <a:pPr algn="just">
              <a:lnSpc>
                <a:spcPts val="4026"/>
              </a:lnSpc>
            </a:pPr>
            <a:r>
              <a:rPr lang="en-US" sz="2875">
                <a:solidFill>
                  <a:srgbClr val="000000"/>
                </a:solidFill>
                <a:latin typeface="Libre Baskerville"/>
              </a:rPr>
              <a:t>Esensi dan urgensi identitas nasional yang bersumber dari Pancasila dinilai sebagai salah satu f</a:t>
            </a:r>
            <a:r>
              <a:rPr lang="en-US" sz="2875">
                <a:solidFill>
                  <a:srgbClr val="000000"/>
                </a:solidFill>
                <a:latin typeface="Libre Baskerville"/>
              </a:rPr>
              <a:t>aktor penentu dalam pembentukan bangsa dan karakternya. Prinsip dasar demokrasi adalah membangun pemerintahan dan sistem pemerintahan yang melindungi kepentingan massa dan berorientasi untuk memperjuangkan hak-hak rakyat tanpa </a:t>
            </a:r>
          </a:p>
          <a:p>
            <a:pPr algn="just">
              <a:lnSpc>
                <a:spcPts val="4026"/>
              </a:lnSpc>
            </a:pPr>
            <a:r>
              <a:rPr lang="en-US" sz="2875">
                <a:solidFill>
                  <a:srgbClr val="000000"/>
                </a:solidFill>
                <a:latin typeface="Libre Baskerville"/>
              </a:rPr>
              <a:t>memihak sehingga mendominasi kelompok atas semua bidang kehidupan.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998521" y="5943552"/>
            <a:ext cx="9188937" cy="320464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28862" y="1028700"/>
            <a:ext cx="4534304" cy="1022486"/>
          </a:xfrm>
          <a:prstGeom prst="rect">
            <a:avLst/>
          </a:prstGeom>
        </p:spPr>
      </p:pic>
      <p:pic>
        <p:nvPicPr>
          <p:cNvPr name="Picture 4" id="4"/>
          <p:cNvPicPr>
            <a:picLocks noChangeAspect="true"/>
          </p:cNvPicPr>
          <p:nvPr/>
        </p:nvPicPr>
        <p:blipFill>
          <a:blip r:embed="rId6"/>
          <a:srcRect l="0" t="5028" r="0" b="5028"/>
          <a:stretch>
            <a:fillRect/>
          </a:stretch>
        </p:blipFill>
        <p:spPr>
          <a:xfrm flipH="false" flipV="false" rot="0">
            <a:off x="637693" y="0"/>
            <a:ext cx="2137920" cy="3456939"/>
          </a:xfrm>
          <a:prstGeom prst="rect">
            <a:avLst/>
          </a:prstGeom>
        </p:spPr>
      </p:pic>
      <p:sp>
        <p:nvSpPr>
          <p:cNvPr name="TextBox 5" id="5"/>
          <p:cNvSpPr txBox="true"/>
          <p:nvPr/>
        </p:nvSpPr>
        <p:spPr>
          <a:xfrm rot="0">
            <a:off x="2031622" y="332890"/>
            <a:ext cx="14224757" cy="1718296"/>
          </a:xfrm>
          <a:prstGeom prst="rect">
            <a:avLst/>
          </a:prstGeom>
        </p:spPr>
        <p:txBody>
          <a:bodyPr anchor="t" rtlCol="false" tIns="0" lIns="0" bIns="0" rIns="0">
            <a:spAutoFit/>
          </a:bodyPr>
          <a:lstStyle/>
          <a:p>
            <a:pPr algn="ctr">
              <a:lnSpc>
                <a:spcPts val="6718"/>
              </a:lnSpc>
            </a:pPr>
            <a:r>
              <a:rPr lang="en-US" sz="5998">
                <a:solidFill>
                  <a:srgbClr val="000000"/>
                </a:solidFill>
                <a:latin typeface="Lilita One"/>
              </a:rPr>
              <a:t>1.3 RANGKUMAN ESENSI DAN URGENSI DEMOKRASI</a:t>
            </a:r>
          </a:p>
        </p:txBody>
      </p:sp>
      <p:sp>
        <p:nvSpPr>
          <p:cNvPr name="TextBox 6" id="6"/>
          <p:cNvSpPr txBox="true"/>
          <p:nvPr/>
        </p:nvSpPr>
        <p:spPr>
          <a:xfrm rot="0">
            <a:off x="2311979" y="3762852"/>
            <a:ext cx="13944400" cy="3693231"/>
          </a:xfrm>
          <a:prstGeom prst="rect">
            <a:avLst/>
          </a:prstGeom>
        </p:spPr>
        <p:txBody>
          <a:bodyPr anchor="t" rtlCol="false" tIns="0" lIns="0" bIns="0" rIns="0">
            <a:spAutoFit/>
          </a:bodyPr>
          <a:lstStyle/>
          <a:p>
            <a:pPr algn="just">
              <a:lnSpc>
                <a:spcPts val="5911"/>
              </a:lnSpc>
            </a:pPr>
            <a:r>
              <a:rPr lang="en-US" sz="4222">
                <a:solidFill>
                  <a:srgbClr val="000000"/>
                </a:solidFill>
                <a:latin typeface="Libre Baskerville"/>
              </a:rPr>
              <a:t>Prinsip demokrasi secara umum sangat terkait dengan implementasi ( penerapan ) demokrasi </a:t>
            </a:r>
          </a:p>
          <a:p>
            <a:pPr algn="just">
              <a:lnSpc>
                <a:spcPts val="5911"/>
              </a:lnSpc>
            </a:pPr>
            <a:r>
              <a:rPr lang="en-US" sz="4222">
                <a:solidFill>
                  <a:srgbClr val="000000"/>
                </a:solidFill>
                <a:latin typeface="Libre Baskerville"/>
              </a:rPr>
              <a:t>oleh negara tersebut kepada rakyatnya hal inilah yang membuat prinsip demokrasi antar satu </a:t>
            </a:r>
          </a:p>
          <a:p>
            <a:pPr algn="just">
              <a:lnSpc>
                <a:spcPts val="5911"/>
              </a:lnSpc>
            </a:pPr>
            <a:r>
              <a:rPr lang="en-US" sz="4222">
                <a:solidFill>
                  <a:srgbClr val="000000"/>
                </a:solidFill>
                <a:latin typeface="Libre Baskerville"/>
              </a:rPr>
              <a:t>negara dengan negara lainnya berbeda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164333" y="7857472"/>
            <a:ext cx="11338850" cy="345834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511471" y="1475522"/>
            <a:ext cx="4534304" cy="1022486"/>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781646" y="6172200"/>
            <a:ext cx="6872317" cy="4114800"/>
          </a:xfrm>
          <a:prstGeom prst="rect">
            <a:avLst/>
          </a:prstGeom>
        </p:spPr>
      </p:pic>
      <p:sp>
        <p:nvSpPr>
          <p:cNvPr name="TextBox 5" id="5"/>
          <p:cNvSpPr txBox="true"/>
          <p:nvPr/>
        </p:nvSpPr>
        <p:spPr>
          <a:xfrm rot="0">
            <a:off x="4415938" y="1066800"/>
            <a:ext cx="9362685" cy="1718296"/>
          </a:xfrm>
          <a:prstGeom prst="rect">
            <a:avLst/>
          </a:prstGeom>
        </p:spPr>
        <p:txBody>
          <a:bodyPr anchor="t" rtlCol="false" tIns="0" lIns="0" bIns="0" rIns="0">
            <a:spAutoFit/>
          </a:bodyPr>
          <a:lstStyle/>
          <a:p>
            <a:pPr algn="ctr">
              <a:lnSpc>
                <a:spcPts val="6718"/>
              </a:lnSpc>
            </a:pPr>
            <a:r>
              <a:rPr lang="en-US" sz="5998">
                <a:solidFill>
                  <a:srgbClr val="000000"/>
                </a:solidFill>
                <a:latin typeface="Lilita One"/>
              </a:rPr>
              <a:t>A. ESENSI PANCASILA SEBAGAI DASAR NEGARA</a:t>
            </a:r>
          </a:p>
        </p:txBody>
      </p:sp>
      <p:sp>
        <p:nvSpPr>
          <p:cNvPr name="TextBox 6" id="6"/>
          <p:cNvSpPr txBox="true"/>
          <p:nvPr/>
        </p:nvSpPr>
        <p:spPr>
          <a:xfrm rot="0">
            <a:off x="4441470" y="4200895"/>
            <a:ext cx="9405060" cy="3714011"/>
          </a:xfrm>
          <a:prstGeom prst="rect">
            <a:avLst/>
          </a:prstGeom>
        </p:spPr>
        <p:txBody>
          <a:bodyPr anchor="t" rtlCol="false" tIns="0" lIns="0" bIns="0" rIns="0">
            <a:spAutoFit/>
          </a:bodyPr>
          <a:lstStyle/>
          <a:p>
            <a:pPr algn="just">
              <a:lnSpc>
                <a:spcPts val="4240"/>
              </a:lnSpc>
            </a:pPr>
            <a:r>
              <a:rPr lang="en-US" sz="3029">
                <a:solidFill>
                  <a:srgbClr val="000000"/>
                </a:solidFill>
                <a:latin typeface="Libre Baskerville"/>
              </a:rPr>
              <a:t>Dalam sila sila Pancasila terdapat patologi budaya Pancasila ,yang bisa menghancurkan nilai -n</a:t>
            </a:r>
            <a:r>
              <a:rPr lang="en-US" sz="3029">
                <a:solidFill>
                  <a:srgbClr val="000000"/>
                </a:solidFill>
                <a:latin typeface="Libre Baskerville"/>
              </a:rPr>
              <a:t>ilai yang terkandung pada setiap sila Pancasila,Pancasila sebagai konsep dasar kehidupan rakyat Indonesia harus diperkuat serta ditanamkan agar tidak dijajah oleh bangsa lain.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19175" y="6306333"/>
            <a:ext cx="8571954" cy="590393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793877" y="1028700"/>
            <a:ext cx="4166405" cy="939524"/>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034918" y="6172200"/>
            <a:ext cx="4540469" cy="4114800"/>
          </a:xfrm>
          <a:prstGeom prst="rect">
            <a:avLst/>
          </a:prstGeom>
        </p:spPr>
      </p:pic>
      <p:sp>
        <p:nvSpPr>
          <p:cNvPr name="TextBox 5" id="5"/>
          <p:cNvSpPr txBox="true"/>
          <p:nvPr/>
        </p:nvSpPr>
        <p:spPr>
          <a:xfrm rot="0">
            <a:off x="1746131" y="2006324"/>
            <a:ext cx="7118043" cy="3720862"/>
          </a:xfrm>
          <a:prstGeom prst="rect">
            <a:avLst/>
          </a:prstGeom>
        </p:spPr>
        <p:txBody>
          <a:bodyPr anchor="t" rtlCol="false" tIns="0" lIns="0" bIns="0" rIns="0">
            <a:spAutoFit/>
          </a:bodyPr>
          <a:lstStyle/>
          <a:p>
            <a:pPr>
              <a:lnSpc>
                <a:spcPts val="7316"/>
              </a:lnSpc>
            </a:pPr>
            <a:r>
              <a:rPr lang="en-US" sz="6532">
                <a:solidFill>
                  <a:srgbClr val="000000"/>
                </a:solidFill>
                <a:latin typeface="Lilita One"/>
              </a:rPr>
              <a:t>B. URGENSI PANCASILA SEBAGAI DASAR NEGARA</a:t>
            </a:r>
          </a:p>
        </p:txBody>
      </p:sp>
      <p:sp>
        <p:nvSpPr>
          <p:cNvPr name="TextBox 6" id="6"/>
          <p:cNvSpPr txBox="true"/>
          <p:nvPr/>
        </p:nvSpPr>
        <p:spPr>
          <a:xfrm rot="0">
            <a:off x="10323722" y="1318473"/>
            <a:ext cx="6935578" cy="7939827"/>
          </a:xfrm>
          <a:prstGeom prst="rect">
            <a:avLst/>
          </a:prstGeom>
        </p:spPr>
        <p:txBody>
          <a:bodyPr anchor="t" rtlCol="false" tIns="0" lIns="0" bIns="0" rIns="0">
            <a:spAutoFit/>
          </a:bodyPr>
          <a:lstStyle/>
          <a:p>
            <a:pPr algn="just">
              <a:lnSpc>
                <a:spcPts val="3371"/>
              </a:lnSpc>
            </a:pPr>
            <a:r>
              <a:rPr lang="en-US" sz="2408">
                <a:solidFill>
                  <a:srgbClr val="000000"/>
                </a:solidFill>
                <a:latin typeface="Libre Baskerville"/>
              </a:rPr>
              <a:t>Soekarno menggambarkan urgensi pancasila secara ringkas tetapi meyakinkan.Pancasila adalah </a:t>
            </a:r>
          </a:p>
          <a:p>
            <a:pPr algn="just">
              <a:lnSpc>
                <a:spcPts val="3371"/>
              </a:lnSpc>
            </a:pPr>
            <a:r>
              <a:rPr lang="en-US" sz="2408">
                <a:solidFill>
                  <a:srgbClr val="000000"/>
                </a:solidFill>
                <a:latin typeface="Libre Baskerville"/>
              </a:rPr>
              <a:t>Weltanschauung, satu dasar falsafah dan juga satu alat pemersatu bangsa yang juga pada hakikatnya satu alat mempersatukan dalam perjuangan melenyapkan segala macam penjajahan terutama imperialisme.Memahami urgensi pancasila sebagai dasar negara, bisa menggnakan dua </a:t>
            </a:r>
          </a:p>
          <a:p>
            <a:pPr algn="just">
              <a:lnSpc>
                <a:spcPts val="3371"/>
              </a:lnSpc>
            </a:pPr>
            <a:r>
              <a:rPr lang="en-US" sz="2408">
                <a:solidFill>
                  <a:srgbClr val="000000"/>
                </a:solidFill>
                <a:latin typeface="Libre Baskerville"/>
              </a:rPr>
              <a:t>pendekatan yaitu , Pendekatan institusional dan pendekatan sumber daya manusia, Pendekatan institusional adalah membentuk dan menyelenggarakan negara yang berdasarkan pada nilai nilai-nilai </a:t>
            </a:r>
          </a:p>
          <a:p>
            <a:pPr algn="just">
              <a:lnSpc>
                <a:spcPts val="3371"/>
              </a:lnSpc>
            </a:pPr>
            <a:r>
              <a:rPr lang="en-US" sz="2408">
                <a:solidFill>
                  <a:srgbClr val="000000"/>
                </a:solidFill>
                <a:latin typeface="Libre Baskerville"/>
              </a:rPr>
              <a:t>pancasila sehingga negara Indonesia dapat mewujudkan tujuan negara atau terpenuhinya kepentingan nasional.</a:t>
            </a:r>
          </a:p>
          <a:p>
            <a:pPr algn="just">
              <a:lnSpc>
                <a:spcPts val="3371"/>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DAFh6xbqAsc</dc:identifier>
  <dcterms:modified xsi:type="dcterms:W3CDTF">2011-08-01T06:04:30Z</dcterms:modified>
  <cp:revision>1</cp:revision>
  <dc:title>BOOST Brown Minimalist Pitch Deck Presentation</dc:title>
</cp:coreProperties>
</file>