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2"/>
  </p:handoutMasterIdLst>
  <p:sldIdLst>
    <p:sldId id="256" r:id="rId4"/>
    <p:sldId id="262" r:id="rId5"/>
    <p:sldId id="276" r:id="rId6"/>
    <p:sldId id="279" r:id="rId7"/>
    <p:sldId id="344" r:id="rId8"/>
    <p:sldId id="287" r:id="rId9"/>
    <p:sldId id="283" r:id="rId10"/>
    <p:sldId id="345" r:id="rId11"/>
    <p:sldId id="346" r:id="rId12"/>
    <p:sldId id="298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16-493B-8BC6-E1492E3FF30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16-493B-8BC6-E1492E3FF30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16-493B-8BC6-E1492E3FF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15-4079-8F97-1C9BE2065EB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15-4079-8F97-1C9BE2065E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15-4079-8F97-1C9BE206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9-40A8-A41F-1746503D048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9-40A8-A41F-1746503D04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F9-40A8-A41F-1746503D0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15-4079-8F97-1C9BE2065EB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15-4079-8F97-1C9BE2065E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15-4079-8F97-1C9BE206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09551560509702"/>
          <c:y val="0.17644659048855624"/>
          <c:w val="0.60847140504196973"/>
          <c:h val="0.823553409511443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9-40A8-A41F-1746503D048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9-40A8-A41F-1746503D04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F9-40A8-A41F-1746503D0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1C66EC1-0CD8-4107-9F98-AF0E48C49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90EBAA-1898-43EB-BD6F-114432B02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41376-C351-4ACE-B2CE-D6BE648FAA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7852-48DC-48F8-B4B5-958CEA9DA4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70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717F8E-8275-4797-9ED5-CDA429B6E12C}"/>
              </a:ext>
            </a:extLst>
          </p:cNvPr>
          <p:cNvSpPr/>
          <p:nvPr userDrawn="1"/>
        </p:nvSpPr>
        <p:spPr>
          <a:xfrm rot="10800000" flipV="1">
            <a:off x="2501152" y="0"/>
            <a:ext cx="9690847" cy="6884894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  <a:gd name="connsiteX0" fmla="*/ 0 w 7557875"/>
              <a:gd name="connsiteY0" fmla="*/ 0 h 6884894"/>
              <a:gd name="connsiteX1" fmla="*/ 7557875 w 7557875"/>
              <a:gd name="connsiteY1" fmla="*/ 0 h 6884894"/>
              <a:gd name="connsiteX2" fmla="*/ 4685252 w 7557875"/>
              <a:gd name="connsiteY2" fmla="*/ 6884894 h 6884894"/>
              <a:gd name="connsiteX3" fmla="*/ 0 w 7557875"/>
              <a:gd name="connsiteY3" fmla="*/ 6858000 h 6884894"/>
              <a:gd name="connsiteX4" fmla="*/ 0 w 7557875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875" h="6884894">
                <a:moveTo>
                  <a:pt x="0" y="0"/>
                </a:moveTo>
                <a:lnTo>
                  <a:pt x="7557875" y="0"/>
                </a:lnTo>
                <a:lnTo>
                  <a:pt x="4685252" y="688489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7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9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BC3D1C6-9316-43B9-9EE1-D016C13B63D7}"/>
              </a:ext>
            </a:extLst>
          </p:cNvPr>
          <p:cNvSpPr/>
          <p:nvPr userDrawn="1"/>
        </p:nvSpPr>
        <p:spPr>
          <a:xfrm>
            <a:off x="1" y="0"/>
            <a:ext cx="7267073" cy="68580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02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88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55E6ADF9-2CA1-4B5D-B4B2-DC799783715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56300" y="0"/>
            <a:ext cx="5346285" cy="6857999"/>
          </a:xfrm>
          <a:custGeom>
            <a:avLst/>
            <a:gdLst>
              <a:gd name="connsiteX0" fmla="*/ 1411644 w 5346285"/>
              <a:gd name="connsiteY0" fmla="*/ 735217 h 6857999"/>
              <a:gd name="connsiteX1" fmla="*/ 1555977 w 5346285"/>
              <a:gd name="connsiteY1" fmla="*/ 742505 h 6857999"/>
              <a:gd name="connsiteX2" fmla="*/ 1692597 w 5346285"/>
              <a:gd name="connsiteY2" fmla="*/ 763356 h 6857999"/>
              <a:gd name="connsiteX3" fmla="*/ 346164 w 5346285"/>
              <a:gd name="connsiteY3" fmla="*/ 2792427 h 6857999"/>
              <a:gd name="connsiteX4" fmla="*/ 1115774 w 5346285"/>
              <a:gd name="connsiteY4" fmla="*/ 2792427 h 6857999"/>
              <a:gd name="connsiteX5" fmla="*/ 2281106 w 5346285"/>
              <a:gd name="connsiteY5" fmla="*/ 1036275 h 6857999"/>
              <a:gd name="connsiteX6" fmla="*/ 2309581 w 5346285"/>
              <a:gd name="connsiteY6" fmla="*/ 1057568 h 6857999"/>
              <a:gd name="connsiteX7" fmla="*/ 2814083 w 5346285"/>
              <a:gd name="connsiteY7" fmla="*/ 1984766 h 6857999"/>
              <a:gd name="connsiteX8" fmla="*/ 2818612 w 5346285"/>
              <a:gd name="connsiteY8" fmla="*/ 2064522 h 6857999"/>
              <a:gd name="connsiteX9" fmla="*/ 2874475 w 5346285"/>
              <a:gd name="connsiteY9" fmla="*/ 2050158 h 6857999"/>
              <a:gd name="connsiteX10" fmla="*/ 3289075 w 5346285"/>
              <a:gd name="connsiteY10" fmla="*/ 2008363 h 6857999"/>
              <a:gd name="connsiteX11" fmla="*/ 5346285 w 5346285"/>
              <a:gd name="connsiteY11" fmla="*/ 4065573 h 6857999"/>
              <a:gd name="connsiteX12" fmla="*/ 3289075 w 5346285"/>
              <a:gd name="connsiteY12" fmla="*/ 6122783 h 6857999"/>
              <a:gd name="connsiteX13" fmla="*/ 1834408 w 5346285"/>
              <a:gd name="connsiteY13" fmla="*/ 5520240 h 6857999"/>
              <a:gd name="connsiteX14" fmla="*/ 1828667 w 5346285"/>
              <a:gd name="connsiteY14" fmla="*/ 5513924 h 6857999"/>
              <a:gd name="connsiteX15" fmla="*/ 936777 w 5346285"/>
              <a:gd name="connsiteY15" fmla="*/ 6857999 h 6857999"/>
              <a:gd name="connsiteX16" fmla="*/ 167167 w 5346285"/>
              <a:gd name="connsiteY16" fmla="*/ 6857999 h 6857999"/>
              <a:gd name="connsiteX17" fmla="*/ 1433594 w 5346285"/>
              <a:gd name="connsiteY17" fmla="*/ 4949498 h 6857999"/>
              <a:gd name="connsiteX18" fmla="*/ 1393531 w 5346285"/>
              <a:gd name="connsiteY18" fmla="*/ 4866332 h 6857999"/>
              <a:gd name="connsiteX19" fmla="*/ 1231865 w 5346285"/>
              <a:gd name="connsiteY19" fmla="*/ 4065573 h 6857999"/>
              <a:gd name="connsiteX20" fmla="*/ 1273661 w 5346285"/>
              <a:gd name="connsiteY20" fmla="*/ 3650974 h 6857999"/>
              <a:gd name="connsiteX21" fmla="*/ 1298900 w 5346285"/>
              <a:gd name="connsiteY21" fmla="*/ 3552812 h 6857999"/>
              <a:gd name="connsiteX22" fmla="*/ 1267312 w 5346285"/>
              <a:gd name="connsiteY22" fmla="*/ 3551217 h 6857999"/>
              <a:gd name="connsiteX23" fmla="*/ 0 w 5346285"/>
              <a:gd name="connsiteY23" fmla="*/ 2146861 h 6857999"/>
              <a:gd name="connsiteX24" fmla="*/ 1411644 w 5346285"/>
              <a:gd name="connsiteY24" fmla="*/ 735217 h 6857999"/>
              <a:gd name="connsiteX25" fmla="*/ 2199138 w 5346285"/>
              <a:gd name="connsiteY25" fmla="*/ 0 h 6857999"/>
              <a:gd name="connsiteX26" fmla="*/ 2968749 w 5346285"/>
              <a:gd name="connsiteY26" fmla="*/ 0 h 6857999"/>
              <a:gd name="connsiteX27" fmla="*/ 2281106 w 5346285"/>
              <a:gd name="connsiteY27" fmla="*/ 1036275 h 6857999"/>
              <a:gd name="connsiteX28" fmla="*/ 2200908 w 5346285"/>
              <a:gd name="connsiteY28" fmla="*/ 976304 h 6857999"/>
              <a:gd name="connsiteX29" fmla="*/ 1696140 w 5346285"/>
              <a:gd name="connsiteY29" fmla="*/ 763897 h 6857999"/>
              <a:gd name="connsiteX30" fmla="*/ 1692597 w 5346285"/>
              <a:gd name="connsiteY30" fmla="*/ 7633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6285" h="6857999">
                <a:moveTo>
                  <a:pt x="1411644" y="735217"/>
                </a:moveTo>
                <a:cubicBezTo>
                  <a:pt x="1460371" y="735217"/>
                  <a:pt x="1508521" y="737686"/>
                  <a:pt x="1555977" y="742505"/>
                </a:cubicBezTo>
                <a:lnTo>
                  <a:pt x="1692597" y="763356"/>
                </a:lnTo>
                <a:lnTo>
                  <a:pt x="346164" y="2792427"/>
                </a:lnTo>
                <a:lnTo>
                  <a:pt x="1115774" y="2792427"/>
                </a:lnTo>
                <a:lnTo>
                  <a:pt x="2281106" y="1036275"/>
                </a:lnTo>
                <a:lnTo>
                  <a:pt x="2309581" y="1057568"/>
                </a:lnTo>
                <a:cubicBezTo>
                  <a:pt x="2584098" y="1284120"/>
                  <a:pt x="2771517" y="1612438"/>
                  <a:pt x="2814083" y="1984766"/>
                </a:cubicBezTo>
                <a:lnTo>
                  <a:pt x="2818612" y="2064522"/>
                </a:lnTo>
                <a:lnTo>
                  <a:pt x="2874475" y="2050158"/>
                </a:lnTo>
                <a:cubicBezTo>
                  <a:pt x="3008395" y="2022754"/>
                  <a:pt x="3147054" y="2008363"/>
                  <a:pt x="3289075" y="2008363"/>
                </a:cubicBezTo>
                <a:cubicBezTo>
                  <a:pt x="4425241" y="2008363"/>
                  <a:pt x="5346285" y="2929407"/>
                  <a:pt x="5346285" y="4065573"/>
                </a:cubicBezTo>
                <a:cubicBezTo>
                  <a:pt x="5346285" y="5201739"/>
                  <a:pt x="4425241" y="6122783"/>
                  <a:pt x="3289075" y="6122783"/>
                </a:cubicBezTo>
                <a:cubicBezTo>
                  <a:pt x="2720992" y="6122783"/>
                  <a:pt x="2206690" y="5892522"/>
                  <a:pt x="1834408" y="5520240"/>
                </a:cubicBezTo>
                <a:lnTo>
                  <a:pt x="1828667" y="5513924"/>
                </a:lnTo>
                <a:lnTo>
                  <a:pt x="936777" y="6857999"/>
                </a:lnTo>
                <a:lnTo>
                  <a:pt x="167167" y="6857999"/>
                </a:lnTo>
                <a:lnTo>
                  <a:pt x="1433594" y="4949498"/>
                </a:lnTo>
                <a:lnTo>
                  <a:pt x="1393531" y="4866332"/>
                </a:lnTo>
                <a:cubicBezTo>
                  <a:pt x="1289431" y="4620211"/>
                  <a:pt x="1231865" y="4349615"/>
                  <a:pt x="1231865" y="4065573"/>
                </a:cubicBezTo>
                <a:cubicBezTo>
                  <a:pt x="1231865" y="3923552"/>
                  <a:pt x="1246257" y="3784893"/>
                  <a:pt x="1273661" y="3650974"/>
                </a:cubicBezTo>
                <a:lnTo>
                  <a:pt x="1298900" y="3552812"/>
                </a:lnTo>
                <a:lnTo>
                  <a:pt x="1267312" y="3551217"/>
                </a:lnTo>
                <a:cubicBezTo>
                  <a:pt x="555482" y="3478927"/>
                  <a:pt x="0" y="2877763"/>
                  <a:pt x="0" y="2146861"/>
                </a:cubicBezTo>
                <a:cubicBezTo>
                  <a:pt x="0" y="1367232"/>
                  <a:pt x="632015" y="735217"/>
                  <a:pt x="1411644" y="735217"/>
                </a:cubicBezTo>
                <a:close/>
                <a:moveTo>
                  <a:pt x="2199138" y="0"/>
                </a:moveTo>
                <a:lnTo>
                  <a:pt x="2968749" y="0"/>
                </a:lnTo>
                <a:lnTo>
                  <a:pt x="2281106" y="1036275"/>
                </a:lnTo>
                <a:lnTo>
                  <a:pt x="2200908" y="976304"/>
                </a:lnTo>
                <a:cubicBezTo>
                  <a:pt x="2050708" y="874831"/>
                  <a:pt x="1879929" y="801505"/>
                  <a:pt x="1696140" y="763897"/>
                </a:cubicBezTo>
                <a:lnTo>
                  <a:pt x="1692597" y="7633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229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AA37609-EE48-4945-848C-682481779A3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" y="0"/>
            <a:ext cx="9621234" cy="6858000"/>
          </a:xfrm>
          <a:custGeom>
            <a:avLst/>
            <a:gdLst>
              <a:gd name="connsiteX0" fmla="*/ 2853265 w 9621234"/>
              <a:gd name="connsiteY0" fmla="*/ 2028524 h 6858000"/>
              <a:gd name="connsiteX1" fmla="*/ 4826000 w 9621234"/>
              <a:gd name="connsiteY1" fmla="*/ 3431038 h 6858000"/>
              <a:gd name="connsiteX2" fmla="*/ 2854761 w 9621234"/>
              <a:gd name="connsiteY2" fmla="*/ 4832489 h 6858000"/>
              <a:gd name="connsiteX3" fmla="*/ 2822059 w 9621234"/>
              <a:gd name="connsiteY3" fmla="*/ 4789070 h 6858000"/>
              <a:gd name="connsiteX4" fmla="*/ 2403936 w 9621234"/>
              <a:gd name="connsiteY4" fmla="*/ 3443286 h 6858000"/>
              <a:gd name="connsiteX5" fmla="*/ 2806135 w 9621234"/>
              <a:gd name="connsiteY5" fmla="*/ 2092659 h 6858000"/>
              <a:gd name="connsiteX6" fmla="*/ 6877797 w 9621234"/>
              <a:gd name="connsiteY6" fmla="*/ 1970178 h 6858000"/>
              <a:gd name="connsiteX7" fmla="*/ 6978948 w 9621234"/>
              <a:gd name="connsiteY7" fmla="*/ 4734303 h 6858000"/>
              <a:gd name="connsiteX8" fmla="*/ 6870992 w 9621234"/>
              <a:gd name="connsiteY8" fmla="*/ 4896961 h 6858000"/>
              <a:gd name="connsiteX9" fmla="*/ 9621234 w 9621234"/>
              <a:gd name="connsiteY9" fmla="*/ 6858000 h 6858000"/>
              <a:gd name="connsiteX10" fmla="*/ 6307151 w 9621234"/>
              <a:gd name="connsiteY10" fmla="*/ 6858000 h 6858000"/>
              <a:gd name="connsiteX11" fmla="*/ 5779323 w 9621234"/>
              <a:gd name="connsiteY11" fmla="*/ 6481637 h 6858000"/>
              <a:gd name="connsiteX12" fmla="*/ 5834204 w 9621234"/>
              <a:gd name="connsiteY12" fmla="*/ 6465764 h 6858000"/>
              <a:gd name="connsiteX13" fmla="*/ 6942383 w 9621234"/>
              <a:gd name="connsiteY13" fmla="*/ 5827420 h 6858000"/>
              <a:gd name="connsiteX14" fmla="*/ 6870974 w 9621234"/>
              <a:gd name="connsiteY14" fmla="*/ 5746593 h 6858000"/>
              <a:gd name="connsiteX15" fmla="*/ 5800140 w 9621234"/>
              <a:gd name="connsiteY15" fmla="*/ 6363425 h 6858000"/>
              <a:gd name="connsiteX16" fmla="*/ 5667386 w 9621234"/>
              <a:gd name="connsiteY16" fmla="*/ 6401822 h 6858000"/>
              <a:gd name="connsiteX17" fmla="*/ 5011435 w 9621234"/>
              <a:gd name="connsiteY17" fmla="*/ 5934101 h 6858000"/>
              <a:gd name="connsiteX18" fmla="*/ 5080493 w 9621234"/>
              <a:gd name="connsiteY18" fmla="*/ 5930614 h 6858000"/>
              <a:gd name="connsiteX19" fmla="*/ 6763778 w 9621234"/>
              <a:gd name="connsiteY19" fmla="*/ 5028515 h 6858000"/>
              <a:gd name="connsiteX20" fmla="*/ 6861919 w 9621234"/>
              <a:gd name="connsiteY20" fmla="*/ 4897273 h 6858000"/>
              <a:gd name="connsiteX21" fmla="*/ 4829615 w 9621234"/>
              <a:gd name="connsiteY21" fmla="*/ 3428999 h 6858000"/>
              <a:gd name="connsiteX22" fmla="*/ 0 w 9621234"/>
              <a:gd name="connsiteY22" fmla="*/ 0 h 6858000"/>
              <a:gd name="connsiteX23" fmla="*/ 2 w 9621234"/>
              <a:gd name="connsiteY23" fmla="*/ 0 h 6858000"/>
              <a:gd name="connsiteX24" fmla="*/ 2775829 w 9621234"/>
              <a:gd name="connsiteY24" fmla="*/ 1973471 h 6858000"/>
              <a:gd name="connsiteX25" fmla="*/ 2726844 w 9621234"/>
              <a:gd name="connsiteY25" fmla="*/ 2040131 h 6858000"/>
              <a:gd name="connsiteX26" fmla="*/ 2308835 w 9621234"/>
              <a:gd name="connsiteY26" fmla="*/ 3443847 h 6858000"/>
              <a:gd name="connsiteX27" fmla="*/ 2743392 w 9621234"/>
              <a:gd name="connsiteY27" fmla="*/ 4842528 h 6858000"/>
              <a:gd name="connsiteX28" fmla="*/ 2777306 w 9621234"/>
              <a:gd name="connsiteY28" fmla="*/ 4887555 h 6858000"/>
              <a:gd name="connsiteX29" fmla="*/ 2304974 w 9621234"/>
              <a:gd name="connsiteY29" fmla="*/ 5223359 h 6858000"/>
              <a:gd name="connsiteX30" fmla="*/ 2297754 w 9621234"/>
              <a:gd name="connsiteY30" fmla="*/ 5213951 h 6858000"/>
              <a:gd name="connsiteX31" fmla="*/ 1834276 w 9621234"/>
              <a:gd name="connsiteY31" fmla="*/ 2635877 h 6858000"/>
              <a:gd name="connsiteX32" fmla="*/ 1730029 w 9621234"/>
              <a:gd name="connsiteY32" fmla="*/ 2608217 h 6858000"/>
              <a:gd name="connsiteX33" fmla="*/ 2209671 w 9621234"/>
              <a:gd name="connsiteY33" fmla="*/ 5276202 h 6858000"/>
              <a:gd name="connsiteX34" fmla="*/ 2217076 w 9621234"/>
              <a:gd name="connsiteY34" fmla="*/ 5285850 h 6858000"/>
              <a:gd name="connsiteX35" fmla="*/ 5735 w 9621234"/>
              <a:gd name="connsiteY35" fmla="*/ 6858000 h 6858000"/>
              <a:gd name="connsiteX36" fmla="*/ 0 w 9621234"/>
              <a:gd name="connsiteY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21234" h="6858000">
                <a:moveTo>
                  <a:pt x="2853265" y="2028524"/>
                </a:moveTo>
                <a:lnTo>
                  <a:pt x="4826000" y="3431038"/>
                </a:lnTo>
                <a:lnTo>
                  <a:pt x="2854761" y="4832489"/>
                </a:lnTo>
                <a:lnTo>
                  <a:pt x="2822059" y="4789070"/>
                </a:lnTo>
                <a:cubicBezTo>
                  <a:pt x="2560729" y="4405263"/>
                  <a:pt x="2406883" y="3942281"/>
                  <a:pt x="2403936" y="3443286"/>
                </a:cubicBezTo>
                <a:cubicBezTo>
                  <a:pt x="2400990" y="2944292"/>
                  <a:pt x="2549357" y="2479526"/>
                  <a:pt x="2806135" y="2092659"/>
                </a:cubicBezTo>
                <a:close/>
                <a:moveTo>
                  <a:pt x="6877797" y="1970178"/>
                </a:moveTo>
                <a:cubicBezTo>
                  <a:pt x="7464209" y="2793500"/>
                  <a:pt x="7497364" y="3881401"/>
                  <a:pt x="6978948" y="4734303"/>
                </a:cubicBezTo>
                <a:lnTo>
                  <a:pt x="6870992" y="4896961"/>
                </a:lnTo>
                <a:lnTo>
                  <a:pt x="9621234" y="6858000"/>
                </a:lnTo>
                <a:lnTo>
                  <a:pt x="6307151" y="6858000"/>
                </a:lnTo>
                <a:lnTo>
                  <a:pt x="5779323" y="6481637"/>
                </a:lnTo>
                <a:lnTo>
                  <a:pt x="5834204" y="6465764"/>
                </a:lnTo>
                <a:cubicBezTo>
                  <a:pt x="6234233" y="6332749"/>
                  <a:pt x="6612074" y="6119246"/>
                  <a:pt x="6942383" y="5827420"/>
                </a:cubicBezTo>
                <a:lnTo>
                  <a:pt x="6870974" y="5746593"/>
                </a:lnTo>
                <a:cubicBezTo>
                  <a:pt x="6551796" y="6028585"/>
                  <a:pt x="6186689" y="6234893"/>
                  <a:pt x="5800140" y="6363425"/>
                </a:cubicBezTo>
                <a:lnTo>
                  <a:pt x="5667386" y="6401822"/>
                </a:lnTo>
                <a:lnTo>
                  <a:pt x="5011435" y="5934101"/>
                </a:lnTo>
                <a:lnTo>
                  <a:pt x="5080493" y="5930614"/>
                </a:lnTo>
                <a:cubicBezTo>
                  <a:pt x="5756761" y="5861935"/>
                  <a:pt x="6353809" y="5525282"/>
                  <a:pt x="6763778" y="5028515"/>
                </a:cubicBezTo>
                <a:lnTo>
                  <a:pt x="6861919" y="4897273"/>
                </a:lnTo>
                <a:lnTo>
                  <a:pt x="4829615" y="3428999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775829" y="1973471"/>
                </a:lnTo>
                <a:lnTo>
                  <a:pt x="2726844" y="2040131"/>
                </a:lnTo>
                <a:cubicBezTo>
                  <a:pt x="2459973" y="2442204"/>
                  <a:pt x="2305773" y="2925239"/>
                  <a:pt x="2308835" y="3443847"/>
                </a:cubicBezTo>
                <a:cubicBezTo>
                  <a:pt x="2311897" y="3962456"/>
                  <a:pt x="2471791" y="4443635"/>
                  <a:pt x="2743392" y="4842528"/>
                </a:cubicBezTo>
                <a:lnTo>
                  <a:pt x="2777306" y="4887555"/>
                </a:lnTo>
                <a:lnTo>
                  <a:pt x="2304974" y="5223359"/>
                </a:lnTo>
                <a:lnTo>
                  <a:pt x="2297754" y="5213951"/>
                </a:lnTo>
                <a:cubicBezTo>
                  <a:pt x="1780750" y="4481926"/>
                  <a:pt x="1593974" y="3541527"/>
                  <a:pt x="1834276" y="2635877"/>
                </a:cubicBezTo>
                <a:lnTo>
                  <a:pt x="1730029" y="2608217"/>
                </a:lnTo>
                <a:cubicBezTo>
                  <a:pt x="1481347" y="3545452"/>
                  <a:pt x="1674637" y="4518648"/>
                  <a:pt x="2209671" y="5276202"/>
                </a:cubicBezTo>
                <a:lnTo>
                  <a:pt x="2217076" y="5285850"/>
                </a:lnTo>
                <a:lnTo>
                  <a:pt x="57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118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9F62109-B5FA-4FA8-A590-713EB2E5F3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7881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87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4A4DE16-E6D8-44AB-9BB0-26000D522B6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80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F5DEDB2-78E8-45EC-AB12-C2290127F53E}"/>
              </a:ext>
            </a:extLst>
          </p:cNvPr>
          <p:cNvSpPr/>
          <p:nvPr userDrawn="1"/>
        </p:nvSpPr>
        <p:spPr>
          <a:xfrm rot="18900000">
            <a:off x="3250422" y="-1989383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769B23C-815D-4713-8F2F-BE8E52CBCEEB}"/>
              </a:ext>
            </a:extLst>
          </p:cNvPr>
          <p:cNvSpPr/>
          <p:nvPr userDrawn="1"/>
        </p:nvSpPr>
        <p:spPr>
          <a:xfrm rot="18900000">
            <a:off x="11356399" y="1902098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ame 67">
            <a:extLst>
              <a:ext uri="{FF2B5EF4-FFF2-40B4-BE49-F238E27FC236}">
                <a16:creationId xmlns:a16="http://schemas.microsoft.com/office/drawing/2014/main" xmlns="" id="{71F7F2F9-06B9-4C4A-A315-7234E3D0EA9B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298AB30-4CC4-4E40-A400-C63256AF74D7}"/>
              </a:ext>
            </a:extLst>
          </p:cNvPr>
          <p:cNvSpPr/>
          <p:nvPr userDrawn="1"/>
        </p:nvSpPr>
        <p:spPr>
          <a:xfrm>
            <a:off x="11658600" y="0"/>
            <a:ext cx="533400" cy="189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A3BBC8D-D100-4F6F-AD90-78F516190CAA}"/>
              </a:ext>
            </a:extLst>
          </p:cNvPr>
          <p:cNvSpPr/>
          <p:nvPr userDrawn="1"/>
        </p:nvSpPr>
        <p:spPr>
          <a:xfrm>
            <a:off x="10207487" y="0"/>
            <a:ext cx="1984512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B224FBA7-6BED-42DE-A0FA-6A940E4B60CF}"/>
              </a:ext>
            </a:extLst>
          </p:cNvPr>
          <p:cNvGrpSpPr/>
          <p:nvPr userDrawn="1"/>
        </p:nvGrpSpPr>
        <p:grpSpPr>
          <a:xfrm>
            <a:off x="10331184" y="0"/>
            <a:ext cx="1784616" cy="1828654"/>
            <a:chOff x="10211914" y="309106"/>
            <a:chExt cx="1980086" cy="2028947"/>
          </a:xfrm>
          <a:solidFill>
            <a:schemeClr val="accent1">
              <a:alpha val="70000"/>
            </a:schemeClr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4C975F1-8C2C-478C-83E8-8ACBDE2B4250}"/>
                </a:ext>
              </a:extLst>
            </p:cNvPr>
            <p:cNvSpPr/>
            <p:nvPr userDrawn="1"/>
          </p:nvSpPr>
          <p:spPr>
            <a:xfrm>
              <a:off x="10397155" y="1209459"/>
              <a:ext cx="1565331" cy="1128594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EC5CA15-6612-47A7-B65D-CEBFD262B6FA}"/>
                </a:ext>
              </a:extLst>
            </p:cNvPr>
            <p:cNvSpPr/>
            <p:nvPr/>
          </p:nvSpPr>
          <p:spPr>
            <a:xfrm>
              <a:off x="10211914" y="508637"/>
              <a:ext cx="1617220" cy="864823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25172A5-F699-434F-A1EB-542441C23D51}"/>
                </a:ext>
              </a:extLst>
            </p:cNvPr>
            <p:cNvSpPr/>
            <p:nvPr/>
          </p:nvSpPr>
          <p:spPr>
            <a:xfrm>
              <a:off x="10232073" y="1273699"/>
              <a:ext cx="1176160" cy="1029139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76E5181-0308-4AAA-8FF0-7953A53B1C14}"/>
                </a:ext>
              </a:extLst>
            </p:cNvPr>
            <p:cNvSpPr/>
            <p:nvPr/>
          </p:nvSpPr>
          <p:spPr>
            <a:xfrm>
              <a:off x="10383787" y="607109"/>
              <a:ext cx="1106974" cy="709156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6497464-B3E8-4C3B-BB51-53391021FCDC}"/>
                </a:ext>
              </a:extLst>
            </p:cNvPr>
            <p:cNvSpPr/>
            <p:nvPr userDrawn="1"/>
          </p:nvSpPr>
          <p:spPr>
            <a:xfrm>
              <a:off x="11776885" y="1615030"/>
              <a:ext cx="415115" cy="683210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420EDE7-2BF9-4E05-81B2-88D3886D1F65}"/>
                </a:ext>
              </a:extLst>
            </p:cNvPr>
            <p:cNvGrpSpPr/>
            <p:nvPr userDrawn="1"/>
          </p:nvGrpSpPr>
          <p:grpSpPr>
            <a:xfrm>
              <a:off x="11017480" y="309106"/>
              <a:ext cx="667060" cy="841378"/>
              <a:chOff x="10512715" y="-139148"/>
              <a:chExt cx="1292932" cy="1630806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A22C5BA3-128D-4B16-AF22-A729590AD7A2}"/>
                  </a:ext>
                </a:extLst>
              </p:cNvPr>
              <p:cNvSpPr/>
              <p:nvPr/>
            </p:nvSpPr>
            <p:spPr>
              <a:xfrm>
                <a:off x="10512715" y="-139148"/>
                <a:ext cx="1292932" cy="1630806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EC7E54EB-BE1F-4506-A298-64C9A4F9FE05}"/>
                  </a:ext>
                </a:extLst>
              </p:cNvPr>
              <p:cNvSpPr/>
              <p:nvPr/>
            </p:nvSpPr>
            <p:spPr>
              <a:xfrm>
                <a:off x="10895396" y="64446"/>
                <a:ext cx="563124" cy="558619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7E083E7-BB4C-4C68-8894-E1185CCE478B}"/>
                </a:ext>
              </a:extLst>
            </p:cNvPr>
            <p:cNvSpPr/>
            <p:nvPr/>
          </p:nvSpPr>
          <p:spPr>
            <a:xfrm>
              <a:off x="10524814" y="1876042"/>
              <a:ext cx="185936" cy="138371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A303229-68D9-4F64-96A1-276F451D9CE9}"/>
                </a:ext>
              </a:extLst>
            </p:cNvPr>
            <p:cNvSpPr/>
            <p:nvPr/>
          </p:nvSpPr>
          <p:spPr>
            <a:xfrm>
              <a:off x="10925676" y="2126505"/>
              <a:ext cx="207558" cy="112427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E6C28CD-A16D-42C2-AA83-4E1BC90825E1}"/>
                </a:ext>
              </a:extLst>
            </p:cNvPr>
            <p:cNvSpPr/>
            <p:nvPr/>
          </p:nvSpPr>
          <p:spPr>
            <a:xfrm>
              <a:off x="11004127" y="2075118"/>
              <a:ext cx="142696" cy="121076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55A8FA9-0385-444C-8B81-2428754B2685}"/>
                </a:ext>
              </a:extLst>
            </p:cNvPr>
            <p:cNvSpPr/>
            <p:nvPr/>
          </p:nvSpPr>
          <p:spPr>
            <a:xfrm>
              <a:off x="10841578" y="953039"/>
              <a:ext cx="665914" cy="77834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FD667E06-DC25-4D7F-87A4-868711F9DA6B}"/>
                </a:ext>
              </a:extLst>
            </p:cNvPr>
            <p:cNvSpPr/>
            <p:nvPr/>
          </p:nvSpPr>
          <p:spPr>
            <a:xfrm>
              <a:off x="10728735" y="1770729"/>
              <a:ext cx="441060" cy="23782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2D163A48-A625-4EAC-9F67-CF014897D8F8}"/>
                </a:ext>
              </a:extLst>
            </p:cNvPr>
            <p:cNvSpPr/>
            <p:nvPr/>
          </p:nvSpPr>
          <p:spPr>
            <a:xfrm>
              <a:off x="11039622" y="2170278"/>
              <a:ext cx="95131" cy="25945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xmlns="" id="{09328019-552A-4D8D-A2FA-EC8410BE3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xmlns="" id="{EA3C1A19-98AB-4AE1-AA50-CFAFE72BA9B3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2A5A2085-C8F4-42E8-AE7A-DE98A7BB0208}"/>
              </a:ext>
            </a:extLst>
          </p:cNvPr>
          <p:cNvSpPr/>
          <p:nvPr userDrawn="1"/>
        </p:nvSpPr>
        <p:spPr>
          <a:xfrm>
            <a:off x="11658600" y="5267738"/>
            <a:ext cx="53340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11D007F-2130-45F0-ABBB-58A343741F57}"/>
              </a:ext>
            </a:extLst>
          </p:cNvPr>
          <p:cNvSpPr/>
          <p:nvPr userDrawn="1"/>
        </p:nvSpPr>
        <p:spPr>
          <a:xfrm>
            <a:off x="8777550" y="6415147"/>
            <a:ext cx="3414449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124E619-D48B-4FE8-A8D5-803C8127E373}"/>
              </a:ext>
            </a:extLst>
          </p:cNvPr>
          <p:cNvGrpSpPr/>
          <p:nvPr userDrawn="1"/>
        </p:nvGrpSpPr>
        <p:grpSpPr>
          <a:xfrm>
            <a:off x="8777551" y="5831857"/>
            <a:ext cx="1797226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116BEE-F71B-4ED3-848B-6A978EA7AF8F}"/>
              </a:ext>
            </a:extLst>
          </p:cNvPr>
          <p:cNvGrpSpPr/>
          <p:nvPr userDrawn="1"/>
        </p:nvGrpSpPr>
        <p:grpSpPr>
          <a:xfrm flipH="1">
            <a:off x="10589602" y="4896637"/>
            <a:ext cx="1361114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6" r:id="rId3"/>
    <p:sldLayoutId id="2147483753" r:id="rId4"/>
    <p:sldLayoutId id="2147483756" r:id="rId5"/>
    <p:sldLayoutId id="2147483745" r:id="rId6"/>
    <p:sldLayoutId id="2147483757" r:id="rId7"/>
    <p:sldLayoutId id="2147483752" r:id="rId8"/>
    <p:sldLayoutId id="2147483742" r:id="rId9"/>
    <p:sldLayoutId id="2147483731" r:id="rId10"/>
    <p:sldLayoutId id="2147483737" r:id="rId11"/>
    <p:sldLayoutId id="2147483743" r:id="rId12"/>
    <p:sldLayoutId id="2147483741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8B0175-C16E-4370-9F19-907513B18D12}"/>
              </a:ext>
            </a:extLst>
          </p:cNvPr>
          <p:cNvSpPr txBox="1"/>
          <p:nvPr/>
        </p:nvSpPr>
        <p:spPr>
          <a:xfrm>
            <a:off x="6733007" y="2260305"/>
            <a:ext cx="545899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Konse</a:t>
            </a:r>
            <a:r>
              <a:rPr lang="en-US" altLang="ko-KR" sz="4400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D9A723-6FE9-401C-82D6-D27A3905FDEE}"/>
              </a:ext>
            </a:extLst>
          </p:cNvPr>
          <p:cNvSpPr txBox="1"/>
          <p:nvPr/>
        </p:nvSpPr>
        <p:spPr>
          <a:xfrm>
            <a:off x="6733007" y="3050911"/>
            <a:ext cx="545899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Wabah</a:t>
            </a: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Penyakit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F34E0323-1947-42A5-B984-3F4D6B674C01}"/>
              </a:ext>
            </a:extLst>
          </p:cNvPr>
          <p:cNvSpPr/>
          <p:nvPr/>
        </p:nvSpPr>
        <p:spPr>
          <a:xfrm>
            <a:off x="6318716" y="2070951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FD97764E-BCF6-45D3-AA8B-E13C6C0D6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75950"/>
              </p:ext>
            </p:extLst>
          </p:nvPr>
        </p:nvGraphicFramePr>
        <p:xfrm>
          <a:off x="6528750" y="2262679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Tahap-tahapan</a:t>
            </a:r>
            <a:endParaRPr lang="en-US" dirty="0"/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xmlns="" id="{B44F9218-D056-48B3-AD06-189D8BB8DE38}"/>
              </a:ext>
            </a:extLst>
          </p:cNvPr>
          <p:cNvSpPr/>
          <p:nvPr/>
        </p:nvSpPr>
        <p:spPr>
          <a:xfrm>
            <a:off x="1699907" y="1536845"/>
            <a:ext cx="4173377" cy="1238375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ECD9214-33D3-4E6F-A9E7-B29D028204B3}"/>
              </a:ext>
            </a:extLst>
          </p:cNvPr>
          <p:cNvSpPr/>
          <p:nvPr/>
        </p:nvSpPr>
        <p:spPr>
          <a:xfrm>
            <a:off x="953861" y="2060065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F97A9CB-D677-457C-9BD2-871080CCA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953568"/>
              </p:ext>
            </p:extLst>
          </p:nvPr>
        </p:nvGraphicFramePr>
        <p:xfrm>
          <a:off x="1169886" y="2250261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217C05-BE7F-4F2D-8F55-6702AE2EFD21}"/>
              </a:ext>
            </a:extLst>
          </p:cNvPr>
          <p:cNvSpPr txBox="1"/>
          <p:nvPr/>
        </p:nvSpPr>
        <p:spPr>
          <a:xfrm>
            <a:off x="2829697" y="2372498"/>
            <a:ext cx="3489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dimana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interaksi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host,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lingkungan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Interaksi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luar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manusia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host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walaupun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terancam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akibat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interaksi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kondisi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D2C370-CDA7-4301-A5A1-B3E0DD13635D}"/>
              </a:ext>
            </a:extLst>
          </p:cNvPr>
          <p:cNvSpPr txBox="1"/>
          <p:nvPr/>
        </p:nvSpPr>
        <p:spPr>
          <a:xfrm>
            <a:off x="2829697" y="1536845"/>
            <a:ext cx="386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Pre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Patogenesis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400" b="1" i="1" dirty="0" smtClean="0">
                <a:solidFill>
                  <a:schemeClr val="bg1"/>
                </a:solidFill>
                <a:cs typeface="Arial" pitchFamily="34" charset="0"/>
              </a:rPr>
              <a:t>Stage of Susceptibility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05818C-92A0-4526-97AC-7C29A8FD22FE}"/>
              </a:ext>
            </a:extLst>
          </p:cNvPr>
          <p:cNvSpPr txBox="1"/>
          <p:nvPr/>
        </p:nvSpPr>
        <p:spPr>
          <a:xfrm>
            <a:off x="1123843" y="2271891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09">
            <a:extLst>
              <a:ext uri="{FF2B5EF4-FFF2-40B4-BE49-F238E27FC236}">
                <a16:creationId xmlns:a16="http://schemas.microsoft.com/office/drawing/2014/main" xmlns="" id="{46B4AEAA-CD9E-40BF-BB95-5047F8BA3629}"/>
              </a:ext>
            </a:extLst>
          </p:cNvPr>
          <p:cNvSpPr/>
          <p:nvPr/>
        </p:nvSpPr>
        <p:spPr>
          <a:xfrm>
            <a:off x="7121552" y="1381804"/>
            <a:ext cx="4173377" cy="1221433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7B1130-C812-43D5-B458-E447BD45FCE3}"/>
              </a:ext>
            </a:extLst>
          </p:cNvPr>
          <p:cNvSpPr txBox="1"/>
          <p:nvPr/>
        </p:nvSpPr>
        <p:spPr>
          <a:xfrm>
            <a:off x="8199981" y="2060065"/>
            <a:ext cx="3242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dimana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host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nampak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inkubasi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masuknya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sampai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sesaat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timbulnya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Hal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</a:p>
          <a:p>
            <a:pPr marL="271463" indent="-271463">
              <a:buAutoNum type="arabicParenR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berjalan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terus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23ACAB-5DC5-4216-9BCE-BF19FAEDB153}"/>
              </a:ext>
            </a:extLst>
          </p:cNvPr>
          <p:cNvSpPr txBox="1"/>
          <p:nvPr/>
        </p:nvSpPr>
        <p:spPr>
          <a:xfrm>
            <a:off x="8199980" y="1469300"/>
            <a:ext cx="31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Inkubasi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400" b="1" i="1" dirty="0" smtClean="0">
                <a:solidFill>
                  <a:schemeClr val="bg1"/>
                </a:solidFill>
                <a:cs typeface="Arial" pitchFamily="34" charset="0"/>
              </a:rPr>
              <a:t>Stage of </a:t>
            </a:r>
            <a:r>
              <a:rPr lang="en-US" altLang="ko-KR" sz="1400" b="1" i="1" dirty="0" err="1" smtClean="0">
                <a:solidFill>
                  <a:schemeClr val="bg1"/>
                </a:solidFill>
                <a:cs typeface="Arial" pitchFamily="34" charset="0"/>
              </a:rPr>
              <a:t>Presymtomatic</a:t>
            </a:r>
            <a:r>
              <a:rPr lang="en-US" altLang="ko-KR" sz="1400" b="1" i="1" dirty="0" smtClean="0">
                <a:solidFill>
                  <a:schemeClr val="bg1"/>
                </a:solidFill>
                <a:cs typeface="Arial" pitchFamily="34" charset="0"/>
              </a:rPr>
              <a:t> Disease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149585-1BF9-4A32-9C5E-C312D83D2708}"/>
              </a:ext>
            </a:extLst>
          </p:cNvPr>
          <p:cNvSpPr txBox="1"/>
          <p:nvPr/>
        </p:nvSpPr>
        <p:spPr>
          <a:xfrm>
            <a:off x="6488698" y="2282777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xmlns="" id="{8BC28D27-2271-464E-95D0-D5C5E11BB678}"/>
              </a:ext>
            </a:extLst>
          </p:cNvPr>
          <p:cNvSpPr/>
          <p:nvPr/>
        </p:nvSpPr>
        <p:spPr>
          <a:xfrm>
            <a:off x="1699907" y="3994450"/>
            <a:ext cx="4173377" cy="1006318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B8D8A27-0287-434E-A445-39447CDCFD1A}"/>
              </a:ext>
            </a:extLst>
          </p:cNvPr>
          <p:cNvSpPr/>
          <p:nvPr/>
        </p:nvSpPr>
        <p:spPr>
          <a:xfrm>
            <a:off x="953861" y="4296499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103A1-44A9-439A-B960-C339F845FBBF}"/>
              </a:ext>
            </a:extLst>
          </p:cNvPr>
          <p:cNvSpPr txBox="1"/>
          <p:nvPr/>
        </p:nvSpPr>
        <p:spPr>
          <a:xfrm>
            <a:off x="3002693" y="4586060"/>
            <a:ext cx="3486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dimana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muncul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penjamu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merasakan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namun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penderita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sehari-hari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A88413-4D54-4CEE-9CF0-264B156A0E83}"/>
              </a:ext>
            </a:extLst>
          </p:cNvPr>
          <p:cNvSpPr txBox="1"/>
          <p:nvPr/>
        </p:nvSpPr>
        <p:spPr>
          <a:xfrm>
            <a:off x="3113271" y="4003879"/>
            <a:ext cx="250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Penyakit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Dini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b="1" i="1" dirty="0" smtClean="0">
                <a:solidFill>
                  <a:schemeClr val="bg1"/>
                </a:solidFill>
                <a:cs typeface="Arial" pitchFamily="34" charset="0"/>
              </a:rPr>
              <a:t> (Stage of Clinical Disease)</a:t>
            </a:r>
            <a:endParaRPr lang="ko-KR" altLang="en-US" sz="1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A21083-A745-449C-9A3A-4FC176FDA864}"/>
              </a:ext>
            </a:extLst>
          </p:cNvPr>
          <p:cNvSpPr txBox="1"/>
          <p:nvPr/>
        </p:nvSpPr>
        <p:spPr>
          <a:xfrm>
            <a:off x="1123843" y="4508325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3C2A51-84DC-4847-8702-CC0C09992147}"/>
              </a:ext>
            </a:extLst>
          </p:cNvPr>
          <p:cNvSpPr txBox="1"/>
          <p:nvPr/>
        </p:nvSpPr>
        <p:spPr>
          <a:xfrm>
            <a:off x="8199981" y="4087672"/>
            <a:ext cx="282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2) 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gangguan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bentuk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fungsi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tubuh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71463" indent="-271463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3) 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makin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bertambah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marL="271463" indent="-271463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hebat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timbul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gejala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75435E38-F248-4F86-AB4A-0C3E92711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34019"/>
              </p:ext>
            </p:extLst>
          </p:nvPr>
        </p:nvGraphicFramePr>
        <p:xfrm>
          <a:off x="1169886" y="4508467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39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FD97764E-BCF6-45D3-AA8B-E13C6C0D6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88727"/>
              </p:ext>
            </p:extLst>
          </p:nvPr>
        </p:nvGraphicFramePr>
        <p:xfrm>
          <a:off x="6528750" y="2262679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Tahap-tahapan</a:t>
            </a:r>
            <a:endParaRPr lang="en-US" dirty="0"/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xmlns="" id="{B44F9218-D056-48B3-AD06-189D8BB8DE38}"/>
              </a:ext>
            </a:extLst>
          </p:cNvPr>
          <p:cNvSpPr/>
          <p:nvPr/>
        </p:nvSpPr>
        <p:spPr>
          <a:xfrm>
            <a:off x="1699907" y="1536845"/>
            <a:ext cx="4173377" cy="1238375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ECD9214-33D3-4E6F-A9E7-B29D028204B3}"/>
              </a:ext>
            </a:extLst>
          </p:cNvPr>
          <p:cNvSpPr/>
          <p:nvPr/>
        </p:nvSpPr>
        <p:spPr>
          <a:xfrm>
            <a:off x="953861" y="2060065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F97A9CB-D677-457C-9BD2-871080CCA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116632"/>
              </p:ext>
            </p:extLst>
          </p:nvPr>
        </p:nvGraphicFramePr>
        <p:xfrm>
          <a:off x="1169886" y="2250261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217C05-BE7F-4F2D-8F55-6702AE2EFD21}"/>
              </a:ext>
            </a:extLst>
          </p:cNvPr>
          <p:cNvSpPr txBox="1"/>
          <p:nvPr/>
        </p:nvSpPr>
        <p:spPr>
          <a:xfrm>
            <a:off x="2829696" y="2242484"/>
            <a:ext cx="3489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makin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bertambah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hebat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penderita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perkerjaan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berobat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umumnya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memerlukan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perawatan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D2C370-CDA7-4301-A5A1-B3E0DD13635D}"/>
              </a:ext>
            </a:extLst>
          </p:cNvPr>
          <p:cNvSpPr txBox="1"/>
          <p:nvPr/>
        </p:nvSpPr>
        <p:spPr>
          <a:xfrm>
            <a:off x="2829697" y="1536845"/>
            <a:ext cx="386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Penyakit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Lanjut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05818C-92A0-4526-97AC-7C29A8FD22FE}"/>
              </a:ext>
            </a:extLst>
          </p:cNvPr>
          <p:cNvSpPr txBox="1"/>
          <p:nvPr/>
        </p:nvSpPr>
        <p:spPr>
          <a:xfrm>
            <a:off x="1123843" y="2271891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149585-1BF9-4A32-9C5E-C312D83D2708}"/>
              </a:ext>
            </a:extLst>
          </p:cNvPr>
          <p:cNvSpPr txBox="1"/>
          <p:nvPr/>
        </p:nvSpPr>
        <p:spPr>
          <a:xfrm>
            <a:off x="6488698" y="2282777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xmlns="" id="{8BC28D27-2271-464E-95D0-D5C5E11BB678}"/>
              </a:ext>
            </a:extLst>
          </p:cNvPr>
          <p:cNvSpPr/>
          <p:nvPr/>
        </p:nvSpPr>
        <p:spPr>
          <a:xfrm>
            <a:off x="1699907" y="3994450"/>
            <a:ext cx="4173377" cy="1006318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B8D8A27-0287-434E-A445-39447CDCFD1A}"/>
              </a:ext>
            </a:extLst>
          </p:cNvPr>
          <p:cNvSpPr/>
          <p:nvPr/>
        </p:nvSpPr>
        <p:spPr>
          <a:xfrm>
            <a:off x="953861" y="4296499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103A1-44A9-439A-B960-C339F845FBBF}"/>
              </a:ext>
            </a:extLst>
          </p:cNvPr>
          <p:cNvSpPr txBox="1"/>
          <p:nvPr/>
        </p:nvSpPr>
        <p:spPr>
          <a:xfrm>
            <a:off x="3002693" y="4586060"/>
            <a:ext cx="3486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sempurna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Sembuh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cacat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Karier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Kronis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Meninggal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dunia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A88413-4D54-4CEE-9CF0-264B156A0E83}"/>
              </a:ext>
            </a:extLst>
          </p:cNvPr>
          <p:cNvSpPr txBox="1"/>
          <p:nvPr/>
        </p:nvSpPr>
        <p:spPr>
          <a:xfrm>
            <a:off x="3113271" y="4003879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Tahap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Penyakit</a:t>
            </a:r>
            <a:endParaRPr lang="ko-KR" altLang="en-US" sz="1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A21083-A745-449C-9A3A-4FC176FDA864}"/>
              </a:ext>
            </a:extLst>
          </p:cNvPr>
          <p:cNvSpPr txBox="1"/>
          <p:nvPr/>
        </p:nvSpPr>
        <p:spPr>
          <a:xfrm>
            <a:off x="1123843" y="4508325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75435E38-F248-4F86-AB4A-0C3E92711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999933"/>
              </p:ext>
            </p:extLst>
          </p:nvPr>
        </p:nvGraphicFramePr>
        <p:xfrm>
          <a:off x="859483" y="4586060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29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6167602" y="550745"/>
            <a:ext cx="5420370" cy="3525670"/>
            <a:chOff x="359994" y="1143946"/>
            <a:chExt cx="4248200" cy="352567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310854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Definisi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Penyakit</a:t>
              </a:r>
              <a:endPara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00013">
                <a:buFont typeface="Arial" pitchFamily="34" charset="0"/>
                <a:buChar char="•"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Usaha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ditujukan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mencegah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terjadinya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melalui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usaha-usaha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pemberian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imunisasi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bayi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ibu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hamil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pemeriksaan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kesehatan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mendeteksi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285750" indent="-100013">
                <a:buFont typeface="Arial" pitchFamily="34" charset="0"/>
                <a:buChar char="•"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00013">
                <a:buFont typeface="Arial" pitchFamily="34" charset="0"/>
                <a:buChar char="•"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 efforts aimed at prevention the untimely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occurences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of the 6 ds: death, disease,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disabililty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discomfort,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dissatisfactim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and destitution. </a:t>
              </a:r>
            </a:p>
            <a:p>
              <a:pPr marL="285750" indent="-100013">
                <a:buFont typeface="Arial" pitchFamily="34" charset="0"/>
                <a:buChar char="•"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00013">
                <a:buFont typeface="Arial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Mengambil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tindakan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terlebih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dahulu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kejadian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langkah-langkah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analisis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pengamatan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maupun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epidemiologi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Konsep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Penyakit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: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69991" y="550745"/>
            <a:ext cx="5420370" cy="3741114"/>
            <a:chOff x="359994" y="1143946"/>
            <a:chExt cx="4248200" cy="37411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332398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Diagnosik</a:t>
              </a:r>
              <a:endParaRPr lang="en-US" altLang="ko-KR" sz="1400" b="1" dirty="0" smtClean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r>
                <a:rPr lang="en-US" altLang="ko-KR" sz="1400" dirty="0" err="1" smtClean="0">
                  <a:cs typeface="Arial" pitchFamily="34" charset="0"/>
                </a:rPr>
                <a:t>Masa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inkubasi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pedoman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penentuan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jenis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endParaRPr lang="en-US" altLang="ko-KR" sz="1400" dirty="0"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</a:p>
            <a:p>
              <a:pPr marL="271463" indent="-271463"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r>
                <a:rPr lang="en-US" altLang="ko-KR" sz="1400" dirty="0" err="1" smtClean="0">
                  <a:cs typeface="Arial" pitchFamily="34" charset="0"/>
                </a:rPr>
                <a:t>Mengetahui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rantai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perjalanan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sehingga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mudah</a:t>
              </a:r>
              <a:r>
                <a:rPr lang="en-US" altLang="ko-KR" sz="1400" dirty="0" smtClean="0"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dicari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titik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potong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penting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dalam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upaya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pencegahan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71463" indent="-271463"/>
              <a:endParaRPr lang="en-US" altLang="ko-KR" sz="1400" dirty="0"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b="1" dirty="0" err="1">
                  <a:cs typeface="Arial" pitchFamily="34" charset="0"/>
                </a:rPr>
                <a:t>T</a:t>
              </a:r>
              <a:r>
                <a:rPr lang="en-US" altLang="ko-KR" sz="1400" b="1" dirty="0" err="1" smtClean="0">
                  <a:cs typeface="Arial" pitchFamily="34" charset="0"/>
                </a:rPr>
                <a:t>erapi</a:t>
              </a:r>
              <a:endParaRPr lang="en-US" altLang="ko-KR" sz="1400" b="1" dirty="0" smtClean="0">
                <a:cs typeface="Arial" pitchFamily="34" charset="0"/>
              </a:endParaRPr>
            </a:p>
            <a:p>
              <a:pPr marL="271463" indent="-271463"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r>
                <a:rPr lang="en-US" altLang="ko-KR" sz="1400" dirty="0" err="1" smtClean="0"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diketahui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fase</a:t>
              </a:r>
              <a:r>
                <a:rPr lang="en-US" altLang="ko-KR" sz="1400" dirty="0" smtClean="0">
                  <a:cs typeface="Arial" pitchFamily="34" charset="0"/>
                </a:rPr>
                <a:t> paling </a:t>
              </a:r>
              <a:r>
                <a:rPr lang="en-US" altLang="ko-KR" sz="1400" dirty="0" err="1" smtClean="0">
                  <a:cs typeface="Arial" pitchFamily="34" charset="0"/>
                </a:rPr>
                <a:t>awal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terapi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diberikan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diharapkan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memiliki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hal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lebih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baik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Manfaat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Riwayat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Alamiah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Penyakit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: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8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6167602" y="550745"/>
            <a:ext cx="5420370" cy="4387445"/>
            <a:chOff x="359994" y="1143946"/>
            <a:chExt cx="4248200" cy="438744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397031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A.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Penyebab</a:t>
              </a:r>
              <a:endPara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00013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menular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sasaran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agent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berbagai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usaha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lain (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disinfeksi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pasteurisasi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sterilisasi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karantina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mengurangi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allergen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radiasi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perilaku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beresiko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84150" indent="-184150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B. 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Modifikasi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Lingkungan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00013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lingkungan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fisik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(air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minum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sanitasi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lingkungan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biologis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vektor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lingkungan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(crowded),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dll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lnSpc>
                  <a:spcPct val="150000"/>
                </a:lnSpc>
                <a:tabLst>
                  <a:tab pos="0" algn="l"/>
                </a:tabLst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Meningkatkan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Daya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tubuh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00013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status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gizi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imunisasi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status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ketahanan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fisik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dll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Sasaran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Primer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69991" y="400872"/>
            <a:ext cx="5420370" cy="6599787"/>
            <a:chOff x="359994" y="994073"/>
            <a:chExt cx="4248200" cy="65997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361385"/>
              <a:ext cx="3918451" cy="623247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cs typeface="Arial" pitchFamily="34" charset="0"/>
                </a:rPr>
                <a:t> Primordial</a:t>
              </a:r>
            </a:p>
            <a:p>
              <a:pPr marL="271463" indent="-271463"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Usaha yang </a:t>
              </a:r>
              <a:r>
                <a:rPr lang="en-US" altLang="ko-KR" sz="1400" dirty="0" err="1" smtClean="0">
                  <a:cs typeface="Arial" pitchFamily="34" charset="0"/>
                </a:rPr>
                <a:t>dilakukan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menghindari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kemunculan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adanya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faktor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resiko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memerlukan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peraturan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tegas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pejabat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berwenang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71463" indent="-271463"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</a:t>
              </a:r>
              <a:r>
                <a:rPr lang="en-US" altLang="ko-KR" sz="1400" dirty="0" err="1" smtClean="0">
                  <a:cs typeface="Arial" pitchFamily="34" charset="0"/>
                </a:rPr>
                <a:t>Contoh</a:t>
              </a:r>
              <a:r>
                <a:rPr lang="en-US" altLang="ko-KR" sz="1400" dirty="0" smtClean="0"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cs typeface="Arial" pitchFamily="34" charset="0"/>
                </a:rPr>
                <a:t>Melarang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menebang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pohon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menghindari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banjir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sebagai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upaya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mencegah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terjadinya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diare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massal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71463" indent="-271463"/>
              <a:endParaRPr lang="en-US" altLang="ko-KR" sz="1400" b="1" dirty="0"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cs typeface="Arial" pitchFamily="34" charset="0"/>
                </a:rPr>
                <a:t> Primer  (Primary Prevention)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Usaha-</a:t>
              </a:r>
              <a:r>
                <a:rPr lang="en-US" altLang="ko-KR" sz="1400" dirty="0" err="1" smtClean="0">
                  <a:cs typeface="Arial" pitchFamily="34" charset="0"/>
                </a:rPr>
                <a:t>usaha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dilakukan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tahap</a:t>
              </a:r>
              <a:r>
                <a:rPr lang="en-US" altLang="ko-KR" sz="1400" dirty="0" smtClean="0">
                  <a:cs typeface="Arial" pitchFamily="34" charset="0"/>
                </a:rPr>
                <a:t> pre </a:t>
              </a:r>
              <a:r>
                <a:rPr lang="en-US" altLang="ko-KR" sz="1400" dirty="0" err="1" smtClean="0">
                  <a:cs typeface="Arial" pitchFamily="34" charset="0"/>
                </a:rPr>
                <a:t>patogenesis</a:t>
              </a:r>
              <a:r>
                <a:rPr lang="en-US" altLang="ko-KR" sz="1400" dirty="0" smtClean="0">
                  <a:cs typeface="Arial" pitchFamily="34" charset="0"/>
                </a:rPr>
                <a:t>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peningkatan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kesehatan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perlindungan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umum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khusus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terhadap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penyakit-penyakit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tertentu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en-US" altLang="ko-KR" sz="1400" dirty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cs typeface="Arial" pitchFamily="34" charset="0"/>
                </a:rPr>
                <a:t>       a. Health Promotion</a:t>
              </a:r>
            </a:p>
            <a:p>
              <a:pPr marL="715963" indent="-1730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Meningkatkan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derajat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kesehatan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individu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masyarakat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optimal</a:t>
              </a:r>
            </a:p>
            <a:p>
              <a:pPr marL="715963" indent="-1730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Mengurangi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faktor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resiko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715963" indent="-1730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Optimalisasi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masalah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lingkungan</a:t>
              </a:r>
              <a:endParaRPr lang="en-US" altLang="ko-KR" sz="1400" dirty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cs typeface="Arial" pitchFamily="34" charset="0"/>
                </a:rPr>
                <a:t>       b. Specific Protection</a:t>
              </a:r>
              <a:endParaRPr lang="en-US" altLang="ko-KR" sz="1400" dirty="0">
                <a:cs typeface="Arial" pitchFamily="34" charset="0"/>
              </a:endParaRPr>
            </a:p>
            <a:p>
              <a:pPr marL="715963" indent="-1730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Ditujukan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host (</a:t>
              </a:r>
              <a:r>
                <a:rPr lang="en-US" altLang="ko-KR" sz="1400" dirty="0" err="1" smtClean="0">
                  <a:cs typeface="Arial" pitchFamily="34" charset="0"/>
                </a:rPr>
                <a:t>manusia</a:t>
              </a:r>
              <a:r>
                <a:rPr lang="en-US" altLang="ko-KR" sz="1400" dirty="0" smtClean="0">
                  <a:cs typeface="Arial" pitchFamily="34" charset="0"/>
                </a:rPr>
                <a:t>)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penyebab</a:t>
              </a:r>
              <a:r>
                <a:rPr lang="en-US" altLang="ko-KR" sz="1400" dirty="0" smtClean="0">
                  <a:cs typeface="Arial" pitchFamily="34" charset="0"/>
                </a:rPr>
                <a:t> agar </a:t>
              </a:r>
              <a:r>
                <a:rPr lang="en-US" altLang="ko-KR" sz="1400" dirty="0" err="1" smtClean="0">
                  <a:cs typeface="Arial" pitchFamily="34" charset="0"/>
                </a:rPr>
                <a:t>daya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tahan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tubuh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meningkat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542925">
                <a:lnSpc>
                  <a:spcPct val="150000"/>
                </a:lnSpc>
              </a:pP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994073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Tingkatan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Penyakit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4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6167602" y="550745"/>
            <a:ext cx="5420370" cy="1802122"/>
            <a:chOff x="359994" y="1143946"/>
            <a:chExt cx="4248200" cy="18021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138499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cs typeface="Arial" pitchFamily="34" charset="0"/>
                </a:rPr>
                <a:t>Usaha yang </a:t>
              </a:r>
              <a:r>
                <a:rPr lang="en-US" altLang="ko-KR" sz="1400" dirty="0" err="1" smtClean="0">
                  <a:cs typeface="Arial" pitchFamily="34" charset="0"/>
                </a:rPr>
                <a:t>dilakukan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mencegah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kecacatan</a:t>
              </a:r>
              <a:r>
                <a:rPr lang="en-US" altLang="ko-KR" sz="1400" dirty="0" smtClean="0">
                  <a:cs typeface="Arial" pitchFamily="34" charset="0"/>
                </a:rPr>
                <a:t>/</a:t>
              </a:r>
              <a:r>
                <a:rPr lang="en-US" altLang="ko-KR" sz="1400" dirty="0" err="1" smtClean="0">
                  <a:cs typeface="Arial" pitchFamily="34" charset="0"/>
                </a:rPr>
                <a:t>kematian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mencegah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lanjutan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pengobatan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perawatan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penderita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serta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rehabilitasi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pemulihan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fisik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sosial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psikologis</a:t>
              </a:r>
              <a:r>
                <a:rPr lang="en-US" altLang="ko-KR" sz="1400" dirty="0" smtClean="0">
                  <a:cs typeface="Arial" pitchFamily="34" charset="0"/>
                </a:rPr>
                <a:t>..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Tersier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(</a:t>
              </a:r>
              <a:r>
                <a:rPr lang="en-US" altLang="ko-KR" sz="1600" b="1" i="1" dirty="0" smtClean="0">
                  <a:solidFill>
                    <a:schemeClr val="accent2"/>
                  </a:solidFill>
                </a:rPr>
                <a:t>Tertiary Prevention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)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69991" y="550745"/>
            <a:ext cx="5420370" cy="6326437"/>
            <a:chOff x="359994" y="1143946"/>
            <a:chExt cx="4248200" cy="63264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590931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Sekunder</a:t>
              </a:r>
              <a:r>
                <a:rPr lang="en-US" altLang="ko-KR" sz="1400" b="1" dirty="0" smtClean="0">
                  <a:cs typeface="Arial" pitchFamily="34" charset="0"/>
                </a:rPr>
                <a:t>  (Secondary Prevention)</a:t>
              </a:r>
            </a:p>
            <a:p>
              <a:pPr marL="271463" indent="-271463">
                <a:lnSpc>
                  <a:spcPct val="150000"/>
                </a:lnSpc>
              </a:pP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smtClean="0">
                  <a:cs typeface="Arial" pitchFamily="34" charset="0"/>
                </a:rPr>
                <a:t>     </a:t>
              </a:r>
              <a:r>
                <a:rPr lang="en-US" altLang="ko-KR" sz="1400" dirty="0" smtClean="0">
                  <a:cs typeface="Arial" pitchFamily="34" charset="0"/>
                </a:rPr>
                <a:t>Usaha yang </a:t>
              </a:r>
              <a:r>
                <a:rPr lang="en-US" altLang="ko-KR" sz="1400" dirty="0" err="1" smtClean="0">
                  <a:cs typeface="Arial" pitchFamily="34" charset="0"/>
                </a:rPr>
                <a:t>dilakukan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waktu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sakit</a:t>
              </a:r>
              <a:r>
                <a:rPr lang="en-US" altLang="ko-KR" sz="1400" dirty="0" smtClean="0">
                  <a:cs typeface="Arial" pitchFamily="34" charset="0"/>
                </a:rPr>
                <a:t> (pathogenesis) </a:t>
              </a:r>
              <a:r>
                <a:rPr lang="en-US" altLang="ko-KR" sz="1400" dirty="0" err="1" smtClean="0"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penegakan</a:t>
              </a:r>
              <a:r>
                <a:rPr lang="en-US" altLang="ko-KR" sz="1400" dirty="0" smtClean="0">
                  <a:cs typeface="Arial" pitchFamily="34" charset="0"/>
                </a:rPr>
                <a:t> diagnosis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dini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pengobatan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cepat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tepat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71463" indent="-271463">
                <a:lnSpc>
                  <a:spcPct val="150000"/>
                </a:lnSpc>
              </a:pPr>
              <a:endParaRPr lang="en-US" altLang="ko-KR" sz="1400" b="1" dirty="0">
                <a:cs typeface="Arial" pitchFamily="34" charset="0"/>
              </a:endParaRPr>
            </a:p>
            <a:p>
              <a:pPr marL="271463" indent="-271463">
                <a:lnSpc>
                  <a:spcPct val="150000"/>
                </a:lnSpc>
              </a:pPr>
              <a:r>
                <a:rPr lang="en-US" altLang="ko-KR" sz="1400" b="1" dirty="0" err="1" smtClean="0">
                  <a:cs typeface="Arial" pitchFamily="34" charset="0"/>
                </a:rPr>
                <a:t>Tujuan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Sekunder</a:t>
              </a:r>
              <a:endParaRPr lang="en-US" altLang="ko-KR" sz="1400" b="1" dirty="0" smtClean="0"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dirty="0" err="1" smtClean="0">
                  <a:cs typeface="Arial" pitchFamily="34" charset="0"/>
                </a:rPr>
                <a:t>Mencegah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meluasnya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(</a:t>
              </a:r>
              <a:r>
                <a:rPr lang="en-US" altLang="ko-KR" sz="1400" dirty="0" err="1" smtClean="0">
                  <a:cs typeface="Arial" pitchFamily="34" charset="0"/>
                </a:rPr>
                <a:t>terutama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menular</a:t>
              </a:r>
              <a:r>
                <a:rPr lang="en-US" altLang="ko-KR" sz="1400" dirty="0" smtClean="0">
                  <a:cs typeface="Arial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dirty="0" err="1" smtClean="0">
                  <a:cs typeface="Arial" pitchFamily="34" charset="0"/>
                </a:rPr>
                <a:t>Menghentikan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mencegah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komplikasi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sedini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mungkin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endParaRPr lang="en-US" altLang="ko-KR" sz="1400" dirty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b="1" dirty="0" err="1" smtClean="0">
                  <a:cs typeface="Arial" pitchFamily="34" charset="0"/>
                </a:rPr>
                <a:t>Sasaran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Pencegahan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Sekunder</a:t>
              </a:r>
              <a:endParaRPr lang="en-US" altLang="ko-KR" sz="1400" b="1" dirty="0" smtClean="0"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Penderita</a:t>
              </a:r>
              <a:r>
                <a:rPr lang="en-US" altLang="ko-KR" sz="1400" dirty="0" smtClean="0">
                  <a:cs typeface="Arial" pitchFamily="34" charset="0"/>
                </a:rPr>
                <a:t>/</a:t>
              </a:r>
              <a:r>
                <a:rPr lang="en-US" altLang="ko-KR" sz="1400" dirty="0" err="1" smtClean="0">
                  <a:cs typeface="Arial" pitchFamily="34" charset="0"/>
                </a:rPr>
                <a:t>Terancam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utamanya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mereka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dalam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proses </a:t>
              </a:r>
              <a:r>
                <a:rPr lang="en-US" altLang="ko-KR" sz="1400" dirty="0" err="1" smtClean="0">
                  <a:cs typeface="Arial" pitchFamily="34" charset="0"/>
                </a:rPr>
                <a:t>prepatogenesis</a:t>
              </a:r>
              <a:r>
                <a:rPr lang="en-US" altLang="ko-KR" sz="1400" dirty="0" smtClean="0">
                  <a:cs typeface="Arial" pitchFamily="34" charset="0"/>
                </a:rPr>
                <a:t>/</a:t>
              </a:r>
              <a:r>
                <a:rPr lang="en-US" altLang="ko-KR" sz="1400" dirty="0" err="1" smtClean="0">
                  <a:cs typeface="Arial" pitchFamily="34" charset="0"/>
                </a:rPr>
                <a:t>patogenesis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Pencarian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penderita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dini</a:t>
              </a:r>
              <a:r>
                <a:rPr lang="en-US" altLang="ko-KR" sz="1400" dirty="0" smtClean="0"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cs typeface="Arial" pitchFamily="34" charset="0"/>
                </a:rPr>
                <a:t>pemeriksaan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berkala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calon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kelompok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tertentu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endParaRPr lang="en-US" altLang="ko-KR" sz="1400" b="1" dirty="0" smtClean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Tingkatan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Penyakit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6167602" y="2483549"/>
            <a:ext cx="5420370" cy="3094783"/>
            <a:chOff x="359994" y="1143946"/>
            <a:chExt cx="4248200" cy="30947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2677656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dirty="0" err="1" smtClean="0">
                  <a:cs typeface="Arial" pitchFamily="34" charset="0"/>
                </a:rPr>
                <a:t>Sasaran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individu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organisasi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masyarakat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dirty="0" err="1" smtClean="0">
                  <a:cs typeface="Arial" pitchFamily="34" charset="0"/>
                </a:rPr>
                <a:t>Pelaksana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terencana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terprogram</a:t>
              </a:r>
              <a:r>
                <a:rPr lang="en-US" altLang="ko-KR" sz="1400" dirty="0" smtClean="0">
                  <a:cs typeface="Arial" pitchFamily="34" charset="0"/>
                </a:rPr>
                <a:t> (</a:t>
              </a:r>
              <a:r>
                <a:rPr lang="en-US" altLang="ko-KR" sz="1400" dirty="0" err="1" smtClean="0">
                  <a:cs typeface="Arial" pitchFamily="34" charset="0"/>
                </a:rPr>
                <a:t>imunisasi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dasar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sanitasi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peningkatan</a:t>
              </a:r>
              <a:r>
                <a:rPr lang="en-US" altLang="ko-KR" sz="1400" dirty="0" smtClean="0">
                  <a:cs typeface="Arial" pitchFamily="34" charset="0"/>
                </a:rPr>
                <a:t> status </a:t>
              </a:r>
              <a:r>
                <a:rPr lang="en-US" altLang="ko-KR" sz="1400" dirty="0" err="1" smtClean="0">
                  <a:cs typeface="Arial" pitchFamily="34" charset="0"/>
                </a:rPr>
                <a:t>gizi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mengurangi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kebiasaan</a:t>
              </a:r>
              <a:r>
                <a:rPr lang="en-US" altLang="ko-KR" sz="1400" dirty="0" smtClean="0">
                  <a:cs typeface="Arial" pitchFamily="34" charset="0"/>
                </a:rPr>
                <a:t> high risk)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dirty="0" smtClean="0">
                  <a:cs typeface="Arial" pitchFamily="34" charset="0"/>
                </a:rPr>
                <a:t>Usaha </a:t>
              </a:r>
              <a:r>
                <a:rPr lang="en-US" altLang="ko-KR" sz="1400" dirty="0" err="1" smtClean="0"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langsung</a:t>
              </a:r>
              <a:r>
                <a:rPr lang="en-US" altLang="ko-KR" sz="1400" dirty="0" smtClean="0"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perumahan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satndar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hidup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sistem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pendidikan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altLang="ko-KR" sz="1400" dirty="0" smtClean="0">
                  <a:cs typeface="Arial" pitchFamily="34" charset="0"/>
                </a:rPr>
                <a:t>Usaha </a:t>
              </a:r>
              <a:r>
                <a:rPr lang="en-US" altLang="ko-KR" sz="1400" dirty="0" err="1" smtClean="0">
                  <a:cs typeface="Arial" pitchFamily="34" charset="0"/>
                </a:rPr>
                <a:t>pencegahan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darurat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misal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kejadian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wabah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bencana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alam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Strategi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69991" y="550745"/>
            <a:ext cx="5420370" cy="6003272"/>
            <a:chOff x="359994" y="1143946"/>
            <a:chExt cx="4248200" cy="60032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558614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Peningkatan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Kesehatan</a:t>
              </a:r>
              <a:r>
                <a:rPr lang="en-US" altLang="ko-KR" sz="1400" b="1" dirty="0" smtClean="0">
                  <a:cs typeface="Arial" pitchFamily="34" charset="0"/>
                </a:rPr>
                <a:t> (Health Promotion)</a:t>
              </a: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peningkatan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gizi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 smtClean="0"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pemeliharaan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kesehatan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perseorangan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358775" indent="-87313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i="1" dirty="0" smtClean="0">
                  <a:cs typeface="Arial" pitchFamily="34" charset="0"/>
                </a:rPr>
                <a:t>hygiene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sanitasi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lingkungan</a:t>
              </a:r>
              <a:r>
                <a:rPr lang="en-US" altLang="ko-KR" sz="1400" dirty="0" smtClean="0">
                  <a:cs typeface="Arial" pitchFamily="34" charset="0"/>
                </a:rPr>
                <a:t> (</a:t>
              </a:r>
              <a:r>
                <a:rPr lang="en-US" altLang="ko-KR" sz="1400" dirty="0" err="1" smtClean="0">
                  <a:cs typeface="Arial" pitchFamily="34" charset="0"/>
                </a:rPr>
                <a:t>penyediaan</a:t>
              </a:r>
              <a:r>
                <a:rPr lang="en-US" altLang="ko-KR" sz="1400" dirty="0" smtClean="0">
                  <a:cs typeface="Arial" pitchFamily="34" charset="0"/>
                </a:rPr>
                <a:t>    </a:t>
              </a:r>
            </a:p>
            <a:p>
              <a:pPr marL="271462" algn="just">
                <a:lnSpc>
                  <a:spcPct val="150000"/>
                </a:lnSpc>
                <a:tabLst>
                  <a:tab pos="444500" algn="l"/>
                </a:tabLst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air </a:t>
              </a:r>
              <a:r>
                <a:rPr lang="en-US" altLang="ko-KR" sz="1400" dirty="0" err="1" smtClean="0">
                  <a:cs typeface="Arial" pitchFamily="34" charset="0"/>
                </a:rPr>
                <a:t>bersih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perbaikan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penyediaan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tempat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</a:p>
            <a:p>
              <a:pPr marL="271462" algn="just">
                <a:lnSpc>
                  <a:spcPct val="150000"/>
                </a:lnSpc>
                <a:tabLst>
                  <a:tab pos="444500" algn="l"/>
                </a:tabLst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pembuangan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sampah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perumahan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sehat</a:t>
              </a:r>
              <a:r>
                <a:rPr lang="en-US" altLang="ko-KR" sz="1400" dirty="0" smtClean="0">
                  <a:cs typeface="Arial" pitchFamily="34" charset="0"/>
                </a:rPr>
                <a:t>)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 err="1" smtClean="0">
                  <a:cs typeface="Arial" pitchFamily="34" charset="0"/>
                </a:rPr>
                <a:t>Pendidikan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kesehatan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masyarakat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 err="1" smtClean="0">
                  <a:cs typeface="Arial" pitchFamily="34" charset="0"/>
                </a:rPr>
                <a:t>Olahraga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teratur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sesuai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kemampuan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dimiliki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oleh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masing-masing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individu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 err="1" smtClean="0">
                  <a:cs typeface="Arial" pitchFamily="34" charset="0"/>
                </a:rPr>
                <a:t>Kesempatan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memperoleh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sehat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memungkinkan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perkembangan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kesehatan</a:t>
              </a:r>
              <a:r>
                <a:rPr lang="en-US" altLang="ko-KR" sz="1400" dirty="0" smtClean="0">
                  <a:cs typeface="Arial" pitchFamily="34" charset="0"/>
                </a:rPr>
                <a:t> mental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sosial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r>
                <a:rPr lang="en-US" altLang="ko-KR" sz="1400" dirty="0" err="1" smtClean="0">
                  <a:cs typeface="Arial" pitchFamily="34" charset="0"/>
                </a:rPr>
                <a:t>Nasehat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perkawinan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pendidikan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seks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bertanggung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jawab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cs typeface="Arial" pitchFamily="34" charset="0"/>
              </a:endParaRPr>
            </a:p>
            <a:p>
              <a:pPr algn="just"/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Kegiatan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Pada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Masing-Masing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Tingkat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25F998-ADF2-4633-9685-8CDE0F7E41FD}"/>
              </a:ext>
            </a:extLst>
          </p:cNvPr>
          <p:cNvSpPr/>
          <p:nvPr/>
        </p:nvSpPr>
        <p:spPr>
          <a:xfrm>
            <a:off x="6172024" y="988392"/>
            <a:ext cx="4999636" cy="3862596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400" b="1" dirty="0" err="1" smtClean="0">
                <a:cs typeface="Arial" pitchFamily="34" charset="0"/>
              </a:rPr>
              <a:t>Perlindungan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Umum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dan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Khusus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terhadap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penyakit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tertentu</a:t>
            </a:r>
            <a:r>
              <a:rPr lang="en-US" altLang="ko-KR" sz="1400" b="1" dirty="0" smtClean="0">
                <a:cs typeface="Arial" pitchFamily="34" charset="0"/>
              </a:rPr>
              <a:t> (General and </a:t>
            </a:r>
            <a:r>
              <a:rPr lang="en-US" altLang="ko-KR" sz="1400" b="1" dirty="0" err="1" smtClean="0">
                <a:cs typeface="Arial" pitchFamily="34" charset="0"/>
              </a:rPr>
              <a:t>Spesifik</a:t>
            </a:r>
            <a:r>
              <a:rPr lang="en-US" altLang="ko-KR" sz="1400" b="1" dirty="0" smtClean="0">
                <a:cs typeface="Arial" pitchFamily="34" charset="0"/>
              </a:rPr>
              <a:t> Protection)</a:t>
            </a:r>
          </a:p>
          <a:p>
            <a:pPr marL="285750" indent="-1428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smtClean="0">
                <a:cs typeface="Arial" pitchFamily="34" charset="0"/>
              </a:rPr>
              <a:t>  </a:t>
            </a:r>
            <a:r>
              <a:rPr lang="en-US" altLang="ko-KR" sz="1400" dirty="0" err="1" smtClean="0">
                <a:cs typeface="Arial" pitchFamily="34" charset="0"/>
              </a:rPr>
              <a:t>Memberikan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imunisasi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pada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golongan</a:t>
            </a:r>
            <a:r>
              <a:rPr lang="en-US" altLang="ko-KR" sz="1400" dirty="0" smtClean="0">
                <a:cs typeface="Arial" pitchFamily="34" charset="0"/>
              </a:rPr>
              <a:t> yang </a:t>
            </a:r>
            <a:r>
              <a:rPr lang="en-US" altLang="ko-KR" sz="1400" dirty="0" err="1" smtClean="0">
                <a:cs typeface="Arial" pitchFamily="34" charset="0"/>
              </a:rPr>
              <a:t>rentan</a:t>
            </a:r>
            <a:r>
              <a:rPr lang="en-US" altLang="ko-KR" sz="1400" dirty="0" smtClean="0">
                <a:cs typeface="Arial" pitchFamily="34" charset="0"/>
              </a:rPr>
              <a:t>  </a:t>
            </a:r>
          </a:p>
          <a:p>
            <a:pPr marL="271462">
              <a:lnSpc>
                <a:spcPct val="150000"/>
              </a:lnSpc>
              <a:tabLst>
                <a:tab pos="444500" algn="l"/>
              </a:tabLst>
            </a:pP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smtClean="0">
                <a:cs typeface="Arial" pitchFamily="34" charset="0"/>
              </a:rPr>
              <a:t>  </a:t>
            </a:r>
            <a:r>
              <a:rPr lang="en-US" altLang="ko-KR" sz="1400" dirty="0" err="1" smtClean="0">
                <a:cs typeface="Arial" pitchFamily="34" charset="0"/>
              </a:rPr>
              <a:t>untuk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mencegah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terhadap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penyakit-penyakit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tertentu</a:t>
            </a:r>
            <a:r>
              <a:rPr lang="en-US" altLang="ko-KR" sz="1400" dirty="0" smtClean="0">
                <a:cs typeface="Arial" pitchFamily="34" charset="0"/>
              </a:rPr>
              <a:t>.</a:t>
            </a:r>
          </a:p>
          <a:p>
            <a:pPr marL="444500" indent="-17303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Isolasi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terhadap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penderita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penyakit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menular</a:t>
            </a:r>
            <a:r>
              <a:rPr lang="en-US" altLang="ko-KR" sz="1400" dirty="0" smtClean="0">
                <a:cs typeface="Arial" pitchFamily="34" charset="0"/>
              </a:rPr>
              <a:t>.</a:t>
            </a:r>
          </a:p>
          <a:p>
            <a:pPr marL="444500" indent="-17303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Perlindungan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terhadap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kemungkinan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kecelakaaan</a:t>
            </a:r>
            <a:r>
              <a:rPr lang="en-US" altLang="ko-KR" sz="1400" dirty="0" smtClean="0">
                <a:cs typeface="Arial" pitchFamily="34" charset="0"/>
              </a:rPr>
              <a:t> di </a:t>
            </a:r>
            <a:r>
              <a:rPr lang="en-US" altLang="ko-KR" sz="1400" dirty="0" err="1" smtClean="0">
                <a:cs typeface="Arial" pitchFamily="34" charset="0"/>
              </a:rPr>
              <a:t>tempat-tempat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umum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temapt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kerja</a:t>
            </a:r>
            <a:r>
              <a:rPr lang="en-US" altLang="ko-KR" sz="1400" dirty="0" smtClean="0">
                <a:cs typeface="Arial" pitchFamily="34" charset="0"/>
              </a:rPr>
              <a:t>.</a:t>
            </a:r>
          </a:p>
          <a:p>
            <a:pPr marL="444500" indent="-17303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Perlindungan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terhadap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bahan-bahan</a:t>
            </a:r>
            <a:r>
              <a:rPr lang="en-US" altLang="ko-KR" sz="1400" dirty="0" smtClean="0">
                <a:cs typeface="Arial" pitchFamily="34" charset="0"/>
              </a:rPr>
              <a:t> yang </a:t>
            </a:r>
            <a:r>
              <a:rPr lang="en-US" altLang="ko-KR" sz="1400" dirty="0" err="1" smtClean="0">
                <a:cs typeface="Arial" pitchFamily="34" charset="0"/>
              </a:rPr>
              <a:t>bersifat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karsinogenik</a:t>
            </a:r>
            <a:r>
              <a:rPr lang="en-US" altLang="ko-KR" sz="1400" dirty="0" smtClean="0">
                <a:cs typeface="Arial" pitchFamily="34" charset="0"/>
              </a:rPr>
              <a:t>, </a:t>
            </a:r>
            <a:r>
              <a:rPr lang="en-US" altLang="ko-KR" sz="1400" dirty="0" err="1" smtClean="0">
                <a:cs typeface="Arial" pitchFamily="34" charset="0"/>
              </a:rPr>
              <a:t>bahan-bahan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racun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maupun</a:t>
            </a:r>
            <a:r>
              <a:rPr lang="en-US" altLang="ko-KR" sz="1400" dirty="0" smtClean="0">
                <a:cs typeface="Arial" pitchFamily="34" charset="0"/>
              </a:rPr>
              <a:t> allergen.</a:t>
            </a:r>
          </a:p>
          <a:p>
            <a:pPr marL="444500" indent="-17303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Pengendalian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sumber-sumber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pencemaran</a:t>
            </a:r>
            <a:r>
              <a:rPr lang="en-US" altLang="ko-KR" sz="1400" dirty="0" smtClean="0">
                <a:cs typeface="Arial" pitchFamily="34" charset="0"/>
              </a:rPr>
              <a:t>.</a:t>
            </a:r>
          </a:p>
          <a:p>
            <a:pPr marL="285750" indent="-1428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endParaRPr lang="en-US" altLang="ko-KR" sz="1400" dirty="0" smtClean="0">
              <a:cs typeface="Arial" pitchFamily="34" charset="0"/>
            </a:endParaRPr>
          </a:p>
          <a:p>
            <a:pPr marL="285750" indent="-14288">
              <a:buFont typeface="Arial" pitchFamily="34" charset="0"/>
              <a:buChar char="•"/>
              <a:tabLst>
                <a:tab pos="444500" algn="l"/>
              </a:tabLst>
            </a:pPr>
            <a:endParaRPr lang="en-US" altLang="ko-KR" sz="1400" dirty="0" smtClean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smtClean="0">
                <a:cs typeface="Arial" pitchFamily="34" charset="0"/>
              </a:rPr>
              <a:t>     </a:t>
            </a:r>
            <a:endParaRPr lang="ko-KR" alt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69991" y="550745"/>
            <a:ext cx="5420370" cy="5249219"/>
            <a:chOff x="359994" y="1143946"/>
            <a:chExt cx="4248200" cy="52492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4832092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cs typeface="Arial" pitchFamily="34" charset="0"/>
                </a:rPr>
                <a:t>Penegakan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Diagnosa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secara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dini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dan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pengobatan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cs typeface="Arial" pitchFamily="34" charset="0"/>
                </a:rPr>
                <a:t>cepat</a:t>
              </a:r>
              <a:endParaRPr lang="en-US" altLang="ko-KR" sz="1400" b="1" dirty="0" smtClean="0"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Mencari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kasus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sedini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mungkin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Melakukan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pemeriksaan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umum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rutin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Pengawasan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selektif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terhadap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tertentu</a:t>
              </a:r>
              <a:r>
                <a:rPr lang="en-US" altLang="ko-KR" sz="1400" dirty="0" smtClean="0">
                  <a:cs typeface="Arial" pitchFamily="34" charset="0"/>
                </a:rPr>
                <a:t> (</a:t>
              </a:r>
              <a:r>
                <a:rPr lang="en-US" altLang="ko-KR" sz="1400" dirty="0" err="1" smtClean="0">
                  <a:cs typeface="Arial" pitchFamily="34" charset="0"/>
                </a:rPr>
                <a:t>tbc</a:t>
              </a:r>
              <a:r>
                <a:rPr lang="en-US" altLang="ko-KR" sz="1400" dirty="0" smtClean="0">
                  <a:cs typeface="Arial" pitchFamily="34" charset="0"/>
                </a:rPr>
                <a:t>,  </a:t>
              </a:r>
            </a:p>
            <a:p>
              <a:pPr marL="271462" algn="just">
                <a:lnSpc>
                  <a:spcPct val="150000"/>
                </a:lnSpc>
              </a:pP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hepatitis)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Meningkatkan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keteraturan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pengobatan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terhadap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penderita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Mencari</a:t>
              </a:r>
              <a:r>
                <a:rPr lang="en-US" altLang="ko-KR" sz="1400" dirty="0" smtClean="0">
                  <a:cs typeface="Arial" pitchFamily="34" charset="0"/>
                </a:rPr>
                <a:t> orang-orang yang </a:t>
              </a:r>
              <a:r>
                <a:rPr lang="en-US" altLang="ko-KR" sz="1400" dirty="0" err="1" smtClean="0">
                  <a:cs typeface="Arial" pitchFamily="34" charset="0"/>
                </a:rPr>
                <a:t>pernah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berhubungan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penderita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berpenyakit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menular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Pemberian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pengobatan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tepat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setiap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permulaan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kasus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271462" algn="just">
                <a:lnSpc>
                  <a:spcPct val="150000"/>
                </a:lnSpc>
              </a:pP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cs typeface="Arial" pitchFamily="34" charset="0"/>
              </a:endParaRPr>
            </a:p>
            <a:p>
              <a:pPr marL="285750" indent="-14288" algn="just"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cs typeface="Arial" pitchFamily="34" charset="0"/>
              </a:endParaRPr>
            </a:p>
            <a:p>
              <a:pPr algn="just"/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Kegiatan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Pada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Masing-Masing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Tingkat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25F998-ADF2-4633-9685-8CDE0F7E41FD}"/>
              </a:ext>
            </a:extLst>
          </p:cNvPr>
          <p:cNvSpPr/>
          <p:nvPr/>
        </p:nvSpPr>
        <p:spPr>
          <a:xfrm>
            <a:off x="6172024" y="988392"/>
            <a:ext cx="4999636" cy="429348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400" b="1" dirty="0" err="1" smtClean="0">
                <a:cs typeface="Arial" pitchFamily="34" charset="0"/>
              </a:rPr>
              <a:t>Pembatasan</a:t>
            </a:r>
            <a:r>
              <a:rPr lang="en-US" altLang="ko-KR" sz="1400" b="1" dirty="0" smtClean="0">
                <a:cs typeface="Arial" pitchFamily="34" charset="0"/>
              </a:rPr>
              <a:t> </a:t>
            </a:r>
            <a:r>
              <a:rPr lang="en-US" altLang="ko-KR" sz="1400" b="1" dirty="0" err="1" smtClean="0">
                <a:cs typeface="Arial" pitchFamily="34" charset="0"/>
              </a:rPr>
              <a:t>Kecacatan</a:t>
            </a:r>
            <a:r>
              <a:rPr lang="en-US" altLang="ko-KR" sz="1400" b="1" dirty="0" smtClean="0">
                <a:cs typeface="Arial" pitchFamily="34" charset="0"/>
              </a:rPr>
              <a:t> (</a:t>
            </a:r>
            <a:r>
              <a:rPr lang="en-US" altLang="ko-KR" sz="1400" b="1" dirty="0" err="1" smtClean="0">
                <a:cs typeface="Arial" pitchFamily="34" charset="0"/>
              </a:rPr>
              <a:t>Dissability</a:t>
            </a:r>
            <a:r>
              <a:rPr lang="en-US" altLang="ko-KR" sz="1400" b="1" dirty="0" smtClean="0">
                <a:cs typeface="Arial" pitchFamily="34" charset="0"/>
              </a:rPr>
              <a:t> Limitation)</a:t>
            </a:r>
          </a:p>
          <a:p>
            <a:pPr marL="444500" indent="-17303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Mengembangkan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lembaga-lembaga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rehabilitasi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dengan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mengikutsertakan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masyarakat</a:t>
            </a:r>
            <a:r>
              <a:rPr lang="en-US" altLang="ko-KR" sz="1400" dirty="0" smtClean="0">
                <a:cs typeface="Arial" pitchFamily="34" charset="0"/>
              </a:rPr>
              <a:t>.</a:t>
            </a:r>
          </a:p>
          <a:p>
            <a:pPr marL="285750" indent="-14288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smtClean="0">
                <a:cs typeface="Arial" pitchFamily="34" charset="0"/>
              </a:rPr>
              <a:t>  </a:t>
            </a:r>
            <a:r>
              <a:rPr lang="en-US" altLang="ko-KR" sz="1400" dirty="0" err="1" smtClean="0">
                <a:cs typeface="Arial" pitchFamily="34" charset="0"/>
              </a:rPr>
              <a:t>Menyadarkan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masyarakat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untuk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menerima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mereka</a:t>
            </a:r>
            <a:r>
              <a:rPr lang="en-US" altLang="ko-KR" sz="1400" dirty="0" smtClean="0">
                <a:cs typeface="Arial" pitchFamily="34" charset="0"/>
              </a:rPr>
              <a:t>    </a:t>
            </a:r>
          </a:p>
          <a:p>
            <a:pPr marL="444500" indent="-174625">
              <a:lnSpc>
                <a:spcPct val="150000"/>
              </a:lnSpc>
              <a:tabLst>
                <a:tab pos="444500" algn="l"/>
              </a:tabLst>
            </a:pP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smtClean="0">
                <a:cs typeface="Arial" pitchFamily="34" charset="0"/>
              </a:rPr>
              <a:t>  </a:t>
            </a:r>
            <a:r>
              <a:rPr lang="en-US" altLang="ko-KR" sz="1400" dirty="0" err="1" smtClean="0">
                <a:cs typeface="Arial" pitchFamily="34" charset="0"/>
              </a:rPr>
              <a:t>kembali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dengan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memberikan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dukungan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smtClean="0">
                <a:cs typeface="Arial" pitchFamily="34" charset="0"/>
              </a:rPr>
              <a:t>moral </a:t>
            </a:r>
            <a:r>
              <a:rPr lang="en-US" altLang="ko-KR" sz="1400" dirty="0" err="1" smtClean="0">
                <a:cs typeface="Arial" pitchFamily="34" charset="0"/>
              </a:rPr>
              <a:t>setidaknya</a:t>
            </a:r>
            <a:r>
              <a:rPr lang="en-US" altLang="ko-KR" sz="1400" dirty="0" smtClean="0">
                <a:cs typeface="Arial" pitchFamily="34" charset="0"/>
              </a:rPr>
              <a:t>   </a:t>
            </a:r>
            <a:r>
              <a:rPr lang="en-US" altLang="ko-KR" sz="1400" dirty="0" err="1" smtClean="0">
                <a:cs typeface="Arial" pitchFamily="34" charset="0"/>
              </a:rPr>
              <a:t>bagi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smtClean="0">
                <a:cs typeface="Arial" pitchFamily="34" charset="0"/>
              </a:rPr>
              <a:t>yang </a:t>
            </a:r>
            <a:r>
              <a:rPr lang="en-US" altLang="ko-KR" sz="1400" dirty="0" err="1" smtClean="0">
                <a:cs typeface="Arial" pitchFamily="34" charset="0"/>
              </a:rPr>
              <a:t>bersangkutan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untuk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bertahan</a:t>
            </a:r>
            <a:r>
              <a:rPr lang="en-US" altLang="ko-KR" sz="1400" dirty="0" smtClean="0">
                <a:cs typeface="Arial" pitchFamily="34" charset="0"/>
              </a:rPr>
              <a:t> </a:t>
            </a:r>
          </a:p>
          <a:p>
            <a:pPr marL="444500" indent="-174625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Mengusahakan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perkampungan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rehabilitasi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sosial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sehingga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pernderita</a:t>
            </a:r>
            <a:r>
              <a:rPr lang="en-US" altLang="ko-KR" sz="1400" dirty="0" smtClean="0">
                <a:cs typeface="Arial" pitchFamily="34" charset="0"/>
              </a:rPr>
              <a:t> yang </a:t>
            </a:r>
            <a:r>
              <a:rPr lang="en-US" altLang="ko-KR" sz="1400" dirty="0" err="1" smtClean="0">
                <a:cs typeface="Arial" pitchFamily="34" charset="0"/>
              </a:rPr>
              <a:t>telah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cacat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mampu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mempertahankan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diri</a:t>
            </a:r>
            <a:endParaRPr lang="en-US" altLang="ko-KR" sz="1400" dirty="0" smtClean="0">
              <a:cs typeface="Arial" pitchFamily="34" charset="0"/>
            </a:endParaRPr>
          </a:p>
          <a:p>
            <a:pPr marL="444500" indent="-174625">
              <a:lnSpc>
                <a:spcPct val="150000"/>
              </a:lnSpc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altLang="ko-KR" sz="1400" dirty="0" err="1" smtClean="0">
                <a:cs typeface="Arial" pitchFamily="34" charset="0"/>
              </a:rPr>
              <a:t>Penyuluhan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usaha-usaha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kelanjutan</a:t>
            </a:r>
            <a:r>
              <a:rPr lang="en-US" altLang="ko-KR" sz="1400" dirty="0" smtClean="0">
                <a:cs typeface="Arial" pitchFamily="34" charset="0"/>
              </a:rPr>
              <a:t> yang </a:t>
            </a:r>
            <a:r>
              <a:rPr lang="en-US" altLang="ko-KR" sz="1400" dirty="0" err="1" smtClean="0">
                <a:cs typeface="Arial" pitchFamily="34" charset="0"/>
              </a:rPr>
              <a:t>harus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tetap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dilakukan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seseorang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setelah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ia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sembuh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dari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suatu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penyakit</a:t>
            </a:r>
            <a:r>
              <a:rPr lang="en-US" altLang="ko-KR" sz="1400" dirty="0" smtClean="0">
                <a:cs typeface="Arial" pitchFamily="34" charset="0"/>
              </a:rPr>
              <a:t>. </a:t>
            </a:r>
          </a:p>
          <a:p>
            <a:pPr marL="285750" indent="-14288">
              <a:buFont typeface="Arial" pitchFamily="34" charset="0"/>
              <a:buChar char="•"/>
              <a:tabLst>
                <a:tab pos="444500" algn="l"/>
              </a:tabLst>
            </a:pP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69991" y="550745"/>
            <a:ext cx="5420370" cy="5356941"/>
            <a:chOff x="359994" y="1143946"/>
            <a:chExt cx="4248200" cy="53569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524869" y="1561073"/>
              <a:ext cx="3918451" cy="493981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Pemulihan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kesehatan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(Rehabilitation)</a:t>
              </a:r>
            </a:p>
            <a:p>
              <a:pPr marL="358775" indent="-87313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Mengembangkan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lembaga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rehabilitasi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dengan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</a:t>
              </a:r>
            </a:p>
            <a:p>
              <a:pPr marL="271462" algn="just">
                <a:lnSpc>
                  <a:spcPct val="150000"/>
                </a:lnSpc>
              </a:pPr>
              <a:r>
                <a:rPr lang="en-US" altLang="ko-KR" sz="1400" dirty="0" smtClean="0">
                  <a:cs typeface="Arial" pitchFamily="34" charset="0"/>
                </a:rPr>
                <a:t>   </a:t>
              </a:r>
              <a:r>
                <a:rPr lang="en-US" altLang="ko-KR" sz="1400" dirty="0" err="1" smtClean="0">
                  <a:cs typeface="Arial" pitchFamily="34" charset="0"/>
                </a:rPr>
                <a:t>mengikutsertakan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masyarakat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Menyadarkan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masyarakat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mereka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kembali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memberikan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dukungan</a:t>
              </a:r>
              <a:r>
                <a:rPr lang="en-US" altLang="ko-KR" sz="1400" dirty="0" smtClean="0">
                  <a:cs typeface="Arial" pitchFamily="34" charset="0"/>
                </a:rPr>
                <a:t> moral </a:t>
              </a:r>
              <a:r>
                <a:rPr lang="en-US" altLang="ko-KR" sz="1400" dirty="0" err="1" smtClean="0">
                  <a:cs typeface="Arial" pitchFamily="34" charset="0"/>
                </a:rPr>
                <a:t>setidaknya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bagi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bersangkutan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bertahan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Mengusahakan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perkampungan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rehabilitasi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sosial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sehingga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setiap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penderita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telah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cacat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mampu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mempertahankan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diri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err="1" smtClean="0">
                  <a:cs typeface="Arial" pitchFamily="34" charset="0"/>
                </a:rPr>
                <a:t>Penyuluhan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usaha-usaha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kelanjutan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harus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tetap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dilakukan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seseorang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setelah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ia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sembuh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444500" indent="-174625" algn="just">
                <a:lnSpc>
                  <a:spcPct val="150000"/>
                </a:lnSpc>
                <a:buFont typeface="Arial" pitchFamily="34" charset="0"/>
                <a:buChar char="•"/>
              </a:pP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4288" algn="just">
                <a:lnSpc>
                  <a:spcPct val="150000"/>
                </a:lnSpc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indent="-14288" algn="just">
                <a:buFont typeface="Arial" pitchFamily="34" charset="0"/>
                <a:buChar char="•"/>
                <a:tabLst>
                  <a:tab pos="444500" algn="l"/>
                </a:tabLst>
              </a:pP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359994" y="1143946"/>
              <a:ext cx="4248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Kegiatan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Pada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Masing-Masing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Tingkat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Pencegahan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8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0" y="4767386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29D0A9-D0A3-4547-940B-839E9E27BCB1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14763" y="415810"/>
            <a:ext cx="61916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chemeClr val="bg1"/>
                </a:solidFill>
                <a:cs typeface="Arial" pitchFamily="34" charset="0"/>
              </a:rPr>
              <a:t>Tujuan</a:t>
            </a:r>
            <a:r>
              <a:rPr lang="en-US" altLang="ko-KR" sz="4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chemeClr val="bg1"/>
                </a:solidFill>
                <a:cs typeface="Arial" pitchFamily="34" charset="0"/>
              </a:rPr>
              <a:t>Pembelajaran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BA4841-2041-4A29-BBFF-E7B6C1AF3E1C}"/>
              </a:ext>
            </a:extLst>
          </p:cNvPr>
          <p:cNvGrpSpPr/>
          <p:nvPr/>
        </p:nvGrpSpPr>
        <p:grpSpPr>
          <a:xfrm>
            <a:off x="5988064" y="1708652"/>
            <a:ext cx="5265165" cy="862896"/>
            <a:chOff x="5994506" y="1634221"/>
            <a:chExt cx="5265165" cy="862896"/>
          </a:xfrm>
        </p:grpSpPr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Menjelaskan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berbagai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teori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tentang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konsep</a:t>
              </a: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sehat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588561-B2BE-493A-8347-9D9AEBD88AFE}"/>
              </a:ext>
            </a:extLst>
          </p:cNvPr>
          <p:cNvGrpSpPr/>
          <p:nvPr/>
        </p:nvGrpSpPr>
        <p:grpSpPr>
          <a:xfrm>
            <a:off x="5988064" y="2910968"/>
            <a:ext cx="5283637" cy="955229"/>
            <a:chOff x="5994506" y="1634221"/>
            <a:chExt cx="5283637" cy="9552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28C1DA6-40C2-491F-9DE7-608B58AED6C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923330"/>
              <a:chOff x="6751979" y="1666120"/>
              <a:chExt cx="4526164" cy="92333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960F9A5-3717-4EDD-A9A8-A37B9C99EBE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14A7347-AA7C-40AB-A16E-561268F3121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Menjelaskan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berbagai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teori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tentang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konsep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sakit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3C09A6B-E4AB-474F-98F5-021B4D43BB12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025C5A0-D7FB-416C-8C4B-7425C4EA0504}"/>
              </a:ext>
            </a:extLst>
          </p:cNvPr>
          <p:cNvGrpSpPr/>
          <p:nvPr/>
        </p:nvGrpSpPr>
        <p:grpSpPr>
          <a:xfrm>
            <a:off x="5988064" y="4113284"/>
            <a:ext cx="5283637" cy="955229"/>
            <a:chOff x="5994506" y="1634221"/>
            <a:chExt cx="5283637" cy="9552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0E161F6-4944-4B96-8524-B2347696678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923330"/>
              <a:chOff x="6751979" y="1666120"/>
              <a:chExt cx="4526164" cy="92333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13BFC1B-9CCA-4F70-AAAB-1CC91CFA6A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A8435BF-64D3-44E8-BAA7-A92781E87BD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Menjelaskan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riwayat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alamiah</a:t>
                </a:r>
                <a:r>
                  <a:rPr lang="en-US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7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penyakit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2E4745-5F52-41BC-9313-36008356325D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78FB42F-575E-4440-814A-AD656B4DDD0A}"/>
              </a:ext>
            </a:extLst>
          </p:cNvPr>
          <p:cNvGrpSpPr/>
          <p:nvPr/>
        </p:nvGrpSpPr>
        <p:grpSpPr>
          <a:xfrm>
            <a:off x="5988064" y="5315601"/>
            <a:ext cx="5265165" cy="955229"/>
            <a:chOff x="5994506" y="1634221"/>
            <a:chExt cx="5265165" cy="9552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13E3A96-2C8F-4B0F-93EE-D18A1008E3E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Menjelaskan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pencegahan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penyakit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76778D8-9198-422E-916B-1720182E1941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5363A40-911A-4868-9FD1-BB6240417105}"/>
              </a:ext>
            </a:extLst>
          </p:cNvPr>
          <p:cNvGrpSpPr/>
          <p:nvPr/>
        </p:nvGrpSpPr>
        <p:grpSpPr>
          <a:xfrm>
            <a:off x="2082861" y="1667912"/>
            <a:ext cx="4294493" cy="1366588"/>
            <a:chOff x="803640" y="3362835"/>
            <a:chExt cx="2059657" cy="10249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4F0368-82ED-4C94-9E0A-5EDEE3449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Sehat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keadaan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seimbang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dinamis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antara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bentuk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fungsi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tubuh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berbagai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faktor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berusaha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mempengaruhinya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1E6EDA0-FE27-4DC2-AB29-0827F142E9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Parkins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(1938)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D12A57-2020-4FEC-9515-A50C5C84FE46}"/>
              </a:ext>
            </a:extLst>
          </p:cNvPr>
          <p:cNvGrpSpPr/>
          <p:nvPr/>
        </p:nvGrpSpPr>
        <p:grpSpPr>
          <a:xfrm>
            <a:off x="2082860" y="3153714"/>
            <a:ext cx="3204363" cy="1612808"/>
            <a:chOff x="803640" y="3362835"/>
            <a:chExt cx="2059657" cy="12096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99AD3A-0333-4E7E-BF61-A093E335DF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9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Sehat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keadaan</a:t>
              </a:r>
              <a:r>
                <a:rPr lang="en-US" altLang="ko-KR" sz="1600" dirty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kualitas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dari</a:t>
              </a:r>
              <a:r>
                <a:rPr lang="en-US" altLang="ko-KR" sz="1600" dirty="0" smtClean="0">
                  <a:cs typeface="Arial" pitchFamily="34" charset="0"/>
                </a:rPr>
                <a:t> organ </a:t>
              </a:r>
              <a:r>
                <a:rPr lang="en-US" altLang="ko-KR" sz="1600" dirty="0" err="1" smtClean="0">
                  <a:cs typeface="Arial" pitchFamily="34" charset="0"/>
                </a:rPr>
                <a:t>tubuh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berfungsi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secara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wajar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dengan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segala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faktor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keturunan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lingkungan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dimiliki</a:t>
              </a:r>
              <a:r>
                <a:rPr lang="en-US" altLang="ko-KR" sz="1600" dirty="0" smtClean="0"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75672B-9565-4AF8-ABE0-A0FADA25B5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WHO (1957)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8670A8-0B1E-45F1-8F0B-4D322DF76033}"/>
              </a:ext>
            </a:extLst>
          </p:cNvPr>
          <p:cNvGrpSpPr/>
          <p:nvPr/>
        </p:nvGrpSpPr>
        <p:grpSpPr>
          <a:xfrm>
            <a:off x="2082861" y="4873340"/>
            <a:ext cx="3204363" cy="1366588"/>
            <a:chOff x="803640" y="3362835"/>
            <a:chExt cx="2059657" cy="10249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B45E4F3-054C-4DC8-9A9C-0F495F5620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Sehat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keadaan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sempurna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dari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fisik</a:t>
              </a:r>
              <a:r>
                <a:rPr lang="en-US" altLang="ko-KR" sz="1600" dirty="0" smtClean="0">
                  <a:cs typeface="Arial" pitchFamily="34" charset="0"/>
                </a:rPr>
                <a:t>, mental, </a:t>
              </a:r>
              <a:r>
                <a:rPr lang="en-US" altLang="ko-KR" sz="1600" dirty="0" err="1" smtClean="0">
                  <a:cs typeface="Arial" pitchFamily="34" charset="0"/>
                </a:rPr>
                <a:t>sosial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hanya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bebas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dari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penyakit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atau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kelemahan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995D47-0E65-413B-954A-639AAD0141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WHO (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1974)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aphic 91">
            <a:extLst>
              <a:ext uri="{FF2B5EF4-FFF2-40B4-BE49-F238E27FC236}">
                <a16:creationId xmlns:a16="http://schemas.microsoft.com/office/drawing/2014/main" xmlns="" id="{BFE9C297-B5F3-4DCE-B6C2-3A5DD505D4FE}"/>
              </a:ext>
            </a:extLst>
          </p:cNvPr>
          <p:cNvGrpSpPr/>
          <p:nvPr/>
        </p:nvGrpSpPr>
        <p:grpSpPr>
          <a:xfrm>
            <a:off x="1144037" y="3345156"/>
            <a:ext cx="536513" cy="786641"/>
            <a:chOff x="3754787" y="-1068"/>
            <a:chExt cx="4675653" cy="6855489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9F1737F-B1CA-45A0-BF07-E4CB03BE6214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B12712D-81C2-4ECE-A2C5-59DAF91A650E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0917CA5-90A1-4D4B-BF9E-C0FEA88A206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F23CC5F-D50E-47F5-B67A-50F251EC13F2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68C5388-207B-442B-AC82-4A41047D61E7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FD5CA888-A211-4484-B6CA-B6CE37448403}"/>
              </a:ext>
            </a:extLst>
          </p:cNvPr>
          <p:cNvSpPr/>
          <p:nvPr/>
        </p:nvSpPr>
        <p:spPr>
          <a:xfrm rot="20712819">
            <a:off x="1023341" y="5107426"/>
            <a:ext cx="777905" cy="467529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7A07160-D99C-465D-821D-C3C23A3B96A2}"/>
              </a:ext>
            </a:extLst>
          </p:cNvPr>
          <p:cNvGrpSpPr/>
          <p:nvPr/>
        </p:nvGrpSpPr>
        <p:grpSpPr>
          <a:xfrm>
            <a:off x="1093863" y="1753867"/>
            <a:ext cx="636861" cy="763791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D8EDA803-A8E5-4632-BE4D-FF86D9A8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66D5B153-D9E1-4CAB-92DD-D2B432135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xmlns="" id="{AB424D12-3A26-4C49-97C2-52DF3AE3BCF0}"/>
              </a:ext>
            </a:extLst>
          </p:cNvPr>
          <p:cNvSpPr>
            <a:spLocks noChangeAspect="1"/>
          </p:cNvSpPr>
          <p:nvPr/>
        </p:nvSpPr>
        <p:spPr>
          <a:xfrm>
            <a:off x="6905848" y="1680657"/>
            <a:ext cx="569886" cy="4505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5363A40-911A-4868-9FD1-BB6240417105}"/>
              </a:ext>
            </a:extLst>
          </p:cNvPr>
          <p:cNvGrpSpPr/>
          <p:nvPr/>
        </p:nvGrpSpPr>
        <p:grpSpPr>
          <a:xfrm>
            <a:off x="7698215" y="1667913"/>
            <a:ext cx="4294493" cy="1366587"/>
            <a:chOff x="803640" y="3362835"/>
            <a:chExt cx="2059657" cy="102494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B4F0368-82ED-4C94-9E0A-5EDEE3449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Sehat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keadaan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dimana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seseorang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pada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waktu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diperiksa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mempunyai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keluhan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ataupun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terdapat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tanda-tanda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penyakit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kelainan</a:t>
              </a:r>
              <a:r>
                <a:rPr lang="en-US" altLang="ko-KR" sz="1600" dirty="0" smtClean="0">
                  <a:cs typeface="Arial" pitchFamily="34" charset="0"/>
                </a:rPr>
                <a:t>.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61E6EDA0-FE27-4DC2-AB29-0827F142E9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White (1977)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Teori</a:t>
            </a:r>
            <a:r>
              <a:rPr lang="en-US" sz="4000" dirty="0" smtClean="0"/>
              <a:t> </a:t>
            </a:r>
            <a:r>
              <a:rPr lang="en-US" sz="4000" dirty="0" err="1" smtClean="0"/>
              <a:t>faktor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mempengaruhi</a:t>
            </a:r>
            <a:r>
              <a:rPr lang="en-US" sz="4000" dirty="0" smtClean="0"/>
              <a:t> </a:t>
            </a:r>
            <a:r>
              <a:rPr lang="en-US" sz="4000" dirty="0" err="1" smtClean="0"/>
              <a:t>sehat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662C53-CD90-43E9-93D5-08A8AB4FAA8E}"/>
              </a:ext>
            </a:extLst>
          </p:cNvPr>
          <p:cNvSpPr/>
          <p:nvPr/>
        </p:nvSpPr>
        <p:spPr>
          <a:xfrm>
            <a:off x="656493" y="2192215"/>
            <a:ext cx="3629026" cy="30506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7E0B577-6395-416A-810E-B4D0705082B3}"/>
              </a:ext>
            </a:extLst>
          </p:cNvPr>
          <p:cNvSpPr/>
          <p:nvPr/>
        </p:nvSpPr>
        <p:spPr>
          <a:xfrm>
            <a:off x="2156386" y="1488190"/>
            <a:ext cx="1129341" cy="1129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C7A1D6-8080-4C29-BFE0-30D3BFB535E9}"/>
              </a:ext>
            </a:extLst>
          </p:cNvPr>
          <p:cNvSpPr/>
          <p:nvPr/>
        </p:nvSpPr>
        <p:spPr>
          <a:xfrm>
            <a:off x="4606991" y="2192215"/>
            <a:ext cx="2969603" cy="303556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7B420DD-4D9A-4657-B1BA-870029C74516}"/>
              </a:ext>
            </a:extLst>
          </p:cNvPr>
          <p:cNvSpPr/>
          <p:nvPr/>
        </p:nvSpPr>
        <p:spPr>
          <a:xfrm>
            <a:off x="5470252" y="1488190"/>
            <a:ext cx="1129341" cy="1129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AA03D0-DD46-46F1-A17F-C131B9092753}"/>
              </a:ext>
            </a:extLst>
          </p:cNvPr>
          <p:cNvSpPr/>
          <p:nvPr/>
        </p:nvSpPr>
        <p:spPr>
          <a:xfrm>
            <a:off x="7898067" y="2160433"/>
            <a:ext cx="3274025" cy="30522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E40525B-EF46-44CB-948D-7DEB6EDF05D3}"/>
              </a:ext>
            </a:extLst>
          </p:cNvPr>
          <p:cNvSpPr/>
          <p:nvPr/>
        </p:nvSpPr>
        <p:spPr>
          <a:xfrm>
            <a:off x="8757938" y="1449220"/>
            <a:ext cx="1129341" cy="1129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C42EB9-D361-4FC1-B998-E2D52C97B218}"/>
              </a:ext>
            </a:extLst>
          </p:cNvPr>
          <p:cNvGrpSpPr/>
          <p:nvPr/>
        </p:nvGrpSpPr>
        <p:grpSpPr>
          <a:xfrm>
            <a:off x="797169" y="2743200"/>
            <a:ext cx="3296292" cy="1557469"/>
            <a:chOff x="6228184" y="1730811"/>
            <a:chExt cx="2633336" cy="6417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8C12592-97EB-4C4E-9B1C-F92B305FA57F}"/>
                </a:ext>
              </a:extLst>
            </p:cNvPr>
            <p:cNvSpPr txBox="1"/>
            <p:nvPr/>
          </p:nvSpPr>
          <p:spPr>
            <a:xfrm>
              <a:off x="6228184" y="2030138"/>
              <a:ext cx="2592288" cy="34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lphaLcParenR"/>
                <a:tabLst>
                  <a:tab pos="539750" algn="l"/>
                </a:tabLst>
              </a:pPr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Agent</a:t>
              </a:r>
            </a:p>
            <a:p>
              <a:pPr marL="228600" indent="-228600">
                <a:buAutoNum type="alphaLcParenR"/>
                <a:tabLst>
                  <a:tab pos="539750" algn="l"/>
                </a:tabLst>
              </a:pPr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Host</a:t>
              </a:r>
            </a:p>
            <a:p>
              <a:pPr marL="228600" indent="-228600">
                <a:buAutoNum type="alphaLcParenR"/>
              </a:pPr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Environment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45F8F53-6984-4EF1-9F91-B52AF630BA51}"/>
                </a:ext>
              </a:extLst>
            </p:cNvPr>
            <p:cNvSpPr txBox="1"/>
            <p:nvPr/>
          </p:nvSpPr>
          <p:spPr>
            <a:xfrm>
              <a:off x="6269232" y="1730811"/>
              <a:ext cx="2592288" cy="2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>
                  <a:latin typeface="Arial" pitchFamily="34" charset="0"/>
                  <a:cs typeface="Arial" pitchFamily="34" charset="0"/>
                </a:rPr>
                <a:t>The Traditional (Ecological) Models</a:t>
              </a:r>
              <a:endParaRPr lang="ko-KR" altLang="en-US" sz="14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03E8F0F-DD10-4805-8585-25C043C06CC8}"/>
              </a:ext>
            </a:extLst>
          </p:cNvPr>
          <p:cNvGrpSpPr/>
          <p:nvPr/>
        </p:nvGrpSpPr>
        <p:grpSpPr>
          <a:xfrm>
            <a:off x="4042079" y="3571815"/>
            <a:ext cx="768085" cy="768085"/>
            <a:chOff x="3038349" y="2678861"/>
            <a:chExt cx="576064" cy="5760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BF49C2A-BE75-47BE-8A2A-86A04D238642}"/>
                </a:ext>
              </a:extLst>
            </p:cNvPr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xmlns="" id="{F9BC8B9E-094F-4606-86F1-4B005681B25C}"/>
                </a:ext>
              </a:extLst>
            </p:cNvPr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9750553-7838-4552-9B3E-E7FB08B7955B}"/>
              </a:ext>
            </a:extLst>
          </p:cNvPr>
          <p:cNvGrpSpPr/>
          <p:nvPr/>
        </p:nvGrpSpPr>
        <p:grpSpPr>
          <a:xfrm>
            <a:off x="7371234" y="3571815"/>
            <a:ext cx="768085" cy="768085"/>
            <a:chOff x="5535215" y="2678861"/>
            <a:chExt cx="576064" cy="5760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40D1BBE-9DF6-45B6-9E77-2CB1E7388B0D}"/>
                </a:ext>
              </a:extLst>
            </p:cNvPr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xmlns="" id="{BF6C85A5-C0B3-4861-AAEE-FCE8827A221E}"/>
                </a:ext>
              </a:extLst>
            </p:cNvPr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aphic 91">
            <a:extLst>
              <a:ext uri="{FF2B5EF4-FFF2-40B4-BE49-F238E27FC236}">
                <a16:creationId xmlns:a16="http://schemas.microsoft.com/office/drawing/2014/main" xmlns="" id="{7A693E44-5F9D-4FE3-8F92-632295DA3CD1}"/>
              </a:ext>
            </a:extLst>
          </p:cNvPr>
          <p:cNvGrpSpPr/>
          <p:nvPr/>
        </p:nvGrpSpPr>
        <p:grpSpPr>
          <a:xfrm>
            <a:off x="2580149" y="1944899"/>
            <a:ext cx="351059" cy="514726"/>
            <a:chOff x="3754787" y="-1068"/>
            <a:chExt cx="4675653" cy="6855489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DFC874F-D773-400F-8F08-7A4E56F112F5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0944AB3-102D-4EA8-A5C8-19CFC7D01893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00F0E1D-54E0-40A0-836A-4B9EBC0BE9A3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37DC87C-E172-4F1F-971B-F0658EC632F7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2295061-2E87-4B4E-97C4-35D32BB7A511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29FE263-4828-42FA-82C7-5EEB0A34B306}"/>
              </a:ext>
            </a:extLst>
          </p:cNvPr>
          <p:cNvSpPr/>
          <p:nvPr/>
        </p:nvSpPr>
        <p:spPr>
          <a:xfrm rot="20712819">
            <a:off x="9068105" y="1826206"/>
            <a:ext cx="509009" cy="30592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7779CB5-C705-4D37-B9A2-A8A8E9596B90}"/>
              </a:ext>
            </a:extLst>
          </p:cNvPr>
          <p:cNvGrpSpPr/>
          <p:nvPr/>
        </p:nvGrpSpPr>
        <p:grpSpPr>
          <a:xfrm>
            <a:off x="5818038" y="1839246"/>
            <a:ext cx="416719" cy="499774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A354F73B-60E5-45BD-8212-6CB2CEE2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138A3F52-ADF7-4314-88F1-3C2FDF50F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3C42EB9-D361-4FC1-B998-E2D52C97B218}"/>
              </a:ext>
            </a:extLst>
          </p:cNvPr>
          <p:cNvGrpSpPr/>
          <p:nvPr/>
        </p:nvGrpSpPr>
        <p:grpSpPr>
          <a:xfrm>
            <a:off x="4730381" y="2743199"/>
            <a:ext cx="2756288" cy="2068212"/>
            <a:chOff x="6228184" y="1730811"/>
            <a:chExt cx="2633336" cy="8312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8C12592-97EB-4C4E-9B1C-F92B305FA57F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53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lphaLcParenR"/>
                <a:tabLst>
                  <a:tab pos="539750" algn="l"/>
                </a:tabLst>
              </a:pPr>
              <a:r>
                <a:rPr lang="en-US" altLang="ko-KR" sz="1600" b="1" dirty="0" smtClean="0">
                  <a:cs typeface="Arial" pitchFamily="34" charset="0"/>
                </a:rPr>
                <a:t>Environment</a:t>
              </a:r>
            </a:p>
            <a:p>
              <a:pPr marL="228600" indent="-228600">
                <a:buAutoNum type="alphaLcParenR"/>
                <a:tabLst>
                  <a:tab pos="539750" algn="l"/>
                </a:tabLst>
              </a:pPr>
              <a:r>
                <a:rPr lang="en-US" altLang="ko-KR" sz="1600" b="1" dirty="0" smtClean="0">
                  <a:cs typeface="Arial" pitchFamily="34" charset="0"/>
                </a:rPr>
                <a:t>Life style</a:t>
              </a:r>
            </a:p>
            <a:p>
              <a:pPr marL="228600" indent="-228600">
                <a:buAutoNum type="alphaLcParenR"/>
              </a:pPr>
              <a:r>
                <a:rPr lang="en-US" altLang="ko-KR" sz="1600" b="1" dirty="0" smtClean="0">
                  <a:cs typeface="Arial" pitchFamily="34" charset="0"/>
                </a:rPr>
                <a:t>Biological</a:t>
              </a:r>
            </a:p>
            <a:p>
              <a:pPr marL="228600" indent="-228600">
                <a:buAutoNum type="alphaLcParenR"/>
              </a:pPr>
              <a:r>
                <a:rPr lang="en-US" altLang="ko-KR" sz="1600" b="1" dirty="0" smtClean="0">
                  <a:cs typeface="Arial" pitchFamily="34" charset="0"/>
                </a:rPr>
                <a:t>System of health service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45F8F53-6984-4EF1-9F91-B52AF630BA51}"/>
                </a:ext>
              </a:extLst>
            </p:cNvPr>
            <p:cNvSpPr txBox="1"/>
            <p:nvPr/>
          </p:nvSpPr>
          <p:spPr>
            <a:xfrm>
              <a:off x="6269232" y="1730811"/>
              <a:ext cx="2592288" cy="12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>
                  <a:latin typeface="Arial" pitchFamily="34" charset="0"/>
                  <a:cs typeface="Arial" pitchFamily="34" charset="0"/>
                </a:rPr>
                <a:t>The Health Field Concept</a:t>
              </a:r>
              <a:endParaRPr lang="ko-KR" altLang="en-US" sz="14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3C42EB9-D361-4FC1-B998-E2D52C97B218}"/>
              </a:ext>
            </a:extLst>
          </p:cNvPr>
          <p:cNvGrpSpPr/>
          <p:nvPr/>
        </p:nvGrpSpPr>
        <p:grpSpPr>
          <a:xfrm>
            <a:off x="8156935" y="2743199"/>
            <a:ext cx="2756288" cy="1821992"/>
            <a:chOff x="6228184" y="1730811"/>
            <a:chExt cx="2633336" cy="73226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8C12592-97EB-4C4E-9B1C-F92B305FA57F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43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lphaLcParenR"/>
                <a:tabLst>
                  <a:tab pos="539750" algn="l"/>
                </a:tabLst>
              </a:pPr>
              <a:r>
                <a:rPr lang="en-US" altLang="ko-KR" sz="1600" b="1" dirty="0" smtClean="0">
                  <a:cs typeface="Arial" pitchFamily="34" charset="0"/>
                </a:rPr>
                <a:t>Environment</a:t>
              </a:r>
            </a:p>
            <a:p>
              <a:pPr marL="228600" indent="-228600">
                <a:buAutoNum type="alphaLcParenR"/>
                <a:tabLst>
                  <a:tab pos="539750" algn="l"/>
                </a:tabLst>
              </a:pPr>
              <a:r>
                <a:rPr lang="en-US" altLang="ko-KR" sz="1600" b="1" dirty="0" err="1" smtClean="0">
                  <a:cs typeface="Arial" pitchFamily="34" charset="0"/>
                </a:rPr>
                <a:t>Behaviour</a:t>
              </a:r>
              <a:r>
                <a:rPr lang="en-US" altLang="ko-KR" sz="1600" b="1" dirty="0" smtClean="0">
                  <a:cs typeface="Arial" pitchFamily="34" charset="0"/>
                </a:rPr>
                <a:t> (Life style) </a:t>
              </a:r>
            </a:p>
            <a:p>
              <a:pPr marL="228600" indent="-228600">
                <a:buAutoNum type="alphaLcParenR"/>
              </a:pPr>
              <a:r>
                <a:rPr lang="en-US" altLang="ko-KR" sz="1600" b="1" dirty="0">
                  <a:cs typeface="Arial" pitchFamily="34" charset="0"/>
                </a:rPr>
                <a:t>H</a:t>
              </a:r>
              <a:r>
                <a:rPr lang="en-US" altLang="ko-KR" sz="1600" b="1" dirty="0" smtClean="0">
                  <a:cs typeface="Arial" pitchFamily="34" charset="0"/>
                </a:rPr>
                <a:t>ealth service</a:t>
              </a:r>
            </a:p>
            <a:p>
              <a:pPr marL="228600" indent="-228600">
                <a:buAutoNum type="alphaLcParenR"/>
              </a:pPr>
              <a:r>
                <a:rPr lang="en-US" altLang="ko-KR" sz="1600" b="1" dirty="0" err="1" smtClean="0">
                  <a:cs typeface="Arial" pitchFamily="34" charset="0"/>
                </a:rPr>
                <a:t>Heradity</a:t>
              </a:r>
              <a:r>
                <a:rPr lang="en-US" altLang="ko-KR" sz="1600" b="1" dirty="0" smtClean="0">
                  <a:cs typeface="Arial" pitchFamily="34" charset="0"/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45F8F53-6984-4EF1-9F91-B52AF630BA51}"/>
                </a:ext>
              </a:extLst>
            </p:cNvPr>
            <p:cNvSpPr txBox="1"/>
            <p:nvPr/>
          </p:nvSpPr>
          <p:spPr>
            <a:xfrm>
              <a:off x="6269232" y="1730811"/>
              <a:ext cx="2592288" cy="12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>
                  <a:latin typeface="Arial" pitchFamily="34" charset="0"/>
                  <a:cs typeface="Arial" pitchFamily="34" charset="0"/>
                </a:rPr>
                <a:t>The Environment of Health</a:t>
              </a:r>
              <a:endParaRPr lang="ko-KR" altLang="en-US" sz="1400" b="1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6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5363A40-911A-4868-9FD1-BB6240417105}"/>
              </a:ext>
            </a:extLst>
          </p:cNvPr>
          <p:cNvGrpSpPr/>
          <p:nvPr/>
        </p:nvGrpSpPr>
        <p:grpSpPr>
          <a:xfrm>
            <a:off x="2082861" y="1667912"/>
            <a:ext cx="4294493" cy="1612808"/>
            <a:chOff x="803640" y="3362835"/>
            <a:chExt cx="2059657" cy="12096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4F0368-82ED-4C94-9E0A-5EDEE3449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Sakit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keadaan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menyenangkan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menimpa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seseorang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sehingga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menimbulkan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gangguan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aktivitas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sehari-hari</a:t>
              </a:r>
              <a:r>
                <a:rPr lang="en-US" altLang="ko-KR" sz="1600" dirty="0" smtClean="0"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cs typeface="Arial" pitchFamily="34" charset="0"/>
                </a:rPr>
                <a:t>baik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aktivitas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jasmani</a:t>
              </a:r>
              <a:r>
                <a:rPr lang="en-US" altLang="ko-KR" sz="1600" dirty="0" smtClean="0"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cs typeface="Arial" pitchFamily="34" charset="0"/>
                </a:rPr>
                <a:t>rohani</a:t>
              </a:r>
              <a:r>
                <a:rPr lang="en-US" altLang="ko-KR" sz="1600" dirty="0" smtClean="0"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sosial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1E6EDA0-FE27-4DC2-AB29-0827F142E9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Parkins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(1937)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D12A57-2020-4FEC-9515-A50C5C84FE46}"/>
              </a:ext>
            </a:extLst>
          </p:cNvPr>
          <p:cNvGrpSpPr/>
          <p:nvPr/>
        </p:nvGrpSpPr>
        <p:grpSpPr>
          <a:xfrm>
            <a:off x="2082859" y="3565228"/>
            <a:ext cx="3204363" cy="1120366"/>
            <a:chOff x="803640" y="3362835"/>
            <a:chExt cx="2059657" cy="8402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99AD3A-0333-4E7E-BF61-A093E335DF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Sakit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adanya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keselarasan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antara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lingkungan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dengan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individu</a:t>
              </a:r>
              <a:r>
                <a:rPr lang="en-US" altLang="ko-KR" sz="1600" dirty="0" smtClean="0">
                  <a:cs typeface="Arial" pitchFamily="34" charset="0"/>
                </a:rPr>
                <a:t>.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75672B-9565-4AF8-ABE0-A0FADA25B5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Reverly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8670A8-0B1E-45F1-8F0B-4D322DF76033}"/>
              </a:ext>
            </a:extLst>
          </p:cNvPr>
          <p:cNvGrpSpPr/>
          <p:nvPr/>
        </p:nvGrpSpPr>
        <p:grpSpPr>
          <a:xfrm>
            <a:off x="2082861" y="4873341"/>
            <a:ext cx="3204363" cy="1366587"/>
            <a:chOff x="803640" y="3362835"/>
            <a:chExt cx="2059657" cy="10249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B45E4F3-054C-4DC8-9A9C-0F495F5620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err="1" smtClean="0">
                  <a:cs typeface="Arial" pitchFamily="34" charset="0"/>
                </a:rPr>
                <a:t>Sakit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adalah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keadaan</a:t>
              </a:r>
              <a:r>
                <a:rPr lang="en-US" altLang="ko-KR" sz="1600" dirty="0" smtClean="0"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cs typeface="Arial" pitchFamily="34" charset="0"/>
                </a:rPr>
                <a:t>ditandai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dengan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suatu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perubahan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gangguan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nyata</a:t>
              </a:r>
              <a:r>
                <a:rPr lang="en-US" altLang="ko-KR" sz="1600" dirty="0" smtClean="0">
                  <a:cs typeface="Arial" pitchFamily="34" charset="0"/>
                </a:rPr>
                <a:t> yang normal..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995D47-0E65-413B-954A-639AAD0141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New Webster Dictionary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aphic 91">
            <a:extLst>
              <a:ext uri="{FF2B5EF4-FFF2-40B4-BE49-F238E27FC236}">
                <a16:creationId xmlns:a16="http://schemas.microsoft.com/office/drawing/2014/main" xmlns="" id="{BFE9C297-B5F3-4DCE-B6C2-3A5DD505D4FE}"/>
              </a:ext>
            </a:extLst>
          </p:cNvPr>
          <p:cNvGrpSpPr/>
          <p:nvPr/>
        </p:nvGrpSpPr>
        <p:grpSpPr>
          <a:xfrm>
            <a:off x="1065637" y="3651049"/>
            <a:ext cx="536513" cy="786641"/>
            <a:chOff x="3754787" y="-1068"/>
            <a:chExt cx="4675653" cy="6855489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9F1737F-B1CA-45A0-BF07-E4CB03BE6214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B12712D-81C2-4ECE-A2C5-59DAF91A650E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0917CA5-90A1-4D4B-BF9E-C0FEA88A206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F23CC5F-D50E-47F5-B67A-50F251EC13F2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68C5388-207B-442B-AC82-4A41047D61E7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FD5CA888-A211-4484-B6CA-B6CE37448403}"/>
              </a:ext>
            </a:extLst>
          </p:cNvPr>
          <p:cNvSpPr/>
          <p:nvPr/>
        </p:nvSpPr>
        <p:spPr>
          <a:xfrm rot="20712819">
            <a:off x="1023341" y="5107426"/>
            <a:ext cx="777905" cy="467529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7A07160-D99C-465D-821D-C3C23A3B96A2}"/>
              </a:ext>
            </a:extLst>
          </p:cNvPr>
          <p:cNvGrpSpPr/>
          <p:nvPr/>
        </p:nvGrpSpPr>
        <p:grpSpPr>
          <a:xfrm>
            <a:off x="1093863" y="1753867"/>
            <a:ext cx="636861" cy="763791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D8EDA803-A8E5-4632-BE4D-FF86D9A8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66D5B153-D9E1-4CAB-92DD-D2B432135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9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Teori</a:t>
            </a:r>
            <a:r>
              <a:rPr lang="en-US" sz="3200" dirty="0" smtClean="0"/>
              <a:t> </a:t>
            </a:r>
            <a:r>
              <a:rPr lang="en-US" sz="3200" dirty="0" err="1" smtClean="0"/>
              <a:t>faktor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mempengaruhi</a:t>
            </a:r>
            <a:r>
              <a:rPr lang="en-US" sz="3200" dirty="0" smtClean="0"/>
              <a:t> </a:t>
            </a:r>
            <a:r>
              <a:rPr lang="en-US" sz="3200" dirty="0" err="1" smtClean="0"/>
              <a:t>sakit</a:t>
            </a:r>
            <a:endParaRPr lang="en-US" sz="3200" dirty="0"/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xmlns="" id="{D859634B-9007-4771-9D25-67131593C048}"/>
              </a:ext>
            </a:extLst>
          </p:cNvPr>
          <p:cNvGrpSpPr/>
          <p:nvPr/>
        </p:nvGrpSpPr>
        <p:grpSpPr>
          <a:xfrm>
            <a:off x="649250" y="1687851"/>
            <a:ext cx="5420370" cy="962571"/>
            <a:chOff x="467544" y="1934588"/>
            <a:chExt cx="4248200" cy="9625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11463B6-43BD-45D4-AB26-3B2E6C90BCC6}"/>
                </a:ext>
              </a:extLst>
            </p:cNvPr>
            <p:cNvSpPr/>
            <p:nvPr/>
          </p:nvSpPr>
          <p:spPr>
            <a:xfrm>
              <a:off x="797293" y="2312384"/>
              <a:ext cx="3918451" cy="58477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600" dirty="0" err="1" smtClean="0">
                  <a:cs typeface="Arial" pitchFamily="34" charset="0"/>
                </a:rPr>
                <a:t>Sakit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terjadi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karena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interaksi</a:t>
              </a:r>
              <a:r>
                <a:rPr lang="en-US" altLang="ko-KR" sz="1600" dirty="0" smtClean="0"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cs typeface="Arial" pitchFamily="34" charset="0"/>
                </a:rPr>
                <a:t>antara</a:t>
              </a:r>
              <a:r>
                <a:rPr lang="en-US" altLang="ko-KR" sz="1600" dirty="0" smtClean="0">
                  <a:cs typeface="Arial" pitchFamily="34" charset="0"/>
                </a:rPr>
                <a:t> agent, host, </a:t>
              </a:r>
              <a:r>
                <a:rPr lang="en-US" altLang="ko-KR" sz="1600" dirty="0" err="1" smtClean="0">
                  <a:cs typeface="Arial" pitchFamily="34" charset="0"/>
                </a:rPr>
                <a:t>dan</a:t>
              </a:r>
              <a:r>
                <a:rPr lang="en-US" altLang="ko-KR" sz="1600" dirty="0" smtClean="0">
                  <a:cs typeface="Arial" pitchFamily="34" charset="0"/>
                </a:rPr>
                <a:t> environment.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57BE09A-DA36-4B26-B2A9-BA9694F2F2F6}"/>
                </a:ext>
              </a:extLst>
            </p:cNvPr>
            <p:cNvSpPr/>
            <p:nvPr/>
          </p:nvSpPr>
          <p:spPr>
            <a:xfrm>
              <a:off x="467544" y="1934588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1</a:t>
              </a:r>
              <a:r>
                <a:rPr lang="en-US" altLang="ko-KR" b="1" dirty="0" smtClean="0">
                  <a:solidFill>
                    <a:schemeClr val="accent1"/>
                  </a:solidFill>
                </a:rPr>
                <a:t>. </a:t>
              </a:r>
              <a:r>
                <a:rPr lang="en-US" altLang="ko-KR" b="1" dirty="0" err="1" smtClean="0">
                  <a:solidFill>
                    <a:schemeClr val="accent1"/>
                  </a:solidFill>
                </a:rPr>
                <a:t>Epidemilogi</a:t>
              </a:r>
              <a:r>
                <a:rPr lang="en-US" altLang="ko-KR" b="1" dirty="0" smtClean="0">
                  <a:solidFill>
                    <a:schemeClr val="accent1"/>
                  </a:solidFill>
                </a:rPr>
                <a:t> Triangle (Ecological Models)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6239862" y="1687851"/>
            <a:ext cx="5420370" cy="2670731"/>
            <a:chOff x="467544" y="2816016"/>
            <a:chExt cx="4248200" cy="26707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632419" y="3455422"/>
              <a:ext cx="3918451" cy="203132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28600" indent="-228600">
                <a:buFont typeface="+mj-lt"/>
                <a:buAutoNum type="alphaLcParenR"/>
              </a:pPr>
              <a:r>
                <a:rPr lang="en-US" altLang="ko-KR" sz="1400" dirty="0" err="1" smtClean="0">
                  <a:cs typeface="Arial" pitchFamily="34" charset="0"/>
                </a:rPr>
                <a:t>Infektivitas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</a:p>
            <a:p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 </a:t>
              </a:r>
              <a:r>
                <a:rPr lang="en-US" altLang="ko-KR" sz="1400" dirty="0" err="1" smtClean="0">
                  <a:cs typeface="Arial" pitchFamily="34" charset="0"/>
                </a:rPr>
                <a:t>Kemampuan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daya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serang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ke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dalam</a:t>
              </a:r>
              <a:r>
                <a:rPr lang="en-US" altLang="ko-KR" sz="1400" dirty="0" smtClean="0">
                  <a:cs typeface="Arial" pitchFamily="34" charset="0"/>
                </a:rPr>
                <a:t> host</a:t>
              </a:r>
            </a:p>
            <a:p>
              <a:endParaRPr lang="en-US" altLang="ko-KR" sz="1400" dirty="0">
                <a:cs typeface="Arial" pitchFamily="34" charset="0"/>
              </a:endParaRPr>
            </a:p>
            <a:p>
              <a:r>
                <a:rPr lang="en-US" altLang="ko-KR" sz="1400" dirty="0" smtClean="0">
                  <a:cs typeface="Arial" pitchFamily="34" charset="0"/>
                </a:rPr>
                <a:t>b) </a:t>
              </a:r>
              <a:r>
                <a:rPr lang="en-US" altLang="ko-KR" sz="1400" dirty="0" err="1" smtClean="0">
                  <a:cs typeface="Arial" pitchFamily="34" charset="0"/>
                </a:rPr>
                <a:t>Patogenitas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176213" indent="-176213"/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</a:t>
              </a:r>
              <a:r>
                <a:rPr lang="en-US" altLang="ko-KR" sz="1400" dirty="0" err="1" smtClean="0">
                  <a:cs typeface="Arial" pitchFamily="34" charset="0"/>
                </a:rPr>
                <a:t>Kemampuan</a:t>
              </a:r>
              <a:r>
                <a:rPr lang="en-US" altLang="ko-KR" sz="1400" dirty="0" smtClean="0">
                  <a:cs typeface="Arial" pitchFamily="34" charset="0"/>
                </a:rPr>
                <a:t> agent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merusak</a:t>
              </a:r>
              <a:r>
                <a:rPr lang="en-US" altLang="ko-KR" sz="1400" dirty="0" smtClean="0">
                  <a:cs typeface="Arial" pitchFamily="34" charset="0"/>
                </a:rPr>
                <a:t> host, </a:t>
              </a:r>
              <a:r>
                <a:rPr lang="en-US" altLang="ko-KR" sz="1400" dirty="0" err="1" smtClean="0">
                  <a:cs typeface="Arial" pitchFamily="34" charset="0"/>
                </a:rPr>
                <a:t>sehingga</a:t>
              </a:r>
              <a:r>
                <a:rPr lang="en-US" altLang="ko-KR" sz="1400" dirty="0" smtClean="0"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cs typeface="Arial" pitchFamily="34" charset="0"/>
                </a:rPr>
                <a:t>menimbulkan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176213" indent="-176213"/>
              <a:endParaRPr lang="en-US" altLang="ko-KR" sz="1400" dirty="0">
                <a:cs typeface="Arial" pitchFamily="34" charset="0"/>
              </a:endParaRPr>
            </a:p>
            <a:p>
              <a:pPr marL="176213" indent="-176213"/>
              <a:r>
                <a:rPr lang="en-US" altLang="ko-KR" sz="1400" dirty="0" smtClean="0">
                  <a:cs typeface="Arial" pitchFamily="34" charset="0"/>
                </a:rPr>
                <a:t>c) </a:t>
              </a:r>
              <a:r>
                <a:rPr lang="en-US" altLang="ko-KR" sz="1400" dirty="0" err="1" smtClean="0">
                  <a:cs typeface="Arial" pitchFamily="34" charset="0"/>
                </a:rPr>
                <a:t>Virulensi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176213" indent="-176213"/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smtClean="0">
                  <a:cs typeface="Arial" pitchFamily="34" charset="0"/>
                </a:rPr>
                <a:t>   </a:t>
              </a:r>
              <a:r>
                <a:rPr lang="en-US" altLang="ko-KR" sz="1400" dirty="0" err="1" smtClean="0">
                  <a:cs typeface="Arial" pitchFamily="34" charset="0"/>
                </a:rPr>
                <a:t>Kemampuan</a:t>
              </a:r>
              <a:r>
                <a:rPr lang="en-US" altLang="ko-KR" sz="1400" dirty="0" smtClean="0">
                  <a:cs typeface="Arial" pitchFamily="34" charset="0"/>
                </a:rPr>
                <a:t> agent </a:t>
              </a:r>
              <a:r>
                <a:rPr lang="en-US" altLang="ko-KR" sz="1400" dirty="0" err="1" smtClean="0"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menimbulkan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gejala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berat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467544" y="2816016"/>
              <a:ext cx="4248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accent2"/>
                  </a:solidFill>
                </a:rPr>
                <a:t>Faktor-faktor</a:t>
              </a:r>
              <a:r>
                <a:rPr lang="en-US" altLang="ko-KR" sz="1400" b="1" dirty="0" smtClean="0">
                  <a:solidFill>
                    <a:schemeClr val="accent2"/>
                  </a:solidFill>
                </a:rPr>
                <a:t> yang </a:t>
              </a:r>
              <a:r>
                <a:rPr lang="en-US" altLang="ko-KR" sz="1400" b="1" dirty="0" err="1" smtClean="0">
                  <a:solidFill>
                    <a:schemeClr val="accent2"/>
                  </a:solidFill>
                </a:rPr>
                <a:t>mempengaruhi</a:t>
              </a:r>
              <a:r>
                <a:rPr lang="en-US" altLang="ko-KR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accent2"/>
                  </a:solidFill>
                </a:rPr>
                <a:t>s</a:t>
              </a:r>
              <a:r>
                <a:rPr lang="en-US" altLang="ko-KR" sz="1400" b="1" dirty="0" err="1" smtClean="0">
                  <a:solidFill>
                    <a:schemeClr val="accent2"/>
                  </a:solidFill>
                </a:rPr>
                <a:t>ifat</a:t>
              </a:r>
              <a:r>
                <a:rPr lang="en-US" altLang="ko-KR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400" b="1" dirty="0" err="1" smtClean="0">
                  <a:solidFill>
                    <a:schemeClr val="accent2"/>
                  </a:solidFill>
                </a:rPr>
                <a:t>mikroorganisme</a:t>
              </a:r>
              <a:r>
                <a:rPr lang="en-US" altLang="ko-KR" sz="1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400" b="1" dirty="0" err="1" smtClean="0">
                  <a:solidFill>
                    <a:schemeClr val="accent2"/>
                  </a:solidFill>
                </a:rPr>
                <a:t>sebagai</a:t>
              </a:r>
              <a:r>
                <a:rPr lang="en-US" altLang="ko-KR" sz="1400" b="1" dirty="0" smtClean="0">
                  <a:solidFill>
                    <a:schemeClr val="accent2"/>
                  </a:solidFill>
                </a:rPr>
                <a:t> agent </a:t>
              </a:r>
              <a:r>
                <a:rPr lang="en-US" altLang="ko-KR" sz="1400" b="1" dirty="0" err="1" smtClean="0">
                  <a:solidFill>
                    <a:schemeClr val="accent2"/>
                  </a:solidFill>
                </a:rPr>
                <a:t>penyakit</a:t>
              </a:r>
              <a:r>
                <a:rPr lang="en-US" altLang="ko-KR" sz="1400" b="1" dirty="0" smtClean="0">
                  <a:solidFill>
                    <a:schemeClr val="accent2"/>
                  </a:solidFill>
                </a:rPr>
                <a:t>: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">
            <a:extLst>
              <a:ext uri="{FF2B5EF4-FFF2-40B4-BE49-F238E27FC236}">
                <a16:creationId xmlns:a16="http://schemas.microsoft.com/office/drawing/2014/main" xmlns="" id="{11878051-40BF-4DA6-8F20-7C662D45BA88}"/>
              </a:ext>
            </a:extLst>
          </p:cNvPr>
          <p:cNvGrpSpPr/>
          <p:nvPr/>
        </p:nvGrpSpPr>
        <p:grpSpPr>
          <a:xfrm>
            <a:off x="554817" y="2787107"/>
            <a:ext cx="5420370" cy="2618729"/>
            <a:chOff x="467544" y="2816016"/>
            <a:chExt cx="4248200" cy="261872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B25F998-ADF2-4633-9685-8CDE0F7E41FD}"/>
                </a:ext>
              </a:extLst>
            </p:cNvPr>
            <p:cNvSpPr/>
            <p:nvPr/>
          </p:nvSpPr>
          <p:spPr>
            <a:xfrm>
              <a:off x="706430" y="3403420"/>
              <a:ext cx="3918451" cy="203132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228600" indent="-228600">
                <a:buFont typeface="+mj-lt"/>
                <a:buAutoNum type="alphaLcParenR"/>
              </a:pPr>
              <a:r>
                <a:rPr lang="en-US" altLang="ko-KR" sz="1400" dirty="0" err="1" smtClean="0">
                  <a:cs typeface="Arial" pitchFamily="34" charset="0"/>
                </a:rPr>
                <a:t>Zat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nutrisi</a:t>
              </a:r>
              <a:r>
                <a:rPr lang="en-US" altLang="ko-KR" sz="1400" dirty="0" smtClean="0"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cs typeface="Arial" pitchFamily="34" charset="0"/>
                </a:rPr>
                <a:t>ekses</a:t>
              </a:r>
              <a:r>
                <a:rPr lang="en-US" altLang="ko-KR" sz="1400" dirty="0" smtClean="0">
                  <a:cs typeface="Arial" pitchFamily="34" charset="0"/>
                </a:rPr>
                <a:t> (</a:t>
              </a:r>
              <a:r>
                <a:rPr lang="en-US" altLang="ko-KR" sz="1400" dirty="0" err="1" smtClean="0">
                  <a:cs typeface="Arial" pitchFamily="34" charset="0"/>
                </a:rPr>
                <a:t>kolesterol</a:t>
              </a:r>
              <a:r>
                <a:rPr lang="en-US" altLang="ko-KR" sz="1400" dirty="0" smtClean="0">
                  <a:cs typeface="Arial" pitchFamily="34" charset="0"/>
                </a:rPr>
                <a:t>)/</a:t>
              </a:r>
              <a:r>
                <a:rPr lang="en-US" altLang="ko-KR" sz="1400" dirty="0" err="1" smtClean="0">
                  <a:cs typeface="Arial" pitchFamily="34" charset="0"/>
                </a:rPr>
                <a:t>defisiensi</a:t>
              </a:r>
              <a:r>
                <a:rPr lang="en-US" altLang="ko-KR" sz="1400" dirty="0" smtClean="0">
                  <a:cs typeface="Arial" pitchFamily="34" charset="0"/>
                </a:rPr>
                <a:t> (protein)</a:t>
              </a:r>
            </a:p>
            <a:p>
              <a:pPr marL="228600" indent="-228600">
                <a:buFont typeface="+mj-lt"/>
                <a:buAutoNum type="alphaLcParenR"/>
              </a:pPr>
              <a:endParaRPr lang="en-US" altLang="ko-KR" sz="1400" dirty="0" smtClean="0">
                <a:cs typeface="Arial" pitchFamily="34" charset="0"/>
              </a:endParaRPr>
            </a:p>
            <a:p>
              <a:pPr marL="228600" indent="-228600">
                <a:buFont typeface="+mj-lt"/>
                <a:buAutoNum type="alphaLcParenR"/>
              </a:pPr>
              <a:r>
                <a:rPr lang="en-US" altLang="ko-KR" sz="1400" dirty="0" err="1" smtClean="0">
                  <a:cs typeface="Arial" pitchFamily="34" charset="0"/>
                </a:rPr>
                <a:t>Agen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kimiawi</a:t>
              </a:r>
              <a:r>
                <a:rPr lang="en-US" altLang="ko-KR" sz="1400" dirty="0" smtClean="0"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cs typeface="Arial" pitchFamily="34" charset="0"/>
                </a:rPr>
                <a:t>zat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toksik</a:t>
              </a:r>
              <a:r>
                <a:rPr lang="en-US" altLang="ko-KR" sz="1400" dirty="0" smtClean="0">
                  <a:cs typeface="Arial" pitchFamily="34" charset="0"/>
                </a:rPr>
                <a:t>/allergen </a:t>
              </a:r>
              <a:r>
                <a:rPr lang="en-US" altLang="ko-KR" sz="1400" dirty="0" smtClean="0">
                  <a:cs typeface="Arial" pitchFamily="34" charset="0"/>
                </a:rPr>
                <a:t>(</a:t>
              </a:r>
              <a:r>
                <a:rPr lang="en-US" altLang="ko-KR" sz="1400" dirty="0" err="1" smtClean="0">
                  <a:cs typeface="Arial" pitchFamily="34" charset="0"/>
                </a:rPr>
                <a:t>obat</a:t>
              </a:r>
              <a:r>
                <a:rPr lang="en-US" altLang="ko-KR" sz="1400" dirty="0" smtClean="0">
                  <a:cs typeface="Arial" pitchFamily="34" charset="0"/>
                </a:rPr>
                <a:t>) </a:t>
              </a:r>
              <a:r>
                <a:rPr lang="en-US" altLang="ko-KR" sz="1400" dirty="0" err="1" smtClean="0"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cs typeface="Arial" pitchFamily="34" charset="0"/>
                </a:rPr>
                <a:t> lain </a:t>
              </a:r>
              <a:r>
                <a:rPr lang="en-US" altLang="ko-KR" sz="1400" dirty="0" err="1" smtClean="0">
                  <a:cs typeface="Arial" pitchFamily="34" charset="0"/>
                </a:rPr>
                <a:t>karbonmonoksida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pestisida</a:t>
              </a:r>
              <a:r>
                <a:rPr lang="en-US" altLang="ko-KR" sz="1400" dirty="0" smtClean="0">
                  <a:cs typeface="Arial" pitchFamily="34" charset="0"/>
                </a:rPr>
                <a:t>, Hg, </a:t>
              </a:r>
              <a:r>
                <a:rPr lang="en-US" altLang="ko-KR" sz="1400" dirty="0" err="1" smtClean="0">
                  <a:cs typeface="Arial" pitchFamily="34" charset="0"/>
                </a:rPr>
                <a:t>arsen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</a:p>
            <a:p>
              <a:pPr marL="228600" indent="-228600">
                <a:buFont typeface="+mj-lt"/>
                <a:buAutoNum type="alphaLcParenR"/>
              </a:pPr>
              <a:endParaRPr lang="en-US" altLang="ko-KR" sz="1400" dirty="0">
                <a:cs typeface="Arial" pitchFamily="34" charset="0"/>
              </a:endParaRPr>
            </a:p>
            <a:p>
              <a:pPr marL="228600" indent="-228600">
                <a:buFont typeface="+mj-lt"/>
                <a:buAutoNum type="alphaLcParenR"/>
              </a:pPr>
              <a:r>
                <a:rPr lang="en-US" altLang="ko-KR" sz="1400" dirty="0" err="1" smtClean="0">
                  <a:cs typeface="Arial" pitchFamily="34" charset="0"/>
                </a:rPr>
                <a:t>Agen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fisik</a:t>
              </a:r>
              <a:r>
                <a:rPr lang="en-US" altLang="ko-KR" sz="1400" dirty="0" smtClean="0"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cs typeface="Arial" pitchFamily="34" charset="0"/>
                </a:rPr>
                <a:t>radiasi</a:t>
              </a:r>
              <a:r>
                <a:rPr lang="en-US" altLang="ko-KR" sz="1400" dirty="0" smtClean="0">
                  <a:cs typeface="Arial" pitchFamily="34" charset="0"/>
                </a:rPr>
                <a:t>, air, </a:t>
              </a:r>
              <a:r>
                <a:rPr lang="en-US" altLang="ko-KR" sz="1400" dirty="0" err="1" smtClean="0">
                  <a:cs typeface="Arial" pitchFamily="34" charset="0"/>
                </a:rPr>
                <a:t>udara</a:t>
              </a:r>
              <a:endParaRPr lang="en-US" altLang="ko-KR" sz="1400" dirty="0" smtClean="0">
                <a:cs typeface="Arial" pitchFamily="34" charset="0"/>
              </a:endParaRPr>
            </a:p>
            <a:p>
              <a:pPr marL="228600" indent="-228600">
                <a:buFont typeface="+mj-lt"/>
                <a:buAutoNum type="alphaLcParenR"/>
              </a:pPr>
              <a:endParaRPr lang="en-US" altLang="ko-KR" sz="1400" dirty="0">
                <a:cs typeface="Arial" pitchFamily="34" charset="0"/>
              </a:endParaRPr>
            </a:p>
            <a:p>
              <a:pPr marL="228600" indent="-228600">
                <a:buFont typeface="+mj-lt"/>
                <a:buAutoNum type="alphaLcParenR"/>
              </a:pPr>
              <a:r>
                <a:rPr lang="en-US" altLang="ko-KR" sz="1400" dirty="0" err="1" smtClean="0">
                  <a:cs typeface="Arial" pitchFamily="34" charset="0"/>
                </a:rPr>
                <a:t>Agen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infektius</a:t>
              </a:r>
              <a:r>
                <a:rPr lang="en-US" altLang="ko-KR" sz="1400" dirty="0" smtClean="0">
                  <a:cs typeface="Arial" pitchFamily="34" charset="0"/>
                </a:rPr>
                <a:t> : virus, </a:t>
              </a:r>
              <a:r>
                <a:rPr lang="en-US" altLang="ko-KR" sz="1400" dirty="0" err="1" smtClean="0">
                  <a:cs typeface="Arial" pitchFamily="34" charset="0"/>
                </a:rPr>
                <a:t>bakteri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jamur</a:t>
              </a:r>
              <a:r>
                <a:rPr lang="en-US" altLang="ko-KR" sz="1400" dirty="0" smtClean="0"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cs typeface="Arial" pitchFamily="34" charset="0"/>
                </a:rPr>
                <a:t>parasit</a:t>
              </a:r>
              <a:r>
                <a:rPr lang="en-US" altLang="ko-KR" sz="1400" dirty="0" smtClean="0">
                  <a:cs typeface="Arial" pitchFamily="34" charset="0"/>
                </a:rPr>
                <a:t>, protozoa, </a:t>
              </a:r>
              <a:r>
                <a:rPr lang="en-US" altLang="ko-KR" sz="1400" dirty="0" err="1" smtClean="0">
                  <a:cs typeface="Arial" pitchFamily="34" charset="0"/>
                </a:rPr>
                <a:t>metazoa</a:t>
              </a:r>
              <a:r>
                <a:rPr lang="en-US" altLang="ko-KR" sz="1400" dirty="0" smtClean="0">
                  <a:cs typeface="Arial" pitchFamily="34" charset="0"/>
                </a:rPr>
                <a:t> 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41ED99F-AED7-486C-86BF-EFA104A70B0C}"/>
                </a:ext>
              </a:extLst>
            </p:cNvPr>
            <p:cNvSpPr/>
            <p:nvPr/>
          </p:nvSpPr>
          <p:spPr>
            <a:xfrm>
              <a:off x="467544" y="2816016"/>
              <a:ext cx="4248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/>
                  </a:solidFill>
                </a:rPr>
                <a:t>   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Faktor-faktor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yang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menentukan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terjadinya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penyakit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marL="271463" indent="-85725">
                <a:buFont typeface="Arial" pitchFamily="34" charset="0"/>
                <a:buChar char="•"/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   Agent </a:t>
              </a:r>
              <a:r>
                <a:rPr lang="en-US" altLang="ko-KR" sz="1600" b="1" dirty="0" err="1" smtClean="0">
                  <a:solidFill>
                    <a:schemeClr val="accent2"/>
                  </a:solidFill>
                </a:rPr>
                <a:t>Penyakit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9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32">
            <a:extLst>
              <a:ext uri="{FF2B5EF4-FFF2-40B4-BE49-F238E27FC236}">
                <a16:creationId xmlns:a16="http://schemas.microsoft.com/office/drawing/2014/main" xmlns="" id="{05151692-AD20-49BB-A577-B2F44CA9D815}"/>
              </a:ext>
            </a:extLst>
          </p:cNvPr>
          <p:cNvSpPr/>
          <p:nvPr/>
        </p:nvSpPr>
        <p:spPr>
          <a:xfrm>
            <a:off x="944908" y="716567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xmlns="" id="{E28A2502-A068-4E9A-97FD-87F16A7D3007}"/>
              </a:ext>
            </a:extLst>
          </p:cNvPr>
          <p:cNvSpPr/>
          <p:nvPr/>
        </p:nvSpPr>
        <p:spPr>
          <a:xfrm>
            <a:off x="944908" y="71656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8F2081-7DAA-468F-A8ED-D314A3CCC746}"/>
              </a:ext>
            </a:extLst>
          </p:cNvPr>
          <p:cNvSpPr txBox="1"/>
          <p:nvPr/>
        </p:nvSpPr>
        <p:spPr>
          <a:xfrm>
            <a:off x="1031069" y="852641"/>
            <a:ext cx="90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AGENT</a:t>
            </a:r>
            <a:endParaRPr lang="ko-K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F34E2D-3890-4B39-8B31-2D108CF18949}"/>
              </a:ext>
            </a:extLst>
          </p:cNvPr>
          <p:cNvSpPr txBox="1"/>
          <p:nvPr/>
        </p:nvSpPr>
        <p:spPr>
          <a:xfrm>
            <a:off x="2125845" y="799750"/>
            <a:ext cx="336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cs typeface="Arial" pitchFamily="34" charset="0"/>
              </a:rPr>
              <a:t>Syarat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smtClean="0">
                <a:cs typeface="Arial" pitchFamily="34" charset="0"/>
              </a:rPr>
              <a:t>agent </a:t>
            </a:r>
            <a:r>
              <a:rPr lang="en-US" altLang="ko-KR" sz="1400" dirty="0" err="1" smtClean="0">
                <a:cs typeface="Arial" pitchFamily="34" charset="0"/>
              </a:rPr>
              <a:t>sebagai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penyebab</a:t>
            </a:r>
            <a:r>
              <a:rPr lang="en-US" altLang="ko-KR" sz="1400" dirty="0" smtClean="0">
                <a:cs typeface="Arial" pitchFamily="34" charset="0"/>
              </a:rPr>
              <a:t> </a:t>
            </a:r>
            <a:r>
              <a:rPr lang="en-US" altLang="ko-KR" sz="1400" dirty="0" err="1" smtClean="0">
                <a:cs typeface="Arial" pitchFamily="34" charset="0"/>
              </a:rPr>
              <a:t>penyakit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B8735B-2477-4185-9D58-7BBE0A502028}"/>
              </a:ext>
            </a:extLst>
          </p:cNvPr>
          <p:cNvSpPr txBox="1"/>
          <p:nvPr/>
        </p:nvSpPr>
        <p:spPr>
          <a:xfrm>
            <a:off x="982461" y="1498083"/>
            <a:ext cx="4718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Dijumpai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pada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setiap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kasus</a:t>
            </a:r>
            <a:r>
              <a:rPr lang="en-US" altLang="ko-KR" sz="1400" dirty="0" smtClean="0"/>
              <a:t> yang </a:t>
            </a:r>
            <a:r>
              <a:rPr lang="en-US" altLang="ko-KR" sz="1400" dirty="0" err="1" smtClean="0"/>
              <a:t>diteliti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pada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keadaan</a:t>
            </a:r>
            <a:r>
              <a:rPr lang="en-US" altLang="ko-KR" sz="1400" dirty="0" smtClean="0"/>
              <a:t> yang </a:t>
            </a:r>
            <a:r>
              <a:rPr lang="en-US" altLang="ko-KR" sz="1400" dirty="0" err="1" smtClean="0"/>
              <a:t>sesuai</a:t>
            </a:r>
            <a:r>
              <a:rPr lang="en-US" altLang="ko-KR" sz="1400" dirty="0" smtClean="0"/>
              <a:t> (</a:t>
            </a:r>
            <a:r>
              <a:rPr lang="en-US" altLang="ko-KR" sz="1400" i="1" dirty="0" smtClean="0"/>
              <a:t>necessary cause</a:t>
            </a:r>
            <a:r>
              <a:rPr lang="en-US" altLang="ko-KR" sz="1400" dirty="0" smtClean="0"/>
              <a:t>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Agent </a:t>
            </a:r>
            <a:r>
              <a:rPr lang="en-US" altLang="ko-KR" sz="1400" dirty="0" err="1" smtClean="0"/>
              <a:t>hanya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menyebabkan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penyakit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yang </a:t>
            </a:r>
            <a:r>
              <a:rPr lang="en-US" altLang="ko-KR" sz="1400" dirty="0" err="1" smtClean="0"/>
              <a:t>diteliti</a:t>
            </a:r>
            <a:r>
              <a:rPr lang="en-US" altLang="ko-KR" sz="1400" dirty="0" smtClean="0"/>
              <a:t> (</a:t>
            </a:r>
            <a:r>
              <a:rPr lang="en-US" altLang="ko-KR" sz="1400" i="1" dirty="0" err="1" smtClean="0"/>
              <a:t>spesific</a:t>
            </a:r>
            <a:r>
              <a:rPr lang="en-US" altLang="ko-KR" sz="1400" i="1" dirty="0" smtClean="0"/>
              <a:t> effect</a:t>
            </a:r>
            <a:r>
              <a:rPr lang="en-US" altLang="ko-KR" sz="1400" dirty="0" smtClean="0"/>
              <a:t>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Agen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diisolasi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sempurna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berulang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ditumbuhkan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dan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dibiakkan</a:t>
            </a:r>
            <a:r>
              <a:rPr lang="en-US" altLang="ko-KR" sz="1400" dirty="0" smtClean="0"/>
              <a:t> (</a:t>
            </a:r>
            <a:r>
              <a:rPr lang="en-US" altLang="ko-KR" sz="1400" i="1" dirty="0" err="1" smtClean="0"/>
              <a:t>suffecient</a:t>
            </a:r>
            <a:r>
              <a:rPr lang="en-US" altLang="ko-KR" sz="1400" i="1" dirty="0" smtClean="0"/>
              <a:t> effect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xmlns="" id="{24223E7B-86AC-429D-92BE-016883FE4F86}"/>
              </a:ext>
            </a:extLst>
          </p:cNvPr>
          <p:cNvSpPr/>
          <p:nvPr/>
        </p:nvSpPr>
        <p:spPr>
          <a:xfrm>
            <a:off x="6417647" y="1634282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xmlns="" id="{A7ECF09A-6C61-4EE1-8C4C-0D82A8510BF7}"/>
              </a:ext>
            </a:extLst>
          </p:cNvPr>
          <p:cNvSpPr/>
          <p:nvPr/>
        </p:nvSpPr>
        <p:spPr>
          <a:xfrm>
            <a:off x="6441068" y="1634281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826AAB-C288-4401-847D-973C8AF12C4E}"/>
              </a:ext>
            </a:extLst>
          </p:cNvPr>
          <p:cNvSpPr txBox="1"/>
          <p:nvPr/>
        </p:nvSpPr>
        <p:spPr>
          <a:xfrm>
            <a:off x="6441068" y="1730225"/>
            <a:ext cx="121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Lingkungan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88937B-A5D6-42C3-B157-289B23A22943}"/>
              </a:ext>
            </a:extLst>
          </p:cNvPr>
          <p:cNvSpPr txBox="1"/>
          <p:nvPr/>
        </p:nvSpPr>
        <p:spPr>
          <a:xfrm>
            <a:off x="7763087" y="1679208"/>
            <a:ext cx="336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Faktor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lingkungan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ekstrinsik</a:t>
            </a:r>
            <a:r>
              <a:rPr lang="en-US" altLang="ko-KR" sz="1400" dirty="0" smtClean="0"/>
              <a:t>) </a:t>
            </a:r>
            <a:r>
              <a:rPr lang="en-US" altLang="ko-KR" sz="1400" dirty="0" err="1" smtClean="0"/>
              <a:t>sebagai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penunjang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terjadinya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penyakit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D0A725-9AE9-4CF5-BD42-9E5348B70EE5}"/>
              </a:ext>
            </a:extLst>
          </p:cNvPr>
          <p:cNvSpPr txBox="1"/>
          <p:nvPr/>
        </p:nvSpPr>
        <p:spPr>
          <a:xfrm>
            <a:off x="6561958" y="2519866"/>
            <a:ext cx="4718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dirty="0" err="1" smtClean="0"/>
              <a:t>Lingkungan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fisik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antara</a:t>
            </a:r>
            <a:r>
              <a:rPr lang="en-US" altLang="ko-KR" sz="1400" dirty="0" smtClean="0"/>
              <a:t> lain: </a:t>
            </a:r>
            <a:r>
              <a:rPr lang="en-US" altLang="ko-KR" sz="1400" dirty="0" err="1" smtClean="0"/>
              <a:t>geografi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keadaan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musim</a:t>
            </a:r>
            <a:r>
              <a:rPr lang="en-US" altLang="ko-KR" sz="14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ko-KR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400" dirty="0" err="1" smtClean="0"/>
              <a:t>Lingkungan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biologis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semua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makhluk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hidup</a:t>
            </a:r>
            <a:r>
              <a:rPr lang="en-US" altLang="ko-KR" sz="1400" dirty="0" smtClean="0"/>
              <a:t> yang </a:t>
            </a:r>
            <a:r>
              <a:rPr lang="en-US" altLang="ko-KR" sz="1400" dirty="0" err="1" smtClean="0"/>
              <a:t>berada</a:t>
            </a:r>
            <a:r>
              <a:rPr lang="en-US" altLang="ko-KR" sz="1400" dirty="0" smtClean="0"/>
              <a:t> di </a:t>
            </a:r>
            <a:r>
              <a:rPr lang="en-US" altLang="ko-KR" sz="1400" dirty="0" err="1" smtClean="0"/>
              <a:t>sekitar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manusia</a:t>
            </a:r>
            <a:r>
              <a:rPr lang="en-US" altLang="ko-KR" sz="14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ko-KR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400" dirty="0" err="1" smtClean="0"/>
              <a:t>Lingkungan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sosial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ekonomi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meliputi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pekerjaan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urbanisasi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perkembangan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ekonomi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bencana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alam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</a:t>
            </a:r>
            <a:endParaRPr lang="ko-KR" altLang="en-US" sz="1400" dirty="0"/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xmlns="" id="{848A31A6-19BE-456A-ABE4-19B745A487D8}"/>
              </a:ext>
            </a:extLst>
          </p:cNvPr>
          <p:cNvSpPr/>
          <p:nvPr/>
        </p:nvSpPr>
        <p:spPr>
          <a:xfrm>
            <a:off x="784904" y="3571660"/>
            <a:ext cx="4710188" cy="838220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xmlns="" id="{D427272B-6BE8-455D-AD62-A0F3C483ACF6}"/>
              </a:ext>
            </a:extLst>
          </p:cNvPr>
          <p:cNvSpPr/>
          <p:nvPr/>
        </p:nvSpPr>
        <p:spPr>
          <a:xfrm>
            <a:off x="780854" y="3600012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617CBC-DB99-4217-A511-A81CBB382777}"/>
              </a:ext>
            </a:extLst>
          </p:cNvPr>
          <p:cNvSpPr txBox="1"/>
          <p:nvPr/>
        </p:nvSpPr>
        <p:spPr>
          <a:xfrm>
            <a:off x="1047076" y="3623433"/>
            <a:ext cx="71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HOST</a:t>
            </a:r>
            <a:endParaRPr lang="ko-K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2EA17D-F6C6-4172-8A14-A37E520D2799}"/>
              </a:ext>
            </a:extLst>
          </p:cNvPr>
          <p:cNvSpPr txBox="1"/>
          <p:nvPr/>
        </p:nvSpPr>
        <p:spPr>
          <a:xfrm>
            <a:off x="1973469" y="3548442"/>
            <a:ext cx="3364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Faktor</a:t>
            </a:r>
            <a:r>
              <a:rPr lang="en-US" altLang="ko-KR" sz="1400" dirty="0" smtClean="0"/>
              <a:t> host (</a:t>
            </a:r>
            <a:r>
              <a:rPr lang="en-US" altLang="ko-KR" sz="1400" dirty="0" err="1" smtClean="0"/>
              <a:t>intrinsik</a:t>
            </a:r>
            <a:r>
              <a:rPr lang="en-US" altLang="ko-KR" sz="1400" dirty="0" smtClean="0"/>
              <a:t>) yang </a:t>
            </a:r>
            <a:r>
              <a:rPr lang="en-US" altLang="ko-KR" sz="1400" dirty="0" err="1" smtClean="0"/>
              <a:t>merupakan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faktor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resiko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timbulnya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penyakit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antara</a:t>
            </a:r>
            <a:r>
              <a:rPr lang="en-US" altLang="ko-KR" sz="1400" dirty="0" smtClean="0"/>
              <a:t> </a:t>
            </a:r>
            <a:r>
              <a:rPr lang="en-US" altLang="ko-KR" sz="1400" b="1" dirty="0" smtClean="0"/>
              <a:t>l</a:t>
            </a:r>
            <a:r>
              <a:rPr lang="en-US" altLang="ko-KR" sz="1400" dirty="0" smtClean="0"/>
              <a:t>ain:</a:t>
            </a:r>
            <a:endParaRPr lang="en-US" altLang="ko-KR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620F02-16DE-485F-8358-65F0774D07C4}"/>
              </a:ext>
            </a:extLst>
          </p:cNvPr>
          <p:cNvSpPr txBox="1"/>
          <p:nvPr/>
        </p:nvSpPr>
        <p:spPr>
          <a:xfrm>
            <a:off x="916328" y="4310324"/>
            <a:ext cx="471857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Genetik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misalnya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penyakit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herediter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seperti</a:t>
            </a:r>
            <a:r>
              <a:rPr lang="en-US" altLang="ko-KR" sz="1400" dirty="0" smtClean="0"/>
              <a:t> hemophilia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Umur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misalya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usia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lanjut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berisiko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penyakit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jantung</a:t>
            </a:r>
            <a:endParaRPr lang="en-US" altLang="ko-KR" sz="1400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Jenis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kelamin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misalnya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pada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kelenjar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gondok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terutama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pada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wanita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jantung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hipertensi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pada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laki-laki</a:t>
            </a:r>
            <a:endParaRPr lang="en-US" altLang="ko-KR" sz="1400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Keadaan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fisiologi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misalnya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hamil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persalinan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bisa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menyebabkan</a:t>
            </a:r>
            <a:r>
              <a:rPr lang="en-US" altLang="ko-KR" sz="1400" dirty="0" smtClean="0"/>
              <a:t> anemia, </a:t>
            </a:r>
            <a:r>
              <a:rPr lang="en-US" altLang="ko-KR" sz="1400" dirty="0" err="1" smtClean="0"/>
              <a:t>psikosis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pascapartum</a:t>
            </a:r>
            <a:r>
              <a:rPr lang="en-US" altLang="ko-KR" sz="14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Kekebalan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dan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penyakit</a:t>
            </a:r>
            <a:r>
              <a:rPr lang="en-US" altLang="ko-KR" sz="1400" dirty="0" smtClean="0"/>
              <a:t> yang </a:t>
            </a:r>
            <a:r>
              <a:rPr lang="en-US" altLang="ko-KR" sz="1400" dirty="0" err="1" smtClean="0"/>
              <a:t>diderita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sebelumnya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47278A-28D4-49E1-8BEF-57D0CE357E6F}"/>
              </a:ext>
            </a:extLst>
          </p:cNvPr>
          <p:cNvSpPr txBox="1"/>
          <p:nvPr/>
        </p:nvSpPr>
        <p:spPr>
          <a:xfrm>
            <a:off x="6752085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Teori</a:t>
            </a:r>
            <a:r>
              <a:rPr lang="en-US" sz="3200" dirty="0" smtClean="0"/>
              <a:t> </a:t>
            </a:r>
            <a:r>
              <a:rPr lang="en-US" sz="3200" dirty="0" err="1" smtClean="0"/>
              <a:t>faktor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mempengaruhi</a:t>
            </a:r>
            <a:r>
              <a:rPr lang="en-US" sz="3200" dirty="0" smtClean="0"/>
              <a:t> </a:t>
            </a:r>
            <a:r>
              <a:rPr lang="en-US" sz="3200" dirty="0" err="1" smtClean="0"/>
              <a:t>sakit</a:t>
            </a:r>
            <a:endParaRPr lang="en-US" sz="3200" dirty="0"/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xmlns="" id="{D859634B-9007-4771-9D25-67131593C048}"/>
              </a:ext>
            </a:extLst>
          </p:cNvPr>
          <p:cNvGrpSpPr/>
          <p:nvPr/>
        </p:nvGrpSpPr>
        <p:grpSpPr>
          <a:xfrm>
            <a:off x="649250" y="1687851"/>
            <a:ext cx="5420370" cy="1116460"/>
            <a:chOff x="467544" y="1934588"/>
            <a:chExt cx="4248200" cy="11164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11463B6-43BD-45D4-AB26-3B2E6C90BCC6}"/>
                </a:ext>
              </a:extLst>
            </p:cNvPr>
            <p:cNvSpPr/>
            <p:nvPr/>
          </p:nvSpPr>
          <p:spPr>
            <a:xfrm>
              <a:off x="797293" y="2312384"/>
              <a:ext cx="3918451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 err="1" smtClean="0"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penyakit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bergantung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pada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sebab</a:t>
              </a:r>
              <a:r>
                <a:rPr lang="en-US" altLang="ko-KR" sz="1400" dirty="0" smtClean="0"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cs typeface="Arial" pitchFamily="34" charset="0"/>
                </a:rPr>
                <a:t>berdiri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sendiri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melainkan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sebagai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akibat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dari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serangkaian</a:t>
              </a:r>
              <a:r>
                <a:rPr lang="en-US" altLang="ko-KR" sz="1400" dirty="0" smtClean="0">
                  <a:cs typeface="Arial" pitchFamily="34" charset="0"/>
                </a:rPr>
                <a:t> proses </a:t>
              </a:r>
              <a:r>
                <a:rPr lang="en-US" altLang="ko-KR" sz="1400" dirty="0" err="1" smtClean="0">
                  <a:cs typeface="Arial" pitchFamily="34" charset="0"/>
                </a:rPr>
                <a:t>sebab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dan</a:t>
              </a:r>
              <a:r>
                <a:rPr lang="en-US" altLang="ko-KR" sz="1400" dirty="0" smtClean="0"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cs typeface="Arial" pitchFamily="34" charset="0"/>
                </a:rPr>
                <a:t>akibat</a:t>
              </a:r>
              <a:r>
                <a:rPr lang="en-US" altLang="ko-KR" sz="1400" dirty="0" smtClean="0">
                  <a:cs typeface="Arial" pitchFamily="34" charset="0"/>
                </a:rPr>
                <a:t>.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57BE09A-DA36-4B26-B2A9-BA9694F2F2F6}"/>
                </a:ext>
              </a:extLst>
            </p:cNvPr>
            <p:cNvSpPr/>
            <p:nvPr/>
          </p:nvSpPr>
          <p:spPr>
            <a:xfrm>
              <a:off x="467544" y="1934588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/>
                  </a:solidFill>
                </a:rPr>
                <a:t>2. The Web Causation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xmlns="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5" y="2846284"/>
            <a:ext cx="4471303" cy="344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그룹 3">
            <a:extLst>
              <a:ext uri="{FF2B5EF4-FFF2-40B4-BE49-F238E27FC236}">
                <a16:creationId xmlns:a16="http://schemas.microsoft.com/office/drawing/2014/main" xmlns="" id="{D859634B-9007-4771-9D25-67131593C048}"/>
              </a:ext>
            </a:extLst>
          </p:cNvPr>
          <p:cNvGrpSpPr/>
          <p:nvPr/>
        </p:nvGrpSpPr>
        <p:grpSpPr>
          <a:xfrm>
            <a:off x="5855940" y="1687851"/>
            <a:ext cx="5420370" cy="901016"/>
            <a:chOff x="467544" y="1934588"/>
            <a:chExt cx="4248200" cy="90101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11463B6-43BD-45D4-AB26-3B2E6C90BCC6}"/>
                </a:ext>
              </a:extLst>
            </p:cNvPr>
            <p:cNvSpPr/>
            <p:nvPr/>
          </p:nvSpPr>
          <p:spPr>
            <a:xfrm>
              <a:off x="797293" y="2312384"/>
              <a:ext cx="391845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 err="1" smtClean="0">
                  <a:cs typeface="Arial" pitchFamily="34" charset="0"/>
                </a:rPr>
                <a:t>Manusia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sakit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karena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berbagai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faktor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lingkungan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fisik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biologis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maupun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57BE09A-DA36-4B26-B2A9-BA9694F2F2F6}"/>
                </a:ext>
              </a:extLst>
            </p:cNvPr>
            <p:cNvSpPr/>
            <p:nvPr/>
          </p:nvSpPr>
          <p:spPr>
            <a:xfrm>
              <a:off x="467544" y="1934588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3</a:t>
              </a:r>
              <a:r>
                <a:rPr lang="en-US" altLang="ko-KR" b="1" dirty="0" smtClean="0">
                  <a:solidFill>
                    <a:schemeClr val="accent1"/>
                  </a:solidFill>
                </a:rPr>
                <a:t>. The </a:t>
              </a:r>
              <a:r>
                <a:rPr lang="en-US" altLang="ko-KR" b="1" dirty="0" err="1" smtClean="0">
                  <a:solidFill>
                    <a:schemeClr val="accent1"/>
                  </a:solidFill>
                </a:rPr>
                <a:t>Whell</a:t>
              </a:r>
              <a:r>
                <a:rPr lang="en-US" altLang="ko-KR" b="1" dirty="0" smtClean="0">
                  <a:solidFill>
                    <a:schemeClr val="accent1"/>
                  </a:solidFill>
                </a:rPr>
                <a:t> Causation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29D0A9-D0A3-4547-940B-839E9E27BCB1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14763" y="200366"/>
            <a:ext cx="61916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 err="1" smtClean="0">
                <a:solidFill>
                  <a:schemeClr val="bg1"/>
                </a:solidFill>
                <a:cs typeface="Arial" pitchFamily="34" charset="0"/>
              </a:rPr>
              <a:t>Riwayat</a:t>
            </a:r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cs typeface="Arial" pitchFamily="34" charset="0"/>
              </a:rPr>
              <a:t>Alamiah</a:t>
            </a:r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cs typeface="Arial" pitchFamily="34" charset="0"/>
              </a:rPr>
              <a:t>Penyakit</a:t>
            </a:r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cs typeface="Arial" pitchFamily="34" charset="0"/>
              </a:rPr>
              <a:t>Manusia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1751" y="1740551"/>
            <a:ext cx="460529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Proses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perkembangan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penyakit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tanpa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adanya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intervensi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sengaja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terencana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60F9A5-3717-4EDD-A9A8-A37B9C99EBED}"/>
              </a:ext>
            </a:extLst>
          </p:cNvPr>
          <p:cNvSpPr txBox="1"/>
          <p:nvPr/>
        </p:nvSpPr>
        <p:spPr>
          <a:xfrm>
            <a:off x="6764009" y="3367364"/>
            <a:ext cx="450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ffe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06850"/>
    </a:accent1>
    <a:accent2>
      <a:srgbClr val="BA6030"/>
    </a:accent2>
    <a:accent3>
      <a:srgbClr val="843C1A"/>
    </a:accent3>
    <a:accent4>
      <a:srgbClr val="8C221E"/>
    </a:accent4>
    <a:accent5>
      <a:srgbClr val="3F3F3F"/>
    </a:accent5>
    <a:accent6>
      <a:srgbClr val="0C0C0C"/>
    </a:accent6>
    <a:hlink>
      <a:srgbClr val="421E0C"/>
    </a:hlink>
    <a:folHlink>
      <a:srgbClr val="421E0C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ffe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06850"/>
    </a:accent1>
    <a:accent2>
      <a:srgbClr val="BA6030"/>
    </a:accent2>
    <a:accent3>
      <a:srgbClr val="843C1A"/>
    </a:accent3>
    <a:accent4>
      <a:srgbClr val="8C221E"/>
    </a:accent4>
    <a:accent5>
      <a:srgbClr val="3F3F3F"/>
    </a:accent5>
    <a:accent6>
      <a:srgbClr val="0C0C0C"/>
    </a:accent6>
    <a:hlink>
      <a:srgbClr val="421E0C"/>
    </a:hlink>
    <a:folHlink>
      <a:srgbClr val="421E0C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offe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06850"/>
    </a:accent1>
    <a:accent2>
      <a:srgbClr val="BA6030"/>
    </a:accent2>
    <a:accent3>
      <a:srgbClr val="843C1A"/>
    </a:accent3>
    <a:accent4>
      <a:srgbClr val="8C221E"/>
    </a:accent4>
    <a:accent5>
      <a:srgbClr val="3F3F3F"/>
    </a:accent5>
    <a:accent6>
      <a:srgbClr val="0C0C0C"/>
    </a:accent6>
    <a:hlink>
      <a:srgbClr val="421E0C"/>
    </a:hlink>
    <a:folHlink>
      <a:srgbClr val="421E0C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8093</TotalTime>
  <Words>1611</Words>
  <Application>Microsoft Office PowerPoint</Application>
  <PresentationFormat>Custom</PresentationFormat>
  <Paragraphs>238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acer</cp:lastModifiedBy>
  <cp:revision>250</cp:revision>
  <dcterms:created xsi:type="dcterms:W3CDTF">2018-04-24T17:14:44Z</dcterms:created>
  <dcterms:modified xsi:type="dcterms:W3CDTF">2022-09-18T23:18:19Z</dcterms:modified>
</cp:coreProperties>
</file>