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7"/>
  </p:notesMasterIdLst>
  <p:sldIdLst>
    <p:sldId id="256" r:id="rId4"/>
    <p:sldId id="294" r:id="rId5"/>
    <p:sldId id="271" r:id="rId6"/>
    <p:sldId id="295" r:id="rId7"/>
    <p:sldId id="296" r:id="rId8"/>
    <p:sldId id="297" r:id="rId9"/>
    <p:sldId id="299" r:id="rId10"/>
    <p:sldId id="298" r:id="rId11"/>
    <p:sldId id="300" r:id="rId12"/>
    <p:sldId id="301" r:id="rId13"/>
    <p:sldId id="313" r:id="rId14"/>
    <p:sldId id="314" r:id="rId15"/>
    <p:sldId id="302" r:id="rId16"/>
    <p:sldId id="303" r:id="rId17"/>
    <p:sldId id="304" r:id="rId18"/>
    <p:sldId id="305" r:id="rId19"/>
    <p:sldId id="306" r:id="rId20"/>
    <p:sldId id="307" r:id="rId21"/>
    <p:sldId id="308" r:id="rId22"/>
    <p:sldId id="309" r:id="rId23"/>
    <p:sldId id="310" r:id="rId24"/>
    <p:sldId id="311" r:id="rId25"/>
    <p:sldId id="312" r:id="rId2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5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807"/>
    <a:srgbClr val="E79F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480" y="-72"/>
      </p:cViewPr>
      <p:guideLst>
        <p:guide orient="horz" pos="175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8E1A05-AC9F-48A6-8743-F9805FF6AB76}" type="datetimeFigureOut">
              <a:rPr lang="id-ID" smtClean="0"/>
              <a:t>05/09/2022</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9D4484-2551-4A1D-82E9-F5BB354803C3}" type="slidenum">
              <a:rPr lang="id-ID" smtClean="0"/>
              <a:t>‹#›</a:t>
            </a:fld>
            <a:endParaRPr lang="id-ID"/>
          </a:p>
        </p:txBody>
      </p:sp>
    </p:spTree>
    <p:extLst>
      <p:ext uri="{BB962C8B-B14F-4D97-AF65-F5344CB8AC3E}">
        <p14:creationId xmlns:p14="http://schemas.microsoft.com/office/powerpoint/2010/main" val="101198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299D4484-2551-4A1D-82E9-F5BB354803C3}" type="slidenum">
              <a:rPr lang="id-ID" smtClean="0"/>
              <a:t>1</a:t>
            </a:fld>
            <a:endParaRPr lang="id-ID"/>
          </a:p>
        </p:txBody>
      </p:sp>
    </p:spTree>
    <p:extLst>
      <p:ext uri="{BB962C8B-B14F-4D97-AF65-F5344CB8AC3E}">
        <p14:creationId xmlns:p14="http://schemas.microsoft.com/office/powerpoint/2010/main" val="20071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299D4484-2551-4A1D-82E9-F5BB354803C3}" type="slidenum">
              <a:rPr lang="id-ID" smtClean="0"/>
              <a:t>2</a:t>
            </a:fld>
            <a:endParaRPr lang="id-ID"/>
          </a:p>
        </p:txBody>
      </p:sp>
    </p:spTree>
    <p:extLst>
      <p:ext uri="{BB962C8B-B14F-4D97-AF65-F5344CB8AC3E}">
        <p14:creationId xmlns:p14="http://schemas.microsoft.com/office/powerpoint/2010/main" val="377656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299D4484-2551-4A1D-82E9-F5BB354803C3}" type="slidenum">
              <a:rPr lang="id-ID" smtClean="0"/>
              <a:t>23</a:t>
            </a:fld>
            <a:endParaRPr lang="id-ID"/>
          </a:p>
        </p:txBody>
      </p:sp>
    </p:spTree>
    <p:extLst>
      <p:ext uri="{BB962C8B-B14F-4D97-AF65-F5344CB8AC3E}">
        <p14:creationId xmlns:p14="http://schemas.microsoft.com/office/powerpoint/2010/main" val="200713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1680" y="512578"/>
            <a:ext cx="814415" cy="8059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Fullslidesppt-Contents\20161219\02-abs\flower-item0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84098" y="3161022"/>
            <a:ext cx="853097" cy="823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002-KIMS BUSINESS\007-02-Fullslidesppt-Contents\20161219\02-abs\flower-item0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39552" y="2506984"/>
            <a:ext cx="1355576" cy="13080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3779912" y="1779662"/>
            <a:ext cx="5364088" cy="1149022"/>
          </a:xfrm>
          <a:prstGeom prst="rect">
            <a:avLst/>
          </a:prstGeom>
        </p:spPr>
        <p:txBody>
          <a:bodyPr anchor="ctr"/>
          <a:lstStyle>
            <a:lvl1pPr marL="0" indent="0" algn="l">
              <a:lnSpc>
                <a:spcPct val="100000"/>
              </a:lnSpc>
              <a:buNone/>
              <a:defRPr sz="3600" b="1" baseline="0">
                <a:solidFill>
                  <a:schemeClr val="accent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b="1" dirty="0"/>
          </a:p>
        </p:txBody>
      </p:sp>
      <p:sp>
        <p:nvSpPr>
          <p:cNvPr id="11" name="Text Placeholder 9"/>
          <p:cNvSpPr>
            <a:spLocks noGrp="1"/>
          </p:cNvSpPr>
          <p:nvPr>
            <p:ph type="body" sz="quarter" idx="11" hasCustomPrompt="1"/>
          </p:nvPr>
        </p:nvSpPr>
        <p:spPr>
          <a:xfrm>
            <a:off x="3779764" y="3069594"/>
            <a:ext cx="5364088" cy="438259"/>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a:spcBef>
                <a:spcPts val="0"/>
              </a:spcBef>
              <a:defRPr/>
            </a:pPr>
            <a:r>
              <a:rPr lang="en-US" altLang="ko-KR" sz="1400" b="1" dirty="0"/>
              <a:t>INSERT THE TITLE </a:t>
            </a:r>
          </a:p>
          <a:p>
            <a:pPr>
              <a:spcBef>
                <a:spcPts val="0"/>
              </a:spcBef>
              <a:defRPr/>
            </a:pPr>
            <a:r>
              <a:rPr lang="en-US" altLang="ko-KR" sz="1400" b="1" dirty="0"/>
              <a:t>OF YOUR PRESENTATION HERE</a:t>
            </a:r>
            <a:endParaRPr lang="en-US" altLang="ko-KR" sz="1400" dirty="0"/>
          </a:p>
        </p:txBody>
      </p:sp>
      <p:pic>
        <p:nvPicPr>
          <p:cNvPr id="1026" name="Picture 2" descr="E:\002-KIMS BUSINESS\007-02-Fullslidesppt-Contents\20161219\02-abs\flower-item01.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4524" y="915566"/>
            <a:ext cx="2232248" cy="21540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658" y="195486"/>
            <a:ext cx="1250988" cy="12380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952" y="1645346"/>
            <a:ext cx="936104" cy="9264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504" y="3818086"/>
            <a:ext cx="1250988" cy="12380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2538" y="4291593"/>
            <a:ext cx="853097" cy="8442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6525" y="512578"/>
            <a:ext cx="814415" cy="8059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E:\002-KIMS BUSINESS\007-02-Fullslidesppt-Contents\20161219\02-abs\flower-item02.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039767" y="-99490"/>
            <a:ext cx="596129" cy="5899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E:\002-KIMS BUSINESS\007-02-Fullslidesppt-Contents\20161219\02-abs\flower-item02.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308304" y="35094"/>
            <a:ext cx="596129" cy="5899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4408" y="666144"/>
            <a:ext cx="814415" cy="8059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7200" y="4155926"/>
            <a:ext cx="814415" cy="8059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2-KIMS BUSINESS\007-02-Fullslidesppt-Contents\20161219\02-abs\flower-item02.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773408" y="4291593"/>
            <a:ext cx="534896" cy="52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7" name="Picture Placeholder 2"/>
          <p:cNvSpPr>
            <a:spLocks noGrp="1"/>
          </p:cNvSpPr>
          <p:nvPr>
            <p:ph type="pic" idx="1" hasCustomPrompt="1"/>
          </p:nvPr>
        </p:nvSpPr>
        <p:spPr>
          <a:xfrm>
            <a:off x="0" y="0"/>
            <a:ext cx="9144000" cy="5143500"/>
          </a:xfrm>
          <a:prstGeom prst="rect">
            <a:avLst/>
          </a:prstGeom>
          <a:solidFill>
            <a:schemeClr val="bg1">
              <a:lumMod val="95000"/>
            </a:schemeClr>
          </a:solidFill>
        </p:spPr>
        <p:txBody>
          <a:bodyPr lIns="648000" anchor="ctr"/>
          <a:lstStyle>
            <a:lvl1pPr marL="0" indent="0" algn="l">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29582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418" y="0"/>
            <a:ext cx="9144000" cy="51435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 hasCustomPrompt="1"/>
          </p:nvPr>
        </p:nvSpPr>
        <p:spPr>
          <a:xfrm>
            <a:off x="0" y="0"/>
            <a:ext cx="4572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50101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6078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Picture Placeholder 2"/>
          <p:cNvSpPr>
            <a:spLocks noGrp="1"/>
          </p:cNvSpPr>
          <p:nvPr>
            <p:ph type="pic" idx="12" hasCustomPrompt="1"/>
          </p:nvPr>
        </p:nvSpPr>
        <p:spPr>
          <a:xfrm>
            <a:off x="0" y="1521683"/>
            <a:ext cx="9144000" cy="210013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621024"/>
            <a:ext cx="4572000" cy="15224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ectangle 8"/>
          <p:cNvSpPr/>
          <p:nvPr userDrawn="1"/>
        </p:nvSpPr>
        <p:spPr>
          <a:xfrm>
            <a:off x="4572000" y="0"/>
            <a:ext cx="4572000" cy="15224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58606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251520" y="202801"/>
            <a:ext cx="305983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369809" y="202801"/>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369809" y="1787145"/>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p:cNvSpPr>
            <a:spLocks noGrp="1"/>
          </p:cNvSpPr>
          <p:nvPr>
            <p:ph type="pic" idx="15" hasCustomPrompt="1"/>
          </p:nvPr>
        </p:nvSpPr>
        <p:spPr>
          <a:xfrm>
            <a:off x="251520" y="3371153"/>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6" hasCustomPrompt="1"/>
          </p:nvPr>
        </p:nvSpPr>
        <p:spPr>
          <a:xfrm>
            <a:off x="1751068" y="3371153"/>
            <a:ext cx="3024336"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505296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374571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1680" y="512578"/>
            <a:ext cx="814415" cy="8059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Fullslidesppt-Contents\20161219\02-abs\flower-item0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84098" y="3161022"/>
            <a:ext cx="853097" cy="823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002-KIMS BUSINESS\007-02-Fullslidesppt-Contents\20161219\02-abs\flower-item0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39552" y="2506984"/>
            <a:ext cx="1355576" cy="13080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3779912" y="1779662"/>
            <a:ext cx="5364088" cy="1149022"/>
          </a:xfrm>
          <a:prstGeom prst="rect">
            <a:avLst/>
          </a:prstGeom>
        </p:spPr>
        <p:txBody>
          <a:bodyPr anchor="ctr"/>
          <a:lstStyle>
            <a:lvl1pPr marL="0" indent="0" algn="l">
              <a:lnSpc>
                <a:spcPct val="100000"/>
              </a:lnSpc>
              <a:buNone/>
              <a:defRPr sz="3600" b="1" baseline="0">
                <a:solidFill>
                  <a:schemeClr val="accent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b="1" dirty="0"/>
          </a:p>
        </p:txBody>
      </p:sp>
      <p:sp>
        <p:nvSpPr>
          <p:cNvPr id="11" name="Text Placeholder 9"/>
          <p:cNvSpPr>
            <a:spLocks noGrp="1"/>
          </p:cNvSpPr>
          <p:nvPr>
            <p:ph type="body" sz="quarter" idx="11" hasCustomPrompt="1"/>
          </p:nvPr>
        </p:nvSpPr>
        <p:spPr>
          <a:xfrm>
            <a:off x="3779764" y="3069594"/>
            <a:ext cx="5364088" cy="438259"/>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a:spcBef>
                <a:spcPts val="0"/>
              </a:spcBef>
              <a:defRPr/>
            </a:pPr>
            <a:r>
              <a:rPr lang="en-US" altLang="ko-KR" sz="1400" b="1" dirty="0"/>
              <a:t>INSERT THE TITLE </a:t>
            </a:r>
          </a:p>
          <a:p>
            <a:pPr>
              <a:spcBef>
                <a:spcPts val="0"/>
              </a:spcBef>
              <a:defRPr/>
            </a:pPr>
            <a:r>
              <a:rPr lang="en-US" altLang="ko-KR" sz="1400" b="1" dirty="0"/>
              <a:t>OF YOUR PRESENTATION HERE</a:t>
            </a:r>
            <a:endParaRPr lang="en-US" altLang="ko-KR" sz="1400" dirty="0"/>
          </a:p>
        </p:txBody>
      </p:sp>
      <p:pic>
        <p:nvPicPr>
          <p:cNvPr id="1026" name="Picture 2" descr="E:\002-KIMS BUSINESS\007-02-Fullslidesppt-Contents\20161219\02-abs\flower-item01.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4524" y="915566"/>
            <a:ext cx="2232248" cy="21540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658" y="195486"/>
            <a:ext cx="1250988" cy="12380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952" y="1645346"/>
            <a:ext cx="936104" cy="9264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504" y="3818086"/>
            <a:ext cx="1250988" cy="12380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2538" y="4291593"/>
            <a:ext cx="853097" cy="8442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6525" y="512578"/>
            <a:ext cx="814415" cy="8059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E:\002-KIMS BUSINESS\007-02-Fullslidesppt-Contents\20161219\02-abs\flower-item02.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039767" y="-99490"/>
            <a:ext cx="596129" cy="5899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E:\002-KIMS BUSINESS\007-02-Fullslidesppt-Contents\20161219\02-abs\flower-item02.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308304" y="35094"/>
            <a:ext cx="596129" cy="5899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4408" y="666144"/>
            <a:ext cx="814415" cy="8059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7200" y="4155926"/>
            <a:ext cx="814415" cy="8059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2-KIMS BUSINESS\007-02-Fullslidesppt-Contents\20161219\02-abs\flower-item02.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773408" y="4291593"/>
            <a:ext cx="534896" cy="52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5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203848" y="1995686"/>
            <a:ext cx="5940152" cy="1152128"/>
          </a:xfrm>
          <a:prstGeom prst="rect">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3419872" y="2139702"/>
            <a:ext cx="5724128"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3419872" y="2700526"/>
            <a:ext cx="5724128"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6" name="Picture 2" descr="E:\002-KIMS BUSINESS\007-02-Fullslidesppt-Contents\20161219\02-abs\flower-item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584" y="1494735"/>
            <a:ext cx="2232248" cy="215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219822"/>
            <a:ext cx="9144000" cy="576063"/>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3795886"/>
            <a:ext cx="9144000" cy="288032"/>
          </a:xfrm>
          <a:prstGeom prst="rect">
            <a:avLst/>
          </a:prstGeom>
        </p:spPr>
        <p:txBody>
          <a:bodyPr anchor="ctr"/>
          <a:lstStyle>
            <a:lvl1pPr marL="0" indent="0" algn="ctr">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grpSp>
        <p:nvGrpSpPr>
          <p:cNvPr id="2" name="Group 1"/>
          <p:cNvGrpSpPr/>
          <p:nvPr userDrawn="1"/>
        </p:nvGrpSpPr>
        <p:grpSpPr>
          <a:xfrm>
            <a:off x="3636217" y="843558"/>
            <a:ext cx="1871566" cy="2060548"/>
            <a:chOff x="539552" y="915566"/>
            <a:chExt cx="2787220" cy="3068660"/>
          </a:xfrm>
        </p:grpSpPr>
        <p:pic>
          <p:nvPicPr>
            <p:cNvPr id="4" name="Picture 2" descr="E:\002-KIMS BUSINESS\007-02-Fullslidesppt-Contents\20161219\02-abs\flower-item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84098" y="3161022"/>
              <a:ext cx="853097" cy="823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002-KIMS BUSINESS\007-02-Fullslidesppt-Contents\20161219\02-abs\flower-item0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9552" y="2506984"/>
              <a:ext cx="1355576" cy="1308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Fullslidesppt-Contents\20161219\02-abs\flower-item0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4524" y="915566"/>
              <a:ext cx="2232248" cy="21540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229933" y="950884"/>
            <a:ext cx="7518531" cy="385311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Group 2"/>
          <p:cNvGrpSpPr/>
          <p:nvPr userDrawn="1"/>
        </p:nvGrpSpPr>
        <p:grpSpPr>
          <a:xfrm>
            <a:off x="533" y="336506"/>
            <a:ext cx="2339219" cy="4683516"/>
            <a:chOff x="0" y="113767"/>
            <a:chExt cx="2339219" cy="4683516"/>
          </a:xfrm>
        </p:grpSpPr>
        <p:pic>
          <p:nvPicPr>
            <p:cNvPr id="4" name="Picture 3" descr="E:\002-KIMS BUSINESS\007-02-Fullslidesppt-Contents\20161219\02-abs\flower-item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4" y="113767"/>
              <a:ext cx="940763" cy="9310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002-KIMS BUSINESS\007-02-Fullslidesppt-Contents\20161219\02-abs\flower-item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424" y="1044781"/>
              <a:ext cx="732759" cy="7070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Fullslidesppt-Contents\20161219\02-abs\flower-item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685" y="158580"/>
              <a:ext cx="1180496" cy="11391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002-KIMS BUSINESS\007-02-Fullslidesppt-Contents\20161219\02-abs\flower-item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72" y="1510888"/>
              <a:ext cx="499452" cy="4819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E:\002-KIMS BUSINESS\007-02-Fullslidesppt-Contents\20161219\02-abs\flower-item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2424" y="1992839"/>
              <a:ext cx="369083" cy="356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2-KIMS BUSINESS\007-02-Fullslidesppt-Contents\20161219\02-abs\flower-item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1147" y="656354"/>
              <a:ext cx="648072" cy="6413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E:\002-KIMS BUSINESS\007-02-Fullslidesppt-Contents\20161219\02-abs\flower-item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936" y="1941171"/>
              <a:ext cx="648072" cy="6413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E:\002-KIMS BUSINESS\007-02-Fullslidesppt-Contents\20161219\02-abs\flower-item02.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000"/>
            <a:stretch/>
          </p:blipFill>
          <p:spPr bwMode="auto">
            <a:xfrm>
              <a:off x="0" y="1086108"/>
              <a:ext cx="324036" cy="6413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Fullslidesppt-Contents\20161219\02-abs\flower-item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987" y="4155926"/>
              <a:ext cx="648072" cy="6413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578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229933" y="950884"/>
            <a:ext cx="7518531" cy="385311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Group 2"/>
          <p:cNvGrpSpPr/>
          <p:nvPr userDrawn="1"/>
        </p:nvGrpSpPr>
        <p:grpSpPr>
          <a:xfrm>
            <a:off x="533" y="336506"/>
            <a:ext cx="2339219" cy="4683516"/>
            <a:chOff x="0" y="113767"/>
            <a:chExt cx="2339219" cy="4683516"/>
          </a:xfrm>
        </p:grpSpPr>
        <p:pic>
          <p:nvPicPr>
            <p:cNvPr id="4" name="Picture 3" descr="E:\002-KIMS BUSINESS\007-02-Fullslidesppt-Contents\20161219\02-abs\flower-item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4" y="113767"/>
              <a:ext cx="940763" cy="9310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002-KIMS BUSINESS\007-02-Fullslidesppt-Contents\20161219\02-abs\flower-item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424" y="1044781"/>
              <a:ext cx="732759" cy="7070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Fullslidesppt-Contents\20161219\02-abs\flower-item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685" y="158580"/>
              <a:ext cx="1180496" cy="11391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002-KIMS BUSINESS\007-02-Fullslidesppt-Contents\20161219\02-abs\flower-item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72" y="1510888"/>
              <a:ext cx="499452" cy="4819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E:\002-KIMS BUSINESS\007-02-Fullslidesppt-Contents\20161219\02-abs\flower-item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2424" y="1992839"/>
              <a:ext cx="369083" cy="356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2-KIMS BUSINESS\007-02-Fullslidesppt-Contents\20161219\02-abs\flower-item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1147" y="656354"/>
              <a:ext cx="648072" cy="6413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E:\002-KIMS BUSINESS\007-02-Fullslidesppt-Contents\20161219\02-abs\flower-item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936" y="1941171"/>
              <a:ext cx="648072" cy="6413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E:\002-KIMS BUSINESS\007-02-Fullslidesppt-Contents\20161219\02-abs\flower-item02.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000"/>
            <a:stretch/>
          </p:blipFill>
          <p:spPr bwMode="auto">
            <a:xfrm>
              <a:off x="0" y="1086108"/>
              <a:ext cx="324036" cy="6413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Fullslidesppt-Contents\20161219\02-abs\flower-item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987" y="4155926"/>
              <a:ext cx="648072" cy="6413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37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0464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ectangle 3"/>
          <p:cNvSpPr/>
          <p:nvPr userDrawn="1"/>
        </p:nvSpPr>
        <p:spPr>
          <a:xfrm>
            <a:off x="539552" y="1179215"/>
            <a:ext cx="2088232" cy="2304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3376439" y="1179215"/>
            <a:ext cx="2088232" cy="23042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p:cNvSpPr/>
          <p:nvPr userDrawn="1"/>
        </p:nvSpPr>
        <p:spPr>
          <a:xfrm>
            <a:off x="6213326" y="1179215"/>
            <a:ext cx="2088232" cy="23042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IMAGES &amp; CONTENTS</a:t>
            </a:r>
          </a:p>
        </p:txBody>
      </p:sp>
      <p:sp>
        <p:nvSpPr>
          <p:cNvPr id="6"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
        <p:nvSpPr>
          <p:cNvPr id="9" name="Picture Placeholder 2"/>
          <p:cNvSpPr>
            <a:spLocks noGrp="1"/>
          </p:cNvSpPr>
          <p:nvPr>
            <p:ph type="pic" idx="1" hasCustomPrompt="1"/>
          </p:nvPr>
        </p:nvSpPr>
        <p:spPr>
          <a:xfrm>
            <a:off x="651247" y="1275606"/>
            <a:ext cx="2164432" cy="230425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2" hasCustomPrompt="1"/>
          </p:nvPr>
        </p:nvSpPr>
        <p:spPr>
          <a:xfrm>
            <a:off x="3485815" y="1275606"/>
            <a:ext cx="2164432" cy="230425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3" hasCustomPrompt="1"/>
          </p:nvPr>
        </p:nvSpPr>
        <p:spPr>
          <a:xfrm>
            <a:off x="6320383" y="1275606"/>
            <a:ext cx="2164432" cy="230425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655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IMAGES &amp; CONTENTS</a:t>
            </a:r>
          </a:p>
        </p:txBody>
      </p:sp>
      <p:sp>
        <p:nvSpPr>
          <p:cNvPr id="6"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pic>
        <p:nvPicPr>
          <p:cNvPr id="12291" name="Picture 3" descr="D:\Fullppt\005-PNG이미지\탭.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405444" y="1913769"/>
            <a:ext cx="2572469"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D:\Fullppt\005-PNG이미지\핸드폰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1800" y="2160433"/>
            <a:ext cx="2304256" cy="2790410"/>
          </a:xfrm>
          <a:prstGeom prst="rect">
            <a:avLst/>
          </a:prstGeom>
          <a:noFill/>
          <a:extLst>
            <a:ext uri="{909E8E84-426E-40DD-AFC4-6F175D3DCCD1}">
              <a14:hiddenFill xmlns:a14="http://schemas.microsoft.com/office/drawing/2010/main">
                <a:solidFill>
                  <a:srgbClr val="FFFFFF"/>
                </a:solidFill>
              </a14:hiddenFill>
            </a:ext>
          </a:extLst>
        </p:spPr>
      </p:pic>
      <p:sp>
        <p:nvSpPr>
          <p:cNvPr id="9" name="Picture Placeholder 2"/>
          <p:cNvSpPr>
            <a:spLocks noGrp="1"/>
          </p:cNvSpPr>
          <p:nvPr>
            <p:ph type="pic" idx="1" hasCustomPrompt="1"/>
          </p:nvPr>
        </p:nvSpPr>
        <p:spPr>
          <a:xfrm>
            <a:off x="3347865" y="2282382"/>
            <a:ext cx="1319594" cy="20434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p:cNvSpPr>
            <a:spLocks noGrp="1"/>
          </p:cNvSpPr>
          <p:nvPr>
            <p:ph type="pic" idx="12" hasCustomPrompt="1"/>
          </p:nvPr>
        </p:nvSpPr>
        <p:spPr>
          <a:xfrm>
            <a:off x="423654" y="2571751"/>
            <a:ext cx="2348146" cy="175199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75391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IMAGES &amp; CONTENTS</a:t>
            </a:r>
          </a:p>
        </p:txBody>
      </p:sp>
      <p:sp>
        <p:nvSpPr>
          <p:cNvPr id="6"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pic>
        <p:nvPicPr>
          <p:cNvPr id="8"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9752" y="1491630"/>
            <a:ext cx="2808312" cy="3400810"/>
          </a:xfrm>
          <a:prstGeom prst="rect">
            <a:avLst/>
          </a:prstGeom>
          <a:noFill/>
          <a:extLst>
            <a:ext uri="{909E8E84-426E-40DD-AFC4-6F175D3DCCD1}">
              <a14:hiddenFill xmlns:a14="http://schemas.microsoft.com/office/drawing/2010/main">
                <a:solidFill>
                  <a:srgbClr val="FFFFFF"/>
                </a:solidFill>
              </a14:hiddenFill>
            </a:ext>
          </a:extLst>
        </p:spPr>
      </p:pic>
      <p:sp>
        <p:nvSpPr>
          <p:cNvPr id="9" name="Picture Placeholder 2"/>
          <p:cNvSpPr>
            <a:spLocks noGrp="1"/>
          </p:cNvSpPr>
          <p:nvPr>
            <p:ph type="pic" idx="1" hasCustomPrompt="1"/>
          </p:nvPr>
        </p:nvSpPr>
        <p:spPr>
          <a:xfrm>
            <a:off x="3037461" y="1629778"/>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07141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8" r:id="rId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76" r:id="rId1"/>
    <p:sldLayoutId id="2147483652" r:id="rId2"/>
    <p:sldLayoutId id="2147483660" r:id="rId3"/>
    <p:sldLayoutId id="2147483668" r:id="rId4"/>
    <p:sldLayoutId id="2147483669" r:id="rId5"/>
    <p:sldLayoutId id="2147483670" r:id="rId6"/>
    <p:sldLayoutId id="2147483671" r:id="rId7"/>
    <p:sldLayoutId id="2147483672" r:id="rId8"/>
    <p:sldLayoutId id="2147483673" r:id="rId9"/>
    <p:sldLayoutId id="2147483675" r:id="rId10"/>
    <p:sldLayoutId id="2147483674" r:id="rId11"/>
    <p:sldLayoutId id="2147483677" r:id="rId12"/>
    <p:sldLayoutId id="2147483656" r:id="rId13"/>
    <p:sldLayoutId id="2147483679" r:id="rId14"/>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35896" y="771550"/>
            <a:ext cx="5364088" cy="1149022"/>
          </a:xfrm>
        </p:spPr>
        <p:txBody>
          <a:bodyPr/>
          <a:lstStyle/>
          <a:p>
            <a:r>
              <a:rPr lang="id-ID" altLang="ko-KR" sz="4000" dirty="0" smtClean="0">
                <a:ea typeface="맑은 고딕" pitchFamily="50" charset="-127"/>
              </a:rPr>
              <a:t>Konsep Terjadinya Penyakit</a:t>
            </a:r>
            <a:endParaRPr lang="en-US" altLang="ko-KR" sz="4000" dirty="0"/>
          </a:p>
        </p:txBody>
      </p:sp>
      <p:sp>
        <p:nvSpPr>
          <p:cNvPr id="4" name="Text Placeholder 3"/>
          <p:cNvSpPr>
            <a:spLocks noGrp="1"/>
          </p:cNvSpPr>
          <p:nvPr>
            <p:ph type="body" sz="quarter" idx="11"/>
          </p:nvPr>
        </p:nvSpPr>
        <p:spPr>
          <a:xfrm>
            <a:off x="2627784" y="2139702"/>
            <a:ext cx="5364088" cy="438259"/>
          </a:xfrm>
        </p:spPr>
        <p:txBody>
          <a:bodyPr/>
          <a:lstStyle/>
          <a:p>
            <a:pPr algn="ctr">
              <a:spcBef>
                <a:spcPts val="0"/>
              </a:spcBef>
              <a:defRPr/>
            </a:pPr>
            <a:r>
              <a:rPr lang="id-ID" altLang="ko-KR" sz="1800" dirty="0" smtClean="0"/>
              <a:t>Pendekatan</a:t>
            </a:r>
          </a:p>
          <a:p>
            <a:pPr algn="ctr">
              <a:spcBef>
                <a:spcPts val="0"/>
              </a:spcBef>
              <a:defRPr/>
            </a:pPr>
            <a:r>
              <a:rPr lang="id-ID" altLang="ko-KR" sz="1800" dirty="0" smtClean="0"/>
              <a:t>‘’ Trias Epidemiologi’’</a:t>
            </a:r>
            <a:endParaRPr lang="en-US" altLang="ko-KR"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787774"/>
            <a:ext cx="19431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84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375789" y="867861"/>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2000" b="1" dirty="0" smtClean="0">
                <a:solidFill>
                  <a:schemeClr val="accent1"/>
                </a:solidFill>
                <a:cs typeface="Arial" pitchFamily="34" charset="0"/>
              </a:rPr>
              <a:t>Lingkungan</a:t>
            </a:r>
            <a:endParaRPr lang="en-US" sz="2000" b="1" dirty="0">
              <a:solidFill>
                <a:schemeClr val="accent1"/>
              </a:solidFill>
              <a:cs typeface="Arial" pitchFamily="34" charset="0"/>
            </a:endParaRPr>
          </a:p>
        </p:txBody>
      </p:sp>
      <p:sp>
        <p:nvSpPr>
          <p:cNvPr id="14" name="Rectangle 13"/>
          <p:cNvSpPr/>
          <p:nvPr/>
        </p:nvSpPr>
        <p:spPr>
          <a:xfrm>
            <a:off x="2267744" y="1528914"/>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p:nvSpPr>
        <p:spPr>
          <a:xfrm>
            <a:off x="2267744" y="4371950"/>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2275176" y="1650062"/>
            <a:ext cx="5975999" cy="1569660"/>
          </a:xfrm>
          <a:prstGeom prst="rect">
            <a:avLst/>
          </a:prstGeom>
          <a:noFill/>
        </p:spPr>
        <p:txBody>
          <a:bodyPr wrap="square" rtlCol="0">
            <a:spAutoFit/>
          </a:bodyPr>
          <a:lstStyle/>
          <a:p>
            <a:pPr algn="just"/>
            <a:r>
              <a:rPr lang="id-ID" altLang="ko-KR" sz="1600" b="1" dirty="0" smtClean="0">
                <a:solidFill>
                  <a:schemeClr val="tx1">
                    <a:lumMod val="75000"/>
                    <a:lumOff val="25000"/>
                  </a:schemeClr>
                </a:solidFill>
                <a:cs typeface="Arial" pitchFamily="34" charset="0"/>
              </a:rPr>
              <a:t>Mengacu pada faktor ekstrinsik yang mempengaruhi agent dan peluang untuk terpapar. Faktor lingkungan meliputi faktor fisik seperti geologi dan iklim, faktor biologis seperti serangga yang mentransmisikan agent, dan faktor sosial ekonomi seperti crowding, sanitasi, dan ketersedian layanan masyarakat.</a:t>
            </a:r>
            <a:endParaRPr lang="en-US" altLang="ko-KR" sz="16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43396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1000"/>
                                        <p:tgtEl>
                                          <p:spTgt spid="20">
                                            <p:txEl>
                                              <p:pRg st="0" end="0"/>
                                            </p:txEl>
                                          </p:spTgt>
                                        </p:tgtEl>
                                      </p:cBhvr>
                                    </p:animEffect>
                                    <p:anim calcmode="lin" valueType="num">
                                      <p:cBhvr>
                                        <p:cTn id="1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375789" y="867861"/>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2000" b="1" dirty="0" smtClean="0">
                <a:solidFill>
                  <a:schemeClr val="accent1"/>
                </a:solidFill>
                <a:cs typeface="Arial" pitchFamily="34" charset="0"/>
              </a:rPr>
              <a:t>Lingkungan</a:t>
            </a:r>
            <a:endParaRPr lang="en-US" sz="2000" b="1" dirty="0">
              <a:solidFill>
                <a:schemeClr val="accent1"/>
              </a:solidFill>
              <a:cs typeface="Arial" pitchFamily="34" charset="0"/>
            </a:endParaRPr>
          </a:p>
        </p:txBody>
      </p:sp>
      <p:sp>
        <p:nvSpPr>
          <p:cNvPr id="14" name="Rectangle 13"/>
          <p:cNvSpPr/>
          <p:nvPr/>
        </p:nvSpPr>
        <p:spPr>
          <a:xfrm>
            <a:off x="2267744" y="1528914"/>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2275176" y="1650062"/>
            <a:ext cx="5975999" cy="338554"/>
          </a:xfrm>
          <a:prstGeom prst="rect">
            <a:avLst/>
          </a:prstGeom>
          <a:noFill/>
        </p:spPr>
        <p:txBody>
          <a:bodyPr wrap="square" rtlCol="0">
            <a:spAutoFit/>
          </a:bodyPr>
          <a:lstStyle/>
          <a:p>
            <a:pPr marL="285750" indent="-285750" algn="just">
              <a:buFont typeface="Arial" pitchFamily="34" charset="0"/>
              <a:buChar char="•"/>
            </a:pPr>
            <a:r>
              <a:rPr lang="id-ID" altLang="ko-KR" sz="1600" b="1" dirty="0" smtClean="0">
                <a:solidFill>
                  <a:schemeClr val="tx1">
                    <a:lumMod val="75000"/>
                    <a:lumOff val="25000"/>
                  </a:schemeClr>
                </a:solidFill>
                <a:cs typeface="Arial" pitchFamily="34" charset="0"/>
              </a:rPr>
              <a:t>Lingkungan Fisik</a:t>
            </a:r>
          </a:p>
        </p:txBody>
      </p:sp>
      <p:sp>
        <p:nvSpPr>
          <p:cNvPr id="6" name="TextBox 5"/>
          <p:cNvSpPr txBox="1"/>
          <p:nvPr/>
        </p:nvSpPr>
        <p:spPr>
          <a:xfrm>
            <a:off x="2267744" y="1948324"/>
            <a:ext cx="5975999" cy="830997"/>
          </a:xfrm>
          <a:prstGeom prst="rect">
            <a:avLst/>
          </a:prstGeom>
          <a:noFill/>
        </p:spPr>
        <p:txBody>
          <a:bodyPr wrap="square" rtlCol="0">
            <a:spAutoFit/>
          </a:bodyPr>
          <a:lstStyle/>
          <a:p>
            <a:pPr marL="285750" indent="-285750" algn="just">
              <a:buFont typeface="Wingdings" pitchFamily="2" charset="2"/>
              <a:buChar char="q"/>
            </a:pPr>
            <a:r>
              <a:rPr lang="id-ID" altLang="ko-KR" sz="1600" b="1" dirty="0" smtClean="0">
                <a:solidFill>
                  <a:schemeClr val="tx1">
                    <a:lumMod val="75000"/>
                    <a:lumOff val="25000"/>
                  </a:schemeClr>
                </a:solidFill>
                <a:cs typeface="Arial" pitchFamily="34" charset="0"/>
              </a:rPr>
              <a:t>Udara, Cuaca, Geografis, dan Geologis</a:t>
            </a:r>
          </a:p>
          <a:p>
            <a:pPr marL="285750" indent="-285750" algn="just">
              <a:buFont typeface="Wingdings" pitchFamily="2" charset="2"/>
              <a:buChar char="q"/>
            </a:pPr>
            <a:r>
              <a:rPr lang="id-ID" altLang="ko-KR" sz="1600" b="1" dirty="0">
                <a:solidFill>
                  <a:schemeClr val="tx1">
                    <a:lumMod val="75000"/>
                    <a:lumOff val="25000"/>
                  </a:schemeClr>
                </a:solidFill>
                <a:cs typeface="Arial" pitchFamily="34" charset="0"/>
              </a:rPr>
              <a:t> </a:t>
            </a:r>
            <a:r>
              <a:rPr lang="id-ID" altLang="ko-KR" sz="1600" b="1" dirty="0" smtClean="0">
                <a:solidFill>
                  <a:schemeClr val="tx1">
                    <a:lumMod val="75000"/>
                    <a:lumOff val="25000"/>
                  </a:schemeClr>
                </a:solidFill>
                <a:cs typeface="Arial" pitchFamily="34" charset="0"/>
              </a:rPr>
              <a:t>Air</a:t>
            </a:r>
          </a:p>
          <a:p>
            <a:pPr marL="285750" indent="-285750" algn="just">
              <a:buFont typeface="Wingdings" pitchFamily="2" charset="2"/>
              <a:buChar char="q"/>
            </a:pPr>
            <a:r>
              <a:rPr lang="id-ID" altLang="ko-KR" sz="1600" b="1" dirty="0" smtClean="0">
                <a:solidFill>
                  <a:schemeClr val="tx1">
                    <a:lumMod val="75000"/>
                    <a:lumOff val="25000"/>
                  </a:schemeClr>
                </a:solidFill>
                <a:cs typeface="Arial" pitchFamily="34" charset="0"/>
              </a:rPr>
              <a:t>Unsur kimia lainnya (pencemaran udara, tanah, air, dsb) </a:t>
            </a:r>
          </a:p>
        </p:txBody>
      </p:sp>
      <p:sp>
        <p:nvSpPr>
          <p:cNvPr id="7" name="TextBox 6"/>
          <p:cNvSpPr txBox="1"/>
          <p:nvPr/>
        </p:nvSpPr>
        <p:spPr>
          <a:xfrm>
            <a:off x="2275175" y="2859782"/>
            <a:ext cx="5975999" cy="338554"/>
          </a:xfrm>
          <a:prstGeom prst="rect">
            <a:avLst/>
          </a:prstGeom>
          <a:noFill/>
        </p:spPr>
        <p:txBody>
          <a:bodyPr wrap="square" rtlCol="0">
            <a:spAutoFit/>
          </a:bodyPr>
          <a:lstStyle/>
          <a:p>
            <a:pPr marL="285750" indent="-285750" algn="just">
              <a:buFont typeface="Arial" pitchFamily="34" charset="0"/>
              <a:buChar char="•"/>
            </a:pPr>
            <a:r>
              <a:rPr lang="id-ID" altLang="ko-KR" sz="1600" b="1" dirty="0" smtClean="0">
                <a:solidFill>
                  <a:schemeClr val="tx1">
                    <a:lumMod val="75000"/>
                    <a:lumOff val="25000"/>
                  </a:schemeClr>
                </a:solidFill>
                <a:cs typeface="Arial" pitchFamily="34" charset="0"/>
              </a:rPr>
              <a:t>Lingkungan Sosial</a:t>
            </a:r>
          </a:p>
        </p:txBody>
      </p:sp>
      <p:sp>
        <p:nvSpPr>
          <p:cNvPr id="8" name="TextBox 7"/>
          <p:cNvSpPr txBox="1"/>
          <p:nvPr/>
        </p:nvSpPr>
        <p:spPr>
          <a:xfrm>
            <a:off x="2294048" y="3198336"/>
            <a:ext cx="5975999" cy="1815882"/>
          </a:xfrm>
          <a:prstGeom prst="rect">
            <a:avLst/>
          </a:prstGeom>
          <a:noFill/>
        </p:spPr>
        <p:txBody>
          <a:bodyPr wrap="square" rtlCol="0">
            <a:spAutoFit/>
          </a:bodyPr>
          <a:lstStyle/>
          <a:p>
            <a:pPr marL="285750" indent="-285750" algn="just">
              <a:buFont typeface="Wingdings" pitchFamily="2" charset="2"/>
              <a:buChar char="q"/>
            </a:pPr>
            <a:r>
              <a:rPr lang="id-ID" altLang="ko-KR" sz="1600" b="1" dirty="0" smtClean="0">
                <a:solidFill>
                  <a:schemeClr val="tx1">
                    <a:lumMod val="75000"/>
                    <a:lumOff val="25000"/>
                  </a:schemeClr>
                </a:solidFill>
                <a:cs typeface="Arial" pitchFamily="34" charset="0"/>
              </a:rPr>
              <a:t>Sistem hukum, administrasi, kehidupan sosial politik, serta sistem ekonomi yang berlaku</a:t>
            </a:r>
          </a:p>
          <a:p>
            <a:pPr marL="285750" indent="-285750" algn="just">
              <a:buFont typeface="Wingdings" pitchFamily="2" charset="2"/>
              <a:buChar char="q"/>
            </a:pPr>
            <a:r>
              <a:rPr lang="id-ID" altLang="ko-KR" sz="1600" b="1" dirty="0" smtClean="0">
                <a:solidFill>
                  <a:schemeClr val="tx1">
                    <a:lumMod val="75000"/>
                    <a:lumOff val="25000"/>
                  </a:schemeClr>
                </a:solidFill>
                <a:cs typeface="Arial" pitchFamily="34" charset="0"/>
              </a:rPr>
              <a:t>Pekerjaan</a:t>
            </a:r>
          </a:p>
          <a:p>
            <a:pPr marL="285750" indent="-285750" algn="just">
              <a:buFont typeface="Wingdings" pitchFamily="2" charset="2"/>
              <a:buChar char="q"/>
            </a:pPr>
            <a:r>
              <a:rPr lang="id-ID" altLang="ko-KR" sz="1600" b="1" dirty="0" smtClean="0">
                <a:solidFill>
                  <a:schemeClr val="tx1">
                    <a:lumMod val="75000"/>
                    <a:lumOff val="25000"/>
                  </a:schemeClr>
                </a:solidFill>
                <a:cs typeface="Arial" pitchFamily="34" charset="0"/>
              </a:rPr>
              <a:t>Sistem pelayanan kesehatan serta kebiasaan hidup sehat masyarakat setempat</a:t>
            </a:r>
          </a:p>
          <a:p>
            <a:pPr marL="285750" indent="-285750" algn="just">
              <a:buFont typeface="Wingdings" pitchFamily="2" charset="2"/>
              <a:buChar char="q"/>
            </a:pPr>
            <a:r>
              <a:rPr lang="id-ID" altLang="ko-KR" sz="1600" b="1" dirty="0" smtClean="0">
                <a:solidFill>
                  <a:schemeClr val="tx1">
                    <a:lumMod val="75000"/>
                    <a:lumOff val="25000"/>
                  </a:schemeClr>
                </a:solidFill>
                <a:cs typeface="Arial" pitchFamily="34" charset="0"/>
              </a:rPr>
              <a:t>Kepadatan penduduk </a:t>
            </a:r>
          </a:p>
          <a:p>
            <a:pPr marL="285750" indent="-285750" algn="just">
              <a:buFont typeface="Wingdings" pitchFamily="2" charset="2"/>
              <a:buChar char="q"/>
            </a:pPr>
            <a:endParaRPr lang="id-ID" altLang="ko-KR" sz="16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96239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1000"/>
                                        <p:tgtEl>
                                          <p:spTgt spid="20">
                                            <p:txEl>
                                              <p:pRg st="0" end="0"/>
                                            </p:txEl>
                                          </p:spTgt>
                                        </p:tgtEl>
                                      </p:cBhvr>
                                    </p:animEffect>
                                    <p:anim calcmode="lin" valueType="num">
                                      <p:cBhvr>
                                        <p:cTn id="1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1000"/>
                                        <p:tgtEl>
                                          <p:spTgt spid="6">
                                            <p:txEl>
                                              <p:pRg st="2" end="2"/>
                                            </p:txEl>
                                          </p:spTgt>
                                        </p:tgtEl>
                                      </p:cBhvr>
                                    </p:animEffect>
                                    <p:anim calcmode="lin" valueType="num">
                                      <p:cBhvr>
                                        <p:cTn id="3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1000"/>
                                        <p:tgtEl>
                                          <p:spTgt spid="7">
                                            <p:txEl>
                                              <p:pRg st="0" end="0"/>
                                            </p:txEl>
                                          </p:spTgt>
                                        </p:tgtEl>
                                      </p:cBhvr>
                                    </p:animEffect>
                                    <p:anim calcmode="lin" valueType="num">
                                      <p:cBhvr>
                                        <p:cTn id="4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fade">
                                      <p:cBhvr>
                                        <p:cTn id="49" dur="1000"/>
                                        <p:tgtEl>
                                          <p:spTgt spid="8">
                                            <p:txEl>
                                              <p:pRg st="0" end="0"/>
                                            </p:txEl>
                                          </p:spTgt>
                                        </p:tgtEl>
                                      </p:cBhvr>
                                    </p:animEffect>
                                    <p:anim calcmode="lin" valueType="num">
                                      <p:cBhvr>
                                        <p:cTn id="5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1" end="1"/>
                                            </p:txEl>
                                          </p:spTgt>
                                        </p:tgtEl>
                                        <p:attrNameLst>
                                          <p:attrName>style.visibility</p:attrName>
                                        </p:attrNameLst>
                                      </p:cBhvr>
                                      <p:to>
                                        <p:strVal val="visible"/>
                                      </p:to>
                                    </p:set>
                                    <p:animEffect transition="in" filter="fade">
                                      <p:cBhvr>
                                        <p:cTn id="56" dur="1000"/>
                                        <p:tgtEl>
                                          <p:spTgt spid="8">
                                            <p:txEl>
                                              <p:pRg st="1" end="1"/>
                                            </p:txEl>
                                          </p:spTgt>
                                        </p:tgtEl>
                                      </p:cBhvr>
                                    </p:animEffect>
                                    <p:anim calcmode="lin" valueType="num">
                                      <p:cBhvr>
                                        <p:cTn id="5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2" end="2"/>
                                            </p:txEl>
                                          </p:spTgt>
                                        </p:tgtEl>
                                        <p:attrNameLst>
                                          <p:attrName>style.visibility</p:attrName>
                                        </p:attrNameLst>
                                      </p:cBhvr>
                                      <p:to>
                                        <p:strVal val="visible"/>
                                      </p:to>
                                    </p:set>
                                    <p:animEffect transition="in" filter="fade">
                                      <p:cBhvr>
                                        <p:cTn id="63" dur="1000"/>
                                        <p:tgtEl>
                                          <p:spTgt spid="8">
                                            <p:txEl>
                                              <p:pRg st="2" end="2"/>
                                            </p:txEl>
                                          </p:spTgt>
                                        </p:tgtEl>
                                      </p:cBhvr>
                                    </p:animEffect>
                                    <p:anim calcmode="lin" valueType="num">
                                      <p:cBhvr>
                                        <p:cTn id="6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3" end="3"/>
                                            </p:txEl>
                                          </p:spTgt>
                                        </p:tgtEl>
                                        <p:attrNameLst>
                                          <p:attrName>style.visibility</p:attrName>
                                        </p:attrNameLst>
                                      </p:cBhvr>
                                      <p:to>
                                        <p:strVal val="visible"/>
                                      </p:to>
                                    </p:set>
                                    <p:animEffect transition="in" filter="fade">
                                      <p:cBhvr>
                                        <p:cTn id="70" dur="1000"/>
                                        <p:tgtEl>
                                          <p:spTgt spid="8">
                                            <p:txEl>
                                              <p:pRg st="3" end="3"/>
                                            </p:txEl>
                                          </p:spTgt>
                                        </p:tgtEl>
                                      </p:cBhvr>
                                    </p:animEffect>
                                    <p:anim calcmode="lin" valueType="num">
                                      <p:cBhvr>
                                        <p:cTn id="7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375789" y="867861"/>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2000" b="1" dirty="0" smtClean="0">
                <a:solidFill>
                  <a:schemeClr val="accent1"/>
                </a:solidFill>
                <a:cs typeface="Arial" pitchFamily="34" charset="0"/>
              </a:rPr>
              <a:t>Lanjutan</a:t>
            </a:r>
            <a:endParaRPr lang="en-US" sz="2000" b="1" dirty="0">
              <a:solidFill>
                <a:schemeClr val="accent1"/>
              </a:solidFill>
              <a:cs typeface="Arial" pitchFamily="34" charset="0"/>
            </a:endParaRPr>
          </a:p>
        </p:txBody>
      </p:sp>
      <p:sp>
        <p:nvSpPr>
          <p:cNvPr id="14" name="Rectangle 13"/>
          <p:cNvSpPr/>
          <p:nvPr/>
        </p:nvSpPr>
        <p:spPr>
          <a:xfrm>
            <a:off x="2267744" y="1528914"/>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TextBox 6"/>
          <p:cNvSpPr txBox="1"/>
          <p:nvPr/>
        </p:nvSpPr>
        <p:spPr>
          <a:xfrm>
            <a:off x="2243909" y="1779662"/>
            <a:ext cx="5975999" cy="338554"/>
          </a:xfrm>
          <a:prstGeom prst="rect">
            <a:avLst/>
          </a:prstGeom>
          <a:noFill/>
        </p:spPr>
        <p:txBody>
          <a:bodyPr wrap="square" rtlCol="0">
            <a:spAutoFit/>
          </a:bodyPr>
          <a:lstStyle/>
          <a:p>
            <a:pPr marL="285750" indent="-285750" algn="just">
              <a:buFont typeface="Arial" pitchFamily="34" charset="0"/>
              <a:buChar char="•"/>
            </a:pPr>
            <a:r>
              <a:rPr lang="id-ID" altLang="ko-KR" sz="1600" b="1" dirty="0" smtClean="0">
                <a:solidFill>
                  <a:schemeClr val="tx1">
                    <a:lumMod val="75000"/>
                    <a:lumOff val="25000"/>
                  </a:schemeClr>
                </a:solidFill>
                <a:cs typeface="Arial" pitchFamily="34" charset="0"/>
              </a:rPr>
              <a:t>Lingkungan Sosial</a:t>
            </a:r>
          </a:p>
        </p:txBody>
      </p:sp>
      <p:sp>
        <p:nvSpPr>
          <p:cNvPr id="8" name="TextBox 7"/>
          <p:cNvSpPr txBox="1"/>
          <p:nvPr/>
        </p:nvSpPr>
        <p:spPr>
          <a:xfrm>
            <a:off x="2243908" y="2118216"/>
            <a:ext cx="5975999" cy="338554"/>
          </a:xfrm>
          <a:prstGeom prst="rect">
            <a:avLst/>
          </a:prstGeom>
          <a:noFill/>
        </p:spPr>
        <p:txBody>
          <a:bodyPr wrap="square" rtlCol="0">
            <a:spAutoFit/>
          </a:bodyPr>
          <a:lstStyle/>
          <a:p>
            <a:pPr marL="285750" indent="-285750" algn="just">
              <a:buFont typeface="Wingdings" pitchFamily="2" charset="2"/>
              <a:buChar char="q"/>
            </a:pPr>
            <a:r>
              <a:rPr lang="id-ID" altLang="ko-KR" sz="1600" b="1" dirty="0" smtClean="0">
                <a:solidFill>
                  <a:schemeClr val="tx1">
                    <a:lumMod val="75000"/>
                    <a:lumOff val="25000"/>
                  </a:schemeClr>
                </a:solidFill>
                <a:cs typeface="Arial" pitchFamily="34" charset="0"/>
              </a:rPr>
              <a:t>Perkembangan ekonomi</a:t>
            </a:r>
            <a:endParaRPr lang="id-ID" altLang="ko-KR" sz="1600" b="1" dirty="0">
              <a:solidFill>
                <a:schemeClr val="tx1">
                  <a:lumMod val="75000"/>
                  <a:lumOff val="25000"/>
                </a:schemeClr>
              </a:solidFill>
              <a:cs typeface="Arial" pitchFamily="34" charset="0"/>
            </a:endParaRPr>
          </a:p>
        </p:txBody>
      </p:sp>
      <p:sp>
        <p:nvSpPr>
          <p:cNvPr id="9" name="TextBox 8"/>
          <p:cNvSpPr txBox="1"/>
          <p:nvPr/>
        </p:nvSpPr>
        <p:spPr>
          <a:xfrm>
            <a:off x="2267744" y="2599350"/>
            <a:ext cx="5975999" cy="338554"/>
          </a:xfrm>
          <a:prstGeom prst="rect">
            <a:avLst/>
          </a:prstGeom>
          <a:noFill/>
        </p:spPr>
        <p:txBody>
          <a:bodyPr wrap="square" rtlCol="0">
            <a:spAutoFit/>
          </a:bodyPr>
          <a:lstStyle/>
          <a:p>
            <a:pPr marL="285750" indent="-285750" algn="just">
              <a:buFont typeface="Arial" pitchFamily="34" charset="0"/>
              <a:buChar char="•"/>
            </a:pPr>
            <a:r>
              <a:rPr lang="id-ID" altLang="ko-KR" sz="1600" b="1" dirty="0" smtClean="0">
                <a:solidFill>
                  <a:schemeClr val="tx1">
                    <a:lumMod val="75000"/>
                    <a:lumOff val="25000"/>
                  </a:schemeClr>
                </a:solidFill>
                <a:cs typeface="Arial" pitchFamily="34" charset="0"/>
              </a:rPr>
              <a:t>Lingkungan Biologis</a:t>
            </a:r>
          </a:p>
        </p:txBody>
      </p:sp>
      <p:sp>
        <p:nvSpPr>
          <p:cNvPr id="10" name="TextBox 9"/>
          <p:cNvSpPr txBox="1"/>
          <p:nvPr/>
        </p:nvSpPr>
        <p:spPr>
          <a:xfrm>
            <a:off x="2248289" y="2947447"/>
            <a:ext cx="5975999" cy="1323439"/>
          </a:xfrm>
          <a:prstGeom prst="rect">
            <a:avLst/>
          </a:prstGeom>
          <a:noFill/>
        </p:spPr>
        <p:txBody>
          <a:bodyPr wrap="square" rtlCol="0">
            <a:spAutoFit/>
          </a:bodyPr>
          <a:lstStyle/>
          <a:p>
            <a:pPr marL="285750" indent="-285750" algn="just">
              <a:buFont typeface="Wingdings" pitchFamily="2" charset="2"/>
              <a:buChar char="q"/>
            </a:pPr>
            <a:r>
              <a:rPr lang="id-ID" altLang="ko-KR" sz="1600" b="1" dirty="0" smtClean="0">
                <a:solidFill>
                  <a:schemeClr val="tx1">
                    <a:lumMod val="75000"/>
                    <a:lumOff val="25000"/>
                  </a:schemeClr>
                </a:solidFill>
                <a:cs typeface="Arial" pitchFamily="34" charset="0"/>
              </a:rPr>
              <a:t>Berbagai mikroorganisme baik patogen atau non patogen</a:t>
            </a:r>
          </a:p>
          <a:p>
            <a:pPr marL="285750" indent="-285750" algn="just">
              <a:buFont typeface="Wingdings" pitchFamily="2" charset="2"/>
              <a:buChar char="q"/>
            </a:pPr>
            <a:r>
              <a:rPr lang="id-ID" altLang="ko-KR" sz="1600" b="1" dirty="0" smtClean="0">
                <a:solidFill>
                  <a:schemeClr val="tx1">
                    <a:lumMod val="75000"/>
                    <a:lumOff val="25000"/>
                  </a:schemeClr>
                </a:solidFill>
                <a:cs typeface="Arial" pitchFamily="34" charset="0"/>
              </a:rPr>
              <a:t>Berbagai hewan dan tumbuhan</a:t>
            </a:r>
          </a:p>
          <a:p>
            <a:pPr marL="285750" indent="-285750" algn="just">
              <a:buFont typeface="Wingdings" pitchFamily="2" charset="2"/>
              <a:buChar char="q"/>
            </a:pPr>
            <a:r>
              <a:rPr lang="id-ID" altLang="ko-KR" sz="1600" b="1" dirty="0" smtClean="0">
                <a:solidFill>
                  <a:schemeClr val="tx1">
                    <a:lumMod val="75000"/>
                    <a:lumOff val="25000"/>
                  </a:schemeClr>
                </a:solidFill>
                <a:cs typeface="Arial" pitchFamily="34" charset="0"/>
              </a:rPr>
              <a:t>Fauna disekitar manusia yang berperan sebagai vektor penyakit tertentu</a:t>
            </a:r>
          </a:p>
        </p:txBody>
      </p:sp>
    </p:spTree>
    <p:extLst>
      <p:ext uri="{BB962C8B-B14F-4D97-AF65-F5344CB8AC3E}">
        <p14:creationId xmlns:p14="http://schemas.microsoft.com/office/powerpoint/2010/main" val="15722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Effect transition="in" filter="fade">
                                      <p:cBhvr>
                                        <p:cTn id="49" dur="1000"/>
                                        <p:tgtEl>
                                          <p:spTgt spid="10">
                                            <p:txEl>
                                              <p:pRg st="2" end="2"/>
                                            </p:txEl>
                                          </p:spTgt>
                                        </p:tgtEl>
                                      </p:cBhvr>
                                    </p:animEffect>
                                    <p:anim calcmode="lin" valueType="num">
                                      <p:cBhvr>
                                        <p:cTn id="5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411252" y="123478"/>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2000" b="1" dirty="0" smtClean="0">
                <a:solidFill>
                  <a:schemeClr val="accent1"/>
                </a:solidFill>
                <a:cs typeface="Arial" pitchFamily="34" charset="0"/>
              </a:rPr>
              <a:t>Karakteristik Lingkungan</a:t>
            </a:r>
            <a:endParaRPr lang="en-US" sz="2000" b="1" dirty="0">
              <a:solidFill>
                <a:schemeClr val="accent1"/>
              </a:solidFill>
              <a:cs typeface="Arial" pitchFamily="34" charset="0"/>
            </a:endParaRPr>
          </a:p>
        </p:txBody>
      </p:sp>
      <p:sp>
        <p:nvSpPr>
          <p:cNvPr id="14" name="Rectangle 13"/>
          <p:cNvSpPr/>
          <p:nvPr/>
        </p:nvSpPr>
        <p:spPr>
          <a:xfrm>
            <a:off x="2374118" y="635480"/>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2331177" y="1010320"/>
            <a:ext cx="6401280" cy="1754326"/>
          </a:xfrm>
          <a:prstGeom prst="rect">
            <a:avLst/>
          </a:prstGeom>
          <a:noFill/>
        </p:spPr>
        <p:txBody>
          <a:bodyPr wrap="square" rtlCol="0">
            <a:spAutoFit/>
          </a:bodyPr>
          <a:lstStyle/>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Topografi</a:t>
            </a:r>
          </a:p>
          <a:p>
            <a:pPr marL="174625" indent="-174625" algn="just"/>
            <a:r>
              <a:rPr lang="id-ID" altLang="ko-KR" sz="1200" dirty="0" smtClean="0">
                <a:solidFill>
                  <a:schemeClr val="tx1">
                    <a:lumMod val="75000"/>
                    <a:lumOff val="25000"/>
                  </a:schemeClr>
                </a:solidFill>
                <a:cs typeface="Arial" pitchFamily="34" charset="0"/>
              </a:rPr>
              <a:t>    Situasi lingkungan tertentu, baik yang natural maupun buatan manusia yang mungkin mempengaruhi terjadinya dan penyebaran suatu penyakit tertentu.</a:t>
            </a:r>
          </a:p>
          <a:p>
            <a:pPr algn="just"/>
            <a:r>
              <a:rPr lang="id-ID" altLang="ko-KR" sz="1200" b="1" dirty="0" smtClean="0">
                <a:solidFill>
                  <a:schemeClr val="tx1">
                    <a:lumMod val="75000"/>
                    <a:lumOff val="25000"/>
                  </a:schemeClr>
                </a:solidFill>
                <a:cs typeface="Arial" pitchFamily="34" charset="0"/>
              </a:rPr>
              <a:t>    </a:t>
            </a:r>
          </a:p>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Geografis</a:t>
            </a:r>
          </a:p>
          <a:p>
            <a:pPr marL="174625" indent="-174625" algn="just"/>
            <a:r>
              <a:rPr lang="id-ID" altLang="ko-KR" sz="1200" b="1" dirty="0" smtClean="0">
                <a:solidFill>
                  <a:schemeClr val="tx1">
                    <a:lumMod val="75000"/>
                    <a:lumOff val="25000"/>
                  </a:schemeClr>
                </a:solidFill>
                <a:cs typeface="Arial" pitchFamily="34" charset="0"/>
              </a:rPr>
              <a:t>    </a:t>
            </a:r>
            <a:r>
              <a:rPr lang="id-ID" altLang="ko-KR" sz="1200" dirty="0" smtClean="0">
                <a:solidFill>
                  <a:schemeClr val="tx1">
                    <a:lumMod val="75000"/>
                    <a:lumOff val="25000"/>
                  </a:schemeClr>
                </a:solidFill>
                <a:cs typeface="Arial" pitchFamily="34" charset="0"/>
              </a:rPr>
              <a:t>Keadaan yang berhubungan dengan struktur geologi bumi yang berhubungan dengan kejadian penyakit</a:t>
            </a:r>
            <a:endParaRPr lang="id-ID" altLang="ko-KR" sz="1200" b="1" dirty="0" smtClean="0">
              <a:solidFill>
                <a:schemeClr val="tx1">
                  <a:lumMod val="75000"/>
                  <a:lumOff val="25000"/>
                </a:schemeClr>
              </a:solidFill>
              <a:cs typeface="Arial" pitchFamily="34" charset="0"/>
            </a:endParaRPr>
          </a:p>
          <a:p>
            <a:pPr algn="just"/>
            <a:endParaRPr lang="id-ID" altLang="ko-KR" sz="1200" b="1" dirty="0">
              <a:solidFill>
                <a:schemeClr val="tx1">
                  <a:lumMod val="75000"/>
                  <a:lumOff val="25000"/>
                </a:schemeClr>
              </a:solidFill>
              <a:cs typeface="Arial" pitchFamily="34" charset="0"/>
            </a:endParaRPr>
          </a:p>
          <a:p>
            <a:pPr algn="just"/>
            <a:endParaRPr lang="en-US" altLang="ko-KR" sz="12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76074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1000"/>
                                        <p:tgtEl>
                                          <p:spTgt spid="20">
                                            <p:txEl>
                                              <p:pRg st="0" end="0"/>
                                            </p:txEl>
                                          </p:spTgt>
                                        </p:tgtEl>
                                      </p:cBhvr>
                                    </p:animEffect>
                                    <p:anim calcmode="lin" valueType="num">
                                      <p:cBhvr>
                                        <p:cTn id="14"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
                                            <p:txEl>
                                              <p:pRg st="1" end="1"/>
                                            </p:txEl>
                                          </p:spTgt>
                                        </p:tgtEl>
                                        <p:attrNameLst>
                                          <p:attrName>style.visibility</p:attrName>
                                        </p:attrNameLst>
                                      </p:cBhvr>
                                      <p:to>
                                        <p:strVal val="visible"/>
                                      </p:to>
                                    </p:set>
                                    <p:animEffect transition="in" filter="fade">
                                      <p:cBhvr>
                                        <p:cTn id="20" dur="1000"/>
                                        <p:tgtEl>
                                          <p:spTgt spid="20">
                                            <p:txEl>
                                              <p:pRg st="1" end="1"/>
                                            </p:txEl>
                                          </p:spTgt>
                                        </p:tgtEl>
                                      </p:cBhvr>
                                    </p:animEffect>
                                    <p:anim calcmode="lin" valueType="num">
                                      <p:cBhvr>
                                        <p:cTn id="21"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fade">
                                      <p:cBhvr>
                                        <p:cTn id="27" dur="1000"/>
                                        <p:tgtEl>
                                          <p:spTgt spid="20">
                                            <p:txEl>
                                              <p:pRg st="3" end="3"/>
                                            </p:txEl>
                                          </p:spTgt>
                                        </p:tgtEl>
                                      </p:cBhvr>
                                    </p:animEffect>
                                    <p:anim calcmode="lin" valueType="num">
                                      <p:cBhvr>
                                        <p:cTn id="28"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
                                            <p:txEl>
                                              <p:pRg st="4" end="4"/>
                                            </p:txEl>
                                          </p:spTgt>
                                        </p:tgtEl>
                                        <p:attrNameLst>
                                          <p:attrName>style.visibility</p:attrName>
                                        </p:attrNameLst>
                                      </p:cBhvr>
                                      <p:to>
                                        <p:strVal val="visible"/>
                                      </p:to>
                                    </p:set>
                                    <p:animEffect transition="in" filter="fade">
                                      <p:cBhvr>
                                        <p:cTn id="34" dur="1000"/>
                                        <p:tgtEl>
                                          <p:spTgt spid="20">
                                            <p:txEl>
                                              <p:pRg st="4" end="4"/>
                                            </p:txEl>
                                          </p:spTgt>
                                        </p:tgtEl>
                                      </p:cBhvr>
                                    </p:animEffect>
                                    <p:anim calcmode="lin" valueType="num">
                                      <p:cBhvr>
                                        <p:cTn id="35"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411252" y="123478"/>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1800" b="1" dirty="0" smtClean="0">
                <a:solidFill>
                  <a:schemeClr val="accent1"/>
                </a:solidFill>
                <a:cs typeface="Arial" pitchFamily="34" charset="0"/>
              </a:rPr>
              <a:t>Variabel-variabel determinan (faktor yang mempengaruhi)</a:t>
            </a:r>
            <a:endParaRPr lang="en-US" sz="1800" b="1" dirty="0">
              <a:solidFill>
                <a:schemeClr val="accent1"/>
              </a:solidFill>
              <a:cs typeface="Arial" pitchFamily="34" charset="0"/>
            </a:endParaRPr>
          </a:p>
        </p:txBody>
      </p:sp>
      <p:sp>
        <p:nvSpPr>
          <p:cNvPr id="14" name="Rectangle 13"/>
          <p:cNvSpPr/>
          <p:nvPr/>
        </p:nvSpPr>
        <p:spPr>
          <a:xfrm>
            <a:off x="2374118" y="635480"/>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1763688" y="1308485"/>
            <a:ext cx="7145305" cy="2677656"/>
          </a:xfrm>
          <a:prstGeom prst="rect">
            <a:avLst/>
          </a:prstGeom>
          <a:noFill/>
        </p:spPr>
        <p:txBody>
          <a:bodyPr wrap="square" numCol="2" rtlCol="0">
            <a:spAutoFit/>
          </a:bodyPr>
          <a:lstStyle/>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Umur			</a:t>
            </a:r>
            <a:endParaRPr lang="id-ID" altLang="ko-KR" sz="1200" b="1" dirty="0">
              <a:solidFill>
                <a:schemeClr val="tx1">
                  <a:lumMod val="75000"/>
                  <a:lumOff val="25000"/>
                </a:schemeClr>
              </a:solidFill>
              <a:cs typeface="Arial" pitchFamily="34" charset="0"/>
            </a:endParaRPr>
          </a:p>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Jenis Kelamin</a:t>
            </a:r>
            <a:endParaRPr lang="id-ID" altLang="ko-KR" sz="1200" b="1" dirty="0">
              <a:solidFill>
                <a:schemeClr val="tx1">
                  <a:lumMod val="75000"/>
                  <a:lumOff val="25000"/>
                </a:schemeClr>
              </a:solidFill>
              <a:cs typeface="Arial" pitchFamily="34" charset="0"/>
            </a:endParaRPr>
          </a:p>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Kelas Sosial</a:t>
            </a:r>
            <a:endParaRPr lang="id-ID" altLang="ko-KR" sz="1200" b="1" dirty="0">
              <a:solidFill>
                <a:schemeClr val="tx1">
                  <a:lumMod val="75000"/>
                  <a:lumOff val="25000"/>
                </a:schemeClr>
              </a:solidFill>
              <a:cs typeface="Arial" pitchFamily="34" charset="0"/>
            </a:endParaRPr>
          </a:p>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Jenis pekerjaan</a:t>
            </a:r>
            <a:endParaRPr lang="id-ID" altLang="ko-KR" sz="1200" b="1" dirty="0">
              <a:solidFill>
                <a:schemeClr val="tx1">
                  <a:lumMod val="75000"/>
                  <a:lumOff val="25000"/>
                </a:schemeClr>
              </a:solidFill>
              <a:cs typeface="Arial" pitchFamily="34" charset="0"/>
            </a:endParaRPr>
          </a:p>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Penghasilan</a:t>
            </a:r>
            <a:endParaRPr lang="id-ID" altLang="ko-KR" sz="1200" b="1" dirty="0">
              <a:solidFill>
                <a:schemeClr val="tx1">
                  <a:lumMod val="75000"/>
                  <a:lumOff val="25000"/>
                </a:schemeClr>
              </a:solidFill>
              <a:cs typeface="Arial" pitchFamily="34" charset="0"/>
            </a:endParaRPr>
          </a:p>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Ras dan suku bangsa (etnis)</a:t>
            </a:r>
            <a:endParaRPr lang="id-ID" altLang="ko-KR" sz="1200" b="1" dirty="0">
              <a:solidFill>
                <a:schemeClr val="tx1">
                  <a:lumMod val="75000"/>
                  <a:lumOff val="25000"/>
                </a:schemeClr>
              </a:solidFill>
              <a:cs typeface="Arial" pitchFamily="34" charset="0"/>
            </a:endParaRPr>
          </a:p>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Agama</a:t>
            </a:r>
            <a:endParaRPr lang="id-ID" altLang="ko-KR" sz="1200" b="1" dirty="0">
              <a:solidFill>
                <a:schemeClr val="tx1">
                  <a:lumMod val="75000"/>
                  <a:lumOff val="25000"/>
                </a:schemeClr>
              </a:solidFill>
              <a:cs typeface="Arial" pitchFamily="34" charset="0"/>
            </a:endParaRPr>
          </a:p>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Status Perkawinan</a:t>
            </a:r>
            <a:endParaRPr lang="id-ID" altLang="ko-KR" sz="1200" b="1" dirty="0">
              <a:solidFill>
                <a:schemeClr val="tx1">
                  <a:lumMod val="75000"/>
                  <a:lumOff val="25000"/>
                </a:schemeClr>
              </a:solidFill>
              <a:cs typeface="Arial" pitchFamily="34" charset="0"/>
            </a:endParaRPr>
          </a:p>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Besarnya keluarga- umur kepala keluarga</a:t>
            </a:r>
            <a:endParaRPr lang="id-ID" altLang="ko-KR" sz="1200" b="1" dirty="0">
              <a:solidFill>
                <a:schemeClr val="tx1">
                  <a:lumMod val="75000"/>
                  <a:lumOff val="25000"/>
                </a:schemeClr>
              </a:solidFill>
              <a:cs typeface="Arial" pitchFamily="34" charset="0"/>
            </a:endParaRPr>
          </a:p>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Struktur keluarga</a:t>
            </a:r>
          </a:p>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 Paritas</a:t>
            </a:r>
            <a:endParaRPr lang="id-ID" altLang="ko-KR" sz="1200" b="1" dirty="0">
              <a:solidFill>
                <a:schemeClr val="tx1">
                  <a:lumMod val="75000"/>
                  <a:lumOff val="25000"/>
                </a:schemeClr>
              </a:solidFill>
              <a:cs typeface="Arial" pitchFamily="34" charset="0"/>
            </a:endParaRPr>
          </a:p>
          <a:p>
            <a:pPr marL="171450" indent="-171450" algn="just">
              <a:lnSpc>
                <a:spcPct val="150000"/>
              </a:lnSpc>
              <a:buFont typeface="Courier New" pitchFamily="49" charset="0"/>
              <a:buChar char="o"/>
            </a:pPr>
            <a:endParaRPr lang="id-ID" altLang="ko-KR" sz="1200" b="1" dirty="0">
              <a:solidFill>
                <a:schemeClr val="tx1">
                  <a:lumMod val="75000"/>
                  <a:lumOff val="25000"/>
                </a:schemeClr>
              </a:solidFill>
              <a:cs typeface="Arial" pitchFamily="34" charset="0"/>
            </a:endParaRPr>
          </a:p>
          <a:p>
            <a:pPr algn="just">
              <a:lnSpc>
                <a:spcPct val="150000"/>
              </a:lnSpc>
            </a:pPr>
            <a:endParaRPr lang="en-US" altLang="ko-KR" sz="1200" b="1" dirty="0">
              <a:solidFill>
                <a:schemeClr val="tx1">
                  <a:lumMod val="75000"/>
                  <a:lumOff val="25000"/>
                </a:schemeClr>
              </a:solidFill>
              <a:cs typeface="Arial" pitchFamily="34" charset="0"/>
            </a:endParaRPr>
          </a:p>
        </p:txBody>
      </p:sp>
      <p:sp>
        <p:nvSpPr>
          <p:cNvPr id="5" name="Title 2"/>
          <p:cNvSpPr txBox="1">
            <a:spLocks/>
          </p:cNvSpPr>
          <p:nvPr/>
        </p:nvSpPr>
        <p:spPr>
          <a:xfrm>
            <a:off x="2497519" y="897943"/>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1400" b="1" dirty="0" smtClean="0">
                <a:solidFill>
                  <a:schemeClr val="accent1"/>
                </a:solidFill>
                <a:cs typeface="Arial" pitchFamily="34" charset="0"/>
              </a:rPr>
              <a:t>Person (Manusia)</a:t>
            </a:r>
            <a:endParaRPr lang="en-US" sz="1400" b="1" dirty="0">
              <a:solidFill>
                <a:schemeClr val="accent1"/>
              </a:solidFill>
              <a:cs typeface="Arial" pitchFamily="34" charset="0"/>
            </a:endParaRPr>
          </a:p>
        </p:txBody>
      </p:sp>
    </p:spTree>
    <p:extLst>
      <p:ext uri="{BB962C8B-B14F-4D97-AF65-F5344CB8AC3E}">
        <p14:creationId xmlns:p14="http://schemas.microsoft.com/office/powerpoint/2010/main" val="284069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000"/>
                                        <p:tgtEl>
                                          <p:spTgt spid="20">
                                            <p:txEl>
                                              <p:pRg st="0" end="0"/>
                                            </p:txEl>
                                          </p:spTgt>
                                        </p:tgtEl>
                                      </p:cBhvr>
                                    </p:animEffect>
                                    <p:anim calcmode="lin" valueType="num">
                                      <p:cBhvr>
                                        <p:cTn id="2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xEl>
                                              <p:pRg st="2" end="2"/>
                                            </p:txEl>
                                          </p:spTgt>
                                        </p:tgtEl>
                                        <p:attrNameLst>
                                          <p:attrName>style.visibility</p:attrName>
                                        </p:attrNameLst>
                                      </p:cBhvr>
                                      <p:to>
                                        <p:strVal val="visible"/>
                                      </p:to>
                                    </p:set>
                                    <p:animEffect transition="in" filter="fade">
                                      <p:cBhvr>
                                        <p:cTn id="35" dur="1000"/>
                                        <p:tgtEl>
                                          <p:spTgt spid="20">
                                            <p:txEl>
                                              <p:pRg st="2" end="2"/>
                                            </p:txEl>
                                          </p:spTgt>
                                        </p:tgtEl>
                                      </p:cBhvr>
                                    </p:animEffect>
                                    <p:anim calcmode="lin" valueType="num">
                                      <p:cBhvr>
                                        <p:cTn id="36"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
                                            <p:txEl>
                                              <p:pRg st="3" end="3"/>
                                            </p:txEl>
                                          </p:spTgt>
                                        </p:tgtEl>
                                        <p:attrNameLst>
                                          <p:attrName>style.visibility</p:attrName>
                                        </p:attrNameLst>
                                      </p:cBhvr>
                                      <p:to>
                                        <p:strVal val="visible"/>
                                      </p:to>
                                    </p:set>
                                    <p:animEffect transition="in" filter="fade">
                                      <p:cBhvr>
                                        <p:cTn id="42" dur="1000"/>
                                        <p:tgtEl>
                                          <p:spTgt spid="20">
                                            <p:txEl>
                                              <p:pRg st="3" end="3"/>
                                            </p:txEl>
                                          </p:spTgt>
                                        </p:tgtEl>
                                      </p:cBhvr>
                                    </p:animEffect>
                                    <p:anim calcmode="lin" valueType="num">
                                      <p:cBhvr>
                                        <p:cTn id="43"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
                                            <p:txEl>
                                              <p:pRg st="4" end="4"/>
                                            </p:txEl>
                                          </p:spTgt>
                                        </p:tgtEl>
                                        <p:attrNameLst>
                                          <p:attrName>style.visibility</p:attrName>
                                        </p:attrNameLst>
                                      </p:cBhvr>
                                      <p:to>
                                        <p:strVal val="visible"/>
                                      </p:to>
                                    </p:set>
                                    <p:animEffect transition="in" filter="fade">
                                      <p:cBhvr>
                                        <p:cTn id="49" dur="1000"/>
                                        <p:tgtEl>
                                          <p:spTgt spid="20">
                                            <p:txEl>
                                              <p:pRg st="4" end="4"/>
                                            </p:txEl>
                                          </p:spTgt>
                                        </p:tgtEl>
                                      </p:cBhvr>
                                    </p:animEffect>
                                    <p:anim calcmode="lin" valueType="num">
                                      <p:cBhvr>
                                        <p:cTn id="50"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xEl>
                                              <p:pRg st="5" end="5"/>
                                            </p:txEl>
                                          </p:spTgt>
                                        </p:tgtEl>
                                        <p:attrNameLst>
                                          <p:attrName>style.visibility</p:attrName>
                                        </p:attrNameLst>
                                      </p:cBhvr>
                                      <p:to>
                                        <p:strVal val="visible"/>
                                      </p:to>
                                    </p:set>
                                    <p:animEffect transition="in" filter="fade">
                                      <p:cBhvr>
                                        <p:cTn id="56" dur="1000"/>
                                        <p:tgtEl>
                                          <p:spTgt spid="20">
                                            <p:txEl>
                                              <p:pRg st="5" end="5"/>
                                            </p:txEl>
                                          </p:spTgt>
                                        </p:tgtEl>
                                      </p:cBhvr>
                                    </p:animEffect>
                                    <p:anim calcmode="lin" valueType="num">
                                      <p:cBhvr>
                                        <p:cTn id="57"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0">
                                            <p:txEl>
                                              <p:pRg st="6" end="6"/>
                                            </p:txEl>
                                          </p:spTgt>
                                        </p:tgtEl>
                                        <p:attrNameLst>
                                          <p:attrName>style.visibility</p:attrName>
                                        </p:attrNameLst>
                                      </p:cBhvr>
                                      <p:to>
                                        <p:strVal val="visible"/>
                                      </p:to>
                                    </p:set>
                                    <p:animEffect transition="in" filter="fade">
                                      <p:cBhvr>
                                        <p:cTn id="63" dur="1000"/>
                                        <p:tgtEl>
                                          <p:spTgt spid="20">
                                            <p:txEl>
                                              <p:pRg st="6" end="6"/>
                                            </p:txEl>
                                          </p:spTgt>
                                        </p:tgtEl>
                                      </p:cBhvr>
                                    </p:animEffect>
                                    <p:anim calcmode="lin" valueType="num">
                                      <p:cBhvr>
                                        <p:cTn id="64"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0">
                                            <p:txEl>
                                              <p:pRg st="7" end="7"/>
                                            </p:txEl>
                                          </p:spTgt>
                                        </p:tgtEl>
                                        <p:attrNameLst>
                                          <p:attrName>style.visibility</p:attrName>
                                        </p:attrNameLst>
                                      </p:cBhvr>
                                      <p:to>
                                        <p:strVal val="visible"/>
                                      </p:to>
                                    </p:set>
                                    <p:animEffect transition="in" filter="fade">
                                      <p:cBhvr>
                                        <p:cTn id="70" dur="1000"/>
                                        <p:tgtEl>
                                          <p:spTgt spid="20">
                                            <p:txEl>
                                              <p:pRg st="7" end="7"/>
                                            </p:txEl>
                                          </p:spTgt>
                                        </p:tgtEl>
                                      </p:cBhvr>
                                    </p:animEffect>
                                    <p:anim calcmode="lin" valueType="num">
                                      <p:cBhvr>
                                        <p:cTn id="71" dur="10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0">
                                            <p:txEl>
                                              <p:pRg st="8" end="8"/>
                                            </p:txEl>
                                          </p:spTgt>
                                        </p:tgtEl>
                                        <p:attrNameLst>
                                          <p:attrName>style.visibility</p:attrName>
                                        </p:attrNameLst>
                                      </p:cBhvr>
                                      <p:to>
                                        <p:strVal val="visible"/>
                                      </p:to>
                                    </p:set>
                                    <p:animEffect transition="in" filter="fade">
                                      <p:cBhvr>
                                        <p:cTn id="77" dur="1000"/>
                                        <p:tgtEl>
                                          <p:spTgt spid="20">
                                            <p:txEl>
                                              <p:pRg st="8" end="8"/>
                                            </p:txEl>
                                          </p:spTgt>
                                        </p:tgtEl>
                                      </p:cBhvr>
                                    </p:animEffect>
                                    <p:anim calcmode="lin" valueType="num">
                                      <p:cBhvr>
                                        <p:cTn id="78" dur="1000" fill="hold"/>
                                        <p:tgtEl>
                                          <p:spTgt spid="20">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2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xEl>
                                              <p:pRg st="9" end="9"/>
                                            </p:txEl>
                                          </p:spTgt>
                                        </p:tgtEl>
                                        <p:attrNameLst>
                                          <p:attrName>style.visibility</p:attrName>
                                        </p:attrNameLst>
                                      </p:cBhvr>
                                      <p:to>
                                        <p:strVal val="visible"/>
                                      </p:to>
                                    </p:set>
                                    <p:animEffect transition="in" filter="fade">
                                      <p:cBhvr>
                                        <p:cTn id="84" dur="1000"/>
                                        <p:tgtEl>
                                          <p:spTgt spid="20">
                                            <p:txEl>
                                              <p:pRg st="9" end="9"/>
                                            </p:txEl>
                                          </p:spTgt>
                                        </p:tgtEl>
                                      </p:cBhvr>
                                    </p:animEffect>
                                    <p:anim calcmode="lin" valueType="num">
                                      <p:cBhvr>
                                        <p:cTn id="85" dur="10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86" dur="10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0">
                                            <p:txEl>
                                              <p:pRg st="10" end="10"/>
                                            </p:txEl>
                                          </p:spTgt>
                                        </p:tgtEl>
                                        <p:attrNameLst>
                                          <p:attrName>style.visibility</p:attrName>
                                        </p:attrNameLst>
                                      </p:cBhvr>
                                      <p:to>
                                        <p:strVal val="visible"/>
                                      </p:to>
                                    </p:set>
                                    <p:animEffect transition="in" filter="fade">
                                      <p:cBhvr>
                                        <p:cTn id="91" dur="1000"/>
                                        <p:tgtEl>
                                          <p:spTgt spid="20">
                                            <p:txEl>
                                              <p:pRg st="10" end="10"/>
                                            </p:txEl>
                                          </p:spTgt>
                                        </p:tgtEl>
                                      </p:cBhvr>
                                    </p:animEffect>
                                    <p:anim calcmode="lin" valueType="num">
                                      <p:cBhvr>
                                        <p:cTn id="92" dur="1000" fill="hold"/>
                                        <p:tgtEl>
                                          <p:spTgt spid="20">
                                            <p:txEl>
                                              <p:pRg st="10" end="10"/>
                                            </p:txEl>
                                          </p:spTgt>
                                        </p:tgtEl>
                                        <p:attrNameLst>
                                          <p:attrName>ppt_x</p:attrName>
                                        </p:attrNameLst>
                                      </p:cBhvr>
                                      <p:tavLst>
                                        <p:tav tm="0">
                                          <p:val>
                                            <p:strVal val="#ppt_x"/>
                                          </p:val>
                                        </p:tav>
                                        <p:tav tm="100000">
                                          <p:val>
                                            <p:strVal val="#ppt_x"/>
                                          </p:val>
                                        </p:tav>
                                      </p:tavLst>
                                    </p:anim>
                                    <p:anim calcmode="lin" valueType="num">
                                      <p:cBhvr>
                                        <p:cTn id="93" dur="1000" fill="hold"/>
                                        <p:tgtEl>
                                          <p:spTgt spid="2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411252" y="123478"/>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1800" b="1" dirty="0" smtClean="0">
                <a:solidFill>
                  <a:schemeClr val="accent1"/>
                </a:solidFill>
                <a:cs typeface="Arial" pitchFamily="34" charset="0"/>
              </a:rPr>
              <a:t>Variabel-variabel determinan (faktor yang mempengaruhi)</a:t>
            </a:r>
            <a:endParaRPr lang="en-US" sz="1800" b="1" dirty="0">
              <a:solidFill>
                <a:schemeClr val="accent1"/>
              </a:solidFill>
              <a:cs typeface="Arial" pitchFamily="34" charset="0"/>
            </a:endParaRPr>
          </a:p>
        </p:txBody>
      </p:sp>
      <p:sp>
        <p:nvSpPr>
          <p:cNvPr id="14" name="Rectangle 13"/>
          <p:cNvSpPr/>
          <p:nvPr/>
        </p:nvSpPr>
        <p:spPr>
          <a:xfrm>
            <a:off x="2374118" y="635480"/>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1763688" y="1308485"/>
            <a:ext cx="7145305" cy="2677656"/>
          </a:xfrm>
          <a:prstGeom prst="rect">
            <a:avLst/>
          </a:prstGeom>
          <a:noFill/>
        </p:spPr>
        <p:txBody>
          <a:bodyPr wrap="square" numCol="2" rtlCol="0">
            <a:spAutoFit/>
          </a:bodyPr>
          <a:lstStyle/>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Batas-batas daerah pemerintahan</a:t>
            </a:r>
          </a:p>
          <a:p>
            <a:pPr algn="just">
              <a:lnSpc>
                <a:spcPct val="150000"/>
              </a:lnSpc>
            </a:pPr>
            <a:r>
              <a:rPr lang="id-ID" altLang="ko-KR" sz="1200" b="1" dirty="0">
                <a:solidFill>
                  <a:schemeClr val="tx1">
                    <a:lumMod val="75000"/>
                    <a:lumOff val="25000"/>
                  </a:schemeClr>
                </a:solidFill>
                <a:cs typeface="Arial" pitchFamily="34" charset="0"/>
              </a:rPr>
              <a:t> </a:t>
            </a:r>
            <a:r>
              <a:rPr lang="id-ID" altLang="ko-KR" sz="1200" b="1" dirty="0" smtClean="0">
                <a:solidFill>
                  <a:schemeClr val="tx1">
                    <a:lumMod val="75000"/>
                    <a:lumOff val="25000"/>
                  </a:schemeClr>
                </a:solidFill>
                <a:cs typeface="Arial" pitchFamily="34" charset="0"/>
              </a:rPr>
              <a:t>   (desa, kecamatan, kabupaten/kota, </a:t>
            </a:r>
          </a:p>
          <a:p>
            <a:pPr algn="just">
              <a:lnSpc>
                <a:spcPct val="150000"/>
              </a:lnSpc>
            </a:pPr>
            <a:r>
              <a:rPr lang="id-ID" altLang="ko-KR" sz="1200" b="1" dirty="0">
                <a:solidFill>
                  <a:schemeClr val="tx1">
                    <a:lumMod val="75000"/>
                    <a:lumOff val="25000"/>
                  </a:schemeClr>
                </a:solidFill>
                <a:cs typeface="Arial" pitchFamily="34" charset="0"/>
              </a:rPr>
              <a:t> </a:t>
            </a:r>
            <a:r>
              <a:rPr lang="id-ID" altLang="ko-KR" sz="1200" b="1" dirty="0" smtClean="0">
                <a:solidFill>
                  <a:schemeClr val="tx1">
                    <a:lumMod val="75000"/>
                    <a:lumOff val="25000"/>
                  </a:schemeClr>
                </a:solidFill>
                <a:cs typeface="Arial" pitchFamily="34" charset="0"/>
              </a:rPr>
              <a:t>   provinsi)		</a:t>
            </a:r>
            <a:endParaRPr lang="id-ID" altLang="ko-KR" sz="1200" b="1" dirty="0">
              <a:solidFill>
                <a:schemeClr val="tx1">
                  <a:lumMod val="75000"/>
                  <a:lumOff val="25000"/>
                </a:schemeClr>
              </a:solidFill>
              <a:cs typeface="Arial" pitchFamily="34" charset="0"/>
            </a:endParaRPr>
          </a:p>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Kota dan pedesaan</a:t>
            </a:r>
            <a:endParaRPr lang="id-ID" altLang="ko-KR" sz="1200" b="1" dirty="0">
              <a:solidFill>
                <a:schemeClr val="tx1">
                  <a:lumMod val="75000"/>
                  <a:lumOff val="25000"/>
                </a:schemeClr>
              </a:solidFill>
              <a:cs typeface="Arial" pitchFamily="34" charset="0"/>
            </a:endParaRPr>
          </a:p>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Daerah atau tempat berdarkan batas-batas alam </a:t>
            </a:r>
            <a:endParaRPr lang="id-ID" altLang="ko-KR" sz="1200" b="1" dirty="0">
              <a:solidFill>
                <a:schemeClr val="tx1">
                  <a:lumMod val="75000"/>
                  <a:lumOff val="25000"/>
                </a:schemeClr>
              </a:solidFill>
              <a:cs typeface="Arial" pitchFamily="34" charset="0"/>
            </a:endParaRPr>
          </a:p>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Negara-negara</a:t>
            </a:r>
            <a:endParaRPr lang="id-ID" altLang="ko-KR" sz="1200" b="1" dirty="0">
              <a:solidFill>
                <a:schemeClr val="tx1">
                  <a:lumMod val="75000"/>
                  <a:lumOff val="25000"/>
                </a:schemeClr>
              </a:solidFill>
              <a:cs typeface="Arial" pitchFamily="34" charset="0"/>
            </a:endParaRPr>
          </a:p>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Regional - Global</a:t>
            </a:r>
            <a:endParaRPr lang="id-ID" altLang="ko-KR" sz="1200" b="1" dirty="0">
              <a:solidFill>
                <a:schemeClr val="tx1">
                  <a:lumMod val="75000"/>
                  <a:lumOff val="25000"/>
                </a:schemeClr>
              </a:solidFill>
              <a:cs typeface="Arial" pitchFamily="34" charset="0"/>
            </a:endParaRPr>
          </a:p>
          <a:p>
            <a:pPr marL="171450" indent="-171450" algn="just">
              <a:lnSpc>
                <a:spcPct val="150000"/>
              </a:lnSpc>
              <a:buFont typeface="Courier New" pitchFamily="49" charset="0"/>
              <a:buChar char="o"/>
            </a:pPr>
            <a:endParaRPr lang="id-ID" altLang="ko-KR" sz="1200" b="1" dirty="0">
              <a:solidFill>
                <a:schemeClr val="tx1">
                  <a:lumMod val="75000"/>
                  <a:lumOff val="25000"/>
                </a:schemeClr>
              </a:solidFill>
              <a:cs typeface="Arial" pitchFamily="34" charset="0"/>
            </a:endParaRPr>
          </a:p>
          <a:p>
            <a:pPr algn="just">
              <a:lnSpc>
                <a:spcPct val="150000"/>
              </a:lnSpc>
            </a:pPr>
            <a:endParaRPr lang="en-US" altLang="ko-KR" sz="1200" b="1" dirty="0">
              <a:solidFill>
                <a:schemeClr val="tx1">
                  <a:lumMod val="75000"/>
                  <a:lumOff val="25000"/>
                </a:schemeClr>
              </a:solidFill>
              <a:cs typeface="Arial" pitchFamily="34" charset="0"/>
            </a:endParaRPr>
          </a:p>
        </p:txBody>
      </p:sp>
      <p:sp>
        <p:nvSpPr>
          <p:cNvPr id="5" name="Title 2"/>
          <p:cNvSpPr txBox="1">
            <a:spLocks/>
          </p:cNvSpPr>
          <p:nvPr/>
        </p:nvSpPr>
        <p:spPr>
          <a:xfrm>
            <a:off x="2497519" y="897943"/>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1400" b="1" dirty="0" smtClean="0">
                <a:solidFill>
                  <a:schemeClr val="accent1"/>
                </a:solidFill>
                <a:cs typeface="Arial" pitchFamily="34" charset="0"/>
              </a:rPr>
              <a:t>Place (Tempat)</a:t>
            </a:r>
            <a:endParaRPr lang="en-US" sz="1400" b="1" dirty="0">
              <a:solidFill>
                <a:schemeClr val="accent1"/>
              </a:solidFill>
              <a:cs typeface="Arial" pitchFamily="34" charset="0"/>
            </a:endParaRPr>
          </a:p>
        </p:txBody>
      </p:sp>
    </p:spTree>
    <p:extLst>
      <p:ext uri="{BB962C8B-B14F-4D97-AF65-F5344CB8AC3E}">
        <p14:creationId xmlns:p14="http://schemas.microsoft.com/office/powerpoint/2010/main" val="282316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000"/>
                                        <p:tgtEl>
                                          <p:spTgt spid="20">
                                            <p:txEl>
                                              <p:pRg st="0" end="0"/>
                                            </p:txEl>
                                          </p:spTgt>
                                        </p:tgtEl>
                                      </p:cBhvr>
                                    </p:animEffect>
                                    <p:anim calcmode="lin" valueType="num">
                                      <p:cBhvr>
                                        <p:cTn id="2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xEl>
                                              <p:pRg st="2" end="2"/>
                                            </p:txEl>
                                          </p:spTgt>
                                        </p:tgtEl>
                                        <p:attrNameLst>
                                          <p:attrName>style.visibility</p:attrName>
                                        </p:attrNameLst>
                                      </p:cBhvr>
                                      <p:to>
                                        <p:strVal val="visible"/>
                                      </p:to>
                                    </p:set>
                                    <p:animEffect transition="in" filter="fade">
                                      <p:cBhvr>
                                        <p:cTn id="35" dur="1000"/>
                                        <p:tgtEl>
                                          <p:spTgt spid="20">
                                            <p:txEl>
                                              <p:pRg st="2" end="2"/>
                                            </p:txEl>
                                          </p:spTgt>
                                        </p:tgtEl>
                                      </p:cBhvr>
                                    </p:animEffect>
                                    <p:anim calcmode="lin" valueType="num">
                                      <p:cBhvr>
                                        <p:cTn id="36"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
                                            <p:txEl>
                                              <p:pRg st="3" end="3"/>
                                            </p:txEl>
                                          </p:spTgt>
                                        </p:tgtEl>
                                        <p:attrNameLst>
                                          <p:attrName>style.visibility</p:attrName>
                                        </p:attrNameLst>
                                      </p:cBhvr>
                                      <p:to>
                                        <p:strVal val="visible"/>
                                      </p:to>
                                    </p:set>
                                    <p:animEffect transition="in" filter="fade">
                                      <p:cBhvr>
                                        <p:cTn id="42" dur="1000"/>
                                        <p:tgtEl>
                                          <p:spTgt spid="20">
                                            <p:txEl>
                                              <p:pRg st="3" end="3"/>
                                            </p:txEl>
                                          </p:spTgt>
                                        </p:tgtEl>
                                      </p:cBhvr>
                                    </p:animEffect>
                                    <p:anim calcmode="lin" valueType="num">
                                      <p:cBhvr>
                                        <p:cTn id="43"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
                                            <p:txEl>
                                              <p:pRg st="4" end="4"/>
                                            </p:txEl>
                                          </p:spTgt>
                                        </p:tgtEl>
                                        <p:attrNameLst>
                                          <p:attrName>style.visibility</p:attrName>
                                        </p:attrNameLst>
                                      </p:cBhvr>
                                      <p:to>
                                        <p:strVal val="visible"/>
                                      </p:to>
                                    </p:set>
                                    <p:animEffect transition="in" filter="fade">
                                      <p:cBhvr>
                                        <p:cTn id="49" dur="1000"/>
                                        <p:tgtEl>
                                          <p:spTgt spid="20">
                                            <p:txEl>
                                              <p:pRg st="4" end="4"/>
                                            </p:txEl>
                                          </p:spTgt>
                                        </p:tgtEl>
                                      </p:cBhvr>
                                    </p:animEffect>
                                    <p:anim calcmode="lin" valueType="num">
                                      <p:cBhvr>
                                        <p:cTn id="50"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xEl>
                                              <p:pRg st="5" end="5"/>
                                            </p:txEl>
                                          </p:spTgt>
                                        </p:tgtEl>
                                        <p:attrNameLst>
                                          <p:attrName>style.visibility</p:attrName>
                                        </p:attrNameLst>
                                      </p:cBhvr>
                                      <p:to>
                                        <p:strVal val="visible"/>
                                      </p:to>
                                    </p:set>
                                    <p:animEffect transition="in" filter="fade">
                                      <p:cBhvr>
                                        <p:cTn id="56" dur="1000"/>
                                        <p:tgtEl>
                                          <p:spTgt spid="20">
                                            <p:txEl>
                                              <p:pRg st="5" end="5"/>
                                            </p:txEl>
                                          </p:spTgt>
                                        </p:tgtEl>
                                      </p:cBhvr>
                                    </p:animEffect>
                                    <p:anim calcmode="lin" valueType="num">
                                      <p:cBhvr>
                                        <p:cTn id="57"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0">
                                            <p:txEl>
                                              <p:pRg st="6" end="6"/>
                                            </p:txEl>
                                          </p:spTgt>
                                        </p:tgtEl>
                                        <p:attrNameLst>
                                          <p:attrName>style.visibility</p:attrName>
                                        </p:attrNameLst>
                                      </p:cBhvr>
                                      <p:to>
                                        <p:strVal val="visible"/>
                                      </p:to>
                                    </p:set>
                                    <p:animEffect transition="in" filter="fade">
                                      <p:cBhvr>
                                        <p:cTn id="63" dur="1000"/>
                                        <p:tgtEl>
                                          <p:spTgt spid="20">
                                            <p:txEl>
                                              <p:pRg st="6" end="6"/>
                                            </p:txEl>
                                          </p:spTgt>
                                        </p:tgtEl>
                                      </p:cBhvr>
                                    </p:animEffect>
                                    <p:anim calcmode="lin" valueType="num">
                                      <p:cBhvr>
                                        <p:cTn id="64"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411252" y="123478"/>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1800" b="1" dirty="0" smtClean="0">
                <a:solidFill>
                  <a:schemeClr val="accent1"/>
                </a:solidFill>
                <a:cs typeface="Arial" pitchFamily="34" charset="0"/>
              </a:rPr>
              <a:t>Variabel-variabel determinan (faktor yang mempengaruhi)</a:t>
            </a:r>
            <a:endParaRPr lang="en-US" sz="1800" b="1" dirty="0">
              <a:solidFill>
                <a:schemeClr val="accent1"/>
              </a:solidFill>
              <a:cs typeface="Arial" pitchFamily="34" charset="0"/>
            </a:endParaRPr>
          </a:p>
        </p:txBody>
      </p:sp>
      <p:sp>
        <p:nvSpPr>
          <p:cNvPr id="14" name="Rectangle 13"/>
          <p:cNvSpPr/>
          <p:nvPr/>
        </p:nvSpPr>
        <p:spPr>
          <a:xfrm>
            <a:off x="2374118" y="635480"/>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1763688" y="1308485"/>
            <a:ext cx="7145305" cy="1477328"/>
          </a:xfrm>
          <a:prstGeom prst="rect">
            <a:avLst/>
          </a:prstGeom>
          <a:noFill/>
        </p:spPr>
        <p:txBody>
          <a:bodyPr wrap="square" numCol="1" rtlCol="0">
            <a:spAutoFit/>
          </a:bodyPr>
          <a:lstStyle/>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Sporadis (jarang terjadi dan tidak teratur)	</a:t>
            </a:r>
          </a:p>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Penyakit Endemi (Kejadian dapat diprediksi)</a:t>
            </a:r>
          </a:p>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Epidemi (Kejadian seperti tidak biasa/KLB)</a:t>
            </a:r>
          </a:p>
          <a:p>
            <a:pPr marL="171450" indent="-171450" algn="just">
              <a:lnSpc>
                <a:spcPct val="150000"/>
              </a:lnSpc>
              <a:buFont typeface="Courier New" pitchFamily="49" charset="0"/>
              <a:buChar char="o"/>
            </a:pPr>
            <a:r>
              <a:rPr lang="id-ID" altLang="ko-KR" sz="1200" b="1" dirty="0" smtClean="0">
                <a:solidFill>
                  <a:schemeClr val="tx1">
                    <a:lumMod val="75000"/>
                    <a:lumOff val="25000"/>
                  </a:schemeClr>
                </a:solidFill>
                <a:cs typeface="Arial" pitchFamily="34" charset="0"/>
              </a:rPr>
              <a:t>Propagating epidemik (penyakit yang terus meningkat sepanjang waktu)</a:t>
            </a:r>
            <a:endParaRPr lang="id-ID" altLang="ko-KR" sz="1200" b="1" dirty="0">
              <a:solidFill>
                <a:schemeClr val="tx1">
                  <a:lumMod val="75000"/>
                  <a:lumOff val="25000"/>
                </a:schemeClr>
              </a:solidFill>
              <a:cs typeface="Arial" pitchFamily="34" charset="0"/>
            </a:endParaRPr>
          </a:p>
          <a:p>
            <a:pPr algn="just">
              <a:lnSpc>
                <a:spcPct val="150000"/>
              </a:lnSpc>
            </a:pPr>
            <a:endParaRPr lang="en-US" altLang="ko-KR" sz="1200" b="1" dirty="0">
              <a:solidFill>
                <a:schemeClr val="tx1">
                  <a:lumMod val="75000"/>
                  <a:lumOff val="25000"/>
                </a:schemeClr>
              </a:solidFill>
              <a:cs typeface="Arial" pitchFamily="34" charset="0"/>
            </a:endParaRPr>
          </a:p>
        </p:txBody>
      </p:sp>
      <p:sp>
        <p:nvSpPr>
          <p:cNvPr id="5" name="Title 2"/>
          <p:cNvSpPr txBox="1">
            <a:spLocks/>
          </p:cNvSpPr>
          <p:nvPr/>
        </p:nvSpPr>
        <p:spPr>
          <a:xfrm>
            <a:off x="2497519" y="897943"/>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1400" b="1" dirty="0" smtClean="0">
                <a:solidFill>
                  <a:schemeClr val="accent1"/>
                </a:solidFill>
                <a:cs typeface="Arial" pitchFamily="34" charset="0"/>
              </a:rPr>
              <a:t>Time (Waktu)</a:t>
            </a:r>
            <a:endParaRPr lang="en-US" sz="1400" b="1" dirty="0">
              <a:solidFill>
                <a:schemeClr val="accent1"/>
              </a:solidFill>
              <a:cs typeface="Arial" pitchFamily="34" charset="0"/>
            </a:endParaRPr>
          </a:p>
        </p:txBody>
      </p:sp>
    </p:spTree>
    <p:extLst>
      <p:ext uri="{BB962C8B-B14F-4D97-AF65-F5344CB8AC3E}">
        <p14:creationId xmlns:p14="http://schemas.microsoft.com/office/powerpoint/2010/main" val="119061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000"/>
                                        <p:tgtEl>
                                          <p:spTgt spid="20">
                                            <p:txEl>
                                              <p:pRg st="0" end="0"/>
                                            </p:txEl>
                                          </p:spTgt>
                                        </p:tgtEl>
                                      </p:cBhvr>
                                    </p:animEffect>
                                    <p:anim calcmode="lin" valueType="num">
                                      <p:cBhvr>
                                        <p:cTn id="2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xEl>
                                              <p:pRg st="2" end="2"/>
                                            </p:txEl>
                                          </p:spTgt>
                                        </p:tgtEl>
                                        <p:attrNameLst>
                                          <p:attrName>style.visibility</p:attrName>
                                        </p:attrNameLst>
                                      </p:cBhvr>
                                      <p:to>
                                        <p:strVal val="visible"/>
                                      </p:to>
                                    </p:set>
                                    <p:animEffect transition="in" filter="fade">
                                      <p:cBhvr>
                                        <p:cTn id="35" dur="1000"/>
                                        <p:tgtEl>
                                          <p:spTgt spid="20">
                                            <p:txEl>
                                              <p:pRg st="2" end="2"/>
                                            </p:txEl>
                                          </p:spTgt>
                                        </p:tgtEl>
                                      </p:cBhvr>
                                    </p:animEffect>
                                    <p:anim calcmode="lin" valueType="num">
                                      <p:cBhvr>
                                        <p:cTn id="36"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
                                            <p:txEl>
                                              <p:pRg st="3" end="3"/>
                                            </p:txEl>
                                          </p:spTgt>
                                        </p:tgtEl>
                                        <p:attrNameLst>
                                          <p:attrName>style.visibility</p:attrName>
                                        </p:attrNameLst>
                                      </p:cBhvr>
                                      <p:to>
                                        <p:strVal val="visible"/>
                                      </p:to>
                                    </p:set>
                                    <p:animEffect transition="in" filter="fade">
                                      <p:cBhvr>
                                        <p:cTn id="42" dur="1000"/>
                                        <p:tgtEl>
                                          <p:spTgt spid="20">
                                            <p:txEl>
                                              <p:pRg st="3" end="3"/>
                                            </p:txEl>
                                          </p:spTgt>
                                        </p:tgtEl>
                                      </p:cBhvr>
                                    </p:animEffect>
                                    <p:anim calcmode="lin" valueType="num">
                                      <p:cBhvr>
                                        <p:cTn id="43"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375789" y="867861"/>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2000" b="1" dirty="0" smtClean="0">
                <a:solidFill>
                  <a:schemeClr val="accent1"/>
                </a:solidFill>
                <a:cs typeface="Arial" pitchFamily="34" charset="0"/>
              </a:rPr>
              <a:t>Model Segitiga Epidemiologi </a:t>
            </a:r>
            <a:endParaRPr lang="en-US" sz="2000" b="1" dirty="0">
              <a:solidFill>
                <a:schemeClr val="accent1"/>
              </a:solidFill>
              <a:cs typeface="Arial" pitchFamily="34" charset="0"/>
            </a:endParaRPr>
          </a:p>
        </p:txBody>
      </p:sp>
      <p:sp>
        <p:nvSpPr>
          <p:cNvPr id="14" name="Rectangle 13"/>
          <p:cNvSpPr/>
          <p:nvPr/>
        </p:nvSpPr>
        <p:spPr>
          <a:xfrm>
            <a:off x="2267744" y="1528914"/>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p:nvSpPr>
        <p:spPr>
          <a:xfrm>
            <a:off x="2267744" y="4371950"/>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3491880" y="1650062"/>
            <a:ext cx="4759295" cy="1077218"/>
          </a:xfrm>
          <a:prstGeom prst="rect">
            <a:avLst/>
          </a:prstGeom>
          <a:noFill/>
        </p:spPr>
        <p:txBody>
          <a:bodyPr wrap="square" rtlCol="0">
            <a:spAutoFit/>
          </a:bodyPr>
          <a:lstStyle/>
          <a:p>
            <a:pPr marL="285750" indent="-285750" algn="just">
              <a:buFont typeface="Wingdings" pitchFamily="2" charset="2"/>
              <a:buChar char="§"/>
            </a:pPr>
            <a:r>
              <a:rPr lang="id-ID" altLang="ko-KR" sz="1600" b="1" dirty="0" smtClean="0">
                <a:solidFill>
                  <a:schemeClr val="tx1">
                    <a:lumMod val="75000"/>
                    <a:lumOff val="25000"/>
                  </a:schemeClr>
                </a:solidFill>
                <a:cs typeface="Arial" pitchFamily="34" charset="0"/>
              </a:rPr>
              <a:t>Model Keseimbangan</a:t>
            </a:r>
          </a:p>
          <a:p>
            <a:pPr marL="285750" indent="-285750" algn="just">
              <a:buFont typeface="Wingdings" pitchFamily="2" charset="2"/>
              <a:buChar char="§"/>
            </a:pPr>
            <a:endParaRPr lang="id-ID" altLang="ko-KR" sz="1600" b="1" dirty="0">
              <a:solidFill>
                <a:schemeClr val="tx1">
                  <a:lumMod val="75000"/>
                  <a:lumOff val="25000"/>
                </a:schemeClr>
              </a:solidFill>
              <a:cs typeface="Arial" pitchFamily="34" charset="0"/>
            </a:endParaRPr>
          </a:p>
          <a:p>
            <a:pPr marL="285750" indent="-285750">
              <a:buFont typeface="Wingdings" pitchFamily="2" charset="2"/>
              <a:buChar char="§"/>
            </a:pPr>
            <a:r>
              <a:rPr lang="id-ID" altLang="ko-KR" sz="1600" b="1" dirty="0" smtClean="0">
                <a:solidFill>
                  <a:schemeClr val="tx1">
                    <a:lumMod val="75000"/>
                    <a:lumOff val="25000"/>
                  </a:schemeClr>
                </a:solidFill>
                <a:cs typeface="Arial" pitchFamily="34" charset="0"/>
              </a:rPr>
              <a:t>Agent, Host, dan Lingkungan yang seimbang di sebut kondisi sehat</a:t>
            </a:r>
            <a:endParaRPr lang="en-US" altLang="ko-KR" sz="1600" b="1" dirty="0">
              <a:solidFill>
                <a:schemeClr val="tx1">
                  <a:lumMod val="75000"/>
                  <a:lumOff val="25000"/>
                </a:schemeClr>
              </a:solidFill>
              <a:cs typeface="Arial" pitchFamily="34"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026" y="1712545"/>
            <a:ext cx="1771436" cy="169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60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fade">
                                      <p:cBhvr>
                                        <p:cTn id="14" dur="1000"/>
                                        <p:tgtEl>
                                          <p:spTgt spid="8195"/>
                                        </p:tgtEl>
                                      </p:cBhvr>
                                    </p:animEffect>
                                    <p:anim calcmode="lin" valueType="num">
                                      <p:cBhvr>
                                        <p:cTn id="15" dur="1000" fill="hold"/>
                                        <p:tgtEl>
                                          <p:spTgt spid="8195"/>
                                        </p:tgtEl>
                                        <p:attrNameLst>
                                          <p:attrName>ppt_x</p:attrName>
                                        </p:attrNameLst>
                                      </p:cBhvr>
                                      <p:tavLst>
                                        <p:tav tm="0">
                                          <p:val>
                                            <p:strVal val="#ppt_x"/>
                                          </p:val>
                                        </p:tav>
                                        <p:tav tm="100000">
                                          <p:val>
                                            <p:strVal val="#ppt_x"/>
                                          </p:val>
                                        </p:tav>
                                      </p:tavLst>
                                    </p:anim>
                                    <p:anim calcmode="lin" valueType="num">
                                      <p:cBhvr>
                                        <p:cTn id="16"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000"/>
                                        <p:tgtEl>
                                          <p:spTgt spid="20">
                                            <p:txEl>
                                              <p:pRg st="0" end="0"/>
                                            </p:txEl>
                                          </p:spTgt>
                                        </p:tgtEl>
                                      </p:cBhvr>
                                    </p:animEffect>
                                    <p:anim calcmode="lin" valueType="num">
                                      <p:cBhvr>
                                        <p:cTn id="2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xEl>
                                              <p:pRg st="2" end="2"/>
                                            </p:txEl>
                                          </p:spTgt>
                                        </p:tgtEl>
                                        <p:attrNameLst>
                                          <p:attrName>style.visibility</p:attrName>
                                        </p:attrNameLst>
                                      </p:cBhvr>
                                      <p:to>
                                        <p:strVal val="visible"/>
                                      </p:to>
                                    </p:set>
                                    <p:animEffect transition="in" filter="fade">
                                      <p:cBhvr>
                                        <p:cTn id="28" dur="1000"/>
                                        <p:tgtEl>
                                          <p:spTgt spid="20">
                                            <p:txEl>
                                              <p:pRg st="2" end="2"/>
                                            </p:txEl>
                                          </p:spTgt>
                                        </p:tgtEl>
                                      </p:cBhvr>
                                    </p:animEffect>
                                    <p:anim calcmode="lin" valueType="num">
                                      <p:cBhvr>
                                        <p:cTn id="2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375789" y="867861"/>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2000" b="1" dirty="0" smtClean="0">
                <a:solidFill>
                  <a:schemeClr val="accent1"/>
                </a:solidFill>
                <a:cs typeface="Arial" pitchFamily="34" charset="0"/>
              </a:rPr>
              <a:t>Model Segitiga Epidemiologi </a:t>
            </a:r>
            <a:endParaRPr lang="en-US" sz="2000" b="1" dirty="0">
              <a:solidFill>
                <a:schemeClr val="accent1"/>
              </a:solidFill>
              <a:cs typeface="Arial" pitchFamily="34" charset="0"/>
            </a:endParaRPr>
          </a:p>
        </p:txBody>
      </p:sp>
      <p:sp>
        <p:nvSpPr>
          <p:cNvPr id="14" name="Rectangle 13"/>
          <p:cNvSpPr/>
          <p:nvPr/>
        </p:nvSpPr>
        <p:spPr>
          <a:xfrm>
            <a:off x="2267744" y="1528914"/>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p:nvSpPr>
        <p:spPr>
          <a:xfrm>
            <a:off x="2267744" y="4371950"/>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3491880" y="1650062"/>
            <a:ext cx="4759295" cy="1815882"/>
          </a:xfrm>
          <a:prstGeom prst="rect">
            <a:avLst/>
          </a:prstGeom>
          <a:noFill/>
        </p:spPr>
        <p:txBody>
          <a:bodyPr wrap="square" rtlCol="0">
            <a:spAutoFit/>
          </a:bodyPr>
          <a:lstStyle/>
          <a:p>
            <a:r>
              <a:rPr lang="id-ID" altLang="ko-KR" sz="1600" b="1" dirty="0" smtClean="0">
                <a:solidFill>
                  <a:schemeClr val="tx1">
                    <a:lumMod val="75000"/>
                    <a:lumOff val="25000"/>
                  </a:schemeClr>
                </a:solidFill>
                <a:cs typeface="Arial" pitchFamily="34" charset="0"/>
              </a:rPr>
              <a:t>Pada kasus ini dikatakan bahwa Agent memberatkan keseimbangan sehingga batang pengungkit miring ke arah Agent. </a:t>
            </a:r>
          </a:p>
          <a:p>
            <a:r>
              <a:rPr lang="id-ID" altLang="ko-KR" sz="1600" b="1" dirty="0" smtClean="0">
                <a:solidFill>
                  <a:schemeClr val="tx1">
                    <a:lumMod val="75000"/>
                    <a:lumOff val="25000"/>
                  </a:schemeClr>
                </a:solidFill>
                <a:cs typeface="Arial" pitchFamily="34" charset="0"/>
              </a:rPr>
              <a:t>Dalam kasus ini diartikan Agent/Penyebab penyakit mendapat kemudahan untuk menimbulkan penyakit pada Host, misal virus influenza</a:t>
            </a:r>
            <a:endParaRPr lang="en-US" altLang="ko-KR" sz="1600" b="1" dirty="0">
              <a:solidFill>
                <a:schemeClr val="tx1">
                  <a:lumMod val="75000"/>
                  <a:lumOff val="25000"/>
                </a:schemeClr>
              </a:solidFill>
              <a:cs typeface="Aria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878" y="1650062"/>
            <a:ext cx="1840408" cy="171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58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000"/>
                                        <p:tgtEl>
                                          <p:spTgt spid="20">
                                            <p:txEl>
                                              <p:pRg st="0" end="0"/>
                                            </p:txEl>
                                          </p:spTgt>
                                        </p:tgtEl>
                                      </p:cBhvr>
                                    </p:animEffect>
                                    <p:anim calcmode="lin" valueType="num">
                                      <p:cBhvr>
                                        <p:cTn id="2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375789" y="867861"/>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2000" b="1" dirty="0" smtClean="0">
                <a:solidFill>
                  <a:schemeClr val="accent1"/>
                </a:solidFill>
                <a:cs typeface="Arial" pitchFamily="34" charset="0"/>
              </a:rPr>
              <a:t>Model Segitiga Epidemiologi </a:t>
            </a:r>
            <a:endParaRPr lang="en-US" sz="2000" b="1" dirty="0">
              <a:solidFill>
                <a:schemeClr val="accent1"/>
              </a:solidFill>
              <a:cs typeface="Arial" pitchFamily="34" charset="0"/>
            </a:endParaRPr>
          </a:p>
        </p:txBody>
      </p:sp>
      <p:sp>
        <p:nvSpPr>
          <p:cNvPr id="14" name="Rectangle 13"/>
          <p:cNvSpPr/>
          <p:nvPr/>
        </p:nvSpPr>
        <p:spPr>
          <a:xfrm>
            <a:off x="2267744" y="1528914"/>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p:nvSpPr>
        <p:spPr>
          <a:xfrm>
            <a:off x="2267744" y="4371950"/>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3491880" y="1650062"/>
            <a:ext cx="4759295" cy="2308324"/>
          </a:xfrm>
          <a:prstGeom prst="rect">
            <a:avLst/>
          </a:prstGeom>
          <a:noFill/>
        </p:spPr>
        <p:txBody>
          <a:bodyPr wrap="square" rtlCol="0">
            <a:spAutoFit/>
          </a:bodyPr>
          <a:lstStyle/>
          <a:p>
            <a:r>
              <a:rPr lang="id-ID" altLang="ko-KR" sz="1600" b="1" dirty="0" smtClean="0">
                <a:solidFill>
                  <a:schemeClr val="tx1">
                    <a:lumMod val="75000"/>
                    <a:lumOff val="25000"/>
                  </a:schemeClr>
                </a:solidFill>
                <a:cs typeface="Arial" pitchFamily="34" charset="0"/>
              </a:rPr>
              <a:t>Pada kasus ini dikatakan bahwa Host memberatkan keseimbangan sehingga batang pengungkit miring ke arah Host.</a:t>
            </a:r>
          </a:p>
          <a:p>
            <a:endParaRPr lang="id-ID" altLang="ko-KR" sz="1600" b="1" dirty="0">
              <a:solidFill>
                <a:schemeClr val="tx1">
                  <a:lumMod val="75000"/>
                  <a:lumOff val="25000"/>
                </a:schemeClr>
              </a:solidFill>
              <a:cs typeface="Arial" pitchFamily="34" charset="0"/>
            </a:endParaRPr>
          </a:p>
          <a:p>
            <a:r>
              <a:rPr lang="id-ID" altLang="ko-KR" sz="1600" b="1" dirty="0" smtClean="0">
                <a:solidFill>
                  <a:schemeClr val="tx1">
                    <a:lumMod val="75000"/>
                    <a:lumOff val="25000"/>
                  </a:schemeClr>
                </a:solidFill>
                <a:cs typeface="Arial" pitchFamily="34" charset="0"/>
              </a:rPr>
              <a:t>Dalam kasus ini diartikan dimungkinkan apabila Host menjadi lebih peka terhadap suatu penyakit, misalnya pertumbuhan proporsi penduduk yang begitu besar, peningkatan jumlah usia rentan.</a:t>
            </a:r>
            <a:endParaRPr lang="en-US" altLang="ko-KR" sz="1600" b="1" dirty="0">
              <a:solidFill>
                <a:schemeClr val="tx1">
                  <a:lumMod val="75000"/>
                  <a:lumOff val="25000"/>
                </a:schemeClr>
              </a:solidFill>
              <a:cs typeface="Arial"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464" y="1647825"/>
            <a:ext cx="21526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35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fade">
                                      <p:cBhvr>
                                        <p:cTn id="14" dur="1000"/>
                                        <p:tgtEl>
                                          <p:spTgt spid="10242"/>
                                        </p:tgtEl>
                                      </p:cBhvr>
                                    </p:animEffect>
                                    <p:anim calcmode="lin" valueType="num">
                                      <p:cBhvr>
                                        <p:cTn id="15" dur="1000" fill="hold"/>
                                        <p:tgtEl>
                                          <p:spTgt spid="10242"/>
                                        </p:tgtEl>
                                        <p:attrNameLst>
                                          <p:attrName>ppt_x</p:attrName>
                                        </p:attrNameLst>
                                      </p:cBhvr>
                                      <p:tavLst>
                                        <p:tav tm="0">
                                          <p:val>
                                            <p:strVal val="#ppt_x"/>
                                          </p:val>
                                        </p:tav>
                                        <p:tav tm="100000">
                                          <p:val>
                                            <p:strVal val="#ppt_x"/>
                                          </p:val>
                                        </p:tav>
                                      </p:tavLst>
                                    </p:anim>
                                    <p:anim calcmode="lin" valueType="num">
                                      <p:cBhvr>
                                        <p:cTn id="16"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000"/>
                                        <p:tgtEl>
                                          <p:spTgt spid="20">
                                            <p:txEl>
                                              <p:pRg st="0" end="0"/>
                                            </p:txEl>
                                          </p:spTgt>
                                        </p:tgtEl>
                                      </p:cBhvr>
                                    </p:animEffect>
                                    <p:anim calcmode="lin" valueType="num">
                                      <p:cBhvr>
                                        <p:cTn id="2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xEl>
                                              <p:pRg st="2" end="2"/>
                                            </p:txEl>
                                          </p:spTgt>
                                        </p:tgtEl>
                                        <p:attrNameLst>
                                          <p:attrName>style.visibility</p:attrName>
                                        </p:attrNameLst>
                                      </p:cBhvr>
                                      <p:to>
                                        <p:strVal val="visible"/>
                                      </p:to>
                                    </p:set>
                                    <p:animEffect transition="in" filter="fade">
                                      <p:cBhvr>
                                        <p:cTn id="28" dur="1000"/>
                                        <p:tgtEl>
                                          <p:spTgt spid="20">
                                            <p:txEl>
                                              <p:pRg st="2" end="2"/>
                                            </p:txEl>
                                          </p:spTgt>
                                        </p:tgtEl>
                                      </p:cBhvr>
                                    </p:animEffect>
                                    <p:anim calcmode="lin" valueType="num">
                                      <p:cBhvr>
                                        <p:cTn id="2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375789" y="867861"/>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2000" dirty="0" smtClean="0">
                <a:solidFill>
                  <a:schemeClr val="accent1"/>
                </a:solidFill>
                <a:cs typeface="Arial" pitchFamily="34" charset="0"/>
              </a:rPr>
              <a:t>Konsep Segitiga Epidemiologi/Trias Epidemiologi</a:t>
            </a:r>
            <a:endParaRPr lang="en-US" sz="2000" dirty="0">
              <a:solidFill>
                <a:schemeClr val="accent1"/>
              </a:solidFill>
              <a:cs typeface="Arial" pitchFamily="34" charset="0"/>
            </a:endParaRPr>
          </a:p>
        </p:txBody>
      </p:sp>
      <p:sp>
        <p:nvSpPr>
          <p:cNvPr id="14" name="Rectangle 13"/>
          <p:cNvSpPr/>
          <p:nvPr/>
        </p:nvSpPr>
        <p:spPr>
          <a:xfrm>
            <a:off x="2267744" y="1528914"/>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p:nvSpPr>
        <p:spPr>
          <a:xfrm>
            <a:off x="2267744" y="4371950"/>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2275176" y="1650062"/>
            <a:ext cx="5975999" cy="2492990"/>
          </a:xfrm>
          <a:prstGeom prst="rect">
            <a:avLst/>
          </a:prstGeom>
          <a:noFill/>
        </p:spPr>
        <p:txBody>
          <a:bodyPr wrap="square" rtlCol="0">
            <a:spAutoFit/>
          </a:bodyPr>
          <a:lstStyle/>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Penyakit dan kejadian kesehatan lainnya tidak terjadi secara acak dalam suatu populasi</a:t>
            </a:r>
          </a:p>
          <a:p>
            <a:pPr algn="just"/>
            <a:endParaRPr lang="id-ID" altLang="ko-KR" sz="1200" b="1" dirty="0" smtClean="0">
              <a:solidFill>
                <a:schemeClr val="tx1">
                  <a:lumMod val="75000"/>
                  <a:lumOff val="25000"/>
                </a:schemeClr>
              </a:solidFill>
              <a:cs typeface="Arial" pitchFamily="34" charset="0"/>
            </a:endParaRPr>
          </a:p>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Epidemiologi memiliki peranan penting dalam mengidentifikasi faktor-faktor penyebab dari suatu penyakit</a:t>
            </a:r>
          </a:p>
          <a:p>
            <a:pPr marL="171450" indent="-171450" algn="just">
              <a:buFont typeface="Courier New" pitchFamily="49" charset="0"/>
              <a:buChar char="o"/>
            </a:pPr>
            <a:endParaRPr lang="id-ID" altLang="ko-KR" sz="1200" b="1" dirty="0">
              <a:solidFill>
                <a:schemeClr val="tx1">
                  <a:lumMod val="75000"/>
                  <a:lumOff val="25000"/>
                </a:schemeClr>
              </a:solidFill>
              <a:cs typeface="Arial" pitchFamily="34" charset="0"/>
            </a:endParaRPr>
          </a:p>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Model konsep terjadinya penyakit paling sederhana adalah ‘’ trias epidemiologi ’’ atau ’’ segitiga epidemiologis’’ yaitu model tradisional untuk penyakit menular</a:t>
            </a:r>
          </a:p>
          <a:p>
            <a:pPr algn="just"/>
            <a:endParaRPr lang="id-ID" altLang="ko-KR" sz="1200" b="1" dirty="0">
              <a:solidFill>
                <a:schemeClr val="tx1">
                  <a:lumMod val="75000"/>
                  <a:lumOff val="25000"/>
                </a:schemeClr>
              </a:solidFill>
              <a:cs typeface="Arial" pitchFamily="34" charset="0"/>
            </a:endParaRPr>
          </a:p>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Apabila terjadinya perubahan pada satu faktor, maka akan mengakibatkan ketidakseimbangan yang menyebabkan meningkatnya atau menurunnya penyakit yang bersangkutan.</a:t>
            </a:r>
            <a:endParaRPr lang="en-US" altLang="ko-KR" sz="1200" b="1" dirty="0">
              <a:solidFill>
                <a:schemeClr val="tx1">
                  <a:lumMod val="75000"/>
                  <a:lumOff val="25000"/>
                </a:schemeClr>
              </a:solidFill>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99" y="1543060"/>
            <a:ext cx="209997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37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000"/>
                                        <p:tgtEl>
                                          <p:spTgt spid="20">
                                            <p:txEl>
                                              <p:pRg st="0" end="0"/>
                                            </p:txEl>
                                          </p:spTgt>
                                        </p:tgtEl>
                                      </p:cBhvr>
                                    </p:animEffect>
                                    <p:anim calcmode="lin" valueType="num">
                                      <p:cBhvr>
                                        <p:cTn id="2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xEl>
                                              <p:pRg st="2" end="2"/>
                                            </p:txEl>
                                          </p:spTgt>
                                        </p:tgtEl>
                                        <p:attrNameLst>
                                          <p:attrName>style.visibility</p:attrName>
                                        </p:attrNameLst>
                                      </p:cBhvr>
                                      <p:to>
                                        <p:strVal val="visible"/>
                                      </p:to>
                                    </p:set>
                                    <p:animEffect transition="in" filter="fade">
                                      <p:cBhvr>
                                        <p:cTn id="28" dur="1000"/>
                                        <p:tgtEl>
                                          <p:spTgt spid="20">
                                            <p:txEl>
                                              <p:pRg st="2" end="2"/>
                                            </p:txEl>
                                          </p:spTgt>
                                        </p:tgtEl>
                                      </p:cBhvr>
                                    </p:animEffect>
                                    <p:anim calcmode="lin" valueType="num">
                                      <p:cBhvr>
                                        <p:cTn id="2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xEl>
                                              <p:pRg st="4" end="4"/>
                                            </p:txEl>
                                          </p:spTgt>
                                        </p:tgtEl>
                                        <p:attrNameLst>
                                          <p:attrName>style.visibility</p:attrName>
                                        </p:attrNameLst>
                                      </p:cBhvr>
                                      <p:to>
                                        <p:strVal val="visible"/>
                                      </p:to>
                                    </p:set>
                                    <p:animEffect transition="in" filter="fade">
                                      <p:cBhvr>
                                        <p:cTn id="35" dur="1000"/>
                                        <p:tgtEl>
                                          <p:spTgt spid="20">
                                            <p:txEl>
                                              <p:pRg st="4" end="4"/>
                                            </p:txEl>
                                          </p:spTgt>
                                        </p:tgtEl>
                                      </p:cBhvr>
                                    </p:animEffect>
                                    <p:anim calcmode="lin" valueType="num">
                                      <p:cBhvr>
                                        <p:cTn id="36"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
                                            <p:txEl>
                                              <p:pRg st="6" end="6"/>
                                            </p:txEl>
                                          </p:spTgt>
                                        </p:tgtEl>
                                        <p:attrNameLst>
                                          <p:attrName>style.visibility</p:attrName>
                                        </p:attrNameLst>
                                      </p:cBhvr>
                                      <p:to>
                                        <p:strVal val="visible"/>
                                      </p:to>
                                    </p:set>
                                    <p:animEffect transition="in" filter="fade">
                                      <p:cBhvr>
                                        <p:cTn id="42" dur="1000"/>
                                        <p:tgtEl>
                                          <p:spTgt spid="20">
                                            <p:txEl>
                                              <p:pRg st="6" end="6"/>
                                            </p:txEl>
                                          </p:spTgt>
                                        </p:tgtEl>
                                      </p:cBhvr>
                                    </p:animEffect>
                                    <p:anim calcmode="lin" valueType="num">
                                      <p:cBhvr>
                                        <p:cTn id="43"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375789" y="867861"/>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2000" b="1" dirty="0" smtClean="0">
                <a:solidFill>
                  <a:schemeClr val="accent1"/>
                </a:solidFill>
                <a:cs typeface="Arial" pitchFamily="34" charset="0"/>
              </a:rPr>
              <a:t>Model Segitiga Epidemiologi </a:t>
            </a:r>
            <a:endParaRPr lang="en-US" sz="2000" b="1" dirty="0">
              <a:solidFill>
                <a:schemeClr val="accent1"/>
              </a:solidFill>
              <a:cs typeface="Arial" pitchFamily="34" charset="0"/>
            </a:endParaRPr>
          </a:p>
        </p:txBody>
      </p:sp>
      <p:sp>
        <p:nvSpPr>
          <p:cNvPr id="14" name="Rectangle 13"/>
          <p:cNvSpPr/>
          <p:nvPr/>
        </p:nvSpPr>
        <p:spPr>
          <a:xfrm>
            <a:off x="2267744" y="1528914"/>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p:nvSpPr>
        <p:spPr>
          <a:xfrm>
            <a:off x="2267744" y="4371950"/>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3491880" y="1650062"/>
            <a:ext cx="4759295" cy="1569660"/>
          </a:xfrm>
          <a:prstGeom prst="rect">
            <a:avLst/>
          </a:prstGeom>
          <a:noFill/>
        </p:spPr>
        <p:txBody>
          <a:bodyPr wrap="square" rtlCol="0">
            <a:spAutoFit/>
          </a:bodyPr>
          <a:lstStyle/>
          <a:p>
            <a:r>
              <a:rPr lang="id-ID" altLang="ko-KR" sz="1600" b="1" dirty="0" smtClean="0">
                <a:solidFill>
                  <a:schemeClr val="tx1">
                    <a:lumMod val="75000"/>
                    <a:lumOff val="25000"/>
                  </a:schemeClr>
                </a:solidFill>
                <a:cs typeface="Arial" pitchFamily="34" charset="0"/>
              </a:rPr>
              <a:t>Pada kasus ini penyebab ketidakseimbangan disebabkan bergesernya titik tumpu. </a:t>
            </a:r>
          </a:p>
          <a:p>
            <a:r>
              <a:rPr lang="id-ID" altLang="ko-KR" sz="1600" b="1" dirty="0" smtClean="0">
                <a:solidFill>
                  <a:schemeClr val="tx1">
                    <a:lumMod val="75000"/>
                    <a:lumOff val="25000"/>
                  </a:schemeClr>
                </a:solidFill>
                <a:cs typeface="Arial" pitchFamily="34" charset="0"/>
              </a:rPr>
              <a:t>Hal ini menggambarkan terjadinya pergeseran kualitas lingkungan sedemikian rupa sehingga Agent memberatkan keseimbangan, seperti terjadinya banjir.</a:t>
            </a:r>
            <a:endParaRPr lang="id-ID" altLang="ko-KR" sz="1600" b="1" dirty="0">
              <a:solidFill>
                <a:schemeClr val="tx1">
                  <a:lumMod val="75000"/>
                  <a:lumOff val="25000"/>
                </a:schemeClr>
              </a:solidFill>
              <a:cs typeface="Arial"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144" y="1740490"/>
            <a:ext cx="19812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2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1000"/>
                                        <p:tgtEl>
                                          <p:spTgt spid="11266"/>
                                        </p:tgtEl>
                                      </p:cBhvr>
                                    </p:animEffect>
                                    <p:anim calcmode="lin" valueType="num">
                                      <p:cBhvr>
                                        <p:cTn id="15" dur="1000" fill="hold"/>
                                        <p:tgtEl>
                                          <p:spTgt spid="11266"/>
                                        </p:tgtEl>
                                        <p:attrNameLst>
                                          <p:attrName>ppt_x</p:attrName>
                                        </p:attrNameLst>
                                      </p:cBhvr>
                                      <p:tavLst>
                                        <p:tav tm="0">
                                          <p:val>
                                            <p:strVal val="#ppt_x"/>
                                          </p:val>
                                        </p:tav>
                                        <p:tav tm="100000">
                                          <p:val>
                                            <p:strVal val="#ppt_x"/>
                                          </p:val>
                                        </p:tav>
                                      </p:tavLst>
                                    </p:anim>
                                    <p:anim calcmode="lin" valueType="num">
                                      <p:cBhvr>
                                        <p:cTn id="16"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000"/>
                                        <p:tgtEl>
                                          <p:spTgt spid="20">
                                            <p:txEl>
                                              <p:pRg st="0" end="0"/>
                                            </p:txEl>
                                          </p:spTgt>
                                        </p:tgtEl>
                                      </p:cBhvr>
                                    </p:animEffect>
                                    <p:anim calcmode="lin" valueType="num">
                                      <p:cBhvr>
                                        <p:cTn id="2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fade">
                                      <p:cBhvr>
                                        <p:cTn id="26" dur="1000"/>
                                        <p:tgtEl>
                                          <p:spTgt spid="20">
                                            <p:txEl>
                                              <p:pRg st="1" end="1"/>
                                            </p:txEl>
                                          </p:spTgt>
                                        </p:tgtEl>
                                      </p:cBhvr>
                                    </p:animEffect>
                                    <p:anim calcmode="lin" valueType="num">
                                      <p:cBhvr>
                                        <p:cTn id="27"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375789" y="867861"/>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2000" b="1" dirty="0" smtClean="0">
                <a:solidFill>
                  <a:schemeClr val="accent1"/>
                </a:solidFill>
                <a:cs typeface="Arial" pitchFamily="34" charset="0"/>
              </a:rPr>
              <a:t>Model Segitiga Epidemiologi </a:t>
            </a:r>
            <a:endParaRPr lang="en-US" sz="2000" b="1" dirty="0">
              <a:solidFill>
                <a:schemeClr val="accent1"/>
              </a:solidFill>
              <a:cs typeface="Arial" pitchFamily="34" charset="0"/>
            </a:endParaRPr>
          </a:p>
        </p:txBody>
      </p:sp>
      <p:sp>
        <p:nvSpPr>
          <p:cNvPr id="14" name="Rectangle 13"/>
          <p:cNvSpPr/>
          <p:nvPr/>
        </p:nvSpPr>
        <p:spPr>
          <a:xfrm>
            <a:off x="2267744" y="1528914"/>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p:nvSpPr>
        <p:spPr>
          <a:xfrm>
            <a:off x="2267744" y="4371950"/>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3491880" y="1650062"/>
            <a:ext cx="4759295" cy="1569660"/>
          </a:xfrm>
          <a:prstGeom prst="rect">
            <a:avLst/>
          </a:prstGeom>
          <a:noFill/>
        </p:spPr>
        <p:txBody>
          <a:bodyPr wrap="square" rtlCol="0">
            <a:spAutoFit/>
          </a:bodyPr>
          <a:lstStyle/>
          <a:p>
            <a:r>
              <a:rPr lang="id-ID" altLang="ko-KR" sz="1600" b="1" dirty="0" smtClean="0">
                <a:solidFill>
                  <a:schemeClr val="tx1">
                    <a:lumMod val="75000"/>
                    <a:lumOff val="25000"/>
                  </a:schemeClr>
                </a:solidFill>
                <a:cs typeface="Arial" pitchFamily="34" charset="0"/>
              </a:rPr>
              <a:t>Pada kasus ini penyebab ketidakseimbangan disebabkan oleh bergesernya titik tumpu.</a:t>
            </a:r>
          </a:p>
          <a:p>
            <a:endParaRPr lang="id-ID" altLang="ko-KR" sz="1600" b="1" dirty="0" smtClean="0">
              <a:solidFill>
                <a:schemeClr val="tx1">
                  <a:lumMod val="75000"/>
                  <a:lumOff val="25000"/>
                </a:schemeClr>
              </a:solidFill>
              <a:cs typeface="Arial" pitchFamily="34" charset="0"/>
            </a:endParaRPr>
          </a:p>
          <a:p>
            <a:r>
              <a:rPr lang="id-ID" altLang="ko-KR" sz="1600" b="1" dirty="0" smtClean="0">
                <a:solidFill>
                  <a:schemeClr val="tx1">
                    <a:lumMod val="75000"/>
                    <a:lumOff val="25000"/>
                  </a:schemeClr>
                </a:solidFill>
                <a:cs typeface="Arial" pitchFamily="34" charset="0"/>
              </a:rPr>
              <a:t>Hal ini menggambarkan terjadinya kualitas lingkungan dimana Host memberatkan keseimbangan, misalnya pencemaran udara.</a:t>
            </a:r>
            <a:endParaRPr lang="id-ID" altLang="ko-KR" sz="1600" b="1" dirty="0">
              <a:solidFill>
                <a:schemeClr val="tx1">
                  <a:lumMod val="75000"/>
                  <a:lumOff val="25000"/>
                </a:schemeClr>
              </a:solidFill>
              <a:cs typeface="Arial"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736" y="1650062"/>
            <a:ext cx="2106290" cy="170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89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fade">
                                      <p:cBhvr>
                                        <p:cTn id="14" dur="1000"/>
                                        <p:tgtEl>
                                          <p:spTgt spid="12290"/>
                                        </p:tgtEl>
                                      </p:cBhvr>
                                    </p:animEffect>
                                    <p:anim calcmode="lin" valueType="num">
                                      <p:cBhvr>
                                        <p:cTn id="15" dur="1000" fill="hold"/>
                                        <p:tgtEl>
                                          <p:spTgt spid="12290"/>
                                        </p:tgtEl>
                                        <p:attrNameLst>
                                          <p:attrName>ppt_x</p:attrName>
                                        </p:attrNameLst>
                                      </p:cBhvr>
                                      <p:tavLst>
                                        <p:tav tm="0">
                                          <p:val>
                                            <p:strVal val="#ppt_x"/>
                                          </p:val>
                                        </p:tav>
                                        <p:tav tm="100000">
                                          <p:val>
                                            <p:strVal val="#ppt_x"/>
                                          </p:val>
                                        </p:tav>
                                      </p:tavLst>
                                    </p:anim>
                                    <p:anim calcmode="lin" valueType="num">
                                      <p:cBhvr>
                                        <p:cTn id="16"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000"/>
                                        <p:tgtEl>
                                          <p:spTgt spid="20">
                                            <p:txEl>
                                              <p:pRg st="0" end="0"/>
                                            </p:txEl>
                                          </p:spTgt>
                                        </p:tgtEl>
                                      </p:cBhvr>
                                    </p:animEffect>
                                    <p:anim calcmode="lin" valueType="num">
                                      <p:cBhvr>
                                        <p:cTn id="2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xEl>
                                              <p:pRg st="2" end="2"/>
                                            </p:txEl>
                                          </p:spTgt>
                                        </p:tgtEl>
                                        <p:attrNameLst>
                                          <p:attrName>style.visibility</p:attrName>
                                        </p:attrNameLst>
                                      </p:cBhvr>
                                      <p:to>
                                        <p:strVal val="visible"/>
                                      </p:to>
                                    </p:set>
                                    <p:animEffect transition="in" filter="fade">
                                      <p:cBhvr>
                                        <p:cTn id="28" dur="1000"/>
                                        <p:tgtEl>
                                          <p:spTgt spid="20">
                                            <p:txEl>
                                              <p:pRg st="2" end="2"/>
                                            </p:txEl>
                                          </p:spTgt>
                                        </p:tgtEl>
                                      </p:cBhvr>
                                    </p:animEffect>
                                    <p:anim calcmode="lin" valueType="num">
                                      <p:cBhvr>
                                        <p:cTn id="2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1187624" y="915566"/>
            <a:ext cx="7560840" cy="3888432"/>
          </a:xfrm>
          <a:prstGeom prst="rect">
            <a:avLst/>
          </a:prstGeom>
        </p:spPr>
      </p:pic>
    </p:spTree>
    <p:extLst>
      <p:ext uri="{BB962C8B-B14F-4D97-AF65-F5344CB8AC3E}">
        <p14:creationId xmlns:p14="http://schemas.microsoft.com/office/powerpoint/2010/main" val="1431722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35896" y="771550"/>
            <a:ext cx="5364088" cy="1149022"/>
          </a:xfrm>
        </p:spPr>
        <p:txBody>
          <a:bodyPr/>
          <a:lstStyle/>
          <a:p>
            <a:r>
              <a:rPr lang="id-ID" altLang="ko-KR" sz="4000" dirty="0" smtClean="0">
                <a:ea typeface="맑은 고딕" pitchFamily="50" charset="-127"/>
              </a:rPr>
              <a:t>TERIMA KASIH</a:t>
            </a:r>
            <a:endParaRPr lang="en-US" altLang="ko-KR" sz="4000" dirty="0"/>
          </a:p>
        </p:txBody>
      </p:sp>
    </p:spTree>
    <p:extLst>
      <p:ext uri="{BB962C8B-B14F-4D97-AF65-F5344CB8AC3E}">
        <p14:creationId xmlns:p14="http://schemas.microsoft.com/office/powerpoint/2010/main" val="3173211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015716" y="267494"/>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3600" dirty="0" smtClean="0">
                <a:solidFill>
                  <a:srgbClr val="984807"/>
                </a:solidFill>
                <a:cs typeface="Arial" pitchFamily="34" charset="0"/>
              </a:rPr>
              <a:t>Faktor-faktor Trias Epidemiologi</a:t>
            </a:r>
            <a:endParaRPr lang="en-US" sz="3600" dirty="0">
              <a:solidFill>
                <a:srgbClr val="984807"/>
              </a:solidFill>
              <a:cs typeface="Arial" pitchFamily="34" charset="0"/>
            </a:endParaRPr>
          </a:p>
        </p:txBody>
      </p:sp>
      <p:grpSp>
        <p:nvGrpSpPr>
          <p:cNvPr id="22" name="Group 21"/>
          <p:cNvGrpSpPr/>
          <p:nvPr/>
        </p:nvGrpSpPr>
        <p:grpSpPr>
          <a:xfrm>
            <a:off x="2400340" y="1465179"/>
            <a:ext cx="2027644" cy="441146"/>
            <a:chOff x="2400340" y="1465179"/>
            <a:chExt cx="2027644" cy="441146"/>
          </a:xfrm>
        </p:grpSpPr>
        <p:sp>
          <p:nvSpPr>
            <p:cNvPr id="17" name="Pentagon 16"/>
            <p:cNvSpPr/>
            <p:nvPr/>
          </p:nvSpPr>
          <p:spPr>
            <a:xfrm>
              <a:off x="2771800" y="1547251"/>
              <a:ext cx="1656184" cy="277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Oval 15"/>
            <p:cNvSpPr/>
            <p:nvPr/>
          </p:nvSpPr>
          <p:spPr>
            <a:xfrm>
              <a:off x="2400340" y="1465179"/>
              <a:ext cx="441146" cy="441146"/>
            </a:xfrm>
            <a:prstGeom prst="ellipse">
              <a:avLst/>
            </a:prstGeom>
            <a:gradFill>
              <a:gsLst>
                <a:gs pos="0">
                  <a:schemeClr val="accent1">
                    <a:lumMod val="10000"/>
                    <a:lumOff val="90000"/>
                  </a:schemeClr>
                </a:gs>
                <a:gs pos="100000">
                  <a:schemeClr val="accent1">
                    <a:lumMod val="10000"/>
                    <a:lumOff val="90000"/>
                  </a:schemeClr>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TextBox 20"/>
            <p:cNvSpPr txBox="1"/>
            <p:nvPr/>
          </p:nvSpPr>
          <p:spPr>
            <a:xfrm>
              <a:off x="2412215" y="1518899"/>
              <a:ext cx="412292" cy="338554"/>
            </a:xfrm>
            <a:prstGeom prst="rect">
              <a:avLst/>
            </a:prstGeom>
            <a:noFill/>
          </p:spPr>
          <p:txBody>
            <a:bodyPr wrap="none" rtlCol="0" anchor="ctr">
              <a:spAutoFit/>
            </a:bodyPr>
            <a:lstStyle/>
            <a:p>
              <a:pPr algn="ctr"/>
              <a:r>
                <a:rPr lang="en-US" altLang="ko-KR" sz="1600" b="1" dirty="0">
                  <a:solidFill>
                    <a:schemeClr val="accent1"/>
                  </a:solidFill>
                  <a:cs typeface="Arial" pitchFamily="34" charset="0"/>
                </a:rPr>
                <a:t>01</a:t>
              </a:r>
              <a:endParaRPr lang="ko-KR" altLang="en-US" sz="1600" b="1" dirty="0">
                <a:solidFill>
                  <a:schemeClr val="accent1"/>
                </a:solidFill>
                <a:cs typeface="Arial" pitchFamily="34" charset="0"/>
              </a:endParaRPr>
            </a:p>
          </p:txBody>
        </p:sp>
      </p:grpSp>
      <p:sp>
        <p:nvSpPr>
          <p:cNvPr id="20" name="TextBox 19"/>
          <p:cNvSpPr txBox="1"/>
          <p:nvPr/>
        </p:nvSpPr>
        <p:spPr>
          <a:xfrm>
            <a:off x="2981246" y="1547252"/>
            <a:ext cx="1302722" cy="276999"/>
          </a:xfrm>
          <a:prstGeom prst="rect">
            <a:avLst/>
          </a:prstGeom>
          <a:noFill/>
        </p:spPr>
        <p:txBody>
          <a:bodyPr wrap="square" rtlCol="0">
            <a:spAutoFit/>
          </a:bodyPr>
          <a:lstStyle/>
          <a:p>
            <a:r>
              <a:rPr lang="id-ID" altLang="ko-KR" sz="1200" b="1" dirty="0" smtClean="0">
                <a:solidFill>
                  <a:schemeClr val="bg1"/>
                </a:solidFill>
                <a:cs typeface="Arial" pitchFamily="34" charset="0"/>
              </a:rPr>
              <a:t>Agent</a:t>
            </a:r>
            <a:endParaRPr lang="ko-KR" altLang="en-US" sz="1200" b="1" dirty="0">
              <a:solidFill>
                <a:schemeClr val="bg1"/>
              </a:solidFill>
              <a:cs typeface="Arial" pitchFamily="34" charset="0"/>
            </a:endParaRPr>
          </a:p>
        </p:txBody>
      </p:sp>
      <p:grpSp>
        <p:nvGrpSpPr>
          <p:cNvPr id="24" name="Group 23"/>
          <p:cNvGrpSpPr/>
          <p:nvPr/>
        </p:nvGrpSpPr>
        <p:grpSpPr>
          <a:xfrm>
            <a:off x="2738470" y="2173080"/>
            <a:ext cx="2027644" cy="441146"/>
            <a:chOff x="2400340" y="1465179"/>
            <a:chExt cx="2027644" cy="441146"/>
          </a:xfrm>
        </p:grpSpPr>
        <p:sp>
          <p:nvSpPr>
            <p:cNvPr id="25" name="Pentagon 24"/>
            <p:cNvSpPr/>
            <p:nvPr/>
          </p:nvSpPr>
          <p:spPr>
            <a:xfrm>
              <a:off x="2771800" y="1547251"/>
              <a:ext cx="1656184" cy="277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6" name="Oval 25"/>
            <p:cNvSpPr/>
            <p:nvPr/>
          </p:nvSpPr>
          <p:spPr>
            <a:xfrm>
              <a:off x="2400340" y="1465179"/>
              <a:ext cx="441146" cy="441146"/>
            </a:xfrm>
            <a:prstGeom prst="ellipse">
              <a:avLst/>
            </a:prstGeom>
            <a:gradFill>
              <a:gsLst>
                <a:gs pos="0">
                  <a:schemeClr val="accent3">
                    <a:lumMod val="10000"/>
                    <a:lumOff val="90000"/>
                  </a:schemeClr>
                </a:gs>
                <a:gs pos="100000">
                  <a:schemeClr val="accent3">
                    <a:lumMod val="10000"/>
                    <a:lumOff val="90000"/>
                  </a:schemeClr>
                </a:gs>
              </a:gsLst>
              <a:lin ang="5400000" scaled="0"/>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7" name="TextBox 26"/>
            <p:cNvSpPr txBox="1"/>
            <p:nvPr/>
          </p:nvSpPr>
          <p:spPr>
            <a:xfrm>
              <a:off x="2412215" y="1518899"/>
              <a:ext cx="412293" cy="338554"/>
            </a:xfrm>
            <a:prstGeom prst="rect">
              <a:avLst/>
            </a:prstGeom>
            <a:noFill/>
          </p:spPr>
          <p:txBody>
            <a:bodyPr wrap="none" rtlCol="0" anchor="ctr">
              <a:spAutoFit/>
            </a:bodyPr>
            <a:lstStyle/>
            <a:p>
              <a:pPr algn="ctr"/>
              <a:r>
                <a:rPr lang="en-US" altLang="ko-KR" sz="1600" b="1" dirty="0">
                  <a:solidFill>
                    <a:schemeClr val="accent3"/>
                  </a:solidFill>
                  <a:cs typeface="Arial" pitchFamily="34" charset="0"/>
                </a:rPr>
                <a:t>02</a:t>
              </a:r>
              <a:endParaRPr lang="ko-KR" altLang="en-US" sz="1600" b="1" dirty="0">
                <a:solidFill>
                  <a:schemeClr val="accent3"/>
                </a:solidFill>
                <a:cs typeface="Arial" pitchFamily="34" charset="0"/>
              </a:endParaRPr>
            </a:p>
          </p:txBody>
        </p:sp>
      </p:grpSp>
      <p:sp>
        <p:nvSpPr>
          <p:cNvPr id="28" name="TextBox 27"/>
          <p:cNvSpPr txBox="1"/>
          <p:nvPr/>
        </p:nvSpPr>
        <p:spPr>
          <a:xfrm>
            <a:off x="3319376" y="2255153"/>
            <a:ext cx="1302722" cy="276999"/>
          </a:xfrm>
          <a:prstGeom prst="rect">
            <a:avLst/>
          </a:prstGeom>
          <a:noFill/>
        </p:spPr>
        <p:txBody>
          <a:bodyPr wrap="square" rtlCol="0">
            <a:spAutoFit/>
          </a:bodyPr>
          <a:lstStyle/>
          <a:p>
            <a:r>
              <a:rPr lang="id-ID" altLang="ko-KR" sz="1200" b="1" dirty="0" smtClean="0">
                <a:solidFill>
                  <a:schemeClr val="bg1"/>
                </a:solidFill>
                <a:cs typeface="Arial" pitchFamily="34" charset="0"/>
              </a:rPr>
              <a:t>Host</a:t>
            </a:r>
            <a:endParaRPr lang="ko-KR" altLang="en-US" sz="1200" b="1" dirty="0">
              <a:solidFill>
                <a:schemeClr val="bg1"/>
              </a:solidFill>
              <a:cs typeface="Arial" pitchFamily="34" charset="0"/>
            </a:endParaRPr>
          </a:p>
        </p:txBody>
      </p:sp>
      <p:grpSp>
        <p:nvGrpSpPr>
          <p:cNvPr id="30" name="Group 29"/>
          <p:cNvGrpSpPr/>
          <p:nvPr/>
        </p:nvGrpSpPr>
        <p:grpSpPr>
          <a:xfrm>
            <a:off x="3076600" y="2880981"/>
            <a:ext cx="2027644" cy="441146"/>
            <a:chOff x="2400340" y="1465179"/>
            <a:chExt cx="2027644" cy="441146"/>
          </a:xfrm>
        </p:grpSpPr>
        <p:sp>
          <p:nvSpPr>
            <p:cNvPr id="31" name="Pentagon 30"/>
            <p:cNvSpPr/>
            <p:nvPr/>
          </p:nvSpPr>
          <p:spPr>
            <a:xfrm>
              <a:off x="2771800" y="1547251"/>
              <a:ext cx="1656184" cy="277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2" name="Oval 31"/>
            <p:cNvSpPr/>
            <p:nvPr/>
          </p:nvSpPr>
          <p:spPr>
            <a:xfrm>
              <a:off x="2400340" y="1465179"/>
              <a:ext cx="441146" cy="441146"/>
            </a:xfrm>
            <a:prstGeom prst="ellipse">
              <a:avLst/>
            </a:prstGeom>
            <a:gradFill>
              <a:gsLst>
                <a:gs pos="0">
                  <a:schemeClr val="accent1">
                    <a:lumMod val="10000"/>
                    <a:lumOff val="90000"/>
                  </a:schemeClr>
                </a:gs>
                <a:gs pos="100000">
                  <a:schemeClr val="accent1">
                    <a:lumMod val="10000"/>
                    <a:lumOff val="90000"/>
                  </a:schemeClr>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3" name="TextBox 32"/>
            <p:cNvSpPr txBox="1"/>
            <p:nvPr/>
          </p:nvSpPr>
          <p:spPr>
            <a:xfrm>
              <a:off x="2412215" y="1518899"/>
              <a:ext cx="412293" cy="338554"/>
            </a:xfrm>
            <a:prstGeom prst="rect">
              <a:avLst/>
            </a:prstGeom>
            <a:noFill/>
          </p:spPr>
          <p:txBody>
            <a:bodyPr wrap="none" rtlCol="0" anchor="ctr">
              <a:spAutoFit/>
            </a:bodyPr>
            <a:lstStyle/>
            <a:p>
              <a:pPr algn="ctr"/>
              <a:r>
                <a:rPr lang="en-US" altLang="ko-KR" sz="1600" b="1" dirty="0">
                  <a:solidFill>
                    <a:schemeClr val="accent1"/>
                  </a:solidFill>
                  <a:cs typeface="Arial" pitchFamily="34" charset="0"/>
                </a:rPr>
                <a:t>03</a:t>
              </a:r>
              <a:endParaRPr lang="ko-KR" altLang="en-US" sz="1600" b="1" dirty="0">
                <a:solidFill>
                  <a:schemeClr val="accent1"/>
                </a:solidFill>
                <a:cs typeface="Arial" pitchFamily="34" charset="0"/>
              </a:endParaRPr>
            </a:p>
          </p:txBody>
        </p:sp>
      </p:grpSp>
      <p:sp>
        <p:nvSpPr>
          <p:cNvPr id="34" name="TextBox 33"/>
          <p:cNvSpPr txBox="1"/>
          <p:nvPr/>
        </p:nvSpPr>
        <p:spPr>
          <a:xfrm>
            <a:off x="3657506" y="2963054"/>
            <a:ext cx="1302722" cy="276999"/>
          </a:xfrm>
          <a:prstGeom prst="rect">
            <a:avLst/>
          </a:prstGeom>
          <a:noFill/>
        </p:spPr>
        <p:txBody>
          <a:bodyPr wrap="square" rtlCol="0">
            <a:spAutoFit/>
          </a:bodyPr>
          <a:lstStyle/>
          <a:p>
            <a:r>
              <a:rPr lang="id-ID" altLang="ko-KR" sz="1200" b="1" dirty="0" smtClean="0">
                <a:solidFill>
                  <a:schemeClr val="bg1"/>
                </a:solidFill>
                <a:cs typeface="Arial" pitchFamily="34" charset="0"/>
              </a:rPr>
              <a:t>Lingkungan</a:t>
            </a:r>
            <a:endParaRPr lang="ko-KR" altLang="en-US" sz="1200" b="1" dirty="0">
              <a:solidFill>
                <a:schemeClr val="bg1"/>
              </a:solidFill>
              <a:cs typeface="Arial" pitchFamily="34" charset="0"/>
            </a:endParaRPr>
          </a:p>
        </p:txBody>
      </p:sp>
      <p:sp>
        <p:nvSpPr>
          <p:cNvPr id="2" name="TextBox 1"/>
          <p:cNvSpPr txBox="1"/>
          <p:nvPr/>
        </p:nvSpPr>
        <p:spPr>
          <a:xfrm>
            <a:off x="4766114" y="1518899"/>
            <a:ext cx="2902230" cy="276999"/>
          </a:xfrm>
          <a:prstGeom prst="rect">
            <a:avLst/>
          </a:prstGeom>
          <a:noFill/>
        </p:spPr>
        <p:txBody>
          <a:bodyPr wrap="square" rtlCol="0">
            <a:spAutoFit/>
          </a:bodyPr>
          <a:lstStyle/>
          <a:p>
            <a:r>
              <a:rPr lang="id-ID" sz="1200" b="1" dirty="0" smtClean="0"/>
              <a:t>Faktor penyebab penyakit</a:t>
            </a:r>
            <a:endParaRPr lang="id-ID" sz="1200" b="1" dirty="0"/>
          </a:p>
        </p:txBody>
      </p:sp>
      <p:sp>
        <p:nvSpPr>
          <p:cNvPr id="23" name="TextBox 22"/>
          <p:cNvSpPr txBox="1"/>
          <p:nvPr/>
        </p:nvSpPr>
        <p:spPr>
          <a:xfrm>
            <a:off x="4960228" y="2224375"/>
            <a:ext cx="3932252" cy="276999"/>
          </a:xfrm>
          <a:prstGeom prst="rect">
            <a:avLst/>
          </a:prstGeom>
          <a:noFill/>
        </p:spPr>
        <p:txBody>
          <a:bodyPr wrap="square" rtlCol="0">
            <a:spAutoFit/>
          </a:bodyPr>
          <a:lstStyle/>
          <a:p>
            <a:r>
              <a:rPr lang="id-ID" sz="1200" b="1" dirty="0" smtClean="0"/>
              <a:t>Penjamu (tempat terjadinya </a:t>
            </a:r>
            <a:r>
              <a:rPr lang="id-ID" sz="1200" b="1" dirty="0" smtClean="0"/>
              <a:t>penyakit</a:t>
            </a:r>
            <a:r>
              <a:rPr lang="id-ID" sz="1200" b="1" dirty="0" smtClean="0"/>
              <a:t>)</a:t>
            </a:r>
            <a:endParaRPr lang="id-ID" sz="1200" b="1" dirty="0"/>
          </a:p>
        </p:txBody>
      </p:sp>
    </p:spTree>
    <p:extLst>
      <p:ext uri="{BB962C8B-B14F-4D97-AF65-F5344CB8AC3E}">
        <p14:creationId xmlns:p14="http://schemas.microsoft.com/office/powerpoint/2010/main" val="323480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fade">
                                      <p:cBhvr>
                                        <p:cTn id="42" dur="1000"/>
                                        <p:tgtEl>
                                          <p:spTgt spid="2">
                                            <p:txEl>
                                              <p:pRg st="0" end="0"/>
                                            </p:txEl>
                                          </p:spTgt>
                                        </p:tgtEl>
                                      </p:cBhvr>
                                    </p:animEffect>
                                    <p:anim calcmode="lin" valueType="num">
                                      <p:cBhvr>
                                        <p:cTn id="4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375789" y="867861"/>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2000" b="1" dirty="0" smtClean="0">
                <a:solidFill>
                  <a:schemeClr val="accent1"/>
                </a:solidFill>
                <a:cs typeface="Arial" pitchFamily="34" charset="0"/>
              </a:rPr>
              <a:t>Agent</a:t>
            </a:r>
            <a:endParaRPr lang="en-US" sz="2000" b="1" dirty="0">
              <a:solidFill>
                <a:schemeClr val="accent1"/>
              </a:solidFill>
              <a:cs typeface="Arial" pitchFamily="34" charset="0"/>
            </a:endParaRPr>
          </a:p>
        </p:txBody>
      </p:sp>
      <p:sp>
        <p:nvSpPr>
          <p:cNvPr id="14" name="Rectangle 13"/>
          <p:cNvSpPr/>
          <p:nvPr/>
        </p:nvSpPr>
        <p:spPr>
          <a:xfrm>
            <a:off x="2267744" y="1528914"/>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p:nvSpPr>
        <p:spPr>
          <a:xfrm>
            <a:off x="2267744" y="4371950"/>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2275176" y="1650062"/>
            <a:ext cx="5975999" cy="2308324"/>
          </a:xfrm>
          <a:prstGeom prst="rect">
            <a:avLst/>
          </a:prstGeom>
          <a:noFill/>
        </p:spPr>
        <p:txBody>
          <a:bodyPr wrap="square" rtlCol="0">
            <a:spAutoFit/>
          </a:bodyPr>
          <a:lstStyle/>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Agent awalnya disebut mikroorganisme atau patogen infeksi</a:t>
            </a:r>
          </a:p>
          <a:p>
            <a:pPr algn="just"/>
            <a:r>
              <a:rPr lang="id-ID" altLang="ko-KR" sz="1200" b="1" dirty="0">
                <a:solidFill>
                  <a:schemeClr val="tx1">
                    <a:lumMod val="75000"/>
                    <a:lumOff val="25000"/>
                  </a:schemeClr>
                </a:solidFill>
                <a:cs typeface="Arial" pitchFamily="34" charset="0"/>
              </a:rPr>
              <a:t> </a:t>
            </a:r>
            <a:r>
              <a:rPr lang="id-ID" altLang="ko-KR" sz="1200" b="1" dirty="0" smtClean="0">
                <a:solidFill>
                  <a:schemeClr val="tx1">
                    <a:lumMod val="75000"/>
                    <a:lumOff val="25000"/>
                  </a:schemeClr>
                </a:solidFill>
                <a:cs typeface="Arial" pitchFamily="34" charset="0"/>
              </a:rPr>
              <a:t>   Contoh : virus, bakteri, atau mikroba lainnya.</a:t>
            </a:r>
          </a:p>
          <a:p>
            <a:pPr algn="just"/>
            <a:endParaRPr lang="id-ID" altLang="ko-KR" sz="1200" b="1" dirty="0" smtClean="0">
              <a:solidFill>
                <a:schemeClr val="tx1">
                  <a:lumMod val="75000"/>
                  <a:lumOff val="25000"/>
                </a:schemeClr>
              </a:solidFill>
              <a:cs typeface="Arial" pitchFamily="34" charset="0"/>
            </a:endParaRPr>
          </a:p>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Agent harus ada untuk penyakit terjadi, dengan memperhatikan berbagai faktor.</a:t>
            </a:r>
          </a:p>
          <a:p>
            <a:pPr algn="just"/>
            <a:endParaRPr lang="id-ID" altLang="ko-KR" sz="1200" b="1" dirty="0" smtClean="0">
              <a:solidFill>
                <a:schemeClr val="tx1">
                  <a:lumMod val="75000"/>
                  <a:lumOff val="25000"/>
                </a:schemeClr>
              </a:solidFill>
              <a:cs typeface="Arial" pitchFamily="34" charset="0"/>
            </a:endParaRPr>
          </a:p>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Patogenesis organisme (kemampuan menyebabkan penyakit) dan dosis</a:t>
            </a:r>
          </a:p>
          <a:p>
            <a:pPr algn="just"/>
            <a:endParaRPr lang="id-ID" altLang="ko-KR" sz="1200" b="1" dirty="0">
              <a:solidFill>
                <a:schemeClr val="tx1">
                  <a:lumMod val="75000"/>
                  <a:lumOff val="25000"/>
                </a:schemeClr>
              </a:solidFill>
              <a:cs typeface="Arial" pitchFamily="34" charset="0"/>
            </a:endParaRPr>
          </a:p>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Penyebab kimia dan fisik dari penyakit atau cedera.</a:t>
            </a:r>
          </a:p>
          <a:p>
            <a:pPr marL="171450" indent="-171450" algn="just">
              <a:buFont typeface="Courier New" pitchFamily="49" charset="0"/>
              <a:buChar char="o"/>
            </a:pPr>
            <a:endParaRPr lang="id-ID" altLang="ko-KR" sz="1200" b="1" dirty="0">
              <a:solidFill>
                <a:schemeClr val="tx1">
                  <a:lumMod val="75000"/>
                  <a:lumOff val="25000"/>
                </a:schemeClr>
              </a:solidFill>
              <a:cs typeface="Arial" pitchFamily="34" charset="0"/>
            </a:endParaRPr>
          </a:p>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Triad epidemiologi terbukti tidak memadai untuk penyakit kardiovaskular, kanker, dan penyakit lain yang tidak memiliki banyak penyebab. </a:t>
            </a:r>
            <a:endParaRPr lang="en-US" altLang="ko-KR" sz="12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43346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1000"/>
                                        <p:tgtEl>
                                          <p:spTgt spid="20">
                                            <p:txEl>
                                              <p:pRg st="0" end="0"/>
                                            </p:txEl>
                                          </p:spTgt>
                                        </p:tgtEl>
                                      </p:cBhvr>
                                    </p:animEffect>
                                    <p:anim calcmode="lin" valueType="num">
                                      <p:cBhvr>
                                        <p:cTn id="14"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
                                            <p:txEl>
                                              <p:pRg st="1" end="1"/>
                                            </p:txEl>
                                          </p:spTgt>
                                        </p:tgtEl>
                                        <p:attrNameLst>
                                          <p:attrName>style.visibility</p:attrName>
                                        </p:attrNameLst>
                                      </p:cBhvr>
                                      <p:to>
                                        <p:strVal val="visible"/>
                                      </p:to>
                                    </p:set>
                                    <p:animEffect transition="in" filter="fade">
                                      <p:cBhvr>
                                        <p:cTn id="20" dur="1000"/>
                                        <p:tgtEl>
                                          <p:spTgt spid="20">
                                            <p:txEl>
                                              <p:pRg st="1" end="1"/>
                                            </p:txEl>
                                          </p:spTgt>
                                        </p:tgtEl>
                                      </p:cBhvr>
                                    </p:animEffect>
                                    <p:anim calcmode="lin" valueType="num">
                                      <p:cBhvr>
                                        <p:cTn id="21"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fade">
                                      <p:cBhvr>
                                        <p:cTn id="27" dur="1000"/>
                                        <p:tgtEl>
                                          <p:spTgt spid="20">
                                            <p:txEl>
                                              <p:pRg st="3" end="3"/>
                                            </p:txEl>
                                          </p:spTgt>
                                        </p:tgtEl>
                                      </p:cBhvr>
                                    </p:animEffect>
                                    <p:anim calcmode="lin" valueType="num">
                                      <p:cBhvr>
                                        <p:cTn id="28"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
                                            <p:txEl>
                                              <p:pRg st="5" end="5"/>
                                            </p:txEl>
                                          </p:spTgt>
                                        </p:tgtEl>
                                        <p:attrNameLst>
                                          <p:attrName>style.visibility</p:attrName>
                                        </p:attrNameLst>
                                      </p:cBhvr>
                                      <p:to>
                                        <p:strVal val="visible"/>
                                      </p:to>
                                    </p:set>
                                    <p:animEffect transition="in" filter="fade">
                                      <p:cBhvr>
                                        <p:cTn id="34" dur="1000"/>
                                        <p:tgtEl>
                                          <p:spTgt spid="20">
                                            <p:txEl>
                                              <p:pRg st="5" end="5"/>
                                            </p:txEl>
                                          </p:spTgt>
                                        </p:tgtEl>
                                      </p:cBhvr>
                                    </p:animEffect>
                                    <p:anim calcmode="lin" valueType="num">
                                      <p:cBhvr>
                                        <p:cTn id="35"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0">
                                            <p:txEl>
                                              <p:pRg st="7" end="7"/>
                                            </p:txEl>
                                          </p:spTgt>
                                        </p:tgtEl>
                                        <p:attrNameLst>
                                          <p:attrName>style.visibility</p:attrName>
                                        </p:attrNameLst>
                                      </p:cBhvr>
                                      <p:to>
                                        <p:strVal val="visible"/>
                                      </p:to>
                                    </p:set>
                                    <p:animEffect transition="in" filter="fade">
                                      <p:cBhvr>
                                        <p:cTn id="41" dur="1000"/>
                                        <p:tgtEl>
                                          <p:spTgt spid="20">
                                            <p:txEl>
                                              <p:pRg st="7" end="7"/>
                                            </p:txEl>
                                          </p:spTgt>
                                        </p:tgtEl>
                                      </p:cBhvr>
                                    </p:animEffect>
                                    <p:anim calcmode="lin" valueType="num">
                                      <p:cBhvr>
                                        <p:cTn id="42" dur="10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
                                            <p:txEl>
                                              <p:pRg st="9" end="9"/>
                                            </p:txEl>
                                          </p:spTgt>
                                        </p:tgtEl>
                                        <p:attrNameLst>
                                          <p:attrName>style.visibility</p:attrName>
                                        </p:attrNameLst>
                                      </p:cBhvr>
                                      <p:to>
                                        <p:strVal val="visible"/>
                                      </p:to>
                                    </p:set>
                                    <p:animEffect transition="in" filter="fade">
                                      <p:cBhvr>
                                        <p:cTn id="48" dur="1000"/>
                                        <p:tgtEl>
                                          <p:spTgt spid="20">
                                            <p:txEl>
                                              <p:pRg st="9" end="9"/>
                                            </p:txEl>
                                          </p:spTgt>
                                        </p:tgtEl>
                                      </p:cBhvr>
                                    </p:animEffect>
                                    <p:anim calcmode="lin" valueType="num">
                                      <p:cBhvr>
                                        <p:cTn id="49" dur="10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375789" y="867861"/>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2000" b="1" dirty="0" smtClean="0">
                <a:solidFill>
                  <a:schemeClr val="accent1"/>
                </a:solidFill>
                <a:cs typeface="Arial" pitchFamily="34" charset="0"/>
              </a:rPr>
              <a:t>Agent</a:t>
            </a:r>
            <a:endParaRPr lang="en-US" sz="2000" b="1" dirty="0">
              <a:solidFill>
                <a:schemeClr val="accent1"/>
              </a:solidFill>
              <a:cs typeface="Arial" pitchFamily="34" charset="0"/>
            </a:endParaRPr>
          </a:p>
        </p:txBody>
      </p:sp>
      <p:sp>
        <p:nvSpPr>
          <p:cNvPr id="14" name="Rectangle 13"/>
          <p:cNvSpPr/>
          <p:nvPr/>
        </p:nvSpPr>
        <p:spPr>
          <a:xfrm>
            <a:off x="2267744" y="1528914"/>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p:nvSpPr>
        <p:spPr>
          <a:xfrm>
            <a:off x="2267744" y="4371950"/>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2275176" y="1650062"/>
            <a:ext cx="5975999" cy="2308324"/>
          </a:xfrm>
          <a:prstGeom prst="rect">
            <a:avLst/>
          </a:prstGeom>
          <a:noFill/>
        </p:spPr>
        <p:txBody>
          <a:bodyPr wrap="square" rtlCol="0">
            <a:spAutoFit/>
          </a:bodyPr>
          <a:lstStyle/>
          <a:p>
            <a:pPr algn="just"/>
            <a:r>
              <a:rPr lang="id-ID" altLang="ko-KR" sz="1600" b="1" dirty="0">
                <a:solidFill>
                  <a:schemeClr val="tx1">
                    <a:lumMod val="75000"/>
                    <a:lumOff val="25000"/>
                  </a:schemeClr>
                </a:solidFill>
                <a:cs typeface="Arial" pitchFamily="34" charset="0"/>
              </a:rPr>
              <a:t>penyebab penyakit yang dapat terdiri dari berbagai jenis yaitu agent biologis (virus, bakteri, fungi, riketsia, protozoa, metazoa); agent nutrien (protein, lemak, karbohidrat, vitamin, mineral, dan air); agent fisik: panas, radiasi, dingin, kelembaban, tekanan; agent kimia (dapat bersifat endogenous seperti asidosis, diabetes (hiperglikemia), uremia, dan eksogenous (zat kimia, alergen, gas, debu, dll.); dan agent mekanis (gesekan, benturan, pukulan yang dapat menimbulkan kerusakan jaringan). </a:t>
            </a:r>
            <a:endParaRPr lang="en-US" altLang="ko-KR" sz="16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0129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1000"/>
                                        <p:tgtEl>
                                          <p:spTgt spid="20">
                                            <p:txEl>
                                              <p:pRg st="0" end="0"/>
                                            </p:txEl>
                                          </p:spTgt>
                                        </p:tgtEl>
                                      </p:cBhvr>
                                    </p:animEffect>
                                    <p:anim calcmode="lin" valueType="num">
                                      <p:cBhvr>
                                        <p:cTn id="1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411252" y="123478"/>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2000" b="1" dirty="0" smtClean="0">
                <a:solidFill>
                  <a:schemeClr val="accent1"/>
                </a:solidFill>
                <a:cs typeface="Arial" pitchFamily="34" charset="0"/>
              </a:rPr>
              <a:t>Karakteristik Agent</a:t>
            </a:r>
            <a:endParaRPr lang="en-US" sz="2000" b="1" dirty="0">
              <a:solidFill>
                <a:schemeClr val="accent1"/>
              </a:solidFill>
              <a:cs typeface="Arial" pitchFamily="34" charset="0"/>
            </a:endParaRPr>
          </a:p>
        </p:txBody>
      </p:sp>
      <p:sp>
        <p:nvSpPr>
          <p:cNvPr id="14" name="Rectangle 13"/>
          <p:cNvSpPr/>
          <p:nvPr/>
        </p:nvSpPr>
        <p:spPr>
          <a:xfrm>
            <a:off x="2374118" y="635480"/>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2331177" y="1010320"/>
            <a:ext cx="6401280" cy="5078313"/>
          </a:xfrm>
          <a:prstGeom prst="rect">
            <a:avLst/>
          </a:prstGeom>
          <a:noFill/>
        </p:spPr>
        <p:txBody>
          <a:bodyPr wrap="square" rtlCol="0">
            <a:spAutoFit/>
          </a:bodyPr>
          <a:lstStyle/>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Infektivitas </a:t>
            </a:r>
          </a:p>
          <a:p>
            <a:pPr algn="just"/>
            <a:r>
              <a:rPr lang="id-ID" altLang="ko-KR" sz="1200" dirty="0">
                <a:solidFill>
                  <a:schemeClr val="tx1">
                    <a:lumMod val="75000"/>
                    <a:lumOff val="25000"/>
                  </a:schemeClr>
                </a:solidFill>
                <a:cs typeface="Arial" pitchFamily="34" charset="0"/>
              </a:rPr>
              <a:t> </a:t>
            </a:r>
            <a:r>
              <a:rPr lang="id-ID" altLang="ko-KR" sz="1200" dirty="0" smtClean="0">
                <a:solidFill>
                  <a:schemeClr val="tx1">
                    <a:lumMod val="75000"/>
                    <a:lumOff val="25000"/>
                  </a:schemeClr>
                </a:solidFill>
                <a:cs typeface="Arial" pitchFamily="34" charset="0"/>
              </a:rPr>
              <a:t>   Kesanggupan dari agent untuk beradaptasi sendiri terhadap lingkungan untuk  </a:t>
            </a:r>
          </a:p>
          <a:p>
            <a:pPr algn="just"/>
            <a:r>
              <a:rPr lang="id-ID" altLang="ko-KR" sz="1200" dirty="0">
                <a:solidFill>
                  <a:schemeClr val="tx1">
                    <a:lumMod val="75000"/>
                    <a:lumOff val="25000"/>
                  </a:schemeClr>
                </a:solidFill>
                <a:cs typeface="Arial" pitchFamily="34" charset="0"/>
              </a:rPr>
              <a:t> </a:t>
            </a:r>
            <a:r>
              <a:rPr lang="id-ID" altLang="ko-KR" sz="1200" dirty="0" smtClean="0">
                <a:solidFill>
                  <a:schemeClr val="tx1">
                    <a:lumMod val="75000"/>
                    <a:lumOff val="25000"/>
                  </a:schemeClr>
                </a:solidFill>
                <a:cs typeface="Arial" pitchFamily="34" charset="0"/>
              </a:rPr>
              <a:t>   mampu tinggal dan berkembang biak di dalam jaringan host.</a:t>
            </a:r>
          </a:p>
          <a:p>
            <a:pPr algn="just"/>
            <a:r>
              <a:rPr lang="id-ID" altLang="ko-KR" sz="1200" b="1" dirty="0">
                <a:solidFill>
                  <a:schemeClr val="tx1">
                    <a:lumMod val="75000"/>
                    <a:lumOff val="25000"/>
                  </a:schemeClr>
                </a:solidFill>
                <a:cs typeface="Arial" pitchFamily="34" charset="0"/>
              </a:rPr>
              <a:t> </a:t>
            </a:r>
            <a:r>
              <a:rPr lang="id-ID" altLang="ko-KR" sz="1200" b="1" dirty="0" smtClean="0">
                <a:solidFill>
                  <a:schemeClr val="tx1">
                    <a:lumMod val="75000"/>
                    <a:lumOff val="25000"/>
                  </a:schemeClr>
                </a:solidFill>
                <a:cs typeface="Arial" pitchFamily="34" charset="0"/>
              </a:rPr>
              <a:t>   </a:t>
            </a:r>
          </a:p>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Patogenesis</a:t>
            </a:r>
          </a:p>
          <a:p>
            <a:pPr marL="174625" indent="-174625" algn="just"/>
            <a:r>
              <a:rPr lang="id-ID" altLang="ko-KR" sz="1200" b="1" dirty="0">
                <a:solidFill>
                  <a:schemeClr val="tx1">
                    <a:lumMod val="75000"/>
                    <a:lumOff val="25000"/>
                  </a:schemeClr>
                </a:solidFill>
                <a:cs typeface="Arial" pitchFamily="34" charset="0"/>
              </a:rPr>
              <a:t> </a:t>
            </a:r>
            <a:r>
              <a:rPr lang="id-ID" altLang="ko-KR" sz="1200" b="1" dirty="0" smtClean="0">
                <a:solidFill>
                  <a:schemeClr val="tx1">
                    <a:lumMod val="75000"/>
                    <a:lumOff val="25000"/>
                  </a:schemeClr>
                </a:solidFill>
                <a:cs typeface="Arial" pitchFamily="34" charset="0"/>
              </a:rPr>
              <a:t>   </a:t>
            </a:r>
            <a:r>
              <a:rPr lang="id-ID" altLang="ko-KR" sz="1200" dirty="0" smtClean="0">
                <a:solidFill>
                  <a:schemeClr val="tx1">
                    <a:lumMod val="75000"/>
                    <a:lumOff val="25000"/>
                  </a:schemeClr>
                </a:solidFill>
                <a:cs typeface="Arial" pitchFamily="34" charset="0"/>
              </a:rPr>
              <a:t>Kesanggupan agent  menimbulkan penyakit di dalam penjamu (host).</a:t>
            </a:r>
          </a:p>
          <a:p>
            <a:pPr marL="174625" indent="-174625" algn="just"/>
            <a:endParaRPr lang="id-ID" altLang="ko-KR" sz="1200" b="1" dirty="0" smtClean="0">
              <a:solidFill>
                <a:schemeClr val="tx1">
                  <a:lumMod val="75000"/>
                  <a:lumOff val="25000"/>
                </a:schemeClr>
              </a:solidFill>
              <a:cs typeface="Arial" pitchFamily="34" charset="0"/>
            </a:endParaRPr>
          </a:p>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Virulensi</a:t>
            </a:r>
          </a:p>
          <a:p>
            <a:pPr marL="174625" indent="-174625" algn="just"/>
            <a:r>
              <a:rPr lang="id-ID" altLang="ko-KR" sz="1200" b="1" dirty="0">
                <a:solidFill>
                  <a:schemeClr val="tx1">
                    <a:lumMod val="75000"/>
                    <a:lumOff val="25000"/>
                  </a:schemeClr>
                </a:solidFill>
                <a:cs typeface="Arial" pitchFamily="34" charset="0"/>
              </a:rPr>
              <a:t> </a:t>
            </a:r>
            <a:r>
              <a:rPr lang="id-ID" altLang="ko-KR" sz="1200" b="1" dirty="0" smtClean="0">
                <a:solidFill>
                  <a:schemeClr val="tx1">
                    <a:lumMod val="75000"/>
                    <a:lumOff val="25000"/>
                  </a:schemeClr>
                </a:solidFill>
                <a:cs typeface="Arial" pitchFamily="34" charset="0"/>
              </a:rPr>
              <a:t>   </a:t>
            </a:r>
            <a:r>
              <a:rPr lang="id-ID" altLang="ko-KR" sz="1200" dirty="0" smtClean="0">
                <a:solidFill>
                  <a:schemeClr val="tx1">
                    <a:lumMod val="75000"/>
                    <a:lumOff val="25000"/>
                  </a:schemeClr>
                </a:solidFill>
                <a:cs typeface="Arial" pitchFamily="34" charset="0"/>
              </a:rPr>
              <a:t>Ukuran keganasan atau derajat kerusakan yang ditimbulkan bibit penyakit.</a:t>
            </a:r>
            <a:endParaRPr lang="id-ID" altLang="ko-KR" sz="1200" b="1" dirty="0" smtClean="0">
              <a:solidFill>
                <a:schemeClr val="tx1">
                  <a:lumMod val="75000"/>
                  <a:lumOff val="25000"/>
                </a:schemeClr>
              </a:solidFill>
              <a:cs typeface="Arial" pitchFamily="34" charset="0"/>
            </a:endParaRPr>
          </a:p>
          <a:p>
            <a:pPr marL="174625" indent="-174625" algn="just"/>
            <a:endParaRPr lang="id-ID" altLang="ko-KR" sz="1200" b="1" dirty="0">
              <a:solidFill>
                <a:schemeClr val="tx1">
                  <a:lumMod val="75000"/>
                  <a:lumOff val="25000"/>
                </a:schemeClr>
              </a:solidFill>
              <a:cs typeface="Arial" pitchFamily="34" charset="0"/>
            </a:endParaRPr>
          </a:p>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Toksisitas</a:t>
            </a:r>
          </a:p>
          <a:p>
            <a:pPr marL="174625" indent="-174625" algn="just"/>
            <a:r>
              <a:rPr lang="id-ID" altLang="ko-KR" sz="1200" b="1" dirty="0">
                <a:solidFill>
                  <a:schemeClr val="tx1">
                    <a:lumMod val="75000"/>
                    <a:lumOff val="25000"/>
                  </a:schemeClr>
                </a:solidFill>
                <a:cs typeface="Arial" pitchFamily="34" charset="0"/>
              </a:rPr>
              <a:t> </a:t>
            </a:r>
            <a:r>
              <a:rPr lang="id-ID" altLang="ko-KR" sz="1200" b="1" dirty="0" smtClean="0">
                <a:solidFill>
                  <a:schemeClr val="tx1">
                    <a:lumMod val="75000"/>
                    <a:lumOff val="25000"/>
                  </a:schemeClr>
                </a:solidFill>
                <a:cs typeface="Arial" pitchFamily="34" charset="0"/>
              </a:rPr>
              <a:t>    </a:t>
            </a:r>
            <a:r>
              <a:rPr lang="id-ID" altLang="ko-KR" sz="1200" dirty="0" smtClean="0">
                <a:solidFill>
                  <a:schemeClr val="tx1">
                    <a:lumMod val="75000"/>
                    <a:lumOff val="25000"/>
                  </a:schemeClr>
                </a:solidFill>
                <a:cs typeface="Arial" pitchFamily="34" charset="0"/>
              </a:rPr>
              <a:t>Kesanggupan organisme untuk memproduksi reaksi kimia yang toksis (bersifat merusak) dari substansi kimia yang dibuatnya.</a:t>
            </a:r>
          </a:p>
          <a:p>
            <a:pPr marL="174625" indent="-174625" algn="just"/>
            <a:endParaRPr lang="id-ID" altLang="ko-KR" sz="1200" dirty="0">
              <a:solidFill>
                <a:schemeClr val="tx1">
                  <a:lumMod val="75000"/>
                  <a:lumOff val="25000"/>
                </a:schemeClr>
              </a:solidFill>
              <a:cs typeface="Arial" pitchFamily="34" charset="0"/>
            </a:endParaRPr>
          </a:p>
          <a:p>
            <a:pPr marL="174625" indent="-174625" algn="just">
              <a:buFont typeface="Courier New" pitchFamily="49" charset="0"/>
              <a:buChar char="o"/>
            </a:pPr>
            <a:r>
              <a:rPr lang="id-ID" altLang="ko-KR" sz="1200" b="1" dirty="0" smtClean="0">
                <a:solidFill>
                  <a:schemeClr val="tx1">
                    <a:lumMod val="75000"/>
                    <a:lumOff val="25000"/>
                  </a:schemeClr>
                </a:solidFill>
                <a:cs typeface="Arial" pitchFamily="34" charset="0"/>
              </a:rPr>
              <a:t>Invasitas</a:t>
            </a:r>
          </a:p>
          <a:p>
            <a:pPr marL="174625" indent="-174625" algn="just"/>
            <a:r>
              <a:rPr lang="id-ID" altLang="ko-KR" sz="1200" b="1" dirty="0">
                <a:solidFill>
                  <a:schemeClr val="tx1">
                    <a:lumMod val="75000"/>
                    <a:lumOff val="25000"/>
                  </a:schemeClr>
                </a:solidFill>
                <a:cs typeface="Arial" pitchFamily="34" charset="0"/>
              </a:rPr>
              <a:t> </a:t>
            </a:r>
            <a:r>
              <a:rPr lang="id-ID" altLang="ko-KR" sz="1200" b="1" dirty="0" smtClean="0">
                <a:solidFill>
                  <a:schemeClr val="tx1">
                    <a:lumMod val="75000"/>
                    <a:lumOff val="25000"/>
                  </a:schemeClr>
                </a:solidFill>
                <a:cs typeface="Arial" pitchFamily="34" charset="0"/>
              </a:rPr>
              <a:t>   </a:t>
            </a:r>
            <a:r>
              <a:rPr lang="id-ID" altLang="ko-KR" sz="1200" dirty="0" smtClean="0">
                <a:solidFill>
                  <a:schemeClr val="tx1">
                    <a:lumMod val="75000"/>
                    <a:lumOff val="25000"/>
                  </a:schemeClr>
                </a:solidFill>
                <a:cs typeface="Arial" pitchFamily="34" charset="0"/>
              </a:rPr>
              <a:t>Kemampuan organisme untuk melakukan penetrasi dan menyebar setelah memasuki jaringan.</a:t>
            </a:r>
            <a:endParaRPr lang="id-ID" altLang="ko-KR" sz="1200" b="1" dirty="0" smtClean="0">
              <a:solidFill>
                <a:schemeClr val="tx1">
                  <a:lumMod val="75000"/>
                  <a:lumOff val="25000"/>
                </a:schemeClr>
              </a:solidFill>
              <a:cs typeface="Arial" pitchFamily="34" charset="0"/>
            </a:endParaRPr>
          </a:p>
          <a:p>
            <a:pPr algn="just"/>
            <a:r>
              <a:rPr lang="id-ID" altLang="ko-KR" sz="1200" b="1" dirty="0">
                <a:solidFill>
                  <a:schemeClr val="tx1">
                    <a:lumMod val="75000"/>
                    <a:lumOff val="25000"/>
                  </a:schemeClr>
                </a:solidFill>
                <a:cs typeface="Arial" pitchFamily="34" charset="0"/>
              </a:rPr>
              <a:t> </a:t>
            </a:r>
            <a:r>
              <a:rPr lang="id-ID" altLang="ko-KR" sz="1200" b="1" dirty="0" smtClean="0">
                <a:solidFill>
                  <a:schemeClr val="tx1">
                    <a:lumMod val="75000"/>
                    <a:lumOff val="25000"/>
                  </a:schemeClr>
                </a:solidFill>
                <a:cs typeface="Arial" pitchFamily="34" charset="0"/>
              </a:rPr>
              <a:t>    </a:t>
            </a:r>
          </a:p>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Antigenitas</a:t>
            </a:r>
          </a:p>
          <a:p>
            <a:pPr algn="just"/>
            <a:r>
              <a:rPr lang="id-ID" altLang="ko-KR" sz="1200" b="1" dirty="0">
                <a:solidFill>
                  <a:schemeClr val="tx1">
                    <a:lumMod val="75000"/>
                    <a:lumOff val="25000"/>
                  </a:schemeClr>
                </a:solidFill>
                <a:cs typeface="Arial" pitchFamily="34" charset="0"/>
              </a:rPr>
              <a:t> </a:t>
            </a:r>
            <a:r>
              <a:rPr lang="id-ID" altLang="ko-KR" sz="1200" b="1" dirty="0" smtClean="0">
                <a:solidFill>
                  <a:schemeClr val="tx1">
                    <a:lumMod val="75000"/>
                    <a:lumOff val="25000"/>
                  </a:schemeClr>
                </a:solidFill>
                <a:cs typeface="Arial" pitchFamily="34" charset="0"/>
              </a:rPr>
              <a:t>   </a:t>
            </a:r>
            <a:r>
              <a:rPr lang="id-ID" altLang="ko-KR" sz="1200" dirty="0" smtClean="0">
                <a:solidFill>
                  <a:schemeClr val="tx1">
                    <a:lumMod val="75000"/>
                    <a:lumOff val="25000"/>
                  </a:schemeClr>
                </a:solidFill>
                <a:cs typeface="Arial" pitchFamily="34" charset="0"/>
              </a:rPr>
              <a:t>Kesanggupan organisme untuk merangsang mekanisme pertahanan tubuh penjamu (host)</a:t>
            </a:r>
            <a:endParaRPr lang="id-ID" altLang="ko-KR" sz="1200" b="1" dirty="0" smtClean="0">
              <a:solidFill>
                <a:schemeClr val="tx1">
                  <a:lumMod val="75000"/>
                  <a:lumOff val="25000"/>
                </a:schemeClr>
              </a:solidFill>
              <a:cs typeface="Arial" pitchFamily="34" charset="0"/>
            </a:endParaRPr>
          </a:p>
          <a:p>
            <a:pPr algn="just"/>
            <a:endParaRPr lang="id-ID" altLang="ko-KR" sz="1200" b="1" dirty="0" smtClean="0">
              <a:solidFill>
                <a:schemeClr val="tx1">
                  <a:lumMod val="75000"/>
                  <a:lumOff val="25000"/>
                </a:schemeClr>
              </a:solidFill>
              <a:cs typeface="Arial" pitchFamily="34" charset="0"/>
            </a:endParaRPr>
          </a:p>
          <a:p>
            <a:pPr algn="just"/>
            <a:endParaRPr lang="id-ID" altLang="ko-KR" sz="1200" b="1" dirty="0">
              <a:solidFill>
                <a:schemeClr val="tx1">
                  <a:lumMod val="75000"/>
                  <a:lumOff val="25000"/>
                </a:schemeClr>
              </a:solidFill>
              <a:cs typeface="Arial" pitchFamily="34" charset="0"/>
            </a:endParaRPr>
          </a:p>
          <a:p>
            <a:pPr algn="just"/>
            <a:endParaRPr lang="id-ID" altLang="ko-KR" sz="1200" b="1" dirty="0" smtClean="0">
              <a:solidFill>
                <a:schemeClr val="tx1">
                  <a:lumMod val="75000"/>
                  <a:lumOff val="25000"/>
                </a:schemeClr>
              </a:solidFill>
              <a:cs typeface="Arial" pitchFamily="34" charset="0"/>
            </a:endParaRPr>
          </a:p>
          <a:p>
            <a:pPr marL="171450" indent="-171450" algn="just">
              <a:buFont typeface="Courier New" pitchFamily="49" charset="0"/>
              <a:buChar char="o"/>
            </a:pPr>
            <a:endParaRPr lang="id-ID" altLang="ko-KR" sz="1200" b="1" dirty="0">
              <a:solidFill>
                <a:schemeClr val="tx1">
                  <a:lumMod val="75000"/>
                  <a:lumOff val="25000"/>
                </a:schemeClr>
              </a:solidFill>
              <a:cs typeface="Arial" pitchFamily="34" charset="0"/>
            </a:endParaRPr>
          </a:p>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Triad epidemiologi terbukti tidak memadai untuk penyakit kardiovaskular, kanker, dan penyakit lain yang tidak memiliki banyak penyebab. </a:t>
            </a:r>
          </a:p>
          <a:p>
            <a:pPr marL="171450" indent="-171450" algn="just">
              <a:buFont typeface="Courier New" pitchFamily="49" charset="0"/>
              <a:buChar char="o"/>
            </a:pPr>
            <a:endParaRPr lang="en-US" altLang="ko-KR" sz="12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91165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1000"/>
                                        <p:tgtEl>
                                          <p:spTgt spid="20">
                                            <p:txEl>
                                              <p:pRg st="0" end="0"/>
                                            </p:txEl>
                                          </p:spTgt>
                                        </p:tgtEl>
                                      </p:cBhvr>
                                    </p:animEffect>
                                    <p:anim calcmode="lin" valueType="num">
                                      <p:cBhvr>
                                        <p:cTn id="14"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
                                            <p:txEl>
                                              <p:pRg st="1" end="1"/>
                                            </p:txEl>
                                          </p:spTgt>
                                        </p:tgtEl>
                                        <p:attrNameLst>
                                          <p:attrName>style.visibility</p:attrName>
                                        </p:attrNameLst>
                                      </p:cBhvr>
                                      <p:to>
                                        <p:strVal val="visible"/>
                                      </p:to>
                                    </p:set>
                                    <p:animEffect transition="in" filter="fade">
                                      <p:cBhvr>
                                        <p:cTn id="20" dur="1000"/>
                                        <p:tgtEl>
                                          <p:spTgt spid="20">
                                            <p:txEl>
                                              <p:pRg st="1" end="1"/>
                                            </p:txEl>
                                          </p:spTgt>
                                        </p:tgtEl>
                                      </p:cBhvr>
                                    </p:animEffect>
                                    <p:anim calcmode="lin" valueType="num">
                                      <p:cBhvr>
                                        <p:cTn id="21"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animEffect transition="in" filter="fade">
                                      <p:cBhvr>
                                        <p:cTn id="27" dur="1000"/>
                                        <p:tgtEl>
                                          <p:spTgt spid="20">
                                            <p:txEl>
                                              <p:pRg st="2" end="2"/>
                                            </p:txEl>
                                          </p:spTgt>
                                        </p:tgtEl>
                                      </p:cBhvr>
                                    </p:animEffect>
                                    <p:anim calcmode="lin" valueType="num">
                                      <p:cBhvr>
                                        <p:cTn id="28"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
                                            <p:txEl>
                                              <p:pRg st="3" end="3"/>
                                            </p:txEl>
                                          </p:spTgt>
                                        </p:tgtEl>
                                        <p:attrNameLst>
                                          <p:attrName>style.visibility</p:attrName>
                                        </p:attrNameLst>
                                      </p:cBhvr>
                                      <p:to>
                                        <p:strVal val="visible"/>
                                      </p:to>
                                    </p:set>
                                    <p:animEffect transition="in" filter="fade">
                                      <p:cBhvr>
                                        <p:cTn id="34" dur="1000"/>
                                        <p:tgtEl>
                                          <p:spTgt spid="20">
                                            <p:txEl>
                                              <p:pRg st="3" end="3"/>
                                            </p:txEl>
                                          </p:spTgt>
                                        </p:tgtEl>
                                      </p:cBhvr>
                                    </p:animEffect>
                                    <p:anim calcmode="lin" valueType="num">
                                      <p:cBhvr>
                                        <p:cTn id="35"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0">
                                            <p:txEl>
                                              <p:pRg st="4" end="4"/>
                                            </p:txEl>
                                          </p:spTgt>
                                        </p:tgtEl>
                                        <p:attrNameLst>
                                          <p:attrName>style.visibility</p:attrName>
                                        </p:attrNameLst>
                                      </p:cBhvr>
                                      <p:to>
                                        <p:strVal val="visible"/>
                                      </p:to>
                                    </p:set>
                                    <p:animEffect transition="in" filter="fade">
                                      <p:cBhvr>
                                        <p:cTn id="41" dur="1000"/>
                                        <p:tgtEl>
                                          <p:spTgt spid="20">
                                            <p:txEl>
                                              <p:pRg st="4" end="4"/>
                                            </p:txEl>
                                          </p:spTgt>
                                        </p:tgtEl>
                                      </p:cBhvr>
                                    </p:animEffect>
                                    <p:anim calcmode="lin" valueType="num">
                                      <p:cBhvr>
                                        <p:cTn id="42"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
                                            <p:txEl>
                                              <p:pRg st="5" end="5"/>
                                            </p:txEl>
                                          </p:spTgt>
                                        </p:tgtEl>
                                        <p:attrNameLst>
                                          <p:attrName>style.visibility</p:attrName>
                                        </p:attrNameLst>
                                      </p:cBhvr>
                                      <p:to>
                                        <p:strVal val="visible"/>
                                      </p:to>
                                    </p:set>
                                    <p:animEffect transition="in" filter="fade">
                                      <p:cBhvr>
                                        <p:cTn id="48" dur="1000"/>
                                        <p:tgtEl>
                                          <p:spTgt spid="20">
                                            <p:txEl>
                                              <p:pRg st="5" end="5"/>
                                            </p:txEl>
                                          </p:spTgt>
                                        </p:tgtEl>
                                      </p:cBhvr>
                                    </p:animEffect>
                                    <p:anim calcmode="lin" valueType="num">
                                      <p:cBhvr>
                                        <p:cTn id="49"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0">
                                            <p:txEl>
                                              <p:pRg st="7" end="7"/>
                                            </p:txEl>
                                          </p:spTgt>
                                        </p:tgtEl>
                                        <p:attrNameLst>
                                          <p:attrName>style.visibility</p:attrName>
                                        </p:attrNameLst>
                                      </p:cBhvr>
                                      <p:to>
                                        <p:strVal val="visible"/>
                                      </p:to>
                                    </p:set>
                                    <p:animEffect transition="in" filter="fade">
                                      <p:cBhvr>
                                        <p:cTn id="55" dur="1000"/>
                                        <p:tgtEl>
                                          <p:spTgt spid="20">
                                            <p:txEl>
                                              <p:pRg st="7" end="7"/>
                                            </p:txEl>
                                          </p:spTgt>
                                        </p:tgtEl>
                                      </p:cBhvr>
                                    </p:animEffect>
                                    <p:anim calcmode="lin" valueType="num">
                                      <p:cBhvr>
                                        <p:cTn id="56" dur="10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0">
                                            <p:txEl>
                                              <p:pRg st="8" end="8"/>
                                            </p:txEl>
                                          </p:spTgt>
                                        </p:tgtEl>
                                        <p:attrNameLst>
                                          <p:attrName>style.visibility</p:attrName>
                                        </p:attrNameLst>
                                      </p:cBhvr>
                                      <p:to>
                                        <p:strVal val="visible"/>
                                      </p:to>
                                    </p:set>
                                    <p:animEffect transition="in" filter="fade">
                                      <p:cBhvr>
                                        <p:cTn id="62" dur="1000"/>
                                        <p:tgtEl>
                                          <p:spTgt spid="20">
                                            <p:txEl>
                                              <p:pRg st="8" end="8"/>
                                            </p:txEl>
                                          </p:spTgt>
                                        </p:tgtEl>
                                      </p:cBhvr>
                                    </p:animEffect>
                                    <p:anim calcmode="lin" valueType="num">
                                      <p:cBhvr>
                                        <p:cTn id="63" dur="1000" fill="hold"/>
                                        <p:tgtEl>
                                          <p:spTgt spid="20">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2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0">
                                            <p:txEl>
                                              <p:pRg st="10" end="10"/>
                                            </p:txEl>
                                          </p:spTgt>
                                        </p:tgtEl>
                                        <p:attrNameLst>
                                          <p:attrName>style.visibility</p:attrName>
                                        </p:attrNameLst>
                                      </p:cBhvr>
                                      <p:to>
                                        <p:strVal val="visible"/>
                                      </p:to>
                                    </p:set>
                                    <p:animEffect transition="in" filter="fade">
                                      <p:cBhvr>
                                        <p:cTn id="69" dur="1000"/>
                                        <p:tgtEl>
                                          <p:spTgt spid="20">
                                            <p:txEl>
                                              <p:pRg st="10" end="10"/>
                                            </p:txEl>
                                          </p:spTgt>
                                        </p:tgtEl>
                                      </p:cBhvr>
                                    </p:animEffect>
                                    <p:anim calcmode="lin" valueType="num">
                                      <p:cBhvr>
                                        <p:cTn id="70" dur="1000" fill="hold"/>
                                        <p:tgtEl>
                                          <p:spTgt spid="20">
                                            <p:txEl>
                                              <p:pRg st="10" end="10"/>
                                            </p:txEl>
                                          </p:spTgt>
                                        </p:tgtEl>
                                        <p:attrNameLst>
                                          <p:attrName>ppt_x</p:attrName>
                                        </p:attrNameLst>
                                      </p:cBhvr>
                                      <p:tavLst>
                                        <p:tav tm="0">
                                          <p:val>
                                            <p:strVal val="#ppt_x"/>
                                          </p:val>
                                        </p:tav>
                                        <p:tav tm="100000">
                                          <p:val>
                                            <p:strVal val="#ppt_x"/>
                                          </p:val>
                                        </p:tav>
                                      </p:tavLst>
                                    </p:anim>
                                    <p:anim calcmode="lin" valueType="num">
                                      <p:cBhvr>
                                        <p:cTn id="71" dur="1000" fill="hold"/>
                                        <p:tgtEl>
                                          <p:spTgt spid="20">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0">
                                            <p:txEl>
                                              <p:pRg st="11" end="11"/>
                                            </p:txEl>
                                          </p:spTgt>
                                        </p:tgtEl>
                                        <p:attrNameLst>
                                          <p:attrName>style.visibility</p:attrName>
                                        </p:attrNameLst>
                                      </p:cBhvr>
                                      <p:to>
                                        <p:strVal val="visible"/>
                                      </p:to>
                                    </p:set>
                                    <p:animEffect transition="in" filter="fade">
                                      <p:cBhvr>
                                        <p:cTn id="76" dur="1000"/>
                                        <p:tgtEl>
                                          <p:spTgt spid="20">
                                            <p:txEl>
                                              <p:pRg st="11" end="11"/>
                                            </p:txEl>
                                          </p:spTgt>
                                        </p:tgtEl>
                                      </p:cBhvr>
                                    </p:animEffect>
                                    <p:anim calcmode="lin" valueType="num">
                                      <p:cBhvr>
                                        <p:cTn id="77" dur="1000" fill="hold"/>
                                        <p:tgtEl>
                                          <p:spTgt spid="20">
                                            <p:txEl>
                                              <p:pRg st="11" end="11"/>
                                            </p:txEl>
                                          </p:spTgt>
                                        </p:tgtEl>
                                        <p:attrNameLst>
                                          <p:attrName>ppt_x</p:attrName>
                                        </p:attrNameLst>
                                      </p:cBhvr>
                                      <p:tavLst>
                                        <p:tav tm="0">
                                          <p:val>
                                            <p:strVal val="#ppt_x"/>
                                          </p:val>
                                        </p:tav>
                                        <p:tav tm="100000">
                                          <p:val>
                                            <p:strVal val="#ppt_x"/>
                                          </p:val>
                                        </p:tav>
                                      </p:tavLst>
                                    </p:anim>
                                    <p:anim calcmode="lin" valueType="num">
                                      <p:cBhvr>
                                        <p:cTn id="78" dur="1000" fill="hold"/>
                                        <p:tgtEl>
                                          <p:spTgt spid="20">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20">
                                            <p:txEl>
                                              <p:pRg st="13" end="13"/>
                                            </p:txEl>
                                          </p:spTgt>
                                        </p:tgtEl>
                                        <p:attrNameLst>
                                          <p:attrName>style.visibility</p:attrName>
                                        </p:attrNameLst>
                                      </p:cBhvr>
                                      <p:to>
                                        <p:strVal val="visible"/>
                                      </p:to>
                                    </p:set>
                                    <p:animEffect transition="in" filter="fade">
                                      <p:cBhvr>
                                        <p:cTn id="83" dur="1000"/>
                                        <p:tgtEl>
                                          <p:spTgt spid="20">
                                            <p:txEl>
                                              <p:pRg st="13" end="13"/>
                                            </p:txEl>
                                          </p:spTgt>
                                        </p:tgtEl>
                                      </p:cBhvr>
                                    </p:animEffect>
                                    <p:anim calcmode="lin" valueType="num">
                                      <p:cBhvr>
                                        <p:cTn id="84" dur="1000" fill="hold"/>
                                        <p:tgtEl>
                                          <p:spTgt spid="20">
                                            <p:txEl>
                                              <p:pRg st="13" end="13"/>
                                            </p:txEl>
                                          </p:spTgt>
                                        </p:tgtEl>
                                        <p:attrNameLst>
                                          <p:attrName>ppt_x</p:attrName>
                                        </p:attrNameLst>
                                      </p:cBhvr>
                                      <p:tavLst>
                                        <p:tav tm="0">
                                          <p:val>
                                            <p:strVal val="#ppt_x"/>
                                          </p:val>
                                        </p:tav>
                                        <p:tav tm="100000">
                                          <p:val>
                                            <p:strVal val="#ppt_x"/>
                                          </p:val>
                                        </p:tav>
                                      </p:tavLst>
                                    </p:anim>
                                    <p:anim calcmode="lin" valueType="num">
                                      <p:cBhvr>
                                        <p:cTn id="85" dur="1000" fill="hold"/>
                                        <p:tgtEl>
                                          <p:spTgt spid="20">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20">
                                            <p:txEl>
                                              <p:pRg st="14" end="14"/>
                                            </p:txEl>
                                          </p:spTgt>
                                        </p:tgtEl>
                                        <p:attrNameLst>
                                          <p:attrName>style.visibility</p:attrName>
                                        </p:attrNameLst>
                                      </p:cBhvr>
                                      <p:to>
                                        <p:strVal val="visible"/>
                                      </p:to>
                                    </p:set>
                                    <p:animEffect transition="in" filter="fade">
                                      <p:cBhvr>
                                        <p:cTn id="90" dur="1000"/>
                                        <p:tgtEl>
                                          <p:spTgt spid="20">
                                            <p:txEl>
                                              <p:pRg st="14" end="14"/>
                                            </p:txEl>
                                          </p:spTgt>
                                        </p:tgtEl>
                                      </p:cBhvr>
                                    </p:animEffect>
                                    <p:anim calcmode="lin" valueType="num">
                                      <p:cBhvr>
                                        <p:cTn id="91" dur="1000" fill="hold"/>
                                        <p:tgtEl>
                                          <p:spTgt spid="20">
                                            <p:txEl>
                                              <p:pRg st="14" end="14"/>
                                            </p:txEl>
                                          </p:spTgt>
                                        </p:tgtEl>
                                        <p:attrNameLst>
                                          <p:attrName>ppt_x</p:attrName>
                                        </p:attrNameLst>
                                      </p:cBhvr>
                                      <p:tavLst>
                                        <p:tav tm="0">
                                          <p:val>
                                            <p:strVal val="#ppt_x"/>
                                          </p:val>
                                        </p:tav>
                                        <p:tav tm="100000">
                                          <p:val>
                                            <p:strVal val="#ppt_x"/>
                                          </p:val>
                                        </p:tav>
                                      </p:tavLst>
                                    </p:anim>
                                    <p:anim calcmode="lin" valueType="num">
                                      <p:cBhvr>
                                        <p:cTn id="92" dur="1000" fill="hold"/>
                                        <p:tgtEl>
                                          <p:spTgt spid="20">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20">
                                            <p:txEl>
                                              <p:pRg st="15" end="15"/>
                                            </p:txEl>
                                          </p:spTgt>
                                        </p:tgtEl>
                                        <p:attrNameLst>
                                          <p:attrName>style.visibility</p:attrName>
                                        </p:attrNameLst>
                                      </p:cBhvr>
                                      <p:to>
                                        <p:strVal val="visible"/>
                                      </p:to>
                                    </p:set>
                                    <p:animEffect transition="in" filter="fade">
                                      <p:cBhvr>
                                        <p:cTn id="97" dur="1000"/>
                                        <p:tgtEl>
                                          <p:spTgt spid="20">
                                            <p:txEl>
                                              <p:pRg st="15" end="15"/>
                                            </p:txEl>
                                          </p:spTgt>
                                        </p:tgtEl>
                                      </p:cBhvr>
                                    </p:animEffect>
                                    <p:anim calcmode="lin" valueType="num">
                                      <p:cBhvr>
                                        <p:cTn id="98" dur="1000" fill="hold"/>
                                        <p:tgtEl>
                                          <p:spTgt spid="20">
                                            <p:txEl>
                                              <p:pRg st="15" end="15"/>
                                            </p:txEl>
                                          </p:spTgt>
                                        </p:tgtEl>
                                        <p:attrNameLst>
                                          <p:attrName>ppt_x</p:attrName>
                                        </p:attrNameLst>
                                      </p:cBhvr>
                                      <p:tavLst>
                                        <p:tav tm="0">
                                          <p:val>
                                            <p:strVal val="#ppt_x"/>
                                          </p:val>
                                        </p:tav>
                                        <p:tav tm="100000">
                                          <p:val>
                                            <p:strVal val="#ppt_x"/>
                                          </p:val>
                                        </p:tav>
                                      </p:tavLst>
                                    </p:anim>
                                    <p:anim calcmode="lin" valueType="num">
                                      <p:cBhvr>
                                        <p:cTn id="99" dur="1000" fill="hold"/>
                                        <p:tgtEl>
                                          <p:spTgt spid="20">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20">
                                            <p:txEl>
                                              <p:pRg st="16" end="16"/>
                                            </p:txEl>
                                          </p:spTgt>
                                        </p:tgtEl>
                                        <p:attrNameLst>
                                          <p:attrName>style.visibility</p:attrName>
                                        </p:attrNameLst>
                                      </p:cBhvr>
                                      <p:to>
                                        <p:strVal val="visible"/>
                                      </p:to>
                                    </p:set>
                                    <p:animEffect transition="in" filter="fade">
                                      <p:cBhvr>
                                        <p:cTn id="104" dur="1000"/>
                                        <p:tgtEl>
                                          <p:spTgt spid="20">
                                            <p:txEl>
                                              <p:pRg st="16" end="16"/>
                                            </p:txEl>
                                          </p:spTgt>
                                        </p:tgtEl>
                                      </p:cBhvr>
                                    </p:animEffect>
                                    <p:anim calcmode="lin" valueType="num">
                                      <p:cBhvr>
                                        <p:cTn id="105" dur="1000" fill="hold"/>
                                        <p:tgtEl>
                                          <p:spTgt spid="20">
                                            <p:txEl>
                                              <p:pRg st="16" end="16"/>
                                            </p:txEl>
                                          </p:spTgt>
                                        </p:tgtEl>
                                        <p:attrNameLst>
                                          <p:attrName>ppt_x</p:attrName>
                                        </p:attrNameLst>
                                      </p:cBhvr>
                                      <p:tavLst>
                                        <p:tav tm="0">
                                          <p:val>
                                            <p:strVal val="#ppt_x"/>
                                          </p:val>
                                        </p:tav>
                                        <p:tav tm="100000">
                                          <p:val>
                                            <p:strVal val="#ppt_x"/>
                                          </p:val>
                                        </p:tav>
                                      </p:tavLst>
                                    </p:anim>
                                    <p:anim calcmode="lin" valueType="num">
                                      <p:cBhvr>
                                        <p:cTn id="106" dur="1000" fill="hold"/>
                                        <p:tgtEl>
                                          <p:spTgt spid="20">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20">
                                            <p:txEl>
                                              <p:pRg st="17" end="17"/>
                                            </p:txEl>
                                          </p:spTgt>
                                        </p:tgtEl>
                                        <p:attrNameLst>
                                          <p:attrName>style.visibility</p:attrName>
                                        </p:attrNameLst>
                                      </p:cBhvr>
                                      <p:to>
                                        <p:strVal val="visible"/>
                                      </p:to>
                                    </p:set>
                                    <p:animEffect transition="in" filter="fade">
                                      <p:cBhvr>
                                        <p:cTn id="111" dur="1000"/>
                                        <p:tgtEl>
                                          <p:spTgt spid="20">
                                            <p:txEl>
                                              <p:pRg st="17" end="17"/>
                                            </p:txEl>
                                          </p:spTgt>
                                        </p:tgtEl>
                                      </p:cBhvr>
                                    </p:animEffect>
                                    <p:anim calcmode="lin" valueType="num">
                                      <p:cBhvr>
                                        <p:cTn id="112" dur="1000" fill="hold"/>
                                        <p:tgtEl>
                                          <p:spTgt spid="20">
                                            <p:txEl>
                                              <p:pRg st="17" end="17"/>
                                            </p:txEl>
                                          </p:spTgt>
                                        </p:tgtEl>
                                        <p:attrNameLst>
                                          <p:attrName>ppt_x</p:attrName>
                                        </p:attrNameLst>
                                      </p:cBhvr>
                                      <p:tavLst>
                                        <p:tav tm="0">
                                          <p:val>
                                            <p:strVal val="#ppt_x"/>
                                          </p:val>
                                        </p:tav>
                                        <p:tav tm="100000">
                                          <p:val>
                                            <p:strVal val="#ppt_x"/>
                                          </p:val>
                                        </p:tav>
                                      </p:tavLst>
                                    </p:anim>
                                    <p:anim calcmode="lin" valueType="num">
                                      <p:cBhvr>
                                        <p:cTn id="113" dur="1000" fill="hold"/>
                                        <p:tgtEl>
                                          <p:spTgt spid="20">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20">
                                            <p:txEl>
                                              <p:pRg st="22" end="22"/>
                                            </p:txEl>
                                          </p:spTgt>
                                        </p:tgtEl>
                                        <p:attrNameLst>
                                          <p:attrName>style.visibility</p:attrName>
                                        </p:attrNameLst>
                                      </p:cBhvr>
                                      <p:to>
                                        <p:strVal val="visible"/>
                                      </p:to>
                                    </p:set>
                                    <p:animEffect transition="in" filter="fade">
                                      <p:cBhvr>
                                        <p:cTn id="118" dur="1000"/>
                                        <p:tgtEl>
                                          <p:spTgt spid="20">
                                            <p:txEl>
                                              <p:pRg st="22" end="22"/>
                                            </p:txEl>
                                          </p:spTgt>
                                        </p:tgtEl>
                                      </p:cBhvr>
                                    </p:animEffect>
                                    <p:anim calcmode="lin" valueType="num">
                                      <p:cBhvr>
                                        <p:cTn id="119" dur="1000" fill="hold"/>
                                        <p:tgtEl>
                                          <p:spTgt spid="20">
                                            <p:txEl>
                                              <p:pRg st="22" end="22"/>
                                            </p:txEl>
                                          </p:spTgt>
                                        </p:tgtEl>
                                        <p:attrNameLst>
                                          <p:attrName>ppt_x</p:attrName>
                                        </p:attrNameLst>
                                      </p:cBhvr>
                                      <p:tavLst>
                                        <p:tav tm="0">
                                          <p:val>
                                            <p:strVal val="#ppt_x"/>
                                          </p:val>
                                        </p:tav>
                                        <p:tav tm="100000">
                                          <p:val>
                                            <p:strVal val="#ppt_x"/>
                                          </p:val>
                                        </p:tav>
                                      </p:tavLst>
                                    </p:anim>
                                    <p:anim calcmode="lin" valueType="num">
                                      <p:cBhvr>
                                        <p:cTn id="120" dur="1000" fill="hold"/>
                                        <p:tgtEl>
                                          <p:spTgt spid="20">
                                            <p:txEl>
                                              <p:pRg st="22" end="2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475656" y="123478"/>
            <a:ext cx="766834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2000" b="1" dirty="0" smtClean="0">
                <a:solidFill>
                  <a:schemeClr val="accent1"/>
                </a:solidFill>
                <a:cs typeface="Arial" pitchFamily="34" charset="0"/>
              </a:rPr>
              <a:t>Urutan penyakit infeksi utama menurut karakteristik agentnya</a:t>
            </a:r>
            <a:endParaRPr lang="en-US" sz="2000" b="1" dirty="0">
              <a:solidFill>
                <a:schemeClr val="accent1"/>
              </a:solidFill>
              <a:cs typeface="Arial" pitchFamily="34" charset="0"/>
            </a:endParaRPr>
          </a:p>
        </p:txBody>
      </p:sp>
      <p:sp>
        <p:nvSpPr>
          <p:cNvPr id="14" name="Rectangle 13"/>
          <p:cNvSpPr/>
          <p:nvPr/>
        </p:nvSpPr>
        <p:spPr>
          <a:xfrm>
            <a:off x="2374118" y="635480"/>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8" name="Table 7"/>
          <p:cNvGraphicFramePr>
            <a:graphicFrameLocks noGrp="1"/>
          </p:cNvGraphicFramePr>
          <p:nvPr>
            <p:extLst>
              <p:ext uri="{D42A27DB-BD31-4B8C-83A1-F6EECF244321}">
                <p14:modId xmlns:p14="http://schemas.microsoft.com/office/powerpoint/2010/main" val="311228081"/>
              </p:ext>
            </p:extLst>
          </p:nvPr>
        </p:nvGraphicFramePr>
        <p:xfrm>
          <a:off x="1905733" y="1131590"/>
          <a:ext cx="6912769" cy="3424075"/>
        </p:xfrm>
        <a:graphic>
          <a:graphicData uri="http://schemas.openxmlformats.org/drawingml/2006/table">
            <a:tbl>
              <a:tblPr firstRow="1" firstCol="1" lastRow="1" lastCol="1" bandRow="1" bandCol="1"/>
              <a:tblGrid>
                <a:gridCol w="1656184"/>
                <a:gridCol w="1800200"/>
                <a:gridCol w="1584176"/>
                <a:gridCol w="1872209"/>
              </a:tblGrid>
              <a:tr h="475858">
                <a:tc>
                  <a:txBody>
                    <a:bodyPr/>
                    <a:lstStyle/>
                    <a:p>
                      <a:pPr marL="289560" marR="236855" indent="-40005">
                        <a:lnSpc>
                          <a:spcPct val="100000"/>
                        </a:lnSpc>
                        <a:spcAft>
                          <a:spcPts val="0"/>
                        </a:spcAft>
                      </a:pPr>
                      <a:r>
                        <a:rPr lang="ms-MY" sz="1000" b="1" spc="-5" dirty="0">
                          <a:effectLst/>
                          <a:latin typeface="Tahoma"/>
                          <a:ea typeface="Times New Roman"/>
                          <a:cs typeface="Times New Roman"/>
                        </a:rPr>
                        <a:t>Urutan</a:t>
                      </a:r>
                      <a:r>
                        <a:rPr lang="ms-MY" sz="1000" b="1" spc="-285" dirty="0">
                          <a:effectLst/>
                          <a:latin typeface="Tahoma"/>
                          <a:ea typeface="Times New Roman"/>
                          <a:cs typeface="Times New Roman"/>
                        </a:rPr>
                        <a:t> </a:t>
                      </a:r>
                      <a:r>
                        <a:rPr lang="ms-MY" sz="1000" b="1" dirty="0">
                          <a:effectLst/>
                          <a:latin typeface="Tahoma"/>
                          <a:ea typeface="Times New Roman"/>
                          <a:cs typeface="Times New Roman"/>
                        </a:rPr>
                        <a:t>relatif</a:t>
                      </a:r>
                      <a:endParaRPr lang="id-ID"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71475">
                        <a:lnSpc>
                          <a:spcPts val="1365"/>
                        </a:lnSpc>
                        <a:spcAft>
                          <a:spcPts val="0"/>
                        </a:spcAft>
                      </a:pPr>
                      <a:r>
                        <a:rPr lang="ms-MY" sz="1000" b="1">
                          <a:effectLst/>
                          <a:latin typeface="Tahoma"/>
                          <a:ea typeface="Times New Roman"/>
                          <a:cs typeface="Times New Roman"/>
                        </a:rPr>
                        <a:t>Infektivitas</a:t>
                      </a:r>
                      <a:endParaRPr lang="id-ID"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74650">
                        <a:lnSpc>
                          <a:spcPts val="1365"/>
                        </a:lnSpc>
                        <a:spcAft>
                          <a:spcPts val="0"/>
                        </a:spcAft>
                      </a:pPr>
                      <a:r>
                        <a:rPr lang="ms-MY" sz="1000" b="1">
                          <a:effectLst/>
                          <a:latin typeface="Tahoma"/>
                          <a:ea typeface="Times New Roman"/>
                          <a:cs typeface="Times New Roman"/>
                        </a:rPr>
                        <a:t>Patogenesitas</a:t>
                      </a:r>
                      <a:endParaRPr lang="id-ID"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0360">
                        <a:lnSpc>
                          <a:spcPts val="1365"/>
                        </a:lnSpc>
                        <a:spcAft>
                          <a:spcPts val="0"/>
                        </a:spcAft>
                      </a:pPr>
                      <a:r>
                        <a:rPr lang="ms-MY" sz="1000" b="1">
                          <a:effectLst/>
                          <a:latin typeface="Tahoma"/>
                          <a:ea typeface="Times New Roman"/>
                          <a:cs typeface="Times New Roman"/>
                        </a:rPr>
                        <a:t>Virulensi</a:t>
                      </a:r>
                      <a:endParaRPr lang="id-ID"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49424">
                <a:tc>
                  <a:txBody>
                    <a:bodyPr/>
                    <a:lstStyle/>
                    <a:p>
                      <a:pPr marL="66675">
                        <a:lnSpc>
                          <a:spcPts val="1365"/>
                        </a:lnSpc>
                        <a:spcAft>
                          <a:spcPts val="0"/>
                        </a:spcAft>
                      </a:pPr>
                      <a:r>
                        <a:rPr lang="ms-MY" sz="1000" b="1" dirty="0">
                          <a:effectLst/>
                          <a:latin typeface="Tahoma"/>
                          <a:ea typeface="Times New Roman"/>
                          <a:cs typeface="Times New Roman"/>
                        </a:rPr>
                        <a:t>Tinggi</a:t>
                      </a:r>
                      <a:endParaRPr lang="id-ID"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9850">
                        <a:lnSpc>
                          <a:spcPts val="1335"/>
                        </a:lnSpc>
                        <a:spcAft>
                          <a:spcPts val="0"/>
                        </a:spcAft>
                      </a:pPr>
                      <a:r>
                        <a:rPr lang="ms-MY" sz="1000" dirty="0">
                          <a:effectLst/>
                          <a:latin typeface="Tahoma"/>
                          <a:ea typeface="Times New Roman"/>
                          <a:cs typeface="Times New Roman"/>
                        </a:rPr>
                        <a:t>Cacar</a:t>
                      </a:r>
                      <a:endParaRPr lang="id-ID" sz="1000" dirty="0">
                        <a:effectLst/>
                        <a:latin typeface="Calibri"/>
                        <a:ea typeface="Calibri"/>
                        <a:cs typeface="Times New Roman"/>
                      </a:endParaRPr>
                    </a:p>
                    <a:p>
                      <a:pPr marL="69850" marR="183515">
                        <a:lnSpc>
                          <a:spcPct val="100000"/>
                        </a:lnSpc>
                        <a:spcAft>
                          <a:spcPts val="0"/>
                        </a:spcAft>
                      </a:pPr>
                      <a:r>
                        <a:rPr lang="ms-MY" sz="1000" dirty="0" smtClean="0">
                          <a:effectLst/>
                          <a:latin typeface="Tahoma"/>
                          <a:ea typeface="Times New Roman"/>
                          <a:cs typeface="Times New Roman"/>
                        </a:rPr>
                        <a:t>Campak</a:t>
                      </a:r>
                      <a:endParaRPr lang="id-ID" sz="1000" dirty="0" smtClean="0">
                        <a:effectLst/>
                        <a:latin typeface="Tahoma"/>
                        <a:ea typeface="Times New Roman"/>
                        <a:cs typeface="Times New Roman"/>
                      </a:endParaRPr>
                    </a:p>
                    <a:p>
                      <a:pPr marL="69850" marR="183515">
                        <a:lnSpc>
                          <a:spcPct val="100000"/>
                        </a:lnSpc>
                        <a:spcAft>
                          <a:spcPts val="0"/>
                        </a:spcAft>
                      </a:pPr>
                      <a:r>
                        <a:rPr lang="ms-MY" sz="1000" dirty="0" smtClean="0">
                          <a:effectLst/>
                          <a:latin typeface="Tahoma"/>
                          <a:ea typeface="Times New Roman"/>
                          <a:cs typeface="Times New Roman"/>
                        </a:rPr>
                        <a:t>Chikenpox</a:t>
                      </a:r>
                      <a:endParaRPr lang="id-ID" sz="1000" dirty="0" smtClean="0">
                        <a:effectLst/>
                        <a:latin typeface="Tahoma"/>
                        <a:ea typeface="Times New Roman"/>
                        <a:cs typeface="Times New Roman"/>
                      </a:endParaRPr>
                    </a:p>
                    <a:p>
                      <a:pPr marL="69850" marR="183515">
                        <a:lnSpc>
                          <a:spcPct val="100000"/>
                        </a:lnSpc>
                        <a:spcAft>
                          <a:spcPts val="0"/>
                        </a:spcAft>
                      </a:pPr>
                      <a:r>
                        <a:rPr lang="ms-MY" sz="1000" spc="-290" dirty="0" smtClean="0">
                          <a:effectLst/>
                          <a:latin typeface="Tahoma"/>
                          <a:ea typeface="Times New Roman"/>
                          <a:cs typeface="Times New Roman"/>
                        </a:rPr>
                        <a:t> </a:t>
                      </a:r>
                      <a:r>
                        <a:rPr lang="ms-MY" sz="1000" dirty="0">
                          <a:effectLst/>
                          <a:latin typeface="Tahoma"/>
                          <a:ea typeface="Times New Roman"/>
                          <a:cs typeface="Times New Roman"/>
                        </a:rPr>
                        <a:t>Poliomyelitis</a:t>
                      </a:r>
                      <a:endParaRPr lang="id-ID" sz="1000" dirty="0">
                        <a:effectLst/>
                        <a:latin typeface="Calibri"/>
                        <a:ea typeface="Calibri"/>
                        <a:cs typeface="Times New Roman"/>
                      </a:endParaRPr>
                    </a:p>
                    <a:p>
                      <a:pPr marL="69850">
                        <a:lnSpc>
                          <a:spcPts val="1355"/>
                        </a:lnSpc>
                        <a:spcAft>
                          <a:spcPts val="0"/>
                        </a:spcAft>
                      </a:pPr>
                      <a:r>
                        <a:rPr lang="ms-MY" sz="1000" dirty="0">
                          <a:effectLst/>
                          <a:latin typeface="Tahoma"/>
                          <a:ea typeface="Times New Roman"/>
                          <a:cs typeface="Times New Roman"/>
                        </a:rPr>
                        <a:t>Ebola</a:t>
                      </a:r>
                      <a:endParaRPr lang="id-ID"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marR="1128395">
                        <a:lnSpc>
                          <a:spcPct val="98000"/>
                        </a:lnSpc>
                        <a:spcAft>
                          <a:spcPts val="0"/>
                        </a:spcAft>
                      </a:pPr>
                      <a:r>
                        <a:rPr lang="ms-MY" sz="1000" dirty="0">
                          <a:effectLst/>
                          <a:latin typeface="Tahoma"/>
                          <a:ea typeface="Times New Roman"/>
                          <a:cs typeface="Times New Roman"/>
                        </a:rPr>
                        <a:t>Cacar</a:t>
                      </a:r>
                      <a:r>
                        <a:rPr lang="ms-MY" sz="1000" spc="5" dirty="0">
                          <a:effectLst/>
                          <a:latin typeface="Tahoma"/>
                          <a:ea typeface="Times New Roman"/>
                          <a:cs typeface="Times New Roman"/>
                        </a:rPr>
                        <a:t> </a:t>
                      </a:r>
                      <a:endParaRPr lang="id-ID" sz="1000" spc="5" dirty="0" smtClean="0">
                        <a:effectLst/>
                        <a:latin typeface="Tahoma"/>
                        <a:ea typeface="Times New Roman"/>
                        <a:cs typeface="Times New Roman"/>
                      </a:endParaRPr>
                    </a:p>
                    <a:p>
                      <a:pPr marL="69850" marR="1128395">
                        <a:lnSpc>
                          <a:spcPct val="98000"/>
                        </a:lnSpc>
                        <a:spcAft>
                          <a:spcPts val="0"/>
                        </a:spcAft>
                      </a:pPr>
                      <a:r>
                        <a:rPr lang="ms-MY" sz="1000" spc="-5" dirty="0" smtClean="0">
                          <a:effectLst/>
                          <a:latin typeface="Tahoma"/>
                          <a:ea typeface="Times New Roman"/>
                          <a:cs typeface="Times New Roman"/>
                        </a:rPr>
                        <a:t>Rabies</a:t>
                      </a:r>
                      <a:endParaRPr lang="id-ID" sz="1000" dirty="0">
                        <a:effectLst/>
                        <a:latin typeface="Calibri"/>
                        <a:ea typeface="Calibri"/>
                        <a:cs typeface="Times New Roman"/>
                      </a:endParaRPr>
                    </a:p>
                    <a:p>
                      <a:pPr marL="69850" marR="328930">
                        <a:lnSpc>
                          <a:spcPct val="115000"/>
                        </a:lnSpc>
                        <a:spcAft>
                          <a:spcPts val="0"/>
                        </a:spcAft>
                      </a:pPr>
                      <a:r>
                        <a:rPr lang="ms-MY" sz="1000" dirty="0">
                          <a:effectLst/>
                          <a:latin typeface="Tahoma"/>
                          <a:ea typeface="Times New Roman"/>
                          <a:cs typeface="Times New Roman"/>
                        </a:rPr>
                        <a:t>Campak </a:t>
                      </a:r>
                      <a:r>
                        <a:rPr lang="ms-MY" sz="1000" dirty="0" smtClean="0">
                          <a:effectLst/>
                          <a:latin typeface="Tahoma"/>
                          <a:ea typeface="Times New Roman"/>
                          <a:cs typeface="Times New Roman"/>
                        </a:rPr>
                        <a:t>Chikenpox</a:t>
                      </a:r>
                      <a:endParaRPr lang="id-ID" sz="1000" dirty="0" smtClean="0">
                        <a:effectLst/>
                        <a:latin typeface="Tahoma"/>
                        <a:ea typeface="Times New Roman"/>
                        <a:cs typeface="Times New Roman"/>
                      </a:endParaRPr>
                    </a:p>
                    <a:p>
                      <a:pPr marL="69850" marR="328930">
                        <a:lnSpc>
                          <a:spcPct val="115000"/>
                        </a:lnSpc>
                        <a:spcAft>
                          <a:spcPts val="0"/>
                        </a:spcAft>
                      </a:pPr>
                      <a:r>
                        <a:rPr lang="ms-MY" sz="1000" spc="-285" dirty="0" smtClean="0">
                          <a:effectLst/>
                          <a:latin typeface="Tahoma"/>
                          <a:ea typeface="Times New Roman"/>
                          <a:cs typeface="Times New Roman"/>
                        </a:rPr>
                        <a:t> </a:t>
                      </a:r>
                      <a:r>
                        <a:rPr lang="ms-MY" sz="1000" dirty="0">
                          <a:effectLst/>
                          <a:latin typeface="Tahoma"/>
                          <a:ea typeface="Times New Roman"/>
                          <a:cs typeface="Times New Roman"/>
                        </a:rPr>
                        <a:t>Common cold</a:t>
                      </a:r>
                      <a:r>
                        <a:rPr lang="ms-MY" sz="1000" spc="5" dirty="0">
                          <a:effectLst/>
                          <a:latin typeface="Tahoma"/>
                          <a:ea typeface="Times New Roman"/>
                          <a:cs typeface="Times New Roman"/>
                        </a:rPr>
                        <a:t> </a:t>
                      </a:r>
                      <a:r>
                        <a:rPr lang="ms-MY" sz="1000" dirty="0">
                          <a:effectLst/>
                          <a:latin typeface="Tahoma"/>
                          <a:ea typeface="Times New Roman"/>
                          <a:cs typeface="Times New Roman"/>
                        </a:rPr>
                        <a:t>AIDS</a:t>
                      </a:r>
                      <a:endParaRPr lang="id-ID" sz="1000" dirty="0">
                        <a:effectLst/>
                        <a:latin typeface="Calibri"/>
                        <a:ea typeface="Calibri"/>
                        <a:cs typeface="Times New Roman"/>
                      </a:endParaRPr>
                    </a:p>
                    <a:p>
                      <a:pPr marL="69850">
                        <a:lnSpc>
                          <a:spcPts val="1325"/>
                        </a:lnSpc>
                        <a:spcAft>
                          <a:spcPts val="0"/>
                        </a:spcAft>
                      </a:pPr>
                      <a:r>
                        <a:rPr lang="ms-MY" sz="1000" dirty="0">
                          <a:effectLst/>
                          <a:latin typeface="Tahoma"/>
                          <a:ea typeface="Times New Roman"/>
                          <a:cs typeface="Times New Roman"/>
                        </a:rPr>
                        <a:t>Ebola</a:t>
                      </a:r>
                      <a:endParaRPr lang="id-ID" sz="1000" dirty="0">
                        <a:effectLst/>
                        <a:latin typeface="Calibri"/>
                        <a:ea typeface="Calibri"/>
                        <a:cs typeface="Times New Roman"/>
                      </a:endParaRPr>
                    </a:p>
                    <a:p>
                      <a:pPr marL="69850">
                        <a:lnSpc>
                          <a:spcPts val="1325"/>
                        </a:lnSpc>
                        <a:spcAft>
                          <a:spcPts val="0"/>
                        </a:spcAft>
                      </a:pPr>
                      <a:r>
                        <a:rPr lang="id-ID" sz="1000" dirty="0">
                          <a:effectLst/>
                          <a:latin typeface="Tahoma"/>
                          <a:ea typeface="Times New Roman"/>
                          <a:cs typeface="Times New Roman"/>
                        </a:rPr>
                        <a:t> </a:t>
                      </a:r>
                      <a:endParaRPr lang="id-ID"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410210">
                        <a:lnSpc>
                          <a:spcPct val="115000"/>
                        </a:lnSpc>
                        <a:spcAft>
                          <a:spcPts val="0"/>
                        </a:spcAft>
                      </a:pPr>
                      <a:r>
                        <a:rPr lang="ms-MY" sz="1000" dirty="0" smtClean="0">
                          <a:effectLst/>
                          <a:latin typeface="Tahoma"/>
                          <a:ea typeface="Times New Roman"/>
                          <a:cs typeface="Times New Roman"/>
                        </a:rPr>
                        <a:t>Rabies</a:t>
                      </a:r>
                      <a:r>
                        <a:rPr lang="ms-MY" sz="1000" spc="5" dirty="0" smtClean="0">
                          <a:effectLst/>
                          <a:latin typeface="Tahoma"/>
                          <a:ea typeface="Times New Roman"/>
                          <a:cs typeface="Times New Roman"/>
                        </a:rPr>
                        <a:t> </a:t>
                      </a:r>
                      <a:r>
                        <a:rPr lang="ms-MY" sz="1000" dirty="0">
                          <a:effectLst/>
                          <a:latin typeface="Tahoma"/>
                          <a:ea typeface="Times New Roman"/>
                          <a:cs typeface="Times New Roman"/>
                        </a:rPr>
                        <a:t>Cacar</a:t>
                      </a:r>
                      <a:r>
                        <a:rPr lang="ms-MY" sz="1000" spc="5" dirty="0">
                          <a:effectLst/>
                          <a:latin typeface="Tahoma"/>
                          <a:ea typeface="Times New Roman"/>
                          <a:cs typeface="Times New Roman"/>
                        </a:rPr>
                        <a:t> </a:t>
                      </a:r>
                      <a:endParaRPr lang="id-ID" sz="1000" spc="5" dirty="0" smtClean="0">
                        <a:effectLst/>
                        <a:latin typeface="Tahoma"/>
                        <a:ea typeface="Times New Roman"/>
                        <a:cs typeface="Times New Roman"/>
                      </a:endParaRPr>
                    </a:p>
                    <a:p>
                      <a:pPr marL="69215" marR="410210">
                        <a:lnSpc>
                          <a:spcPct val="115000"/>
                        </a:lnSpc>
                        <a:spcAft>
                          <a:spcPts val="0"/>
                        </a:spcAft>
                      </a:pPr>
                      <a:r>
                        <a:rPr lang="ms-MY" sz="1000" spc="-5" dirty="0" smtClean="0">
                          <a:effectLst/>
                          <a:latin typeface="Tahoma"/>
                          <a:ea typeface="Times New Roman"/>
                          <a:cs typeface="Times New Roman"/>
                        </a:rPr>
                        <a:t>Tuberkulosis</a:t>
                      </a:r>
                      <a:endParaRPr lang="id-ID" sz="1000" spc="-5" dirty="0" smtClean="0">
                        <a:effectLst/>
                        <a:latin typeface="Tahoma"/>
                        <a:ea typeface="Times New Roman"/>
                        <a:cs typeface="Times New Roman"/>
                      </a:endParaRPr>
                    </a:p>
                    <a:p>
                      <a:pPr marL="69215" marR="410210">
                        <a:lnSpc>
                          <a:spcPct val="115000"/>
                        </a:lnSpc>
                        <a:spcAft>
                          <a:spcPts val="0"/>
                        </a:spcAft>
                      </a:pPr>
                      <a:r>
                        <a:rPr lang="ms-MY" sz="1000" spc="-285" dirty="0" smtClean="0">
                          <a:effectLst/>
                          <a:latin typeface="Tahoma"/>
                          <a:ea typeface="Times New Roman"/>
                          <a:cs typeface="Times New Roman"/>
                        </a:rPr>
                        <a:t> </a:t>
                      </a:r>
                      <a:r>
                        <a:rPr lang="ms-MY" sz="1000" dirty="0">
                          <a:effectLst/>
                          <a:latin typeface="Tahoma"/>
                          <a:ea typeface="Times New Roman"/>
                          <a:cs typeface="Times New Roman"/>
                        </a:rPr>
                        <a:t>Hantavirus</a:t>
                      </a:r>
                      <a:r>
                        <a:rPr lang="ms-MY" sz="1000" spc="5" dirty="0">
                          <a:effectLst/>
                          <a:latin typeface="Tahoma"/>
                          <a:ea typeface="Times New Roman"/>
                          <a:cs typeface="Times New Roman"/>
                        </a:rPr>
                        <a:t> </a:t>
                      </a:r>
                      <a:r>
                        <a:rPr lang="ms-MY" sz="1000" dirty="0">
                          <a:effectLst/>
                          <a:latin typeface="Tahoma"/>
                          <a:ea typeface="Times New Roman"/>
                          <a:cs typeface="Times New Roman"/>
                        </a:rPr>
                        <a:t>Ebola</a:t>
                      </a:r>
                      <a:endParaRPr lang="id-ID" sz="1000" dirty="0">
                        <a:effectLst/>
                        <a:latin typeface="Calibri"/>
                        <a:ea typeface="Calibri"/>
                        <a:cs typeface="Times New Roman"/>
                      </a:endParaRPr>
                    </a:p>
                    <a:p>
                      <a:pPr marL="69215">
                        <a:lnSpc>
                          <a:spcPts val="1325"/>
                        </a:lnSpc>
                        <a:spcAft>
                          <a:spcPts val="0"/>
                        </a:spcAft>
                      </a:pPr>
                      <a:r>
                        <a:rPr lang="ms-MY" sz="1000" dirty="0">
                          <a:effectLst/>
                          <a:latin typeface="Tahoma"/>
                          <a:ea typeface="Times New Roman"/>
                          <a:cs typeface="Times New Roman"/>
                        </a:rPr>
                        <a:t>AIDS</a:t>
                      </a:r>
                      <a:endParaRPr lang="id-ID"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990">
                <a:tc>
                  <a:txBody>
                    <a:bodyPr/>
                    <a:lstStyle/>
                    <a:p>
                      <a:pPr marL="66675">
                        <a:lnSpc>
                          <a:spcPct val="115000"/>
                        </a:lnSpc>
                        <a:spcBef>
                          <a:spcPts val="10"/>
                        </a:spcBef>
                        <a:spcAft>
                          <a:spcPts val="0"/>
                        </a:spcAft>
                      </a:pPr>
                      <a:r>
                        <a:rPr lang="ms-MY" sz="1000" b="1">
                          <a:effectLst/>
                          <a:latin typeface="Tahoma"/>
                          <a:ea typeface="Times New Roman"/>
                          <a:cs typeface="Times New Roman"/>
                        </a:rPr>
                        <a:t>Sedang</a:t>
                      </a:r>
                      <a:endParaRPr lang="id-ID"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9850" marR="929005" algn="just">
                        <a:lnSpc>
                          <a:spcPct val="98000"/>
                        </a:lnSpc>
                        <a:spcAft>
                          <a:spcPts val="0"/>
                        </a:spcAft>
                        <a:tabLst>
                          <a:tab pos="534988" algn="l"/>
                        </a:tabLst>
                      </a:pPr>
                      <a:r>
                        <a:rPr lang="id-ID" sz="1000" spc="-5" dirty="0" smtClean="0">
                          <a:effectLst/>
                          <a:latin typeface="Tahoma"/>
                          <a:ea typeface="Calibri"/>
                          <a:cs typeface="Times New Roman"/>
                        </a:rPr>
                        <a:t>Rubella</a:t>
                      </a:r>
                    </a:p>
                    <a:p>
                      <a:pPr marL="69850" marR="929005" algn="just">
                        <a:lnSpc>
                          <a:spcPct val="98000"/>
                        </a:lnSpc>
                        <a:spcAft>
                          <a:spcPts val="0"/>
                        </a:spcAft>
                        <a:tabLst>
                          <a:tab pos="534988" algn="l"/>
                        </a:tabLst>
                      </a:pPr>
                      <a:r>
                        <a:rPr lang="id-ID" sz="1000" spc="-5" dirty="0" smtClean="0">
                          <a:effectLst/>
                          <a:latin typeface="Tahoma"/>
                          <a:ea typeface="Calibri"/>
                          <a:cs typeface="Times New Roman"/>
                        </a:rPr>
                        <a:t>Mumps</a:t>
                      </a:r>
                    </a:p>
                    <a:p>
                      <a:pPr marL="69850" marR="929005" algn="just">
                        <a:lnSpc>
                          <a:spcPct val="98000"/>
                        </a:lnSpc>
                        <a:spcAft>
                          <a:spcPts val="0"/>
                        </a:spcAft>
                        <a:tabLst>
                          <a:tab pos="895350" algn="l"/>
                          <a:tab pos="1079500" algn="l"/>
                        </a:tabLst>
                      </a:pPr>
                      <a:r>
                        <a:rPr lang="ms-MY" sz="1000" dirty="0" smtClean="0">
                          <a:effectLst/>
                          <a:latin typeface="Tahoma"/>
                          <a:ea typeface="Times New Roman"/>
                        </a:rPr>
                        <a:t>Common</a:t>
                      </a:r>
                      <a:r>
                        <a:rPr lang="id-ID" sz="1000" spc="-30" baseline="0" dirty="0" smtClean="0">
                          <a:effectLst/>
                          <a:latin typeface="Tahoma"/>
                          <a:ea typeface="Times New Roman"/>
                        </a:rPr>
                        <a:t> </a:t>
                      </a:r>
                      <a:r>
                        <a:rPr lang="ms-MY" sz="1000" dirty="0" smtClean="0">
                          <a:effectLst/>
                          <a:latin typeface="Tahoma"/>
                          <a:ea typeface="Times New Roman"/>
                        </a:rPr>
                        <a:t>cold</a:t>
                      </a:r>
                      <a:endParaRPr lang="id-ID"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marR="1069975">
                        <a:lnSpc>
                          <a:spcPct val="98000"/>
                        </a:lnSpc>
                        <a:spcAft>
                          <a:spcPts val="0"/>
                        </a:spcAft>
                      </a:pPr>
                      <a:r>
                        <a:rPr lang="ms-MY" sz="1000" spc="-5" dirty="0">
                          <a:effectLst/>
                          <a:latin typeface="Tahoma"/>
                          <a:ea typeface="Times New Roman"/>
                          <a:cs typeface="Times New Roman"/>
                        </a:rPr>
                        <a:t>Rubella</a:t>
                      </a:r>
                      <a:r>
                        <a:rPr lang="ms-MY" sz="1000" spc="-285" dirty="0">
                          <a:effectLst/>
                          <a:latin typeface="Tahoma"/>
                          <a:ea typeface="Times New Roman"/>
                          <a:cs typeface="Times New Roman"/>
                        </a:rPr>
                        <a:t> </a:t>
                      </a:r>
                      <a:endParaRPr lang="id-ID" sz="1000" spc="-285" dirty="0" smtClean="0">
                        <a:effectLst/>
                        <a:latin typeface="Tahoma"/>
                        <a:ea typeface="Times New Roman"/>
                        <a:cs typeface="Times New Roman"/>
                      </a:endParaRPr>
                    </a:p>
                    <a:p>
                      <a:pPr marL="69850" marR="1069975">
                        <a:lnSpc>
                          <a:spcPct val="98000"/>
                        </a:lnSpc>
                        <a:spcAft>
                          <a:spcPts val="0"/>
                        </a:spcAft>
                      </a:pPr>
                      <a:r>
                        <a:rPr lang="ms-MY" sz="1000" dirty="0" smtClean="0">
                          <a:effectLst/>
                          <a:latin typeface="Tahoma"/>
                          <a:ea typeface="Times New Roman"/>
                          <a:cs typeface="Times New Roman"/>
                        </a:rPr>
                        <a:t>Mumps</a:t>
                      </a:r>
                      <a:endParaRPr lang="id-ID" sz="1000" dirty="0">
                        <a:effectLst/>
                        <a:latin typeface="Calibri"/>
                        <a:ea typeface="Calibri"/>
                        <a:cs typeface="Times New Roman"/>
                      </a:endParaRPr>
                    </a:p>
                    <a:p>
                      <a:pPr marL="69850" marR="1069975">
                        <a:lnSpc>
                          <a:spcPct val="98000"/>
                        </a:lnSpc>
                        <a:spcAft>
                          <a:spcPts val="0"/>
                        </a:spcAft>
                      </a:pPr>
                      <a:r>
                        <a:rPr lang="id-ID" sz="1000" dirty="0">
                          <a:effectLst/>
                          <a:latin typeface="Tahoma"/>
                          <a:ea typeface="Times New Roman"/>
                          <a:cs typeface="Times New Roman"/>
                        </a:rPr>
                        <a:t> </a:t>
                      </a:r>
                      <a:endParaRPr lang="id-ID"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a:lnSpc>
                          <a:spcPts val="1365"/>
                        </a:lnSpc>
                        <a:spcAft>
                          <a:spcPts val="0"/>
                        </a:spcAft>
                      </a:pPr>
                      <a:r>
                        <a:rPr lang="ms-MY" sz="1000">
                          <a:effectLst/>
                          <a:latin typeface="Tahoma"/>
                          <a:ea typeface="Times New Roman"/>
                          <a:cs typeface="Times New Roman"/>
                        </a:rPr>
                        <a:t>Poliomyelitis</a:t>
                      </a:r>
                      <a:endParaRPr lang="id-ID"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379">
                <a:tc>
                  <a:txBody>
                    <a:bodyPr/>
                    <a:lstStyle/>
                    <a:p>
                      <a:pPr marL="66675">
                        <a:lnSpc>
                          <a:spcPts val="1365"/>
                        </a:lnSpc>
                        <a:spcAft>
                          <a:spcPts val="0"/>
                        </a:spcAft>
                      </a:pPr>
                      <a:r>
                        <a:rPr lang="ms-MY" sz="1000" b="1">
                          <a:effectLst/>
                          <a:latin typeface="Tahoma"/>
                          <a:ea typeface="Times New Roman"/>
                          <a:cs typeface="Times New Roman"/>
                        </a:rPr>
                        <a:t>Rendah</a:t>
                      </a:r>
                      <a:endParaRPr lang="id-ID"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9850">
                        <a:lnSpc>
                          <a:spcPts val="1340"/>
                        </a:lnSpc>
                        <a:spcAft>
                          <a:spcPts val="0"/>
                        </a:spcAft>
                      </a:pPr>
                      <a:r>
                        <a:rPr lang="ms-MY" sz="1000">
                          <a:effectLst/>
                          <a:latin typeface="Tahoma"/>
                          <a:ea typeface="Times New Roman"/>
                          <a:cs typeface="Times New Roman"/>
                        </a:rPr>
                        <a:t>Tuberkulosis</a:t>
                      </a:r>
                      <a:endParaRPr lang="id-ID"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ts val="1340"/>
                        </a:lnSpc>
                        <a:spcAft>
                          <a:spcPts val="0"/>
                        </a:spcAft>
                      </a:pPr>
                      <a:r>
                        <a:rPr lang="ms-MY" sz="1000">
                          <a:effectLst/>
                          <a:latin typeface="Tahoma"/>
                          <a:ea typeface="Times New Roman"/>
                          <a:cs typeface="Times New Roman"/>
                        </a:rPr>
                        <a:t>Poliomyelitis</a:t>
                      </a:r>
                      <a:endParaRPr lang="id-ID" sz="1000">
                        <a:effectLst/>
                        <a:latin typeface="Calibri"/>
                        <a:ea typeface="Calibri"/>
                        <a:cs typeface="Times New Roman"/>
                      </a:endParaRPr>
                    </a:p>
                    <a:p>
                      <a:pPr marL="69850">
                        <a:lnSpc>
                          <a:spcPts val="1305"/>
                        </a:lnSpc>
                        <a:spcBef>
                          <a:spcPts val="10"/>
                        </a:spcBef>
                        <a:spcAft>
                          <a:spcPts val="0"/>
                        </a:spcAft>
                      </a:pPr>
                      <a:r>
                        <a:rPr lang="ms-MY" sz="1000">
                          <a:effectLst/>
                          <a:latin typeface="Tahoma"/>
                          <a:ea typeface="Times New Roman"/>
                          <a:cs typeface="Times New Roman"/>
                        </a:rPr>
                        <a:t>Tuberkulosis</a:t>
                      </a:r>
                      <a:endParaRPr lang="id-ID"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a:lnSpc>
                          <a:spcPts val="1340"/>
                        </a:lnSpc>
                        <a:spcAft>
                          <a:spcPts val="0"/>
                        </a:spcAft>
                      </a:pPr>
                      <a:r>
                        <a:rPr lang="ms-MY" sz="1000">
                          <a:effectLst/>
                          <a:latin typeface="Tahoma"/>
                          <a:ea typeface="Times New Roman"/>
                          <a:cs typeface="Times New Roman"/>
                        </a:rPr>
                        <a:t>Campak</a:t>
                      </a:r>
                      <a:endParaRPr lang="id-ID"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9424">
                <a:tc>
                  <a:txBody>
                    <a:bodyPr/>
                    <a:lstStyle/>
                    <a:p>
                      <a:pPr marL="66675" marR="381635">
                        <a:lnSpc>
                          <a:spcPct val="100000"/>
                        </a:lnSpc>
                        <a:spcAft>
                          <a:spcPts val="0"/>
                        </a:spcAft>
                      </a:pPr>
                      <a:r>
                        <a:rPr lang="ms-MY" sz="1000" b="1">
                          <a:effectLst/>
                          <a:latin typeface="Tahoma"/>
                          <a:ea typeface="Times New Roman"/>
                          <a:cs typeface="Times New Roman"/>
                        </a:rPr>
                        <a:t>Sangat</a:t>
                      </a:r>
                      <a:r>
                        <a:rPr lang="ms-MY" sz="1000" b="1" spc="5">
                          <a:effectLst/>
                          <a:latin typeface="Tahoma"/>
                          <a:ea typeface="Times New Roman"/>
                          <a:cs typeface="Times New Roman"/>
                        </a:rPr>
                        <a:t> </a:t>
                      </a:r>
                      <a:r>
                        <a:rPr lang="ms-MY" sz="1000" b="1">
                          <a:effectLst/>
                          <a:latin typeface="Tahoma"/>
                          <a:ea typeface="Times New Roman"/>
                          <a:cs typeface="Times New Roman"/>
                        </a:rPr>
                        <a:t>Rendah</a:t>
                      </a:r>
                      <a:endParaRPr lang="id-ID"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9850">
                        <a:lnSpc>
                          <a:spcPts val="1340"/>
                        </a:lnSpc>
                        <a:spcAft>
                          <a:spcPts val="0"/>
                        </a:spcAft>
                      </a:pPr>
                      <a:r>
                        <a:rPr lang="ms-MY" sz="1000">
                          <a:effectLst/>
                          <a:latin typeface="Tahoma"/>
                          <a:ea typeface="Times New Roman"/>
                          <a:cs typeface="Times New Roman"/>
                        </a:rPr>
                        <a:t>Lepra</a:t>
                      </a:r>
                      <a:endParaRPr lang="id-ID"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ts val="1340"/>
                        </a:lnSpc>
                        <a:spcAft>
                          <a:spcPts val="0"/>
                        </a:spcAft>
                      </a:pPr>
                      <a:r>
                        <a:rPr lang="ms-MY" sz="1000">
                          <a:effectLst/>
                          <a:latin typeface="Tahoma"/>
                          <a:ea typeface="Times New Roman"/>
                          <a:cs typeface="Times New Roman"/>
                        </a:rPr>
                        <a:t>Lepra</a:t>
                      </a:r>
                      <a:endParaRPr lang="id-ID"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a:lnSpc>
                          <a:spcPts val="1340"/>
                        </a:lnSpc>
                        <a:spcAft>
                          <a:spcPts val="0"/>
                        </a:spcAft>
                      </a:pPr>
                      <a:r>
                        <a:rPr lang="ms-MY" sz="1000" dirty="0">
                          <a:effectLst/>
                          <a:latin typeface="Tahoma"/>
                          <a:ea typeface="Times New Roman"/>
                          <a:cs typeface="Times New Roman"/>
                        </a:rPr>
                        <a:t>Rubella</a:t>
                      </a:r>
                      <a:endParaRPr lang="id-ID" sz="1000" dirty="0">
                        <a:effectLst/>
                        <a:latin typeface="Calibri"/>
                        <a:ea typeface="Calibri"/>
                        <a:cs typeface="Times New Roman"/>
                      </a:endParaRPr>
                    </a:p>
                    <a:p>
                      <a:pPr marL="69215" marR="336550">
                        <a:lnSpc>
                          <a:spcPts val="1370"/>
                        </a:lnSpc>
                        <a:spcAft>
                          <a:spcPts val="0"/>
                        </a:spcAft>
                      </a:pPr>
                      <a:r>
                        <a:rPr lang="ms-MY" sz="1000" dirty="0">
                          <a:effectLst/>
                          <a:latin typeface="Tahoma"/>
                          <a:ea typeface="Times New Roman"/>
                          <a:cs typeface="Times New Roman"/>
                        </a:rPr>
                        <a:t>Chikenpox</a:t>
                      </a:r>
                      <a:r>
                        <a:rPr lang="ms-MY" sz="1000" spc="5" dirty="0">
                          <a:effectLst/>
                          <a:latin typeface="Tahoma"/>
                          <a:ea typeface="Times New Roman"/>
                          <a:cs typeface="Times New Roman"/>
                        </a:rPr>
                        <a:t> </a:t>
                      </a:r>
                      <a:endParaRPr lang="id-ID" sz="1000" spc="5" dirty="0" smtClean="0">
                        <a:effectLst/>
                        <a:latin typeface="Tahoma"/>
                        <a:ea typeface="Times New Roman"/>
                        <a:cs typeface="Times New Roman"/>
                      </a:endParaRPr>
                    </a:p>
                    <a:p>
                      <a:pPr marL="69215" marR="336550">
                        <a:lnSpc>
                          <a:spcPts val="1370"/>
                        </a:lnSpc>
                        <a:spcAft>
                          <a:spcPts val="0"/>
                        </a:spcAft>
                      </a:pPr>
                      <a:r>
                        <a:rPr lang="ms-MY" sz="1000" spc="-5" dirty="0" smtClean="0">
                          <a:effectLst/>
                          <a:latin typeface="Tahoma"/>
                          <a:ea typeface="Times New Roman"/>
                          <a:cs typeface="Times New Roman"/>
                        </a:rPr>
                        <a:t>Common</a:t>
                      </a:r>
                      <a:r>
                        <a:rPr lang="ms-MY" sz="1000" spc="-65" dirty="0" smtClean="0">
                          <a:effectLst/>
                          <a:latin typeface="Tahoma"/>
                          <a:ea typeface="Times New Roman"/>
                          <a:cs typeface="Times New Roman"/>
                        </a:rPr>
                        <a:t> </a:t>
                      </a:r>
                      <a:r>
                        <a:rPr lang="ms-MY" sz="1000" dirty="0">
                          <a:effectLst/>
                          <a:latin typeface="Tahoma"/>
                          <a:ea typeface="Times New Roman"/>
                          <a:cs typeface="Times New Roman"/>
                        </a:rPr>
                        <a:t>cold</a:t>
                      </a:r>
                      <a:endParaRPr lang="id-ID"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5936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375789" y="867861"/>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2000" b="1" dirty="0" smtClean="0">
                <a:solidFill>
                  <a:schemeClr val="accent1"/>
                </a:solidFill>
                <a:cs typeface="Arial" pitchFamily="34" charset="0"/>
              </a:rPr>
              <a:t>Penjamu (Host)</a:t>
            </a:r>
            <a:endParaRPr lang="en-US" sz="2000" b="1" dirty="0">
              <a:solidFill>
                <a:schemeClr val="accent1"/>
              </a:solidFill>
              <a:cs typeface="Arial" pitchFamily="34" charset="0"/>
            </a:endParaRPr>
          </a:p>
        </p:txBody>
      </p:sp>
      <p:sp>
        <p:nvSpPr>
          <p:cNvPr id="14" name="Rectangle 13"/>
          <p:cNvSpPr/>
          <p:nvPr/>
        </p:nvSpPr>
        <p:spPr>
          <a:xfrm>
            <a:off x="2267744" y="1528914"/>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p:nvSpPr>
        <p:spPr>
          <a:xfrm>
            <a:off x="2267744" y="4371950"/>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2275176" y="1650062"/>
            <a:ext cx="5975999" cy="2492990"/>
          </a:xfrm>
          <a:prstGeom prst="rect">
            <a:avLst/>
          </a:prstGeom>
          <a:noFill/>
        </p:spPr>
        <p:txBody>
          <a:bodyPr wrap="square" rtlCol="0">
            <a:spAutoFit/>
          </a:bodyPr>
          <a:lstStyle/>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Tempat yang diinvasi oleh penyakit. Host bisa manusia, hewan atau tumbuhan.</a:t>
            </a:r>
          </a:p>
          <a:p>
            <a:pPr algn="just"/>
            <a:r>
              <a:rPr lang="id-ID" altLang="ko-KR" sz="1200" b="1" dirty="0" smtClean="0">
                <a:solidFill>
                  <a:schemeClr val="tx1">
                    <a:lumMod val="75000"/>
                    <a:lumOff val="25000"/>
                  </a:schemeClr>
                </a:solidFill>
                <a:cs typeface="Arial" pitchFamily="34" charset="0"/>
              </a:rPr>
              <a:t> </a:t>
            </a:r>
          </a:p>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Berbagai faktor intrinsik pada inang, kadang-kadang disebut faktor resiko dapat mempengaruhi paparan, kerentanan, atau respons individu terhadap agent.</a:t>
            </a:r>
          </a:p>
          <a:p>
            <a:pPr algn="just"/>
            <a:endParaRPr lang="id-ID" altLang="ko-KR" sz="1200" b="1" dirty="0" smtClean="0">
              <a:solidFill>
                <a:schemeClr val="tx1">
                  <a:lumMod val="75000"/>
                  <a:lumOff val="25000"/>
                </a:schemeClr>
              </a:solidFill>
              <a:cs typeface="Arial" pitchFamily="34" charset="0"/>
            </a:endParaRPr>
          </a:p>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Peluang untuk paparan sering dipengaruhi oleh perilaku seperti praktik seksual, kebersihan, serta usia dan jenis kelamin.</a:t>
            </a:r>
          </a:p>
          <a:p>
            <a:pPr algn="just"/>
            <a:endParaRPr lang="id-ID" altLang="ko-KR" sz="1200" b="1" dirty="0" smtClean="0">
              <a:solidFill>
                <a:schemeClr val="tx1">
                  <a:lumMod val="75000"/>
                  <a:lumOff val="25000"/>
                </a:schemeClr>
              </a:solidFill>
              <a:cs typeface="Arial" pitchFamily="34" charset="0"/>
            </a:endParaRPr>
          </a:p>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Kerentanan dan respons terhadap suatu agent dipengaruhi oleh faktor-faktor seperti komposisi genetik, status gizi dan imunologi, struktur anatomi, adanya penyakit atau obat-obatan, dan psikologis.</a:t>
            </a:r>
            <a:endParaRPr lang="id-ID" altLang="ko-KR" sz="12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23181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1000"/>
                                        <p:tgtEl>
                                          <p:spTgt spid="20">
                                            <p:txEl>
                                              <p:pRg st="0" end="0"/>
                                            </p:txEl>
                                          </p:spTgt>
                                        </p:tgtEl>
                                      </p:cBhvr>
                                    </p:animEffect>
                                    <p:anim calcmode="lin" valueType="num">
                                      <p:cBhvr>
                                        <p:cTn id="14"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fade">
                                      <p:cBhvr>
                                        <p:cTn id="18" dur="1000"/>
                                        <p:tgtEl>
                                          <p:spTgt spid="20">
                                            <p:txEl>
                                              <p:pRg st="1" end="1"/>
                                            </p:txEl>
                                          </p:spTgt>
                                        </p:tgtEl>
                                      </p:cBhvr>
                                    </p:animEffect>
                                    <p:anim calcmode="lin" valueType="num">
                                      <p:cBhvr>
                                        <p:cTn id="1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animEffect transition="in" filter="fade">
                                      <p:cBhvr>
                                        <p:cTn id="25" dur="1000"/>
                                        <p:tgtEl>
                                          <p:spTgt spid="20">
                                            <p:txEl>
                                              <p:pRg st="2" end="2"/>
                                            </p:txEl>
                                          </p:spTgt>
                                        </p:tgtEl>
                                      </p:cBhvr>
                                    </p:animEffect>
                                    <p:anim calcmode="lin" valueType="num">
                                      <p:cBhvr>
                                        <p:cTn id="26"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0">
                                            <p:txEl>
                                              <p:pRg st="4" end="4"/>
                                            </p:txEl>
                                          </p:spTgt>
                                        </p:tgtEl>
                                        <p:attrNameLst>
                                          <p:attrName>style.visibility</p:attrName>
                                        </p:attrNameLst>
                                      </p:cBhvr>
                                      <p:to>
                                        <p:strVal val="visible"/>
                                      </p:to>
                                    </p:set>
                                    <p:animEffect transition="in" filter="fade">
                                      <p:cBhvr>
                                        <p:cTn id="32" dur="1000"/>
                                        <p:tgtEl>
                                          <p:spTgt spid="20">
                                            <p:txEl>
                                              <p:pRg st="4" end="4"/>
                                            </p:txEl>
                                          </p:spTgt>
                                        </p:tgtEl>
                                      </p:cBhvr>
                                    </p:animEffect>
                                    <p:anim calcmode="lin" valueType="num">
                                      <p:cBhvr>
                                        <p:cTn id="33"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
                                            <p:txEl>
                                              <p:pRg st="6" end="6"/>
                                            </p:txEl>
                                          </p:spTgt>
                                        </p:tgtEl>
                                        <p:attrNameLst>
                                          <p:attrName>style.visibility</p:attrName>
                                        </p:attrNameLst>
                                      </p:cBhvr>
                                      <p:to>
                                        <p:strVal val="visible"/>
                                      </p:to>
                                    </p:set>
                                    <p:animEffect transition="in" filter="fade">
                                      <p:cBhvr>
                                        <p:cTn id="39" dur="1000"/>
                                        <p:tgtEl>
                                          <p:spTgt spid="20">
                                            <p:txEl>
                                              <p:pRg st="6" end="6"/>
                                            </p:txEl>
                                          </p:spTgt>
                                        </p:tgtEl>
                                      </p:cBhvr>
                                    </p:animEffect>
                                    <p:anim calcmode="lin" valueType="num">
                                      <p:cBhvr>
                                        <p:cTn id="40"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411252" y="123478"/>
            <a:ext cx="673274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2000" b="1" dirty="0" smtClean="0">
                <a:solidFill>
                  <a:schemeClr val="accent1"/>
                </a:solidFill>
                <a:cs typeface="Arial" pitchFamily="34" charset="0"/>
              </a:rPr>
              <a:t>Karakteristik Host</a:t>
            </a:r>
            <a:endParaRPr lang="en-US" sz="2000" b="1" dirty="0">
              <a:solidFill>
                <a:schemeClr val="accent1"/>
              </a:solidFill>
              <a:cs typeface="Arial" pitchFamily="34" charset="0"/>
            </a:endParaRPr>
          </a:p>
        </p:txBody>
      </p:sp>
      <p:sp>
        <p:nvSpPr>
          <p:cNvPr id="14" name="Rectangle 13"/>
          <p:cNvSpPr/>
          <p:nvPr/>
        </p:nvSpPr>
        <p:spPr>
          <a:xfrm>
            <a:off x="2374118" y="635480"/>
            <a:ext cx="597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2331177" y="1010320"/>
            <a:ext cx="6401280" cy="1938992"/>
          </a:xfrm>
          <a:prstGeom prst="rect">
            <a:avLst/>
          </a:prstGeom>
          <a:noFill/>
        </p:spPr>
        <p:txBody>
          <a:bodyPr wrap="square" rtlCol="0">
            <a:spAutoFit/>
          </a:bodyPr>
          <a:lstStyle/>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Resistensi</a:t>
            </a:r>
          </a:p>
          <a:p>
            <a:pPr algn="just"/>
            <a:r>
              <a:rPr lang="id-ID" altLang="ko-KR" sz="1200" dirty="0" smtClean="0">
                <a:solidFill>
                  <a:schemeClr val="tx1">
                    <a:lumMod val="75000"/>
                    <a:lumOff val="25000"/>
                  </a:schemeClr>
                </a:solidFill>
                <a:cs typeface="Arial" pitchFamily="34" charset="0"/>
              </a:rPr>
              <a:t>    Kemampuan dari penjamu (host) untuk bertahan dari suatu infeksi.</a:t>
            </a:r>
          </a:p>
          <a:p>
            <a:pPr algn="just"/>
            <a:r>
              <a:rPr lang="id-ID" altLang="ko-KR" sz="1200" b="1" dirty="0" smtClean="0">
                <a:solidFill>
                  <a:schemeClr val="tx1">
                    <a:lumMod val="75000"/>
                    <a:lumOff val="25000"/>
                  </a:schemeClr>
                </a:solidFill>
                <a:cs typeface="Arial" pitchFamily="34" charset="0"/>
              </a:rPr>
              <a:t>    </a:t>
            </a:r>
          </a:p>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Imunitas</a:t>
            </a:r>
          </a:p>
          <a:p>
            <a:pPr marL="174625" indent="-174625" algn="just"/>
            <a:r>
              <a:rPr lang="id-ID" altLang="ko-KR" sz="1200" b="1" dirty="0" smtClean="0">
                <a:solidFill>
                  <a:schemeClr val="tx1">
                    <a:lumMod val="75000"/>
                    <a:lumOff val="25000"/>
                  </a:schemeClr>
                </a:solidFill>
                <a:cs typeface="Arial" pitchFamily="34" charset="0"/>
              </a:rPr>
              <a:t>    </a:t>
            </a:r>
            <a:r>
              <a:rPr lang="id-ID" altLang="ko-KR" sz="1200" dirty="0" smtClean="0">
                <a:solidFill>
                  <a:schemeClr val="tx1">
                    <a:lumMod val="75000"/>
                    <a:lumOff val="25000"/>
                  </a:schemeClr>
                </a:solidFill>
                <a:cs typeface="Arial" pitchFamily="34" charset="0"/>
              </a:rPr>
              <a:t>Kesanggupan host untuk mengembangkan suatu respon imunologi.</a:t>
            </a:r>
          </a:p>
          <a:p>
            <a:pPr marL="174625" indent="-174625" algn="just"/>
            <a:endParaRPr lang="id-ID" altLang="ko-KR" sz="1200" b="1" dirty="0" smtClean="0">
              <a:solidFill>
                <a:schemeClr val="tx1">
                  <a:lumMod val="75000"/>
                  <a:lumOff val="25000"/>
                </a:schemeClr>
              </a:solidFill>
              <a:cs typeface="Arial" pitchFamily="34" charset="0"/>
            </a:endParaRPr>
          </a:p>
          <a:p>
            <a:pPr marL="171450" indent="-171450" algn="just">
              <a:buFont typeface="Courier New" pitchFamily="49" charset="0"/>
              <a:buChar char="o"/>
            </a:pPr>
            <a:r>
              <a:rPr lang="id-ID" altLang="ko-KR" sz="1200" b="1" dirty="0" smtClean="0">
                <a:solidFill>
                  <a:schemeClr val="tx1">
                    <a:lumMod val="75000"/>
                    <a:lumOff val="25000"/>
                  </a:schemeClr>
                </a:solidFill>
                <a:cs typeface="Arial" pitchFamily="34" charset="0"/>
              </a:rPr>
              <a:t>Infektifnes</a:t>
            </a:r>
          </a:p>
          <a:p>
            <a:pPr algn="just"/>
            <a:r>
              <a:rPr lang="id-ID" altLang="ko-KR" sz="1200" b="1" dirty="0">
                <a:solidFill>
                  <a:schemeClr val="tx1">
                    <a:lumMod val="75000"/>
                    <a:lumOff val="25000"/>
                  </a:schemeClr>
                </a:solidFill>
                <a:cs typeface="Arial" pitchFamily="34" charset="0"/>
              </a:rPr>
              <a:t> </a:t>
            </a:r>
            <a:r>
              <a:rPr lang="id-ID" altLang="ko-KR" sz="1200" b="1" dirty="0" smtClean="0">
                <a:solidFill>
                  <a:schemeClr val="tx1">
                    <a:lumMod val="75000"/>
                    <a:lumOff val="25000"/>
                  </a:schemeClr>
                </a:solidFill>
                <a:cs typeface="Arial" pitchFamily="34" charset="0"/>
              </a:rPr>
              <a:t>   </a:t>
            </a:r>
            <a:r>
              <a:rPr lang="id-ID" altLang="ko-KR" sz="1200" dirty="0" smtClean="0">
                <a:solidFill>
                  <a:schemeClr val="tx1">
                    <a:lumMod val="75000"/>
                    <a:lumOff val="25000"/>
                  </a:schemeClr>
                </a:solidFill>
                <a:cs typeface="Arial" pitchFamily="34" charset="0"/>
              </a:rPr>
              <a:t>Potensi host yang terinfeksi untuk menularkan penyakit kepada orang lain.</a:t>
            </a:r>
            <a:endParaRPr lang="id-ID" altLang="ko-KR" sz="1200" b="1" dirty="0" smtClean="0">
              <a:solidFill>
                <a:schemeClr val="tx1">
                  <a:lumMod val="75000"/>
                  <a:lumOff val="25000"/>
                </a:schemeClr>
              </a:solidFill>
              <a:cs typeface="Arial" pitchFamily="34" charset="0"/>
            </a:endParaRPr>
          </a:p>
          <a:p>
            <a:pPr algn="just"/>
            <a:endParaRPr lang="id-ID" altLang="ko-KR" sz="1200" b="1" dirty="0">
              <a:solidFill>
                <a:schemeClr val="tx1">
                  <a:lumMod val="75000"/>
                  <a:lumOff val="25000"/>
                </a:schemeClr>
              </a:solidFill>
              <a:cs typeface="Arial" pitchFamily="34" charset="0"/>
            </a:endParaRPr>
          </a:p>
          <a:p>
            <a:pPr algn="just"/>
            <a:endParaRPr lang="en-US" altLang="ko-KR" sz="12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1388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1000"/>
                                        <p:tgtEl>
                                          <p:spTgt spid="20">
                                            <p:txEl>
                                              <p:pRg st="0" end="0"/>
                                            </p:txEl>
                                          </p:spTgt>
                                        </p:tgtEl>
                                      </p:cBhvr>
                                    </p:animEffect>
                                    <p:anim calcmode="lin" valueType="num">
                                      <p:cBhvr>
                                        <p:cTn id="14"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
                                            <p:txEl>
                                              <p:pRg st="1" end="1"/>
                                            </p:txEl>
                                          </p:spTgt>
                                        </p:tgtEl>
                                        <p:attrNameLst>
                                          <p:attrName>style.visibility</p:attrName>
                                        </p:attrNameLst>
                                      </p:cBhvr>
                                      <p:to>
                                        <p:strVal val="visible"/>
                                      </p:to>
                                    </p:set>
                                    <p:animEffect transition="in" filter="fade">
                                      <p:cBhvr>
                                        <p:cTn id="20" dur="1000"/>
                                        <p:tgtEl>
                                          <p:spTgt spid="20">
                                            <p:txEl>
                                              <p:pRg st="1" end="1"/>
                                            </p:txEl>
                                          </p:spTgt>
                                        </p:tgtEl>
                                      </p:cBhvr>
                                    </p:animEffect>
                                    <p:anim calcmode="lin" valueType="num">
                                      <p:cBhvr>
                                        <p:cTn id="21"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animEffect transition="in" filter="fade">
                                      <p:cBhvr>
                                        <p:cTn id="27" dur="1000"/>
                                        <p:tgtEl>
                                          <p:spTgt spid="20">
                                            <p:txEl>
                                              <p:pRg st="2" end="2"/>
                                            </p:txEl>
                                          </p:spTgt>
                                        </p:tgtEl>
                                      </p:cBhvr>
                                    </p:animEffect>
                                    <p:anim calcmode="lin" valueType="num">
                                      <p:cBhvr>
                                        <p:cTn id="28"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
                                            <p:txEl>
                                              <p:pRg st="3" end="3"/>
                                            </p:txEl>
                                          </p:spTgt>
                                        </p:tgtEl>
                                        <p:attrNameLst>
                                          <p:attrName>style.visibility</p:attrName>
                                        </p:attrNameLst>
                                      </p:cBhvr>
                                      <p:to>
                                        <p:strVal val="visible"/>
                                      </p:to>
                                    </p:set>
                                    <p:animEffect transition="in" filter="fade">
                                      <p:cBhvr>
                                        <p:cTn id="34" dur="1000"/>
                                        <p:tgtEl>
                                          <p:spTgt spid="20">
                                            <p:txEl>
                                              <p:pRg st="3" end="3"/>
                                            </p:txEl>
                                          </p:spTgt>
                                        </p:tgtEl>
                                      </p:cBhvr>
                                    </p:animEffect>
                                    <p:anim calcmode="lin" valueType="num">
                                      <p:cBhvr>
                                        <p:cTn id="35"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0">
                                            <p:txEl>
                                              <p:pRg st="4" end="4"/>
                                            </p:txEl>
                                          </p:spTgt>
                                        </p:tgtEl>
                                        <p:attrNameLst>
                                          <p:attrName>style.visibility</p:attrName>
                                        </p:attrNameLst>
                                      </p:cBhvr>
                                      <p:to>
                                        <p:strVal val="visible"/>
                                      </p:to>
                                    </p:set>
                                    <p:animEffect transition="in" filter="fade">
                                      <p:cBhvr>
                                        <p:cTn id="41" dur="1000"/>
                                        <p:tgtEl>
                                          <p:spTgt spid="20">
                                            <p:txEl>
                                              <p:pRg st="4" end="4"/>
                                            </p:txEl>
                                          </p:spTgt>
                                        </p:tgtEl>
                                      </p:cBhvr>
                                    </p:animEffect>
                                    <p:anim calcmode="lin" valueType="num">
                                      <p:cBhvr>
                                        <p:cTn id="42"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
                                            <p:txEl>
                                              <p:pRg st="6" end="6"/>
                                            </p:txEl>
                                          </p:spTgt>
                                        </p:tgtEl>
                                        <p:attrNameLst>
                                          <p:attrName>style.visibility</p:attrName>
                                        </p:attrNameLst>
                                      </p:cBhvr>
                                      <p:to>
                                        <p:strVal val="visible"/>
                                      </p:to>
                                    </p:set>
                                    <p:animEffect transition="in" filter="fade">
                                      <p:cBhvr>
                                        <p:cTn id="48" dur="1000"/>
                                        <p:tgtEl>
                                          <p:spTgt spid="20">
                                            <p:txEl>
                                              <p:pRg st="6" end="6"/>
                                            </p:txEl>
                                          </p:spTgt>
                                        </p:tgtEl>
                                      </p:cBhvr>
                                    </p:animEffect>
                                    <p:anim calcmode="lin" valueType="num">
                                      <p:cBhvr>
                                        <p:cTn id="49"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0">
                                            <p:txEl>
                                              <p:pRg st="7" end="7"/>
                                            </p:txEl>
                                          </p:spTgt>
                                        </p:tgtEl>
                                        <p:attrNameLst>
                                          <p:attrName>style.visibility</p:attrName>
                                        </p:attrNameLst>
                                      </p:cBhvr>
                                      <p:to>
                                        <p:strVal val="visible"/>
                                      </p:to>
                                    </p:set>
                                    <p:animEffect transition="in" filter="fade">
                                      <p:cBhvr>
                                        <p:cTn id="55" dur="1000"/>
                                        <p:tgtEl>
                                          <p:spTgt spid="20">
                                            <p:txEl>
                                              <p:pRg st="7" end="7"/>
                                            </p:txEl>
                                          </p:spTgt>
                                        </p:tgtEl>
                                      </p:cBhvr>
                                    </p:animEffect>
                                    <p:anim calcmode="lin" valueType="num">
                                      <p:cBhvr>
                                        <p:cTn id="56" dur="10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over and End Slide Master">
  <a:themeElements>
    <a:clrScheme name="ALLPPT-COLOR-A12">
      <a:dk1>
        <a:sysClr val="windowText" lastClr="000000"/>
      </a:dk1>
      <a:lt1>
        <a:sysClr val="window" lastClr="FFFFFF"/>
      </a:lt1>
      <a:dk2>
        <a:srgbClr val="1F497D"/>
      </a:dk2>
      <a:lt2>
        <a:srgbClr val="EEECE1"/>
      </a:lt2>
      <a:accent1>
        <a:srgbClr val="984807"/>
      </a:accent1>
      <a:accent2>
        <a:srgbClr val="E79F05"/>
      </a:accent2>
      <a:accent3>
        <a:srgbClr val="984807"/>
      </a:accent3>
      <a:accent4>
        <a:srgbClr val="E79F05"/>
      </a:accent4>
      <a:accent5>
        <a:srgbClr val="984807"/>
      </a:accent5>
      <a:accent6>
        <a:srgbClr val="E79F05"/>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2">
      <a:dk1>
        <a:sysClr val="windowText" lastClr="000000"/>
      </a:dk1>
      <a:lt1>
        <a:sysClr val="window" lastClr="FFFFFF"/>
      </a:lt1>
      <a:dk2>
        <a:srgbClr val="1F497D"/>
      </a:dk2>
      <a:lt2>
        <a:srgbClr val="EEECE1"/>
      </a:lt2>
      <a:accent1>
        <a:srgbClr val="984807"/>
      </a:accent1>
      <a:accent2>
        <a:srgbClr val="E79F05"/>
      </a:accent2>
      <a:accent3>
        <a:srgbClr val="984807"/>
      </a:accent3>
      <a:accent4>
        <a:srgbClr val="E79F05"/>
      </a:accent4>
      <a:accent5>
        <a:srgbClr val="984807"/>
      </a:accent5>
      <a:accent6>
        <a:srgbClr val="E79F05"/>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2">
      <a:dk1>
        <a:sysClr val="windowText" lastClr="000000"/>
      </a:dk1>
      <a:lt1>
        <a:sysClr val="window" lastClr="FFFFFF"/>
      </a:lt1>
      <a:dk2>
        <a:srgbClr val="1F497D"/>
      </a:dk2>
      <a:lt2>
        <a:srgbClr val="EEECE1"/>
      </a:lt2>
      <a:accent1>
        <a:srgbClr val="984807"/>
      </a:accent1>
      <a:accent2>
        <a:srgbClr val="E79F05"/>
      </a:accent2>
      <a:accent3>
        <a:srgbClr val="984807"/>
      </a:accent3>
      <a:accent4>
        <a:srgbClr val="E79F05"/>
      </a:accent4>
      <a:accent5>
        <a:srgbClr val="984807"/>
      </a:accent5>
      <a:accent6>
        <a:srgbClr val="E79F05"/>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1333</TotalTime>
  <Words>948</Words>
  <Application>Microsoft Office PowerPoint</Application>
  <PresentationFormat>On-screen Show (16:9)</PresentationFormat>
  <Paragraphs>189</Paragraphs>
  <Slides>23</Slides>
  <Notes>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ismail - [2010]</cp:lastModifiedBy>
  <cp:revision>140</cp:revision>
  <dcterms:created xsi:type="dcterms:W3CDTF">2016-12-05T23:26:54Z</dcterms:created>
  <dcterms:modified xsi:type="dcterms:W3CDTF">2022-09-05T00:46:19Z</dcterms:modified>
</cp:coreProperties>
</file>