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91" autoAdjust="0"/>
  </p:normalViewPr>
  <p:slideViewPr>
    <p:cSldViewPr>
      <p:cViewPr varScale="1">
        <p:scale>
          <a:sx n="62" d="100"/>
          <a:sy n="62" d="100"/>
        </p:scale>
        <p:origin x="159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7273E-9310-4E11-BB15-14D6C4DA906A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07BA3-DD9E-4641-A03F-F252B8C78E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08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7059-9AE6-469F-A5E6-E57E41DA2E36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CAD9D-CD8B-4664-9B80-7EC973FAF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534400" cy="1470025"/>
          </a:xfrm>
        </p:spPr>
        <p:txBody>
          <a:bodyPr>
            <a:noAutofit/>
          </a:bodyPr>
          <a:lstStyle/>
          <a:p>
            <a:r>
              <a:rPr lang="id-ID" sz="6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KONTRAK PERKULIAHAN</a:t>
            </a:r>
            <a:r>
              <a:rPr lang="id-ID" sz="6000" b="1" dirty="0">
                <a:solidFill>
                  <a:schemeClr val="bg1"/>
                </a:solidFill>
                <a:latin typeface="Algerian" pitchFamily="82" charset="0"/>
              </a:rPr>
              <a:t> </a:t>
            </a:r>
            <a:endParaRPr lang="en-US" sz="6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8153400" cy="2312640"/>
          </a:xfrm>
        </p:spPr>
        <p:txBody>
          <a:bodyPr>
            <a:noAutofit/>
          </a:bodyPr>
          <a:lstStyle/>
          <a:p>
            <a:r>
              <a:rPr lang="id-ID" sz="4400" b="1" dirty="0">
                <a:solidFill>
                  <a:schemeClr val="bg1"/>
                </a:solidFill>
                <a:latin typeface="Arial Black" pitchFamily="34" charset="0"/>
              </a:rPr>
              <a:t>KEWIRAUSAHAAN </a:t>
            </a:r>
          </a:p>
          <a:p>
            <a:r>
              <a:rPr lang="id-ID" sz="4400" b="1" dirty="0">
                <a:solidFill>
                  <a:schemeClr val="bg1"/>
                </a:solidFill>
                <a:latin typeface="Arial Black" pitchFamily="34" charset="0"/>
              </a:rPr>
              <a:t>FPU </a:t>
            </a:r>
            <a:r>
              <a:rPr lang="id-ID" sz="4400" b="1" dirty="0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r>
              <a:rPr lang="en-US" sz="4400" b="1" dirty="0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r>
              <a:rPr lang="id-ID" sz="4400" b="1" dirty="0" smtClean="0">
                <a:solidFill>
                  <a:schemeClr val="bg1"/>
                </a:solidFill>
                <a:latin typeface="Arial Black" pitchFamily="34" charset="0"/>
              </a:rPr>
              <a:t>201</a:t>
            </a:r>
            <a:endParaRPr lang="id-ID" sz="4400" b="1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id-ID" sz="4400" b="1" dirty="0">
                <a:solidFill>
                  <a:schemeClr val="bg1"/>
                </a:solidFill>
                <a:latin typeface="Arial Black" pitchFamily="34" charset="0"/>
              </a:rPr>
              <a:t>Sks 3(2-1) </a:t>
            </a:r>
            <a:endParaRPr lang="en-US" sz="4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lgerian" pitchFamily="82" charset="0"/>
              </a:rPr>
            </a:br>
            <a:r>
              <a:rPr lang="id-ID" b="1" dirty="0">
                <a:solidFill>
                  <a:schemeClr val="bg1"/>
                </a:solidFill>
                <a:latin typeface="Algerian" pitchFamily="82" charset="0"/>
              </a:rPr>
              <a:t>7. </a:t>
            </a: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lgerian" pitchFamily="82" charset="0"/>
              </a:rPr>
              <a:t>Kriteria</a:t>
            </a: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lgerian" pitchFamily="82" charset="0"/>
              </a:rPr>
              <a:t> Penilaian</a:t>
            </a:r>
            <a:r>
              <a:rPr lang="en-US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lgerian" pitchFamily="82" charset="0"/>
              </a:rPr>
            </a:b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37696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3200" b="1" dirty="0">
                          <a:latin typeface="Times New Roman"/>
                          <a:ea typeface="Calibri"/>
                          <a:cs typeface="Times New Roman"/>
                        </a:rPr>
                        <a:t>Nilai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3200" b="1">
                          <a:latin typeface="Times New Roman"/>
                          <a:ea typeface="Calibri"/>
                          <a:cs typeface="Times New Roman"/>
                        </a:rPr>
                        <a:t>Bobot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3200" b="1">
                          <a:latin typeface="Times New Roman"/>
                          <a:ea typeface="Calibri"/>
                          <a:cs typeface="Times New Roman"/>
                        </a:rPr>
                        <a:t>Selang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latin typeface="Times New Roman"/>
                          <a:ea typeface="Calibri"/>
                          <a:cs typeface="Times New Roman"/>
                        </a:rPr>
                        <a:t>≥ 76,0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B+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latin typeface="Times New Roman"/>
                          <a:ea typeface="Calibri"/>
                          <a:cs typeface="Times New Roman"/>
                        </a:rPr>
                        <a:t>71,0 – 75,9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latin typeface="Times New Roman"/>
                          <a:ea typeface="Calibri"/>
                          <a:cs typeface="Times New Roman"/>
                        </a:rPr>
                        <a:t>66,0 – 70,9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C+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latin typeface="Times New Roman"/>
                          <a:ea typeface="Calibri"/>
                          <a:cs typeface="Times New Roman"/>
                        </a:rPr>
                        <a:t>61,0– 65,9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latin typeface="Times New Roman"/>
                          <a:ea typeface="Calibri"/>
                          <a:cs typeface="Times New Roman"/>
                        </a:rPr>
                        <a:t>56,0 – 60,9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latin typeface="Times New Roman"/>
                          <a:ea typeface="Calibri"/>
                          <a:cs typeface="Times New Roman"/>
                        </a:rPr>
                        <a:t>50,0 – 55,9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latin typeface="Times New Roman"/>
                          <a:ea typeface="Calibri"/>
                          <a:cs typeface="Times New Roman"/>
                        </a:rPr>
                        <a:t>&lt; 50,0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Algerian" pitchFamily="82" charset="0"/>
              </a:rPr>
              <a:t>Bobot</a:t>
            </a:r>
            <a:r>
              <a:rPr lang="en-US" dirty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lgerian" pitchFamily="82" charset="0"/>
              </a:rPr>
              <a:t>nilai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36331"/>
              </p:ext>
            </p:extLst>
          </p:nvPr>
        </p:nvGraphicFramePr>
        <p:xfrm>
          <a:off x="457200" y="805076"/>
          <a:ext cx="8229600" cy="581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Kegiatan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Persentase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Tugas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</a:t>
                      </a:r>
                      <a:r>
                        <a:rPr lang="id-ID" sz="3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 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Kuis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d-ID" sz="3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</a:t>
                      </a:r>
                      <a:r>
                        <a:rPr lang="id-ID" sz="3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2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Praktikum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25 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2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Ujian Tengah Semester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id-ID" sz="3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62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Ujian Akhir Semester</a:t>
                      </a:r>
                      <a:endParaRPr lang="en-US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id-ID" sz="3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97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Aktifitas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7266543"/>
                  </a:ext>
                </a:extLst>
              </a:tr>
              <a:tr h="6197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JADWAL KULIAH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547028"/>
              </p:ext>
            </p:extLst>
          </p:nvPr>
        </p:nvGraphicFramePr>
        <p:xfrm>
          <a:off x="381000" y="1295400"/>
          <a:ext cx="85344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10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Minggu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Pokok Bahasan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 kuliah dan </a:t>
                      </a:r>
                      <a:r>
                        <a:rPr lang="id-ID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Pendahuluan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KWU</a:t>
                      </a:r>
                      <a:endParaRPr lang="id-ID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d-ID" sz="2400" dirty="0"/>
                        <a:t>Penugasan tugas mandiri I</a:t>
                      </a:r>
                    </a:p>
                    <a:p>
                      <a:r>
                        <a:rPr lang="id-ID" sz="2400" dirty="0"/>
                        <a:t>Mencari vidio wirausahawan</a:t>
                      </a:r>
                      <a:r>
                        <a:rPr lang="id-ID" sz="2400" baseline="0" dirty="0"/>
                        <a:t> sukses untuk Praktikum I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II &amp;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d-ID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Peran </a:t>
                      </a:r>
                      <a:r>
                        <a:rPr lang="id-ID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kewirausahaan dan karakteristik </a:t>
                      </a:r>
                      <a:r>
                        <a:rPr lang="id-ID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Wirausahawan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jiwa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Berwirausaha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Kepemimpinan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Komunikasi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pengambilan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keputusan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risiko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pengumpulan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tugas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Autobiografi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pengusaha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sukses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IV</a:t>
                      </a:r>
                      <a:r>
                        <a:rPr lang="id-ID" sz="2400" baseline="0" dirty="0"/>
                        <a:t> &amp; V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Ide/</a:t>
                      </a:r>
                      <a:r>
                        <a:rPr lang="id-ID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Gagasan </a:t>
                      </a:r>
                      <a:r>
                        <a:rPr lang="id-ID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 peluang </a:t>
                      </a:r>
                      <a:r>
                        <a:rPr lang="id-ID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usaha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……..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Kuis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id-ID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VI, VII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Kelayakan usaha dan bisnis plan</a:t>
                      </a:r>
                      <a:endParaRPr lang="id-ID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Penugasan Tugas mandiri II (perencanaan bisnis</a:t>
                      </a:r>
                      <a:r>
                        <a:rPr lang="id-ID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d-ID" sz="2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VIII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/>
                        <a:t>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231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id-ID" sz="3200" dirty="0">
                <a:solidFill>
                  <a:schemeClr val="bg1"/>
                </a:solidFill>
              </a:rPr>
              <a:t>Jadwal (lanjutan)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921433"/>
              </p:ext>
            </p:extLst>
          </p:nvPr>
        </p:nvGraphicFramePr>
        <p:xfrm>
          <a:off x="466756" y="1219200"/>
          <a:ext cx="8534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34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Minggu 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Pokok Bahasan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lang="id-ID" sz="2400" dirty="0" smtClean="0">
                          <a:effectLst/>
                          <a:latin typeface="Times New Roman"/>
                          <a:cs typeface="Times New Roman"/>
                        </a:rPr>
                        <a:t>X</a:t>
                      </a:r>
                      <a:endParaRPr lang="en-US" sz="2400" dirty="0" smtClean="0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cs typeface="Times New Roman"/>
                        </a:rPr>
                        <a:t> &amp; </a:t>
                      </a:r>
                      <a:r>
                        <a:rPr lang="en-US" sz="2400" dirty="0" smtClean="0">
                          <a:effectLst/>
                          <a:latin typeface="Times New Roman"/>
                          <a:cs typeface="Times New Roman"/>
                        </a:rPr>
                        <a:t>XI</a:t>
                      </a:r>
                      <a:r>
                        <a:rPr lang="id-ID" sz="24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id-ID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d-ID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Permodalan usaha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mengajukan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pinjaman</a:t>
                      </a:r>
                      <a:endParaRPr lang="en-US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Pengumpulan </a:t>
                      </a:r>
                      <a:r>
                        <a:rPr lang="id-ID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Tugas </a:t>
                      </a:r>
                      <a:r>
                        <a:rPr lang="id-ID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en-US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id-ID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Pembukuan dan pembiayaan  usaha</a:t>
                      </a:r>
                      <a:endParaRPr lang="id-ID" sz="2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Lokasi usaha dan bahan baku</a:t>
                      </a:r>
                      <a:endParaRPr lang="id-ID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aseline="0" dirty="0" smtClean="0"/>
                        <a:t> XII</a:t>
                      </a:r>
                      <a:r>
                        <a:rPr lang="en-US" sz="2400" baseline="0" dirty="0" smtClean="0"/>
                        <a:t> &amp; XIV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Rencana Pemasaran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dan cara menjual</a:t>
                      </a:r>
                      <a:endParaRPr lang="id-ID" sz="2400" b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Kuis II </a:t>
                      </a:r>
                      <a:endParaRPr lang="id-ID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XV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Etika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err="1" smtClean="0"/>
                        <a:t>Wirausaha</a:t>
                      </a:r>
                      <a:endParaRPr lang="id-ID" sz="2400" b="1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XV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Komunikasi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bisinis</a:t>
                      </a:r>
                      <a:endParaRPr lang="id-ID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XVI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UAS-</a:t>
                      </a:r>
                      <a:endParaRPr lang="id-ID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19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latin typeface="Algerian" pitchFamily="82" charset="0"/>
              </a:rPr>
            </a:br>
            <a:r>
              <a:rPr lang="id-ID" sz="6000" b="1" dirty="0">
                <a:solidFill>
                  <a:schemeClr val="bg1"/>
                </a:solidFill>
                <a:latin typeface="Algerian" pitchFamily="82" charset="0"/>
              </a:rPr>
              <a:t>Dosen Pengasuh</a:t>
            </a:r>
            <a:r>
              <a:rPr lang="en-US" sz="6000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sz="6000" dirty="0">
                <a:solidFill>
                  <a:schemeClr val="bg1"/>
                </a:solidFill>
                <a:latin typeface="Algerian" pitchFamily="82" charset="0"/>
              </a:rPr>
            </a:br>
            <a:endParaRPr lang="en-US" sz="6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993581"/>
            <a:ext cx="9144000" cy="1006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9363" algn="ctr"/>
              </a:tabLst>
            </a:pPr>
            <a:endParaRPr kumimoji="0" lang="id-ID" sz="3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endParaRPr lang="en-US" sz="36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endParaRPr lang="en-US" sz="36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endParaRPr lang="en-US" sz="36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endParaRPr lang="en-US" sz="36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endParaRPr lang="en-US" sz="36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endParaRPr lang="en-US" sz="36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Klas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PPN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r>
              <a:rPr lang="id-ID" sz="3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Dr.Ir. Kordiyana K. Rangga,M.S</a:t>
            </a:r>
            <a:endParaRPr lang="id-ID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r>
              <a:rPr lang="id-ID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Helvi Yanfika, S.P.,M.E.P</a:t>
            </a:r>
            <a:endParaRPr lang="en-US" sz="3600" dirty="0">
              <a:solidFill>
                <a:schemeClr val="bg1"/>
              </a:solidFill>
              <a:latin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Klas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PPN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id-ID" sz="36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r>
              <a:rPr lang="id-ID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Yuniar Aviati Syarif, S.P.,M.Si</a:t>
            </a:r>
            <a:r>
              <a:rPr lang="id-ID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d-ID" sz="36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Dr.Ir. Kordiyana K. Rangga,M.S</a:t>
            </a:r>
            <a:endParaRPr lang="id-ID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Tyas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Sekartiara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Syafani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S.P., M.S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519363" algn="ctr"/>
              </a:tabLst>
            </a:pPr>
            <a:endParaRPr lang="en-US" sz="3600" dirty="0">
              <a:solidFill>
                <a:schemeClr val="bg1"/>
              </a:solidFill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9363" algn="ctr"/>
              </a:tabLst>
            </a:pPr>
            <a:endParaRPr kumimoji="0" lang="id-ID" sz="3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9363" algn="ctr"/>
              </a:tabLst>
            </a:pPr>
            <a:endParaRPr lang="id-ID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19201"/>
          </a:xfrm>
        </p:spPr>
        <p:txBody>
          <a:bodyPr>
            <a:noAutofit/>
          </a:bodyPr>
          <a:lstStyle/>
          <a:p>
            <a:pPr lvl="0"/>
            <a:r>
              <a:rPr lang="en-US" sz="6000" b="1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latin typeface="Algerian" pitchFamily="82" charset="0"/>
              </a:rPr>
            </a:br>
            <a:r>
              <a:rPr lang="en-US" sz="6000" b="1" dirty="0">
                <a:solidFill>
                  <a:schemeClr val="bg1"/>
                </a:solidFill>
                <a:latin typeface="Algerian" pitchFamily="82" charset="0"/>
              </a:rPr>
              <a:t>1. </a:t>
            </a:r>
            <a:r>
              <a:rPr lang="id-ID" sz="6000" b="1" dirty="0">
                <a:solidFill>
                  <a:schemeClr val="bg1"/>
                </a:solidFill>
                <a:latin typeface="Algerian" pitchFamily="82" charset="0"/>
              </a:rPr>
              <a:t>Manfaat</a:t>
            </a:r>
            <a:r>
              <a:rPr lang="en-US" sz="6000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sz="6000" dirty="0">
                <a:solidFill>
                  <a:schemeClr val="bg1"/>
                </a:solidFill>
                <a:latin typeface="Algerian" pitchFamily="82" charset="0"/>
              </a:rPr>
            </a:br>
            <a:endParaRPr lang="en-US" sz="6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12776"/>
            <a:ext cx="8915400" cy="5256584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id-ID" dirty="0">
                <a:solidFill>
                  <a:schemeClr val="bg1"/>
                </a:solidFill>
              </a:rPr>
              <a:t>memberikan bekal pengetahuan kepada mahasiswa tentang wirausaha khususnya yang terkait dengan bidang pertanian.  </a:t>
            </a:r>
            <a:endParaRPr lang="en-US" dirty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è"/>
            </a:pPr>
            <a:r>
              <a:rPr lang="id-ID" dirty="0">
                <a:solidFill>
                  <a:schemeClr val="bg1"/>
                </a:solidFill>
              </a:rPr>
              <a:t>mahasiswa juga mendapatkan </a:t>
            </a:r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id-ID" dirty="0">
                <a:solidFill>
                  <a:schemeClr val="bg1"/>
                </a:solidFill>
              </a:rPr>
              <a:t>ekal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id-ID" dirty="0">
                <a:solidFill>
                  <a:schemeClr val="bg1"/>
                </a:solidFill>
              </a:rPr>
              <a:t>pengetahuan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d-ID" dirty="0">
                <a:solidFill>
                  <a:schemeClr val="bg1"/>
                </a:solidFill>
              </a:rPr>
              <a:t>beberapa keterampilan dalam berwirausaha. </a:t>
            </a:r>
            <a:endParaRPr lang="en-US" dirty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è"/>
            </a:pPr>
            <a:r>
              <a:rPr lang="id-ID" dirty="0">
                <a:solidFill>
                  <a:schemeClr val="bg1"/>
                </a:solidFill>
              </a:rPr>
              <a:t>Mahasiswa setelah lulus akan berkarya dan menjadi wirausahawan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id-ID" dirty="0">
                <a:solidFill>
                  <a:schemeClr val="bg1"/>
                </a:solidFill>
              </a:rPr>
              <a:t>sukses</a:t>
            </a:r>
            <a:endParaRPr lang="en-US" dirty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è"/>
            </a:pPr>
            <a:r>
              <a:rPr lang="id-ID" dirty="0">
                <a:solidFill>
                  <a:schemeClr val="bg1"/>
                </a:solidFill>
              </a:rPr>
              <a:t> Bekal pengetahuan tentang Kewirausahaan juga akan bermanfaat dalam penulisan skripsi mahasiswa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id-ID" dirty="0">
                <a:solidFill>
                  <a:schemeClr val="bg1"/>
                </a:solidFill>
              </a:rPr>
              <a:t>mengambil bidang kajian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id-ID" dirty="0">
                <a:solidFill>
                  <a:schemeClr val="bg1"/>
                </a:solidFill>
              </a:rPr>
              <a:t>aspek wirausaha.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3663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lgerian" pitchFamily="82" charset="0"/>
              </a:rPr>
            </a:b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2. </a:t>
            </a:r>
            <a:r>
              <a:rPr lang="en-US" b="1" dirty="0" err="1">
                <a:solidFill>
                  <a:schemeClr val="bg1"/>
                </a:solidFill>
                <a:latin typeface="Algerian" pitchFamily="82" charset="0"/>
              </a:rPr>
              <a:t>Deskripsi</a:t>
            </a: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  Mata  </a:t>
            </a:r>
            <a:r>
              <a:rPr lang="en-US" b="1" dirty="0" err="1">
                <a:solidFill>
                  <a:schemeClr val="bg1"/>
                </a:solidFill>
                <a:latin typeface="Algerian" pitchFamily="82" charset="0"/>
              </a:rPr>
              <a:t>Kuliah</a:t>
            </a: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lgerian" pitchFamily="82" charset="0"/>
              </a:rPr>
            </a:br>
            <a:endParaRPr lang="en-US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dirty="0">
                <a:solidFill>
                  <a:schemeClr val="bg1"/>
                </a:solidFill>
              </a:rPr>
              <a:t>Mata kuliah ini membahas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id-ID" dirty="0">
                <a:solidFill>
                  <a:schemeClr val="bg1"/>
                </a:solidFill>
              </a:rPr>
              <a:t>pengetahuan dan teori-teori tentang K</a:t>
            </a:r>
            <a:r>
              <a:rPr lang="en-US" dirty="0">
                <a:solidFill>
                  <a:schemeClr val="bg1"/>
                </a:solidFill>
              </a:rPr>
              <a:t>WU</a:t>
            </a:r>
            <a:r>
              <a:rPr lang="id-ID" dirty="0">
                <a:solidFill>
                  <a:schemeClr val="bg1"/>
                </a:solidFill>
              </a:rPr>
              <a:t> secara umum dan secara khusus dalam praktik penyusunan rencana usaha serta menilai kelayakan usaha.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id-ID" dirty="0">
                <a:solidFill>
                  <a:schemeClr val="bg1"/>
                </a:solidFill>
              </a:rPr>
              <a:t>K</a:t>
            </a:r>
            <a:r>
              <a:rPr lang="en-US" dirty="0">
                <a:solidFill>
                  <a:schemeClr val="bg1"/>
                </a:solidFill>
              </a:rPr>
              <a:t>WU </a:t>
            </a:r>
            <a:r>
              <a:rPr lang="id-ID" dirty="0" smtClean="0">
                <a:solidFill>
                  <a:schemeClr val="bg1"/>
                </a:solidFill>
              </a:rPr>
              <a:t>: M.K wajib </a:t>
            </a:r>
            <a:r>
              <a:rPr lang="id-ID" dirty="0">
                <a:solidFill>
                  <a:schemeClr val="bg1"/>
                </a:solidFill>
              </a:rPr>
              <a:t>bagi mahasiswa </a:t>
            </a:r>
            <a:r>
              <a:rPr lang="en-US" dirty="0" smtClean="0">
                <a:solidFill>
                  <a:schemeClr val="bg1"/>
                </a:solidFill>
              </a:rPr>
              <a:t>PS</a:t>
            </a:r>
            <a:r>
              <a:rPr lang="id-ID" dirty="0" smtClean="0">
                <a:solidFill>
                  <a:schemeClr val="bg1"/>
                </a:solidFill>
              </a:rPr>
              <a:t> Penyuluhan Pertanian jurusan Agribisnis</a:t>
            </a:r>
            <a:r>
              <a:rPr lang="id-ID" dirty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G</a:t>
            </a:r>
            <a:r>
              <a:rPr lang="id-ID" dirty="0">
                <a:solidFill>
                  <a:schemeClr val="bg1"/>
                </a:solidFill>
              </a:rPr>
              <a:t>aris besar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materi</a:t>
            </a:r>
            <a:r>
              <a:rPr lang="id-ID" dirty="0">
                <a:solidFill>
                  <a:schemeClr val="bg1"/>
                </a:solidFill>
              </a:rPr>
              <a:t>: peran </a:t>
            </a:r>
            <a:r>
              <a:rPr lang="en-US" dirty="0">
                <a:solidFill>
                  <a:schemeClr val="bg1"/>
                </a:solidFill>
              </a:rPr>
              <a:t>KWU</a:t>
            </a:r>
            <a:r>
              <a:rPr lang="id-ID" dirty="0">
                <a:solidFill>
                  <a:schemeClr val="bg1"/>
                </a:solidFill>
              </a:rPr>
              <a:t> dlm perekonomian, usaha kecil, </a:t>
            </a:r>
            <a:r>
              <a:rPr lang="id-ID" dirty="0" smtClean="0">
                <a:solidFill>
                  <a:schemeClr val="bg1"/>
                </a:solidFill>
              </a:rPr>
              <a:t>gagasan usaha, pembukuan dan pembiayaan  usaha,menilai </a:t>
            </a:r>
            <a:r>
              <a:rPr lang="id-ID" dirty="0">
                <a:solidFill>
                  <a:schemeClr val="bg1"/>
                </a:solidFill>
              </a:rPr>
              <a:t>kelayakan usaha, dan membuat perencanaan bisnis, serta pemasaran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lgerian" pitchFamily="82" charset="0"/>
              </a:rPr>
            </a:b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3. </a:t>
            </a:r>
            <a:r>
              <a:rPr lang="en-US" b="1" dirty="0" err="1">
                <a:solidFill>
                  <a:schemeClr val="bg1"/>
                </a:solidFill>
                <a:latin typeface="Algerian" pitchFamily="82" charset="0"/>
              </a:rPr>
              <a:t>Tujuan</a:t>
            </a: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  </a:t>
            </a:r>
            <a:r>
              <a:rPr lang="en-US" b="1" dirty="0" err="1">
                <a:solidFill>
                  <a:schemeClr val="bg1"/>
                </a:solidFill>
                <a:latin typeface="Algerian" pitchFamily="82" charset="0"/>
              </a:rPr>
              <a:t>Instruksional</a:t>
            </a: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lgerian" pitchFamily="82" charset="0"/>
              </a:rPr>
            </a:br>
            <a:endParaRPr lang="en-US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8610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d-ID" sz="4400" b="1" i="1" dirty="0">
                <a:solidFill>
                  <a:schemeClr val="bg1"/>
                </a:solidFill>
              </a:rPr>
              <a:t>Learning outcome</a:t>
            </a:r>
            <a:endParaRPr lang="en-US" sz="4400" b="1" i="1" dirty="0">
              <a:solidFill>
                <a:schemeClr val="bg1"/>
              </a:solidFill>
            </a:endParaRPr>
          </a:p>
          <a:p>
            <a:pPr algn="ctr"/>
            <a:r>
              <a:rPr lang="id-ID" sz="3600" dirty="0">
                <a:solidFill>
                  <a:schemeClr val="bg1"/>
                </a:solidFill>
              </a:rPr>
              <a:t>Setelah mengikuti mata kuliah ini mahasiswa mampu memahami dan  menjelaskan peran Kewirausahaan dalam perekonomian, prinsip-prinsip menjalankan usaha,  dan mampu menilai  kelayakan usaha serta mampu m</a:t>
            </a:r>
            <a:r>
              <a:rPr lang="en-US" sz="3600" dirty="0">
                <a:solidFill>
                  <a:schemeClr val="bg1"/>
                </a:solidFill>
              </a:rPr>
              <a:t>e</a:t>
            </a:r>
            <a:r>
              <a:rPr lang="id-ID" sz="3600" dirty="0">
                <a:solidFill>
                  <a:schemeClr val="bg1"/>
                </a:solidFill>
              </a:rPr>
              <a:t>nyu</a:t>
            </a:r>
            <a:r>
              <a:rPr lang="en-US" sz="3600" dirty="0">
                <a:solidFill>
                  <a:schemeClr val="bg1"/>
                </a:solidFill>
              </a:rPr>
              <a:t>s</a:t>
            </a:r>
            <a:r>
              <a:rPr lang="id-ID" sz="3600" dirty="0">
                <a:solidFill>
                  <a:schemeClr val="bg1"/>
                </a:solidFill>
              </a:rPr>
              <a:t>un perencanaan bisnis.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d-ID" sz="4900" b="1" dirty="0">
                <a:solidFill>
                  <a:schemeClr val="bg1"/>
                </a:solidFill>
                <a:latin typeface="Arial" pitchFamily="34" charset="0"/>
              </a:rPr>
              <a:t>Capaian pembelajaran</a:t>
            </a:r>
            <a:r>
              <a:rPr lang="en-US" sz="4900" b="1" dirty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US" sz="4900" b="1" dirty="0">
                <a:solidFill>
                  <a:schemeClr val="bg1"/>
                </a:solidFill>
                <a:latin typeface="Arial" pitchFamily="34" charset="0"/>
              </a:rPr>
            </a:br>
            <a:endParaRPr lang="en-US" sz="4900" b="1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11143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Setelah mengikuti </a:t>
            </a:r>
            <a:r>
              <a:rPr lang="id-ID" sz="3200" dirty="0" smtClean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M.K</a:t>
            </a:r>
            <a:r>
              <a:rPr kumimoji="0" lang="id-ID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ini mahasiswa diharapkan mampu: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  <a:p>
            <a:pPr marL="115888" lvl="0" indent="-115888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id-ID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Memahami</a:t>
            </a:r>
            <a:r>
              <a:rPr lang="id-ID" sz="3200" dirty="0" smtClean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pengertian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konsep</a:t>
            </a:r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dasar</a:t>
            </a:r>
            <a:r>
              <a:rPr lang="id-ID" sz="3200" dirty="0" smtClean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KWU, bisnis kecil dan waralaba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  <a:p>
            <a:pPr marL="115888" lvl="0" indent="-115888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id-ID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Memahami </a:t>
            </a:r>
            <a:r>
              <a:rPr lang="id-ID" sz="3200" dirty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peran kewirausahaan dalam </a:t>
            </a:r>
            <a:r>
              <a:rPr lang="id-ID" sz="3200" dirty="0" smtClean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perekonomian</a:t>
            </a:r>
            <a:r>
              <a:rPr kumimoji="0" lang="id-ID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  <a:p>
            <a:pPr marL="115888" marR="0" lvl="0" indent="-115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Mampu menemukan peluang dan gagasan usaha.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  <a:p>
            <a:pPr marL="115888" marR="0" lvl="0" indent="-115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Mampu memilih lokasi usaha dan bahan baku</a:t>
            </a:r>
            <a:r>
              <a:rPr kumimoji="0" lang="id-ID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115888" lvl="0" indent="-115888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Mampu membuat Pembukuan n pembiayaan  usaha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  <a:p>
            <a:pPr marL="115888" marR="0" lvl="0" indent="-1158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Memahami pengertian kelayakan usaha dan mampu </a:t>
            </a:r>
            <a:r>
              <a:rPr lang="id-ID" sz="3200" dirty="0" smtClean="0">
                <a:solidFill>
                  <a:schemeClr val="bg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serta</a:t>
            </a:r>
            <a:r>
              <a:rPr kumimoji="0" lang="id-ID" sz="32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d-ID" sz="320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terampil </a:t>
            </a:r>
            <a:r>
              <a:rPr kumimoji="0" lang="id-ID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menyusun kelayakan </a:t>
            </a:r>
            <a:r>
              <a:rPr kumimoji="0" lang="id-ID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usaha</a:t>
            </a:r>
            <a:r>
              <a:rPr kumimoji="0" lang="id-ID" sz="32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n </a:t>
            </a:r>
            <a:r>
              <a:rPr kumimoji="0" lang="id-ID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perencanaan </a:t>
            </a:r>
            <a:r>
              <a:rPr kumimoji="0" lang="id-ID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bisnis.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3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Memahami prinsip-prinsip pemasaran dalam usaha.</a:t>
            </a:r>
            <a:endParaRPr kumimoji="0" lang="id-ID" sz="3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lgerian" pitchFamily="82" charset="0"/>
              </a:rPr>
            </a:b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4.  </a:t>
            </a:r>
            <a:r>
              <a:rPr lang="id-ID" b="1" dirty="0">
                <a:solidFill>
                  <a:schemeClr val="bg1"/>
                </a:solidFill>
                <a:latin typeface="Algerian" pitchFamily="82" charset="0"/>
              </a:rPr>
              <a:t>Strategi </a:t>
            </a: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lgerian" pitchFamily="82" charset="0"/>
              </a:rPr>
              <a:t>Perkuliahan</a:t>
            </a:r>
            <a:r>
              <a:rPr lang="en-US" dirty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lgerian" pitchFamily="82" charset="0"/>
              </a:rPr>
            </a:b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524001"/>
            <a:ext cx="84582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id-ID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uliah mimbar (ceramah dan tanya jawab)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06400"/>
            <a:r>
              <a:rPr lang="id-ID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mahasiswa diharapkan aktif memberikan masukan dan pertanyaan terhadap bahasan yang dianggap perlu pembahasan lebih dalam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 Centered Learning (SCL)</a:t>
            </a:r>
            <a:r>
              <a:rPr lang="en-US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7663"/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id-ID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unjung karya,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literatur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d-ID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tulis berantai, presentasi, penilaian sejawat, simulasi, dan diskusi kelompok</a:t>
            </a:r>
          </a:p>
          <a:p>
            <a:endParaRPr lang="id-ID" sz="2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Video watch</a:t>
            </a:r>
            <a:endParaRPr lang="en-US" sz="2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lvl="0"/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5.  </a:t>
            </a:r>
            <a:r>
              <a:rPr lang="id-ID" b="1" dirty="0">
                <a:solidFill>
                  <a:schemeClr val="bg1"/>
                </a:solidFill>
                <a:latin typeface="Algerian" pitchFamily="82" charset="0"/>
              </a:rPr>
              <a:t>Buku </a:t>
            </a:r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lgerian" pitchFamily="82" charset="0"/>
              </a:rPr>
              <a:t>Acuan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638800"/>
          </a:xfrm>
        </p:spPr>
        <p:txBody>
          <a:bodyPr>
            <a:noAutofit/>
          </a:bodyPr>
          <a:lstStyle/>
          <a:p>
            <a:pPr marL="514350" lvl="0" indent="-514350" algn="l">
              <a:spcBef>
                <a:spcPts val="0"/>
              </a:spcBef>
              <a:buFont typeface="+mj-lt"/>
              <a:buAutoNum type="arabicPeriod"/>
            </a:pPr>
            <a:r>
              <a:rPr lang="id-ID" sz="2800" dirty="0">
                <a:solidFill>
                  <a:srgbClr val="FFFF00"/>
                </a:solidFill>
              </a:rPr>
              <a:t>Alma, B. 2005. Kewirausahaan.  Alfabeta. Bandung.</a:t>
            </a:r>
          </a:p>
          <a:p>
            <a:pPr marL="514350" lvl="0" indent="-514350" algn="l">
              <a:spcBef>
                <a:spcPts val="0"/>
              </a:spcBef>
              <a:buFont typeface="+mj-lt"/>
              <a:buAutoNum type="arabicPeriod"/>
            </a:pPr>
            <a:r>
              <a:rPr lang="id-ID" sz="2800" dirty="0">
                <a:solidFill>
                  <a:srgbClr val="FFFF00"/>
                </a:solidFill>
              </a:rPr>
              <a:t>Suparyanto, R.W. 2012. Kewirausahaan (Konsep dan ReaIita pada usaha kecil).  Alfabeta.  Bandung</a:t>
            </a:r>
            <a:r>
              <a:rPr lang="id-ID" sz="2800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 algn="l">
              <a:spcBef>
                <a:spcPts val="0"/>
              </a:spcBef>
              <a:buFont typeface="+mj-lt"/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Aviati, Y. 2014. Kompetensi Kewirausahaan ( Teori, Pengukuran, Aplikasi). Graha Ilmu. Yogyakarta.</a:t>
            </a:r>
          </a:p>
          <a:p>
            <a:pPr marL="514350" lvl="0" indent="-514350" algn="l">
              <a:spcBef>
                <a:spcPts val="0"/>
              </a:spcBef>
              <a:buFont typeface="+mj-lt"/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Sutikono, Mustafit, E. Purnomo, A. Hammi, dan N.</a:t>
            </a:r>
            <a:endParaRPr lang="en-US" sz="2800" dirty="0">
              <a:solidFill>
                <a:srgbClr val="FF0000"/>
              </a:solidFill>
            </a:endParaRPr>
          </a:p>
          <a:p>
            <a:pPr marL="514350" lvl="0" indent="-514350" algn="l">
              <a:spcBef>
                <a:spcPts val="0"/>
              </a:spcBef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</a:rPr>
              <a:t>Suryana, Y. dan Kartib, W.  2010. Kewirausahaan (Pendekatan Karakteristik Wirausahawan  Sukses).  Prenada Media Group.  </a:t>
            </a:r>
            <a:endParaRPr lang="en-US" sz="2800" dirty="0">
              <a:solidFill>
                <a:schemeClr val="bg1"/>
              </a:solidFill>
            </a:endParaRPr>
          </a:p>
          <a:p>
            <a:pPr marL="514350" lvl="0" indent="-514350" algn="l">
              <a:spcBef>
                <a:spcPts val="0"/>
              </a:spcBef>
              <a:buFont typeface="+mj-lt"/>
              <a:buAutoNum type="arabicPeriod"/>
            </a:pPr>
            <a:r>
              <a:rPr lang="id-ID" sz="2800" dirty="0">
                <a:solidFill>
                  <a:schemeClr val="bg1"/>
                </a:solidFill>
              </a:rPr>
              <a:t>Kuratko, D.F.  2009.  Introduction to Entrepreneurship. SOUTH-WESTERN CENGAGE  Learning</a:t>
            </a:r>
          </a:p>
          <a:p>
            <a:pPr marL="514350" lvl="0" indent="-514350" algn="l">
              <a:spcBef>
                <a:spcPts val="0"/>
              </a:spcBef>
              <a:buFont typeface="+mj-lt"/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Efendi</a:t>
            </a:r>
            <a:r>
              <a:rPr lang="id-ID" sz="2800" dirty="0">
                <a:solidFill>
                  <a:schemeClr val="bg1"/>
                </a:solidFill>
              </a:rPr>
              <a:t>. 2013. Buku Ajar Kewirausahaan Unila. CV. YONPRESS. Bandar Lampung.</a:t>
            </a:r>
          </a:p>
          <a:p>
            <a:pPr algn="l"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lgerian" pitchFamily="82" charset="0"/>
              </a:rPr>
              <a:t>6. </a:t>
            </a:r>
            <a:r>
              <a:rPr lang="id-ID" b="1" dirty="0">
                <a:solidFill>
                  <a:schemeClr val="bg1"/>
                </a:solidFill>
                <a:latin typeface="Algerian" pitchFamily="82" charset="0"/>
              </a:rPr>
              <a:t>Tugas dan Peraturan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864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2800" b="1" dirty="0">
                <a:solidFill>
                  <a:schemeClr val="bg1"/>
                </a:solidFill>
              </a:rPr>
              <a:t>Setiap mahasiswa harus sudah membaca bahan bacaan sebelum mengikuti perkuliahan.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b="1" dirty="0">
                <a:solidFill>
                  <a:schemeClr val="bg1"/>
                </a:solidFill>
              </a:rPr>
              <a:t>Mahasiswa wajib memiliki salah satu buku acuan. 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b="1" dirty="0">
                <a:solidFill>
                  <a:schemeClr val="bg1"/>
                </a:solidFill>
              </a:rPr>
              <a:t>Toleransi keterlambatan kuliah dan responsi 10 menit.</a:t>
            </a:r>
            <a:endParaRPr lang="en-ID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b="1" dirty="0" smtClean="0">
                <a:solidFill>
                  <a:schemeClr val="bg1"/>
                </a:solidFill>
              </a:rPr>
              <a:t>K</a:t>
            </a:r>
            <a:r>
              <a:rPr lang="en-ID" sz="2800" b="1" dirty="0" err="1" smtClean="0">
                <a:solidFill>
                  <a:schemeClr val="bg1"/>
                </a:solidFill>
              </a:rPr>
              <a:t>ehadiran</a:t>
            </a:r>
            <a:r>
              <a:rPr lang="en-ID" sz="2800" b="1" dirty="0" smtClean="0">
                <a:solidFill>
                  <a:schemeClr val="bg1"/>
                </a:solidFill>
              </a:rPr>
              <a:t> </a:t>
            </a:r>
            <a:r>
              <a:rPr lang="en-ID" sz="2800" b="1" dirty="0">
                <a:solidFill>
                  <a:schemeClr val="bg1"/>
                </a:solidFill>
              </a:rPr>
              <a:t>80% </a:t>
            </a:r>
            <a:r>
              <a:rPr lang="en-ID" sz="2800" b="1" dirty="0" err="1">
                <a:solidFill>
                  <a:schemeClr val="bg1"/>
                </a:solidFill>
              </a:rPr>
              <a:t>untuk</a:t>
            </a:r>
            <a:r>
              <a:rPr lang="en-ID" sz="2800" b="1" dirty="0">
                <a:solidFill>
                  <a:schemeClr val="bg1"/>
                </a:solidFill>
              </a:rPr>
              <a:t> </a:t>
            </a:r>
            <a:r>
              <a:rPr lang="en-ID" sz="2800" b="1" dirty="0" err="1">
                <a:solidFill>
                  <a:schemeClr val="bg1"/>
                </a:solidFill>
              </a:rPr>
              <a:t>ikut</a:t>
            </a:r>
            <a:r>
              <a:rPr lang="en-ID" sz="2800" b="1" dirty="0">
                <a:solidFill>
                  <a:schemeClr val="bg1"/>
                </a:solidFill>
              </a:rPr>
              <a:t> UAS dan </a:t>
            </a:r>
            <a:r>
              <a:rPr lang="en-ID" sz="2800" b="1" dirty="0" err="1">
                <a:solidFill>
                  <a:schemeClr val="bg1"/>
                </a:solidFill>
              </a:rPr>
              <a:t>mendapatkan</a:t>
            </a:r>
            <a:r>
              <a:rPr lang="en-ID" sz="2800" b="1" dirty="0">
                <a:solidFill>
                  <a:schemeClr val="bg1"/>
                </a:solidFill>
              </a:rPr>
              <a:t> </a:t>
            </a:r>
            <a:r>
              <a:rPr lang="en-ID" sz="2800" b="1" dirty="0" err="1">
                <a:solidFill>
                  <a:schemeClr val="bg1"/>
                </a:solidFill>
              </a:rPr>
              <a:t>nilai</a:t>
            </a:r>
            <a:r>
              <a:rPr lang="en-ID" sz="2800" b="1" dirty="0">
                <a:solidFill>
                  <a:schemeClr val="bg1"/>
                </a:solidFill>
              </a:rPr>
              <a:t>. 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b="1" dirty="0">
                <a:solidFill>
                  <a:schemeClr val="bg1"/>
                </a:solidFill>
              </a:rPr>
              <a:t>Toleransi keterlambatan pengumpulan tugas maksimum 2 (dua) hari dengan dipotong </a:t>
            </a:r>
            <a:r>
              <a:rPr lang="id-ID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b="1" dirty="0">
                <a:solidFill>
                  <a:schemeClr val="bg1"/>
                </a:solidFill>
              </a:rPr>
              <a:t>Tugas mandiri terdiri dari </a:t>
            </a:r>
            <a:r>
              <a:rPr lang="id-ID" sz="2800" b="1" dirty="0" smtClean="0">
                <a:solidFill>
                  <a:schemeClr val="bg1"/>
                </a:solidFill>
              </a:rPr>
              <a:t>al. </a:t>
            </a:r>
            <a:r>
              <a:rPr lang="id-ID" sz="2800" b="1" dirty="0">
                <a:solidFill>
                  <a:schemeClr val="bg1"/>
                </a:solidFill>
              </a:rPr>
              <a:t>kunjung karya atau video watch untuk mempelajari pelaksanaan kegiatan bisnis  dan  mempelajari (studi kasus) pemasaran produk.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800" b="1" dirty="0">
                <a:solidFill>
                  <a:schemeClr val="bg1"/>
                </a:solidFill>
              </a:rPr>
              <a:t>Tidak ada kuis dan ujian susulan.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758</Words>
  <Application>Microsoft Office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Algerian</vt:lpstr>
      <vt:lpstr>Arial</vt:lpstr>
      <vt:lpstr>Arial Black</vt:lpstr>
      <vt:lpstr>Arial Narrow</vt:lpstr>
      <vt:lpstr>Calibri</vt:lpstr>
      <vt:lpstr>Times New Roman</vt:lpstr>
      <vt:lpstr>Wingdings</vt:lpstr>
      <vt:lpstr>Office Theme</vt:lpstr>
      <vt:lpstr>KONTRAK PERKULIAHAN </vt:lpstr>
      <vt:lpstr> Dosen Pengasuh </vt:lpstr>
      <vt:lpstr> 1. Manfaat </vt:lpstr>
      <vt:lpstr> 2. Deskripsi  Mata  Kuliah </vt:lpstr>
      <vt:lpstr> 3. Tujuan  Instruksional </vt:lpstr>
      <vt:lpstr> Capaian pembelajaran </vt:lpstr>
      <vt:lpstr> 4.  Strategi  Perkuliahan </vt:lpstr>
      <vt:lpstr>5.  Buku  Acuan</vt:lpstr>
      <vt:lpstr>6. Tugas dan Peraturan</vt:lpstr>
      <vt:lpstr> 7.  Kriteria  Penilaian </vt:lpstr>
      <vt:lpstr>Bobot nilai</vt:lpstr>
      <vt:lpstr>JADWAL KULIAH</vt:lpstr>
      <vt:lpstr>Jadwal (lanjutan)</vt:lpstr>
    </vt:vector>
  </TitlesOfParts>
  <Company>Microsoft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Windows XP</dc:creator>
  <cp:lastModifiedBy>user</cp:lastModifiedBy>
  <cp:revision>71</cp:revision>
  <cp:lastPrinted>2016-07-31T02:55:38Z</cp:lastPrinted>
  <dcterms:created xsi:type="dcterms:W3CDTF">2013-09-03T08:51:17Z</dcterms:created>
  <dcterms:modified xsi:type="dcterms:W3CDTF">2022-02-16T06:58:04Z</dcterms:modified>
</cp:coreProperties>
</file>