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309" r:id="rId4"/>
    <p:sldId id="300" r:id="rId5"/>
    <p:sldId id="305" r:id="rId6"/>
    <p:sldId id="312" r:id="rId7"/>
    <p:sldId id="313" r:id="rId8"/>
    <p:sldId id="314" r:id="rId9"/>
    <p:sldId id="315" r:id="rId10"/>
    <p:sldId id="316" r:id="rId11"/>
    <p:sldId id="318" r:id="rId12"/>
    <p:sldId id="317" r:id="rId13"/>
    <p:sldId id="319" r:id="rId14"/>
    <p:sldId id="321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85118"/>
            <a:ext cx="12192000" cy="1920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3677"/>
            <a:ext cx="12192000" cy="63748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471166"/>
            <a:ext cx="12192000" cy="6365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05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91744" y="0"/>
            <a:ext cx="46085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1737" y="1558944"/>
            <a:ext cx="2554423" cy="39822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4599579" y="1028734"/>
            <a:ext cx="2992844" cy="5376597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3511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41284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244667" y="1988841"/>
            <a:ext cx="3525940" cy="2655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37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060923"/>
            <a:ext cx="12204700" cy="2797076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1619125"/>
            <a:ext cx="5088565" cy="4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028214" y="1833032"/>
            <a:ext cx="4607380" cy="309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188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85901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81188" y="4101331"/>
            <a:ext cx="3816085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87848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792560" y="4101331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85901" y="1700808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87848" y="1700808"/>
            <a:ext cx="2400000" cy="230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08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97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720000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4368107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8016213" y="3236979"/>
            <a:ext cx="3455787" cy="2901021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004957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44072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01171" y="1997805"/>
            <a:ext cx="2885872" cy="248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568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07435" y="622168"/>
            <a:ext cx="10160197" cy="56171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67808" y="0"/>
            <a:ext cx="345638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24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8160907" cy="6336701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1214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539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80587" y="3566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744629" y="24688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656736" y="45811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280587" y="24688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56736" y="24681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744629" y="3566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31371" y="356659"/>
            <a:ext cx="4364149" cy="6240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284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1" y="848277"/>
            <a:ext cx="6206964" cy="526902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48947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3717032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82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527381" y="1508786"/>
            <a:ext cx="3744416" cy="486556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09243" y="1650934"/>
            <a:ext cx="3417388" cy="4466363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4559830" y="1524201"/>
            <a:ext cx="7392821" cy="486556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901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299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3197" y="74070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3197" y="150878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488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13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882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164638"/>
            <a:ext cx="993642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932723"/>
            <a:ext cx="993642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106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3197" y="74070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3197" y="150878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72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3197" y="74070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3197" y="150878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36247" y="2133181"/>
            <a:ext cx="2592000" cy="29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76686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442847" y="2133181"/>
            <a:ext cx="2592000" cy="29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83858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149447" y="2133181"/>
            <a:ext cx="2592000" cy="29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91030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856045" y="2133181"/>
            <a:ext cx="2592000" cy="29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98202" y="2323053"/>
            <a:ext cx="2307689" cy="2546128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055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1" r:id="rId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8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773150"/>
            <a:ext cx="12192000" cy="1283623"/>
          </a:xfrm>
        </p:spPr>
        <p:txBody>
          <a:bodyPr/>
          <a:lstStyle/>
          <a:p>
            <a:pPr lvl="0"/>
            <a:r>
              <a:rPr lang="en-US" altLang="ko-KR" dirty="0"/>
              <a:t>PANCASILA SEBAGAI DASAR NILAI DALAM PENGEMBANGAN ILMU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17">
            <a:extLst>
              <a:ext uri="{FF2B5EF4-FFF2-40B4-BE49-F238E27FC236}">
                <a16:creationId xmlns:a16="http://schemas.microsoft.com/office/drawing/2014/main" id="{F93AE851-5F31-6948-3A30-A6735A1EB9AE}"/>
              </a:ext>
            </a:extLst>
          </p:cNvPr>
          <p:cNvSpPr txBox="1">
            <a:spLocks/>
          </p:cNvSpPr>
          <p:nvPr/>
        </p:nvSpPr>
        <p:spPr>
          <a:xfrm>
            <a:off x="1216470" y="2433930"/>
            <a:ext cx="9759060" cy="15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762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“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Kalau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perkembangan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ilmu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pengetahuan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sungguh-sungguh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menepati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janji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awalnya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200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tahun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lalu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pasti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orang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tidak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akan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begitu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mempermasalahkan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akibat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perkembangan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ilmu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pengetahuan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sym typeface="PT Serif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5970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0711" y="2912548"/>
            <a:ext cx="9501188" cy="1032903"/>
          </a:xfrm>
        </p:spPr>
        <p:txBody>
          <a:bodyPr/>
          <a:lstStyle/>
          <a:p>
            <a:pPr algn="l"/>
            <a:r>
              <a:rPr lang="en-US" altLang="ko-KR" dirty="0" err="1"/>
              <a:t>Permasalahan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0712" y="3945451"/>
            <a:ext cx="6114222" cy="384043"/>
          </a:xfrm>
        </p:spPr>
        <p:txBody>
          <a:bodyPr anchor="ctr"/>
          <a:lstStyle/>
          <a:p>
            <a:pPr lvl="0" algn="l"/>
            <a:r>
              <a:rPr lang="en-US" altLang="ko-KR" dirty="0" err="1"/>
              <a:t>Permasalahan</a:t>
            </a:r>
            <a:r>
              <a:rPr lang="en-US" altLang="ko-KR" dirty="0"/>
              <a:t> yang </a:t>
            </a:r>
            <a:r>
              <a:rPr lang="en-US" altLang="ko-KR" dirty="0" err="1"/>
              <a:t>akan</a:t>
            </a:r>
            <a:r>
              <a:rPr lang="en-US" altLang="ko-KR" dirty="0"/>
              <a:t> </a:t>
            </a:r>
            <a:r>
              <a:rPr lang="en-US" altLang="ko-KR" dirty="0" err="1"/>
              <a:t>timbul</a:t>
            </a:r>
            <a:r>
              <a:rPr lang="en-US" altLang="ko-KR" dirty="0"/>
              <a:t> </a:t>
            </a:r>
            <a:r>
              <a:rPr lang="en-US" altLang="ko-KR" dirty="0" err="1"/>
              <a:t>jika</a:t>
            </a:r>
            <a:r>
              <a:rPr lang="en-US" altLang="ko-KR" dirty="0"/>
              <a:t> </a:t>
            </a:r>
            <a:r>
              <a:rPr lang="en-US" altLang="ko-KR" dirty="0" err="1"/>
              <a:t>tidak</a:t>
            </a:r>
            <a:r>
              <a:rPr lang="en-US" altLang="ko-KR" dirty="0"/>
              <a:t> </a:t>
            </a:r>
            <a:r>
              <a:rPr lang="en-US" altLang="ko-KR" dirty="0" err="1"/>
              <a:t>diterapkannya</a:t>
            </a:r>
            <a:r>
              <a:rPr lang="en-US" altLang="ko-KR" dirty="0"/>
              <a:t> Pancasila </a:t>
            </a:r>
            <a:r>
              <a:rPr lang="en-US" altLang="ko-KR" dirty="0" err="1"/>
              <a:t>sebagai</a:t>
            </a:r>
            <a:r>
              <a:rPr lang="en-US" altLang="ko-KR" dirty="0"/>
              <a:t> </a:t>
            </a:r>
            <a:r>
              <a:rPr lang="en-US" altLang="ko-KR" dirty="0" err="1"/>
              <a:t>dasar</a:t>
            </a:r>
            <a:r>
              <a:rPr lang="en-US" altLang="ko-KR" dirty="0"/>
              <a:t> </a:t>
            </a:r>
            <a:r>
              <a:rPr lang="en-US" altLang="ko-KR" dirty="0" err="1"/>
              <a:t>pengembangan</a:t>
            </a:r>
            <a:r>
              <a:rPr lang="en-US" altLang="ko-KR" dirty="0"/>
              <a:t> </a:t>
            </a:r>
            <a:r>
              <a:rPr lang="en-US" altLang="ko-KR" dirty="0" err="1"/>
              <a:t>ilmu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79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17">
            <a:extLst>
              <a:ext uri="{FF2B5EF4-FFF2-40B4-BE49-F238E27FC236}">
                <a16:creationId xmlns:a16="http://schemas.microsoft.com/office/drawing/2014/main" id="{F93AE851-5F31-6948-3A30-A6735A1EB9AE}"/>
              </a:ext>
            </a:extLst>
          </p:cNvPr>
          <p:cNvSpPr txBox="1">
            <a:spLocks/>
          </p:cNvSpPr>
          <p:nvPr/>
        </p:nvSpPr>
        <p:spPr>
          <a:xfrm>
            <a:off x="1199454" y="1248068"/>
            <a:ext cx="9759059" cy="480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lang="en-US" kern="0" dirty="0" err="1"/>
              <a:t>Dampak</a:t>
            </a:r>
            <a:r>
              <a:rPr lang="en-US" kern="0" dirty="0"/>
              <a:t> negative yang </a:t>
            </a:r>
            <a:r>
              <a:rPr lang="en-US" kern="0" dirty="0" err="1"/>
              <a:t>dtmbulkan</a:t>
            </a:r>
            <a:r>
              <a:rPr lang="en-US" kern="0" dirty="0"/>
              <a:t> </a:t>
            </a:r>
            <a:r>
              <a:rPr lang="en-US" kern="0" dirty="0" err="1"/>
              <a:t>kemajuan</a:t>
            </a:r>
            <a:r>
              <a:rPr lang="en-US" kern="0" dirty="0"/>
              <a:t> </a:t>
            </a:r>
            <a:r>
              <a:rPr lang="en-US" kern="0" dirty="0" err="1"/>
              <a:t>iptek</a:t>
            </a:r>
            <a:r>
              <a:rPr lang="en-US" kern="0" dirty="0"/>
              <a:t> </a:t>
            </a:r>
            <a:r>
              <a:rPr lang="en-US" kern="0" dirty="0" err="1"/>
              <a:t>terhadap</a:t>
            </a:r>
            <a:r>
              <a:rPr lang="en-US" kern="0" dirty="0"/>
              <a:t> </a:t>
            </a:r>
            <a:r>
              <a:rPr lang="en-US" kern="0" dirty="0" err="1"/>
              <a:t>lingkungan</a:t>
            </a:r>
            <a:r>
              <a:rPr lang="en-US" kern="0" dirty="0"/>
              <a:t> </a:t>
            </a:r>
            <a:r>
              <a:rPr lang="en-US" kern="0" dirty="0" err="1"/>
              <a:t>hidup</a:t>
            </a:r>
            <a:r>
              <a:rPr lang="en-US" kern="0" dirty="0"/>
              <a:t> </a:t>
            </a:r>
            <a:r>
              <a:rPr lang="en-US" kern="0" dirty="0" err="1"/>
              <a:t>berada</a:t>
            </a:r>
            <a:r>
              <a:rPr lang="en-US" kern="0" dirty="0"/>
              <a:t> </a:t>
            </a:r>
            <a:r>
              <a:rPr lang="en-US" kern="0" dirty="0" err="1"/>
              <a:t>dalam</a:t>
            </a:r>
            <a:r>
              <a:rPr lang="en-US" kern="0" dirty="0"/>
              <a:t> </a:t>
            </a:r>
            <a:r>
              <a:rPr lang="en-US" kern="0" dirty="0" err="1"/>
              <a:t>titik</a:t>
            </a:r>
            <a:r>
              <a:rPr lang="en-US" kern="0" dirty="0"/>
              <a:t> </a:t>
            </a:r>
            <a:r>
              <a:rPr lang="en-US" kern="0" dirty="0" err="1"/>
              <a:t>hadir</a:t>
            </a:r>
            <a:r>
              <a:rPr lang="en-US" kern="0" dirty="0"/>
              <a:t> yang </a:t>
            </a:r>
            <a:r>
              <a:rPr lang="en-US" kern="0" dirty="0" err="1"/>
              <a:t>membahayakan</a:t>
            </a:r>
            <a:r>
              <a:rPr lang="en-US" kern="0" dirty="0"/>
              <a:t> </a:t>
            </a:r>
            <a:r>
              <a:rPr lang="en-US" kern="0" dirty="0" err="1"/>
              <a:t>eksistensi</a:t>
            </a:r>
            <a:r>
              <a:rPr lang="en-US" kern="0" dirty="0"/>
              <a:t> </a:t>
            </a:r>
            <a:r>
              <a:rPr lang="en-US" kern="0" dirty="0" err="1"/>
              <a:t>hidup</a:t>
            </a:r>
            <a:r>
              <a:rPr lang="en-US" kern="0" dirty="0"/>
              <a:t> </a:t>
            </a:r>
            <a:r>
              <a:rPr lang="en-US" kern="0" dirty="0" err="1"/>
              <a:t>manusia</a:t>
            </a:r>
            <a:r>
              <a:rPr lang="en-US" kern="0" dirty="0"/>
              <a:t> di masa </a:t>
            </a:r>
            <a:r>
              <a:rPr lang="en-US" kern="0" dirty="0" err="1"/>
              <a:t>depan</a:t>
            </a:r>
            <a:r>
              <a:rPr lang="en-US" kern="0" dirty="0"/>
              <a:t>.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lang="en-US" kern="0" dirty="0" err="1"/>
              <a:t>Terancamnya</a:t>
            </a:r>
            <a:r>
              <a:rPr lang="en-US" kern="0" dirty="0"/>
              <a:t> </a:t>
            </a:r>
            <a:r>
              <a:rPr lang="en-US" kern="0" dirty="0" err="1"/>
              <a:t>nilai</a:t>
            </a:r>
            <a:r>
              <a:rPr lang="en-US" kern="0" dirty="0"/>
              <a:t> </a:t>
            </a:r>
            <a:r>
              <a:rPr lang="en-US" kern="0" dirty="0" err="1"/>
              <a:t>khas</a:t>
            </a:r>
            <a:r>
              <a:rPr lang="en-US" kern="0" dirty="0"/>
              <a:t> </a:t>
            </a:r>
            <a:r>
              <a:rPr lang="en-US" kern="0" dirty="0" err="1"/>
              <a:t>dalam</a:t>
            </a:r>
            <a:r>
              <a:rPr lang="en-US" kern="0" dirty="0"/>
              <a:t> </a:t>
            </a:r>
            <a:r>
              <a:rPr lang="en-US" kern="0" dirty="0" err="1"/>
              <a:t>kehidupan</a:t>
            </a:r>
            <a:r>
              <a:rPr lang="en-US" kern="0" dirty="0"/>
              <a:t> </a:t>
            </a:r>
            <a:r>
              <a:rPr lang="en-US" kern="0" dirty="0" err="1"/>
              <a:t>Bangsa</a:t>
            </a:r>
            <a:r>
              <a:rPr lang="en-US" kern="0" dirty="0"/>
              <a:t> Indonesia </a:t>
            </a:r>
            <a:r>
              <a:rPr lang="en-US" kern="0" dirty="0" err="1"/>
              <a:t>karena</a:t>
            </a:r>
            <a:r>
              <a:rPr lang="en-US" kern="0" dirty="0"/>
              <a:t> </a:t>
            </a:r>
            <a:r>
              <a:rPr lang="en-US" kern="0" dirty="0" err="1"/>
              <a:t>arus</a:t>
            </a:r>
            <a:r>
              <a:rPr lang="en-US" kern="0" dirty="0"/>
              <a:t> </a:t>
            </a:r>
            <a:r>
              <a:rPr lang="en-US" kern="0" dirty="0" err="1"/>
              <a:t>globalisasi</a:t>
            </a:r>
            <a:r>
              <a:rPr lang="en-US" kern="0" dirty="0"/>
              <a:t> yang </a:t>
            </a:r>
            <a:r>
              <a:rPr lang="en-US" kern="0" dirty="0" err="1"/>
              <a:t>tak</a:t>
            </a:r>
            <a:r>
              <a:rPr lang="en-US" kern="0" dirty="0"/>
              <a:t> </a:t>
            </a:r>
            <a:r>
              <a:rPr lang="en-US" kern="0" dirty="0" err="1"/>
              <a:t>terbendung</a:t>
            </a:r>
            <a:r>
              <a:rPr lang="en-US" kern="0" dirty="0"/>
              <a:t> </a:t>
            </a:r>
            <a:r>
              <a:rPr lang="en-US" kern="0" dirty="0" err="1"/>
              <a:t>akibat</a:t>
            </a:r>
            <a:r>
              <a:rPr lang="en-US" kern="0" dirty="0"/>
              <a:t> </a:t>
            </a:r>
            <a:r>
              <a:rPr lang="en-US" kern="0" dirty="0" err="1"/>
              <a:t>dari</a:t>
            </a:r>
            <a:r>
              <a:rPr lang="en-US" kern="0" dirty="0"/>
              <a:t> </a:t>
            </a:r>
            <a:r>
              <a:rPr lang="en-US" kern="0" dirty="0" err="1"/>
              <a:t>perkembangan</a:t>
            </a:r>
            <a:r>
              <a:rPr lang="en-US" kern="0" dirty="0"/>
              <a:t> </a:t>
            </a:r>
            <a:r>
              <a:rPr lang="en-US" kern="0" dirty="0" err="1"/>
              <a:t>iptek</a:t>
            </a:r>
            <a:r>
              <a:rPr lang="en-US" kern="0" dirty="0"/>
              <a:t> yang </a:t>
            </a:r>
            <a:r>
              <a:rPr lang="en-US" kern="0" dirty="0" err="1"/>
              <a:t>berpusat</a:t>
            </a:r>
            <a:r>
              <a:rPr lang="en-US" kern="0" dirty="0"/>
              <a:t> di negara barat.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Muculnya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jurang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kesejahteraan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diantara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bangsa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akibat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perkembangan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ilmu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pengetahua</a:t>
            </a:r>
            <a:r>
              <a:rPr lang="en-US" kern="0" dirty="0"/>
              <a:t>n yang </a:t>
            </a:r>
            <a:r>
              <a:rPr lang="en-US" kern="0" dirty="0" err="1"/>
              <a:t>condong</a:t>
            </a:r>
            <a:r>
              <a:rPr lang="en-US" kern="0" dirty="0"/>
              <a:t> </a:t>
            </a:r>
            <a:r>
              <a:rPr lang="en-US" kern="0" dirty="0" err="1"/>
              <a:t>menguntungkan</a:t>
            </a:r>
            <a:r>
              <a:rPr lang="en-US" kern="0" dirty="0"/>
              <a:t> </a:t>
            </a:r>
            <a:r>
              <a:rPr lang="en-US" kern="0" dirty="0" err="1"/>
              <a:t>kalangan</a:t>
            </a:r>
            <a:r>
              <a:rPr lang="en-US" kern="0" dirty="0"/>
              <a:t> </a:t>
            </a:r>
            <a:r>
              <a:rPr lang="en-US" kern="0" dirty="0" err="1"/>
              <a:t>atas</a:t>
            </a:r>
            <a:r>
              <a:rPr lang="en-US" kern="0" dirty="0"/>
              <a:t>.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63497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8">
            <a:extLst>
              <a:ext uri="{FF2B5EF4-FFF2-40B4-BE49-F238E27FC236}">
                <a16:creationId xmlns:a16="http://schemas.microsoft.com/office/drawing/2014/main" id="{BF0BD7A1-4B0A-C801-925D-62E5C9F94681}"/>
              </a:ext>
            </a:extLst>
          </p:cNvPr>
          <p:cNvSpPr/>
          <p:nvPr/>
        </p:nvSpPr>
        <p:spPr>
          <a:xfrm>
            <a:off x="4575474" y="1983427"/>
            <a:ext cx="3041052" cy="336037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Google Shape;455;p36">
            <a:extLst>
              <a:ext uri="{FF2B5EF4-FFF2-40B4-BE49-F238E27FC236}">
                <a16:creationId xmlns:a16="http://schemas.microsoft.com/office/drawing/2014/main" id="{8F55D082-B58E-2DDF-6458-1F660DA7C60E}"/>
              </a:ext>
            </a:extLst>
          </p:cNvPr>
          <p:cNvSpPr txBox="1">
            <a:spLocks/>
          </p:cNvSpPr>
          <p:nvPr/>
        </p:nvSpPr>
        <p:spPr>
          <a:xfrm>
            <a:off x="815413" y="1740331"/>
            <a:ext cx="6892000" cy="93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spcBef>
                <a:spcPts val="0"/>
              </a:spcBef>
            </a:pPr>
            <a:endParaRPr lang="en-ID" sz="5867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Google Shape;455;p36">
            <a:extLst>
              <a:ext uri="{FF2B5EF4-FFF2-40B4-BE49-F238E27FC236}">
                <a16:creationId xmlns:a16="http://schemas.microsoft.com/office/drawing/2014/main" id="{E4C9DAC7-3750-2813-F190-5779DD28D1A0}"/>
              </a:ext>
            </a:extLst>
          </p:cNvPr>
          <p:cNvSpPr txBox="1">
            <a:spLocks/>
          </p:cNvSpPr>
          <p:nvPr/>
        </p:nvSpPr>
        <p:spPr>
          <a:xfrm>
            <a:off x="1199453" y="1168062"/>
            <a:ext cx="8023567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70"/>
            <a:r>
              <a:rPr lang="en-US" sz="3200" kern="0" dirty="0"/>
              <a:t>Harapan</a:t>
            </a:r>
            <a:endParaRPr lang="en-ID" sz="3200" kern="0" dirty="0"/>
          </a:p>
        </p:txBody>
      </p:sp>
      <p:sp>
        <p:nvSpPr>
          <p:cNvPr id="2" name="Google Shape;293;p17">
            <a:extLst>
              <a:ext uri="{FF2B5EF4-FFF2-40B4-BE49-F238E27FC236}">
                <a16:creationId xmlns:a16="http://schemas.microsoft.com/office/drawing/2014/main" id="{D8F141FD-6F77-07E2-89BA-90B9F5F790B4}"/>
              </a:ext>
            </a:extLst>
          </p:cNvPr>
          <p:cNvSpPr txBox="1">
            <a:spLocks/>
          </p:cNvSpPr>
          <p:nvPr/>
        </p:nvSpPr>
        <p:spPr>
          <a:xfrm>
            <a:off x="1199453" y="2205331"/>
            <a:ext cx="9173272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perkembangan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ilmu</a:t>
            </a:r>
            <a:r>
              <a:rPr lang="en-US" kern="0" dirty="0"/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dapat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dinikmati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oleh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semua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kalangan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PT Serif"/>
              <a:sym typeface="PT Serif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lang="en-US" kern="0" dirty="0" err="1"/>
              <a:t>Jangan</a:t>
            </a:r>
            <a:r>
              <a:rPr lang="en-US" kern="0" dirty="0"/>
              <a:t> </a:t>
            </a:r>
            <a:r>
              <a:rPr lang="en-US" kern="0" dirty="0" err="1"/>
              <a:t>sampai</a:t>
            </a:r>
            <a:r>
              <a:rPr lang="en-US" kern="0" dirty="0"/>
              <a:t> </a:t>
            </a:r>
            <a:r>
              <a:rPr lang="en-US" kern="0" dirty="0" err="1"/>
              <a:t>perkembangan</a:t>
            </a:r>
            <a:r>
              <a:rPr lang="en-US" kern="0" dirty="0"/>
              <a:t> </a:t>
            </a:r>
            <a:r>
              <a:rPr lang="en-US" kern="0" dirty="0" err="1"/>
              <a:t>ilmu</a:t>
            </a:r>
            <a:r>
              <a:rPr lang="en-US" kern="0" dirty="0"/>
              <a:t> </a:t>
            </a:r>
            <a:r>
              <a:rPr lang="en-US" kern="0" dirty="0" err="1"/>
              <a:t>itu</a:t>
            </a:r>
            <a:r>
              <a:rPr lang="en-US" kern="0" dirty="0"/>
              <a:t> </a:t>
            </a:r>
            <a:r>
              <a:rPr lang="en-US" kern="0" dirty="0" err="1"/>
              <a:t>menggerus</a:t>
            </a:r>
            <a:r>
              <a:rPr lang="en-US" kern="0" dirty="0"/>
              <a:t> </a:t>
            </a:r>
            <a:r>
              <a:rPr lang="en-US" kern="0" dirty="0" err="1"/>
              <a:t>budaya</a:t>
            </a:r>
            <a:r>
              <a:rPr lang="en-US" kern="0" dirty="0"/>
              <a:t> </a:t>
            </a:r>
            <a:r>
              <a:rPr lang="en-US" kern="0" dirty="0" err="1"/>
              <a:t>bangsa</a:t>
            </a:r>
            <a:r>
              <a:rPr lang="en-US" kern="0" dirty="0"/>
              <a:t>.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Eksistensi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makhluk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hidup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tidak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hanya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manusia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) di Indonesia dan dunia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cerah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40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8">
            <a:extLst>
              <a:ext uri="{FF2B5EF4-FFF2-40B4-BE49-F238E27FC236}">
                <a16:creationId xmlns:a16="http://schemas.microsoft.com/office/drawing/2014/main" id="{BF0BD7A1-4B0A-C801-925D-62E5C9F94681}"/>
              </a:ext>
            </a:extLst>
          </p:cNvPr>
          <p:cNvSpPr/>
          <p:nvPr/>
        </p:nvSpPr>
        <p:spPr>
          <a:xfrm>
            <a:off x="4575474" y="1983427"/>
            <a:ext cx="3041052" cy="336037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550" y="3005417"/>
            <a:ext cx="9501188" cy="847166"/>
          </a:xfrm>
        </p:spPr>
        <p:txBody>
          <a:bodyPr/>
          <a:lstStyle/>
          <a:p>
            <a:pPr algn="l"/>
            <a:r>
              <a:rPr lang="en-US" altLang="ko-KR" dirty="0" err="1"/>
              <a:t>Terima</a:t>
            </a:r>
            <a:r>
              <a:rPr lang="en-US" altLang="ko-KR" dirty="0"/>
              <a:t> Kasih.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623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56;p36">
            <a:extLst>
              <a:ext uri="{FF2B5EF4-FFF2-40B4-BE49-F238E27FC236}">
                <a16:creationId xmlns:a16="http://schemas.microsoft.com/office/drawing/2014/main" id="{0801EB9E-AD6C-73DD-E54C-E5C5819B034F}"/>
              </a:ext>
            </a:extLst>
          </p:cNvPr>
          <p:cNvSpPr txBox="1">
            <a:spLocks/>
          </p:cNvSpPr>
          <p:nvPr/>
        </p:nvSpPr>
        <p:spPr>
          <a:xfrm>
            <a:off x="1035689" y="2309419"/>
            <a:ext cx="6892000" cy="251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52396" indent="0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kern="0" dirty="0"/>
              <a:t>RICO FITRANDA</a:t>
            </a:r>
          </a:p>
          <a:p>
            <a:pPr marL="152396" indent="0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kern="0" dirty="0"/>
              <a:t>NPM : 2207051025</a:t>
            </a:r>
          </a:p>
          <a:p>
            <a:pPr marL="152396" indent="0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kern="0" dirty="0"/>
          </a:p>
          <a:p>
            <a:pPr marL="152396" indent="0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kern="0" dirty="0"/>
              <a:t>FAJAR ALIF FADHILAH</a:t>
            </a:r>
          </a:p>
          <a:p>
            <a:pPr marL="152396" indent="0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kern="0" dirty="0"/>
              <a:t>NPM : 2207051024</a:t>
            </a:r>
          </a:p>
          <a:p>
            <a:pPr marL="152396" indent="0" algn="ctr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kern="0" dirty="0"/>
          </a:p>
        </p:txBody>
      </p:sp>
      <p:sp>
        <p:nvSpPr>
          <p:cNvPr id="34" name="Google Shape;455;p36">
            <a:extLst>
              <a:ext uri="{FF2B5EF4-FFF2-40B4-BE49-F238E27FC236}">
                <a16:creationId xmlns:a16="http://schemas.microsoft.com/office/drawing/2014/main" id="{3A2C5F53-E598-B0FA-18E8-C92B42860240}"/>
              </a:ext>
            </a:extLst>
          </p:cNvPr>
          <p:cNvSpPr txBox="1">
            <a:spLocks/>
          </p:cNvSpPr>
          <p:nvPr/>
        </p:nvSpPr>
        <p:spPr>
          <a:xfrm>
            <a:off x="1182444" y="1249683"/>
            <a:ext cx="689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70"/>
            <a:r>
              <a:rPr lang="en-US" sz="3600" kern="0" dirty="0" err="1"/>
              <a:t>Kelompok</a:t>
            </a:r>
            <a:r>
              <a:rPr lang="en-US" sz="3200" kern="0" dirty="0"/>
              <a:t> 14 </a:t>
            </a:r>
            <a:endParaRPr lang="en-ID" sz="3200" kern="0" dirty="0"/>
          </a:p>
        </p:txBody>
      </p:sp>
      <p:sp>
        <p:nvSpPr>
          <p:cNvPr id="36" name="Google Shape;456;p36">
            <a:extLst>
              <a:ext uri="{FF2B5EF4-FFF2-40B4-BE49-F238E27FC236}">
                <a16:creationId xmlns:a16="http://schemas.microsoft.com/office/drawing/2014/main" id="{E1909459-B2ED-D4D8-B572-50F695A2B7A0}"/>
              </a:ext>
            </a:extLst>
          </p:cNvPr>
          <p:cNvSpPr txBox="1">
            <a:spLocks/>
          </p:cNvSpPr>
          <p:nvPr/>
        </p:nvSpPr>
        <p:spPr>
          <a:xfrm>
            <a:off x="4413956" y="432166"/>
            <a:ext cx="7199556" cy="68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52396" indent="0" algn="r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2000" kern="0" dirty="0"/>
              <a:t>Pendidikan Pancasila, </a:t>
            </a:r>
            <a:r>
              <a:rPr lang="en-US" sz="2000" kern="0" dirty="0" err="1"/>
              <a:t>ibu</a:t>
            </a:r>
            <a:r>
              <a:rPr lang="en-US" sz="2000" kern="0" dirty="0"/>
              <a:t> </a:t>
            </a:r>
            <a:r>
              <a:rPr lang="en-US" sz="2000" kern="0" dirty="0" err="1"/>
              <a:t>Dayu</a:t>
            </a:r>
            <a:r>
              <a:rPr lang="en-US" sz="2000" kern="0" dirty="0"/>
              <a:t> Rika Perdana S. </a:t>
            </a:r>
            <a:r>
              <a:rPr lang="en-US" sz="2000" kern="0" dirty="0" err="1"/>
              <a:t>Pd,M</a:t>
            </a:r>
            <a:r>
              <a:rPr lang="en-US" sz="2000" kern="0" dirty="0"/>
              <a:t>. Pd</a:t>
            </a:r>
          </a:p>
          <a:p>
            <a:pPr marL="152396" indent="0" algn="r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kern="0" dirty="0"/>
          </a:p>
        </p:txBody>
      </p:sp>
      <p:sp>
        <p:nvSpPr>
          <p:cNvPr id="37" name="Google Shape;456;p36">
            <a:extLst>
              <a:ext uri="{FF2B5EF4-FFF2-40B4-BE49-F238E27FC236}">
                <a16:creationId xmlns:a16="http://schemas.microsoft.com/office/drawing/2014/main" id="{EF77F700-0C24-58E6-D0B9-0FD1E4DC02EA}"/>
              </a:ext>
            </a:extLst>
          </p:cNvPr>
          <p:cNvSpPr txBox="1">
            <a:spLocks/>
          </p:cNvSpPr>
          <p:nvPr/>
        </p:nvSpPr>
        <p:spPr>
          <a:xfrm>
            <a:off x="2650000" y="6251276"/>
            <a:ext cx="6892000" cy="68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52396" indent="0" algn="ctr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2000" kern="0" dirty="0"/>
              <a:t>D3 </a:t>
            </a:r>
            <a:r>
              <a:rPr lang="en-US" sz="2000" kern="0" dirty="0" err="1"/>
              <a:t>manajemen</a:t>
            </a:r>
            <a:r>
              <a:rPr lang="en-US" sz="2000" kern="0" dirty="0"/>
              <a:t> </a:t>
            </a:r>
            <a:r>
              <a:rPr lang="en-US" sz="2000" kern="0" dirty="0" err="1"/>
              <a:t>informatika</a:t>
            </a:r>
            <a:endParaRPr lang="en-US" sz="2000" kern="0" dirty="0"/>
          </a:p>
          <a:p>
            <a:pPr marL="152396" indent="0" algn="r" defTabSz="121917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7834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Mengapa</a:t>
            </a:r>
            <a:r>
              <a:rPr lang="en-US" altLang="ko-KR" dirty="0"/>
              <a:t> Pancasila?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3197" y="1383635"/>
            <a:ext cx="12192000" cy="384043"/>
          </a:xfrm>
        </p:spPr>
        <p:txBody>
          <a:bodyPr anchor="ctr"/>
          <a:lstStyle/>
          <a:p>
            <a:pPr lvl="0"/>
            <a:r>
              <a:rPr lang="en-US" altLang="ko-KR" dirty="0" err="1"/>
              <a:t>Mengapa</a:t>
            </a:r>
            <a:r>
              <a:rPr lang="en-US" altLang="ko-KR" dirty="0"/>
              <a:t> Pancasila sangat </a:t>
            </a:r>
            <a:r>
              <a:rPr lang="en-US" altLang="ko-KR" dirty="0" err="1"/>
              <a:t>cocok</a:t>
            </a:r>
            <a:r>
              <a:rPr lang="en-US" altLang="ko-KR" dirty="0"/>
              <a:t> </a:t>
            </a:r>
            <a:r>
              <a:rPr lang="en-US" altLang="ko-KR" dirty="0" err="1"/>
              <a:t>menjadi</a:t>
            </a:r>
            <a:r>
              <a:rPr lang="en-US" altLang="ko-KR" dirty="0"/>
              <a:t> </a:t>
            </a:r>
            <a:r>
              <a:rPr lang="en-US" altLang="ko-KR" dirty="0" err="1"/>
              <a:t>dasar</a:t>
            </a:r>
            <a:r>
              <a:rPr lang="en-US" altLang="ko-KR" dirty="0"/>
              <a:t> </a:t>
            </a:r>
            <a:r>
              <a:rPr lang="en-US" altLang="ko-KR" dirty="0" err="1"/>
              <a:t>pengembangan</a:t>
            </a:r>
            <a:r>
              <a:rPr lang="en-US" altLang="ko-KR" dirty="0"/>
              <a:t> </a:t>
            </a:r>
            <a:r>
              <a:rPr lang="en-US" altLang="ko-KR" dirty="0" err="1"/>
              <a:t>bangsa</a:t>
            </a:r>
            <a:r>
              <a:rPr lang="en-US" altLang="ko-KR" dirty="0"/>
              <a:t> </a:t>
            </a:r>
            <a:r>
              <a:rPr lang="en-US" altLang="ko-KR" dirty="0" err="1"/>
              <a:t>indonesia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954456" y="1857101"/>
            <a:ext cx="1013409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kelima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sila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pancasila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bukan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merupakan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pemikiran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seseorang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sekelompok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orang.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Namun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Pancasila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diangkat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nilai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adat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istiadat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nilai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kebudayaan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dan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nilai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religius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terdapat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pandangan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hidup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masyarakat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Indonesia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sebelum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membentuk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negara.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Berikut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3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fungsi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Pancasila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asas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pengembangan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iptek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2764" y="2881632"/>
            <a:ext cx="2449035" cy="3209744"/>
            <a:chOff x="2227884" y="1341904"/>
            <a:chExt cx="2835932" cy="2407309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833303"/>
              <a:ext cx="2835932" cy="19159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kern="0" dirty="0">
                  <a:solidFill>
                    <a:schemeClr val="bg1"/>
                  </a:solidFill>
                </a:rPr>
                <a:t>S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etiap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ilmu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pengetahuan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dan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teknologi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yang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dikembangkan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di Indonesia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harus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didasarkan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pada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nilai-nilai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Pancasila dan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dapat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menjawa</a:t>
              </a:r>
              <a:r>
                <a:rPr lang="en-US" sz="1600" kern="0" dirty="0">
                  <a:solidFill>
                    <a:schemeClr val="bg1"/>
                  </a:solidFill>
                </a:rPr>
                <a:t>b </a:t>
              </a:r>
              <a:r>
                <a:rPr lang="en-US" sz="1600" kern="0" dirty="0" err="1">
                  <a:solidFill>
                    <a:schemeClr val="bg1"/>
                  </a:solidFill>
                </a:rPr>
                <a:t>tantangan</a:t>
              </a:r>
              <a:r>
                <a:rPr lang="en-US" sz="1600" kern="0" dirty="0">
                  <a:solidFill>
                    <a:schemeClr val="bg1"/>
                  </a:solidFill>
                </a:rPr>
                <a:t> zaman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T Serif"/>
                  <a:sym typeface="PT Serif"/>
                </a:rPr>
                <a:t>.</a:t>
              </a:r>
            </a:p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41904"/>
              <a:ext cx="2835932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Pancasila </a:t>
              </a:r>
              <a:r>
                <a:rPr lang="en-US" altLang="ko-KR" sz="1600" b="1" dirty="0" err="1">
                  <a:solidFill>
                    <a:schemeClr val="accent1"/>
                  </a:solidFill>
                  <a:cs typeface="Arial" pitchFamily="34" charset="0"/>
                </a:rPr>
                <a:t>sebagai</a:t>
              </a:r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1"/>
                  </a:solidFill>
                  <a:cs typeface="Arial" pitchFamily="34" charset="0"/>
                </a:rPr>
                <a:t>landasan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954456" y="2866243"/>
            <a:ext cx="737005" cy="7370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483" y="3012637"/>
            <a:ext cx="52770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31143" y="3001189"/>
            <a:ext cx="2449035" cy="2410833"/>
            <a:chOff x="2227884" y="1434237"/>
            <a:chExt cx="2835932" cy="1808126"/>
          </a:xfrm>
        </p:grpSpPr>
        <p:sp>
          <p:nvSpPr>
            <p:cNvPr id="11" name="TextBox 10"/>
            <p:cNvSpPr txBox="1"/>
            <p:nvPr/>
          </p:nvSpPr>
          <p:spPr>
            <a:xfrm>
              <a:off x="2227884" y="1880451"/>
              <a:ext cx="2835932" cy="13619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nilai-nilai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Pancasila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mampu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mengendalikan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iptek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agar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tidak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keluar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dari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cara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berpikir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dan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cara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bertindak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bangsa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Indonesia.</a:t>
              </a:r>
            </a:p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884" y="1434237"/>
              <a:ext cx="2835932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pengendalian</a:t>
              </a:r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. 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4362835" y="2862690"/>
            <a:ext cx="737005" cy="7370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0862" y="3009084"/>
            <a:ext cx="52770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39520" y="2874526"/>
            <a:ext cx="2449035" cy="2473285"/>
            <a:chOff x="2227884" y="1341904"/>
            <a:chExt cx="2835932" cy="1854964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834956"/>
              <a:ext cx="2835932" cy="13619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pengembangan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lang="en-US" sz="1600" kern="0" dirty="0" err="1">
                  <a:solidFill>
                    <a:srgbClr val="EFEFEF"/>
                  </a:solidFill>
                  <a:latin typeface="PT Serif"/>
                  <a:sym typeface="PT Serif"/>
                </a:rPr>
                <a:t>ilmu</a:t>
              </a:r>
              <a:r>
                <a:rPr lang="en-US" sz="1600" kern="0" dirty="0">
                  <a:solidFill>
                    <a:srgbClr val="EFEFEF"/>
                  </a:solidFill>
                  <a:latin typeface="PT Serif"/>
                  <a:sym typeface="PT Serif"/>
                </a:rPr>
                <a:t> </a:t>
              </a:r>
              <a:r>
                <a:rPr lang="en-US" sz="1600" kern="0" dirty="0" err="1">
                  <a:solidFill>
                    <a:srgbClr val="EFEFEF"/>
                  </a:solidFill>
                  <a:latin typeface="PT Serif"/>
                  <a:sym typeface="PT Serif"/>
                </a:rPr>
                <a:t>pengetahuan</a:t>
              </a:r>
              <a:r>
                <a:rPr lang="en-US" sz="1600" kern="0" dirty="0">
                  <a:solidFill>
                    <a:srgbClr val="EFEFEF"/>
                  </a:solidFill>
                  <a:latin typeface="PT Serif"/>
                  <a:sym typeface="PT Serif"/>
                </a:rPr>
                <a:t> dan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teknologi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(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iptek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)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harus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berakar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dari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budaya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dan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ideologi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bangsa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 Indonesia.</a:t>
              </a:r>
            </a:p>
            <a:p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41904"/>
              <a:ext cx="2835932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Tidak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melupakan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budaya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bangsa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771212" y="2859136"/>
            <a:ext cx="737005" cy="7370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239" y="3005530"/>
            <a:ext cx="52770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6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8">
            <a:extLst>
              <a:ext uri="{FF2B5EF4-FFF2-40B4-BE49-F238E27FC236}">
                <a16:creationId xmlns:a16="http://schemas.microsoft.com/office/drawing/2014/main" id="{BF0BD7A1-4B0A-C801-925D-62E5C9F94681}"/>
              </a:ext>
            </a:extLst>
          </p:cNvPr>
          <p:cNvSpPr/>
          <p:nvPr/>
        </p:nvSpPr>
        <p:spPr>
          <a:xfrm>
            <a:off x="4575474" y="1983427"/>
            <a:ext cx="3041052" cy="336037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7225" y="2024622"/>
            <a:ext cx="9501188" cy="2222975"/>
          </a:xfrm>
        </p:spPr>
        <p:txBody>
          <a:bodyPr/>
          <a:lstStyle/>
          <a:p>
            <a:pPr algn="l"/>
            <a:r>
              <a:rPr lang="en-US" altLang="ko-KR" dirty="0" err="1"/>
              <a:t>Keterkaitan</a:t>
            </a:r>
            <a:r>
              <a:rPr lang="en-US" altLang="ko-KR" dirty="0"/>
              <a:t> </a:t>
            </a:r>
            <a:r>
              <a:rPr lang="en-US" altLang="ko-KR" dirty="0" err="1"/>
              <a:t>sila-sila</a:t>
            </a:r>
            <a:r>
              <a:rPr lang="en-US" altLang="ko-KR" dirty="0"/>
              <a:t> Pancasila </a:t>
            </a:r>
            <a:r>
              <a:rPr lang="en-US" altLang="ko-KR" dirty="0" err="1"/>
              <a:t>Dengan</a:t>
            </a:r>
            <a:r>
              <a:rPr lang="en-US" altLang="ko-KR" dirty="0"/>
              <a:t> Dasar </a:t>
            </a:r>
            <a:r>
              <a:rPr lang="en-US" altLang="ko-KR" dirty="0" err="1"/>
              <a:t>Pengembangan</a:t>
            </a:r>
            <a:r>
              <a:rPr lang="en-US" altLang="ko-KR" dirty="0"/>
              <a:t> </a:t>
            </a:r>
            <a:r>
              <a:rPr lang="en-US" altLang="ko-KR" dirty="0" err="1"/>
              <a:t>Ilmu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25" y="4219634"/>
            <a:ext cx="8238304" cy="384043"/>
          </a:xfrm>
        </p:spPr>
        <p:txBody>
          <a:bodyPr anchor="ctr"/>
          <a:lstStyle/>
          <a:p>
            <a:pPr lvl="0" algn="l"/>
            <a:r>
              <a:rPr lang="en-US" altLang="ko-KR" dirty="0" err="1"/>
              <a:t>Setiap</a:t>
            </a:r>
            <a:r>
              <a:rPr lang="en-US" altLang="ko-KR" dirty="0"/>
              <a:t> </a:t>
            </a:r>
            <a:r>
              <a:rPr lang="en-US" altLang="ko-KR" dirty="0" err="1"/>
              <a:t>sila</a:t>
            </a:r>
            <a:r>
              <a:rPr lang="en-US" altLang="ko-KR" dirty="0"/>
              <a:t> Pancasila </a:t>
            </a:r>
            <a:r>
              <a:rPr lang="en-US" altLang="ko-KR" dirty="0" err="1"/>
              <a:t>memiliki</a:t>
            </a:r>
            <a:r>
              <a:rPr lang="en-US" altLang="ko-KR" dirty="0"/>
              <a:t> </a:t>
            </a:r>
            <a:r>
              <a:rPr lang="en-US" altLang="ko-KR" dirty="0" err="1"/>
              <a:t>fungsi</a:t>
            </a:r>
            <a:r>
              <a:rPr lang="en-US" altLang="ko-KR" dirty="0"/>
              <a:t> </a:t>
            </a:r>
            <a:r>
              <a:rPr lang="en-US" altLang="ko-KR" dirty="0" err="1"/>
              <a:t>penting</a:t>
            </a:r>
            <a:r>
              <a:rPr lang="en-US" altLang="ko-KR" dirty="0"/>
              <a:t> </a:t>
            </a:r>
            <a:r>
              <a:rPr lang="en-US" altLang="ko-KR" dirty="0" err="1"/>
              <a:t>dalam</a:t>
            </a:r>
            <a:r>
              <a:rPr lang="en-US" altLang="ko-KR" dirty="0"/>
              <a:t> </a:t>
            </a:r>
            <a:r>
              <a:rPr lang="en-US" altLang="ko-KR" dirty="0" err="1"/>
              <a:t>pengembangan</a:t>
            </a:r>
            <a:r>
              <a:rPr lang="en-US" altLang="ko-KR" dirty="0"/>
              <a:t> </a:t>
            </a:r>
            <a:r>
              <a:rPr lang="en-US" altLang="ko-KR" dirty="0" err="1"/>
              <a:t>iptek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098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17">
            <a:extLst>
              <a:ext uri="{FF2B5EF4-FFF2-40B4-BE49-F238E27FC236}">
                <a16:creationId xmlns:a16="http://schemas.microsoft.com/office/drawing/2014/main" id="{F93AE851-5F31-6948-3A30-A6735A1EB9AE}"/>
              </a:ext>
            </a:extLst>
          </p:cNvPr>
          <p:cNvSpPr txBox="1">
            <a:spLocks/>
          </p:cNvSpPr>
          <p:nvPr/>
        </p:nvSpPr>
        <p:spPr>
          <a:xfrm>
            <a:off x="1210742" y="2374664"/>
            <a:ext cx="9728191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Sila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pertama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Ketuhanan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Maha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Esa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berkaitan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tentang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upaya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penyadaran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bahwa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manusia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hidup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di dunia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hanyalah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sebatas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ujian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demi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kehidupan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abadi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selanjutnya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ujian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dihadapi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tersebut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berkaitan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dengan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kodrat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manusia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seabagai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khalifah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muka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bumi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bertanggung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jawab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untuk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memakmurkan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bumi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bukan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justru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membuat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kerusakan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bumi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93;p17">
            <a:extLst>
              <a:ext uri="{FF2B5EF4-FFF2-40B4-BE49-F238E27FC236}">
                <a16:creationId xmlns:a16="http://schemas.microsoft.com/office/drawing/2014/main" id="{F1019589-E61E-2CCF-5D4C-ED73F5B9FD82}"/>
              </a:ext>
            </a:extLst>
          </p:cNvPr>
          <p:cNvSpPr txBox="1">
            <a:spLocks/>
          </p:cNvSpPr>
          <p:nvPr/>
        </p:nvSpPr>
        <p:spPr>
          <a:xfrm>
            <a:off x="1199453" y="2205331"/>
            <a:ext cx="8847658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Sila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kedua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Kemanusiaan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Adil dan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Beradab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memberikan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arahan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baik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bersifat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universal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maupun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khas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terhadap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ilmuwan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ahli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teknik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di Indonesia.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Asas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kemanusiaan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atau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humanisme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menghendaki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agar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perlakuan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terhadap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manusia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harus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sesuai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dengan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kodratnya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sebagai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manusia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26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17">
            <a:extLst>
              <a:ext uri="{FF2B5EF4-FFF2-40B4-BE49-F238E27FC236}">
                <a16:creationId xmlns:a16="http://schemas.microsoft.com/office/drawing/2014/main" id="{F93AE851-5F31-6948-3A30-A6735A1EB9AE}"/>
              </a:ext>
            </a:extLst>
          </p:cNvPr>
          <p:cNvSpPr txBox="1">
            <a:spLocks/>
          </p:cNvSpPr>
          <p:nvPr/>
        </p:nvSpPr>
        <p:spPr>
          <a:xfrm>
            <a:off x="1185166" y="1913400"/>
            <a:ext cx="9344722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Sila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ketiga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Persatuan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memberikan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landasan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esensial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bagi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kelangsungan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 Negara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Kesatauan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Republik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 (NKRI).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Untuk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itu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ilmuwan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ahli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teknik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perlu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menjunjung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tinggi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asas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Persatuan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ini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dalam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tugas-tugas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profesionalnya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Suatu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pekerjaan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atau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tugas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dikerjakan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bersama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dengan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semangat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nasionalisme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tinggi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dapat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menghasilkan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produktivitas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lebih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optimal. </a:t>
            </a:r>
          </a:p>
        </p:txBody>
      </p:sp>
    </p:spTree>
    <p:extLst>
      <p:ext uri="{BB962C8B-B14F-4D97-AF65-F5344CB8AC3E}">
        <p14:creationId xmlns:p14="http://schemas.microsoft.com/office/powerpoint/2010/main" val="181114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17">
            <a:extLst>
              <a:ext uri="{FF2B5EF4-FFF2-40B4-BE49-F238E27FC236}">
                <a16:creationId xmlns:a16="http://schemas.microsoft.com/office/drawing/2014/main" id="{F93AE851-5F31-6948-3A30-A6735A1EB9AE}"/>
              </a:ext>
            </a:extLst>
          </p:cNvPr>
          <p:cNvSpPr txBox="1">
            <a:spLocks/>
          </p:cNvSpPr>
          <p:nvPr/>
        </p:nvSpPr>
        <p:spPr>
          <a:xfrm>
            <a:off x="1313753" y="2033880"/>
            <a:ext cx="9830497" cy="322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Sila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keempat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Kerakyatan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Dipimpin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oleh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Hikmat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Kebijaksanaan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dalam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Permusyawaratan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Perwakilan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mengandung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arti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bahwa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pembentukan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negara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republik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ini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adalah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oleh dan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untuk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semua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rakyat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Setiap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warga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negara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mempunyai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hak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kewajiban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sama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terhadap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negara.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Demikian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pula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halnya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dengan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ilmuwan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ahli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teknik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wajib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memberikan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kontribusi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sebasar-besarnya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sesuai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kemampuan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untuk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kemajuan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negara.</a:t>
            </a:r>
          </a:p>
        </p:txBody>
      </p:sp>
    </p:spTree>
    <p:extLst>
      <p:ext uri="{BB962C8B-B14F-4D97-AF65-F5344CB8AC3E}">
        <p14:creationId xmlns:p14="http://schemas.microsoft.com/office/powerpoint/2010/main" val="250025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17">
            <a:extLst>
              <a:ext uri="{FF2B5EF4-FFF2-40B4-BE49-F238E27FC236}">
                <a16:creationId xmlns:a16="http://schemas.microsoft.com/office/drawing/2014/main" id="{F93AE851-5F31-6948-3A30-A6735A1EB9AE}"/>
              </a:ext>
            </a:extLst>
          </p:cNvPr>
          <p:cNvSpPr txBox="1">
            <a:spLocks/>
          </p:cNvSpPr>
          <p:nvPr/>
        </p:nvSpPr>
        <p:spPr>
          <a:xfrm>
            <a:off x="1199453" y="2205331"/>
            <a:ext cx="8023567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Sila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kelima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Keadilan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Sosial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bagi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Seluruh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Rakyat Indonesia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memberikan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arahan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agar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selalu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diusahakan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tidak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terjadinya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jurang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(gap)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kesejahteraan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antara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bangsa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Indonesia.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Ilmuwan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dan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ahli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teknik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mengelola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industri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perlu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selalu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mengembangkan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sistem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yang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memajukan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perusahaan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sekaligus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menjamin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kesejahteraan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karyawan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1417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565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Montserrat</vt:lpstr>
      <vt:lpstr>PT Serif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RICO FITRANDA</dc:creator>
  <cp:lastModifiedBy>RICO FITRANDA</cp:lastModifiedBy>
  <cp:revision>10</cp:revision>
  <dcterms:created xsi:type="dcterms:W3CDTF">2022-08-28T08:18:19Z</dcterms:created>
  <dcterms:modified xsi:type="dcterms:W3CDTF">2022-09-06T00:54:34Z</dcterms:modified>
</cp:coreProperties>
</file>