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7569200" cy="10693400"/>
  <p:notesSz cx="75692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690" y="3314954"/>
            <a:ext cx="6433820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5380" y="5988304"/>
            <a:ext cx="529844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460" y="2459482"/>
            <a:ext cx="329260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8138" y="2459482"/>
            <a:ext cx="329260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460" y="427736"/>
            <a:ext cx="681228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460" y="2459482"/>
            <a:ext cx="681228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3528" y="9944862"/>
            <a:ext cx="242214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460" y="9944862"/>
            <a:ext cx="1740916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9824" y="9944862"/>
            <a:ext cx="1740916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kumparan.com/rullysubhanudin23/pancasila-sebagai-dasar-nilai-pengembangan-ilmu-1ub8ZEmMv3X#%3A~%3Atext%3DKonsep%20Pancasila%20sebagai%20dasar%20nilai%20pengembangan%20ilmu%20pernah%2Cmenjadi%20objek%20ilmu%20pengetahuan%20atau%20hal%20yang%20diselidiki" TargetMode="External"/><Relationship Id="rId3" Type="http://schemas.openxmlformats.org/officeDocument/2006/relationships/hyperlink" Target="https://mahasiswa.yai.ac.id/v5/data_mhs/tugas/1844190038/03Tugas%20pertemuan%203%20Agus%20Tri%20Purwanto.pdf" TargetMode="External"/><Relationship Id="rId4" Type="http://schemas.openxmlformats.org/officeDocument/2006/relationships/hyperlink" Target="https://jptam.org/index.php/jptam/article/view/4003/3336" TargetMode="External"/><Relationship Id="rId5" Type="http://schemas.openxmlformats.org/officeDocument/2006/relationships/hyperlink" Target="https://www.studocu.com/id/document/universitas-negeri-malang/pancasila-education-pancasila-education/makalah-pancasila-sebagai-dasar-nilai-pengembangan-ilmu/23134541" TargetMode="External"/><Relationship Id="rId6" Type="http://schemas.openxmlformats.org/officeDocument/2006/relationships/hyperlink" Target="http://rikkyfaperta.staff.unja.ac.id/wp-content/uploads/2018/10/Pertemuan-ke-3.pptx" TargetMode="External"/><Relationship Id="rId7" Type="http://schemas.openxmlformats.org/officeDocument/2006/relationships/hyperlink" Target="http://jurnal.unissula.ac.id/index.php/jurnalhukum/article/view/11324" TargetMode="Externa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87019" y="1020067"/>
            <a:ext cx="3546475" cy="5962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73430" marR="5080" indent="-761365">
              <a:lnSpc>
                <a:spcPct val="117000"/>
              </a:lnSpc>
              <a:spcBef>
                <a:spcPts val="100"/>
              </a:spcBef>
            </a:pPr>
            <a:r>
              <a:rPr dirty="0" sz="1600" spc="-20" b="1">
                <a:latin typeface="Calibri"/>
                <a:cs typeface="Calibri"/>
              </a:rPr>
              <a:t>PANCASILA</a:t>
            </a:r>
            <a:r>
              <a:rPr dirty="0" sz="1600" spc="-15" b="1">
                <a:latin typeface="Calibri"/>
                <a:cs typeface="Calibri"/>
              </a:rPr>
              <a:t> </a:t>
            </a:r>
            <a:r>
              <a:rPr dirty="0" sz="1600" spc="-10" b="1">
                <a:latin typeface="Calibri"/>
                <a:cs typeface="Calibri"/>
              </a:rPr>
              <a:t>SEBAGAI </a:t>
            </a:r>
            <a:r>
              <a:rPr dirty="0" sz="1600" spc="-15" b="1">
                <a:latin typeface="Calibri"/>
                <a:cs typeface="Calibri"/>
              </a:rPr>
              <a:t>DASAR</a:t>
            </a:r>
            <a:r>
              <a:rPr dirty="0" sz="1600" spc="-10" b="1">
                <a:latin typeface="Calibri"/>
                <a:cs typeface="Calibri"/>
              </a:rPr>
              <a:t> </a:t>
            </a:r>
            <a:r>
              <a:rPr dirty="0" sz="1600" spc="-5" b="1">
                <a:latin typeface="Calibri"/>
                <a:cs typeface="Calibri"/>
              </a:rPr>
              <a:t>NILAI</a:t>
            </a:r>
            <a:r>
              <a:rPr dirty="0" sz="1600" spc="-10" b="1">
                <a:latin typeface="Calibri"/>
                <a:cs typeface="Calibri"/>
              </a:rPr>
              <a:t> </a:t>
            </a:r>
            <a:r>
              <a:rPr dirty="0" sz="1600" spc="-15" b="1">
                <a:latin typeface="Calibri"/>
                <a:cs typeface="Calibri"/>
              </a:rPr>
              <a:t>DALAM </a:t>
            </a:r>
            <a:r>
              <a:rPr dirty="0" sz="1600" spc="-345" b="1">
                <a:latin typeface="Calibri"/>
                <a:cs typeface="Calibri"/>
              </a:rPr>
              <a:t> </a:t>
            </a:r>
            <a:r>
              <a:rPr dirty="0" sz="1600" spc="-10" b="1">
                <a:latin typeface="Calibri"/>
                <a:cs typeface="Calibri"/>
              </a:rPr>
              <a:t>PENGEMBANGAN </a:t>
            </a:r>
            <a:r>
              <a:rPr dirty="0" sz="1600" spc="-5" b="1">
                <a:latin typeface="Calibri"/>
                <a:cs typeface="Calibri"/>
              </a:rPr>
              <a:t>ILMU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633021" y="6175161"/>
            <a:ext cx="2654300" cy="881380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345"/>
              </a:spcBef>
            </a:pPr>
            <a:r>
              <a:rPr dirty="0" sz="1200" b="1">
                <a:latin typeface="Calibri"/>
                <a:cs typeface="Calibri"/>
              </a:rPr>
              <a:t>Oleh:</a:t>
            </a:r>
            <a:endParaRPr sz="1200">
              <a:latin typeface="Calibri"/>
              <a:cs typeface="Calibri"/>
            </a:endParaRPr>
          </a:p>
          <a:p>
            <a:pPr algn="ctr" marL="12700" marR="5080">
              <a:lnSpc>
                <a:spcPct val="117000"/>
              </a:lnSpc>
            </a:pPr>
            <a:r>
              <a:rPr dirty="0" sz="1200" b="1">
                <a:latin typeface="Calibri"/>
                <a:cs typeface="Calibri"/>
              </a:rPr>
              <a:t>Muhammad Donda </a:t>
            </a:r>
            <a:r>
              <a:rPr dirty="0" sz="1200" spc="-10" b="1">
                <a:latin typeface="Calibri"/>
                <a:cs typeface="Calibri"/>
              </a:rPr>
              <a:t>Fauzaan </a:t>
            </a:r>
            <a:r>
              <a:rPr dirty="0" sz="1200" b="1">
                <a:latin typeface="Calibri"/>
                <a:cs typeface="Calibri"/>
              </a:rPr>
              <a:t>2017051036 </a:t>
            </a:r>
            <a:r>
              <a:rPr dirty="0" sz="1200" spc="5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Kurniawan </a:t>
            </a:r>
            <a:r>
              <a:rPr dirty="0" sz="1200" b="1">
                <a:latin typeface="Calibri"/>
                <a:cs typeface="Calibri"/>
              </a:rPr>
              <a:t>Dwi </a:t>
            </a:r>
            <a:r>
              <a:rPr dirty="0" sz="1200" spc="-15" b="1">
                <a:latin typeface="Calibri"/>
                <a:cs typeface="Calibri"/>
              </a:rPr>
              <a:t>Yuliyanto </a:t>
            </a:r>
            <a:r>
              <a:rPr dirty="0" sz="1200" b="1">
                <a:latin typeface="Calibri"/>
                <a:cs typeface="Calibri"/>
              </a:rPr>
              <a:t>2057051010 </a:t>
            </a:r>
            <a:r>
              <a:rPr dirty="0" sz="1200" spc="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Muhammad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Dzaki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Arrahman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2017051073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31294" y="7666823"/>
            <a:ext cx="4257675" cy="74168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385"/>
              </a:spcBef>
            </a:pPr>
            <a:r>
              <a:rPr dirty="0" sz="1400" spc="-10" b="1">
                <a:latin typeface="Calibri"/>
                <a:cs typeface="Calibri"/>
              </a:rPr>
              <a:t>JURUSAN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5" b="1">
                <a:latin typeface="Calibri"/>
                <a:cs typeface="Calibri"/>
              </a:rPr>
              <a:t>ILMU</a:t>
            </a:r>
            <a:r>
              <a:rPr dirty="0" sz="1400" spc="-20" b="1">
                <a:latin typeface="Calibri"/>
                <a:cs typeface="Calibri"/>
              </a:rPr>
              <a:t> </a:t>
            </a:r>
            <a:r>
              <a:rPr dirty="0" sz="1400" spc="-15" b="1">
                <a:latin typeface="Calibri"/>
                <a:cs typeface="Calibri"/>
              </a:rPr>
              <a:t>KOMPUTER</a:t>
            </a:r>
            <a:endParaRPr sz="1400">
              <a:latin typeface="Calibri"/>
              <a:cs typeface="Calibri"/>
            </a:endParaRPr>
          </a:p>
          <a:p>
            <a:pPr algn="ctr" marL="12065" marR="5080">
              <a:lnSpc>
                <a:spcPct val="101699"/>
              </a:lnSpc>
              <a:spcBef>
                <a:spcPts val="254"/>
              </a:spcBef>
            </a:pPr>
            <a:r>
              <a:rPr dirty="0" sz="1400" spc="-45" b="1">
                <a:latin typeface="Calibri"/>
                <a:cs typeface="Calibri"/>
              </a:rPr>
              <a:t>FAKULTAS</a:t>
            </a:r>
            <a:r>
              <a:rPr dirty="0" sz="1400" spc="-5" b="1">
                <a:latin typeface="Calibri"/>
                <a:cs typeface="Calibri"/>
              </a:rPr>
              <a:t> </a:t>
            </a:r>
            <a:r>
              <a:rPr dirty="0" sz="1400" spc="-30" b="1">
                <a:latin typeface="Calibri"/>
                <a:cs typeface="Calibri"/>
              </a:rPr>
              <a:t>MATEMATIKA</a:t>
            </a:r>
            <a:r>
              <a:rPr dirty="0" sz="1400" spc="-5" b="1">
                <a:latin typeface="Calibri"/>
                <a:cs typeface="Calibri"/>
              </a:rPr>
              <a:t> </a:t>
            </a:r>
            <a:r>
              <a:rPr dirty="0" sz="1400" spc="-15" b="1">
                <a:latin typeface="Calibri"/>
                <a:cs typeface="Calibri"/>
              </a:rPr>
              <a:t>DAN</a:t>
            </a:r>
            <a:r>
              <a:rPr dirty="0" sz="1400" b="1">
                <a:latin typeface="Calibri"/>
                <a:cs typeface="Calibri"/>
              </a:rPr>
              <a:t> </a:t>
            </a:r>
            <a:r>
              <a:rPr dirty="0" sz="1400" spc="-5" b="1">
                <a:latin typeface="Calibri"/>
                <a:cs typeface="Calibri"/>
              </a:rPr>
              <a:t>ILMU </a:t>
            </a:r>
            <a:r>
              <a:rPr dirty="0" sz="1400" spc="-20" b="1">
                <a:latin typeface="Calibri"/>
                <a:cs typeface="Calibri"/>
              </a:rPr>
              <a:t>PENGETAHUAN</a:t>
            </a:r>
            <a:r>
              <a:rPr dirty="0" sz="1400" spc="-5" b="1">
                <a:latin typeface="Calibri"/>
                <a:cs typeface="Calibri"/>
              </a:rPr>
              <a:t> ALAM </a:t>
            </a:r>
            <a:r>
              <a:rPr dirty="0" sz="1400" spc="-300" b="1">
                <a:latin typeface="Calibri"/>
                <a:cs typeface="Calibri"/>
              </a:rPr>
              <a:t> </a:t>
            </a:r>
            <a:r>
              <a:rPr dirty="0" sz="1400" spc="-20" b="1">
                <a:latin typeface="Calibri"/>
                <a:cs typeface="Calibri"/>
              </a:rPr>
              <a:t>UNIVERSITAS</a:t>
            </a:r>
            <a:r>
              <a:rPr dirty="0" sz="1400" spc="-10" b="1">
                <a:latin typeface="Calibri"/>
                <a:cs typeface="Calibri"/>
              </a:rPr>
              <a:t> </a:t>
            </a:r>
            <a:r>
              <a:rPr dirty="0" sz="1400" spc="-5" b="1">
                <a:latin typeface="Calibri"/>
                <a:cs typeface="Calibri"/>
              </a:rPr>
              <a:t>LAMPUNG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59860" y="2739394"/>
            <a:ext cx="2600325" cy="25622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27479" y="1057315"/>
            <a:ext cx="5065395" cy="5506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K</a:t>
            </a:r>
            <a:r>
              <a:rPr dirty="0" sz="1200" spc="-90" b="1">
                <a:latin typeface="Times New Roman"/>
                <a:cs typeface="Times New Roman"/>
              </a:rPr>
              <a:t>AT</a:t>
            </a:r>
            <a:r>
              <a:rPr dirty="0" sz="1200" b="1">
                <a:latin typeface="Times New Roman"/>
                <a:cs typeface="Times New Roman"/>
              </a:rPr>
              <a:t>A</a:t>
            </a:r>
            <a:r>
              <a:rPr dirty="0" sz="1200" spc="-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PENGAN</a:t>
            </a:r>
            <a:r>
              <a:rPr dirty="0" sz="1200" spc="-90" b="1">
                <a:latin typeface="Times New Roman"/>
                <a:cs typeface="Times New Roman"/>
              </a:rPr>
              <a:t>T</a:t>
            </a:r>
            <a:r>
              <a:rPr dirty="0" sz="1200" b="1">
                <a:latin typeface="Times New Roman"/>
                <a:cs typeface="Times New Roman"/>
              </a:rPr>
              <a:t>AR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algn="just" marL="12700" marR="5080" indent="342900">
              <a:lnSpc>
                <a:spcPct val="152600"/>
              </a:lnSpc>
            </a:pPr>
            <a:r>
              <a:rPr dirty="0" sz="1200">
                <a:latin typeface="Calibri"/>
                <a:cs typeface="Calibri"/>
              </a:rPr>
              <a:t>Puji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syukur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kehadirat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Allah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SWT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Tuhan </a:t>
            </a:r>
            <a:r>
              <a:rPr dirty="0" sz="1200" spc="-20">
                <a:latin typeface="Calibri"/>
                <a:cs typeface="Calibri"/>
              </a:rPr>
              <a:t>Yang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Maha </a:t>
            </a:r>
            <a:r>
              <a:rPr dirty="0" sz="1200" spc="-5">
                <a:latin typeface="Calibri"/>
                <a:cs typeface="Calibri"/>
              </a:rPr>
              <a:t>Kuasa </a:t>
            </a:r>
            <a:r>
              <a:rPr dirty="0" sz="1200" spc="-10">
                <a:latin typeface="Calibri"/>
                <a:cs typeface="Calibri"/>
              </a:rPr>
              <a:t>karena berkat 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rahmat </a:t>
            </a:r>
            <a:r>
              <a:rPr dirty="0" sz="1200">
                <a:latin typeface="Calibri"/>
                <a:cs typeface="Calibri"/>
              </a:rPr>
              <a:t>dan </a:t>
            </a:r>
            <a:r>
              <a:rPr dirty="0" sz="1200" spc="-10">
                <a:latin typeface="Calibri"/>
                <a:cs typeface="Calibri"/>
              </a:rPr>
              <a:t>karunianyalah kami </a:t>
            </a:r>
            <a:r>
              <a:rPr dirty="0" sz="1200" spc="-5">
                <a:latin typeface="Calibri"/>
                <a:cs typeface="Calibri"/>
              </a:rPr>
              <a:t>dapat menyelesaikan makalah Pancasila Sebagai </a:t>
            </a:r>
            <a:r>
              <a:rPr dirty="0" sz="1200">
                <a:latin typeface="Calibri"/>
                <a:cs typeface="Calibri"/>
              </a:rPr>
              <a:t> Dasar Nilai Dalam </a:t>
            </a:r>
            <a:r>
              <a:rPr dirty="0" sz="1200" spc="-5">
                <a:latin typeface="Calibri"/>
                <a:cs typeface="Calibri"/>
              </a:rPr>
              <a:t>Pengembangan </a:t>
            </a:r>
            <a:r>
              <a:rPr dirty="0" sz="1200">
                <a:latin typeface="Calibri"/>
                <a:cs typeface="Calibri"/>
              </a:rPr>
              <a:t>Ilmu </a:t>
            </a:r>
            <a:r>
              <a:rPr dirty="0" sz="1200" spc="-5">
                <a:latin typeface="Calibri"/>
                <a:cs typeface="Calibri"/>
              </a:rPr>
              <a:t>yang ditujukan untuk </a:t>
            </a:r>
            <a:r>
              <a:rPr dirty="0" sz="1200">
                <a:latin typeface="Calibri"/>
                <a:cs typeface="Calibri"/>
              </a:rPr>
              <a:t>memenuhi </a:t>
            </a:r>
            <a:r>
              <a:rPr dirty="0" sz="1200" spc="-5">
                <a:latin typeface="Calibri"/>
                <a:cs typeface="Calibri"/>
              </a:rPr>
              <a:t>tugas 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mata</a:t>
            </a:r>
            <a:r>
              <a:rPr dirty="0" sz="1200" spc="-5">
                <a:latin typeface="Calibri"/>
                <a:cs typeface="Calibri"/>
              </a:rPr>
              <a:t> kuliah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Pendidikan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Pancasila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dengan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sebaik-baiknya.</a:t>
            </a:r>
            <a:endParaRPr sz="1200">
              <a:latin typeface="Calibri"/>
              <a:cs typeface="Calibri"/>
            </a:endParaRPr>
          </a:p>
          <a:p>
            <a:pPr algn="just" marL="12700" marR="5080" indent="342900">
              <a:lnSpc>
                <a:spcPct val="152600"/>
              </a:lnSpc>
            </a:pPr>
            <a:r>
              <a:rPr dirty="0" sz="1200">
                <a:latin typeface="Calibri"/>
                <a:cs typeface="Calibri"/>
              </a:rPr>
              <a:t>Dalam </a:t>
            </a:r>
            <a:r>
              <a:rPr dirty="0" sz="1200" spc="-5">
                <a:latin typeface="Calibri"/>
                <a:cs typeface="Calibri"/>
              </a:rPr>
              <a:t>proses pembuatan makalah </a:t>
            </a:r>
            <a:r>
              <a:rPr dirty="0" sz="1200">
                <a:latin typeface="Calibri"/>
                <a:cs typeface="Calibri"/>
              </a:rPr>
              <a:t>ini </a:t>
            </a:r>
            <a:r>
              <a:rPr dirty="0" sz="1200" spc="-5">
                <a:latin typeface="Calibri"/>
                <a:cs typeface="Calibri"/>
              </a:rPr>
              <a:t>tak </a:t>
            </a:r>
            <a:r>
              <a:rPr dirty="0" sz="1200">
                <a:latin typeface="Calibri"/>
                <a:cs typeface="Calibri"/>
              </a:rPr>
              <a:t>luput dari </a:t>
            </a:r>
            <a:r>
              <a:rPr dirty="0" sz="1200" spc="-5">
                <a:latin typeface="Calibri"/>
                <a:cs typeface="Calibri"/>
              </a:rPr>
              <a:t>bantuan berbagai </a:t>
            </a:r>
            <a:r>
              <a:rPr dirty="0" sz="1200">
                <a:latin typeface="Calibri"/>
                <a:cs typeface="Calibri"/>
              </a:rPr>
              <a:t>pihak </a:t>
            </a:r>
            <a:r>
              <a:rPr dirty="0" sz="1200" spc="-26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yang dampaknya </a:t>
            </a:r>
            <a:r>
              <a:rPr dirty="0" sz="1200" spc="-10">
                <a:latin typeface="Calibri"/>
                <a:cs typeface="Calibri"/>
              </a:rPr>
              <a:t>sangat </a:t>
            </a:r>
            <a:r>
              <a:rPr dirty="0" sz="1200" spc="-5">
                <a:latin typeface="Calibri"/>
                <a:cs typeface="Calibri"/>
              </a:rPr>
              <a:t>signifikan </a:t>
            </a:r>
            <a:r>
              <a:rPr dirty="0" sz="1200" spc="-10">
                <a:latin typeface="Calibri"/>
                <a:cs typeface="Calibri"/>
              </a:rPr>
              <a:t>kami rasakan. </a:t>
            </a:r>
            <a:r>
              <a:rPr dirty="0" sz="1200">
                <a:latin typeface="Calibri"/>
                <a:cs typeface="Calibri"/>
              </a:rPr>
              <a:t>Oleh </a:t>
            </a:r>
            <a:r>
              <a:rPr dirty="0" sz="1200" spc="-10">
                <a:latin typeface="Calibri"/>
                <a:cs typeface="Calibri"/>
              </a:rPr>
              <a:t>karena </a:t>
            </a:r>
            <a:r>
              <a:rPr dirty="0" sz="1200">
                <a:latin typeface="Calibri"/>
                <a:cs typeface="Calibri"/>
              </a:rPr>
              <a:t>itu, </a:t>
            </a:r>
            <a:r>
              <a:rPr dirty="0" sz="1200" spc="-10">
                <a:latin typeface="Calibri"/>
                <a:cs typeface="Calibri"/>
              </a:rPr>
              <a:t>kami </a:t>
            </a:r>
            <a:r>
              <a:rPr dirty="0" sz="1200" spc="-5">
                <a:latin typeface="Calibri"/>
                <a:cs typeface="Calibri"/>
              </a:rPr>
              <a:t>segenap </a:t>
            </a:r>
            <a:r>
              <a:rPr dirty="0" sz="1200">
                <a:latin typeface="Calibri"/>
                <a:cs typeface="Calibri"/>
              </a:rPr>
              <a:t> penulis </a:t>
            </a:r>
            <a:r>
              <a:rPr dirty="0" sz="1200" spc="-5">
                <a:latin typeface="Calibri"/>
                <a:cs typeface="Calibri"/>
              </a:rPr>
              <a:t>mengucapkan </a:t>
            </a:r>
            <a:r>
              <a:rPr dirty="0" sz="1200" spc="-10">
                <a:latin typeface="Calibri"/>
                <a:cs typeface="Calibri"/>
              </a:rPr>
              <a:t>banyak </a:t>
            </a:r>
            <a:r>
              <a:rPr dirty="0" sz="1200" spc="-5">
                <a:latin typeface="Calibri"/>
                <a:cs typeface="Calibri"/>
              </a:rPr>
              <a:t>terima kasih </a:t>
            </a:r>
            <a:r>
              <a:rPr dirty="0" sz="1200" spc="-10">
                <a:latin typeface="Calibri"/>
                <a:cs typeface="Calibri"/>
              </a:rPr>
              <a:t>kepada </a:t>
            </a:r>
            <a:r>
              <a:rPr dirty="0" sz="1200">
                <a:latin typeface="Calibri"/>
                <a:cs typeface="Calibri"/>
              </a:rPr>
              <a:t>semua pihak </a:t>
            </a:r>
            <a:r>
              <a:rPr dirty="0" sz="1200" spc="-5">
                <a:latin typeface="Calibri"/>
                <a:cs typeface="Calibri"/>
              </a:rPr>
              <a:t>yang ikut </a:t>
            </a:r>
            <a:r>
              <a:rPr dirty="0" sz="1200">
                <a:latin typeface="Calibri"/>
                <a:cs typeface="Calibri"/>
              </a:rPr>
              <a:t>andil 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dalam</a:t>
            </a:r>
            <a:r>
              <a:rPr dirty="0" sz="1200" spc="-5">
                <a:latin typeface="Calibri"/>
                <a:cs typeface="Calibri"/>
              </a:rPr>
              <a:t> pembuatan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makalah</a:t>
            </a:r>
            <a:r>
              <a:rPr dirty="0" sz="1200">
                <a:latin typeface="Calibri"/>
                <a:cs typeface="Calibri"/>
              </a:rPr>
              <a:t> ini.</a:t>
            </a:r>
            <a:endParaRPr sz="1200">
              <a:latin typeface="Calibri"/>
              <a:cs typeface="Calibri"/>
            </a:endParaRPr>
          </a:p>
          <a:p>
            <a:pPr algn="just" marL="12700" marR="5080" indent="342900">
              <a:lnSpc>
                <a:spcPct val="152600"/>
              </a:lnSpc>
            </a:pPr>
            <a:r>
              <a:rPr dirty="0" sz="1200" spc="-5">
                <a:latin typeface="Calibri"/>
                <a:cs typeface="Calibri"/>
              </a:rPr>
              <a:t>Dengan</a:t>
            </a:r>
            <a:r>
              <a:rPr dirty="0" sz="1200">
                <a:latin typeface="Calibri"/>
                <a:cs typeface="Calibri"/>
              </a:rPr>
              <a:t> seluruh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upaya</a:t>
            </a:r>
            <a:r>
              <a:rPr dirty="0" sz="1200" spc="-5">
                <a:latin typeface="Calibri"/>
                <a:cs typeface="Calibri"/>
              </a:rPr>
              <a:t> yang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dilakukan</a:t>
            </a:r>
            <a:r>
              <a:rPr dirty="0" sz="1200">
                <a:latin typeface="Calibri"/>
                <a:cs typeface="Calibri"/>
              </a:rPr>
              <a:t> dalam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proses pembuatan </a:t>
            </a:r>
            <a:r>
              <a:rPr dirty="0" sz="1200">
                <a:latin typeface="Calibri"/>
                <a:cs typeface="Calibri"/>
              </a:rPr>
              <a:t>sampai 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dengan selesainya makalah </a:t>
            </a:r>
            <a:r>
              <a:rPr dirty="0" sz="1200">
                <a:latin typeface="Calibri"/>
                <a:cs typeface="Calibri"/>
              </a:rPr>
              <a:t>ini </a:t>
            </a:r>
            <a:r>
              <a:rPr dirty="0" sz="1200" spc="-10">
                <a:latin typeface="Calibri"/>
                <a:cs typeface="Calibri"/>
              </a:rPr>
              <a:t>tentu </a:t>
            </a:r>
            <a:r>
              <a:rPr dirty="0" sz="1200">
                <a:latin typeface="Calibri"/>
                <a:cs typeface="Calibri"/>
              </a:rPr>
              <a:t>saja </a:t>
            </a:r>
            <a:r>
              <a:rPr dirty="0" sz="1200" spc="-10">
                <a:latin typeface="Calibri"/>
                <a:cs typeface="Calibri"/>
              </a:rPr>
              <a:t>kami </a:t>
            </a:r>
            <a:r>
              <a:rPr dirty="0" sz="1200" spc="-5">
                <a:latin typeface="Calibri"/>
                <a:cs typeface="Calibri"/>
              </a:rPr>
              <a:t>segenap </a:t>
            </a:r>
            <a:r>
              <a:rPr dirty="0" sz="1200">
                <a:latin typeface="Calibri"/>
                <a:cs typeface="Calibri"/>
              </a:rPr>
              <a:t>penulis masih </a:t>
            </a:r>
            <a:r>
              <a:rPr dirty="0" sz="1200" spc="-10">
                <a:latin typeface="Calibri"/>
                <a:cs typeface="Calibri"/>
              </a:rPr>
              <a:t>merasakan 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adanya</a:t>
            </a:r>
            <a:r>
              <a:rPr dirty="0" sz="1200" spc="-5">
                <a:latin typeface="Calibri"/>
                <a:cs typeface="Calibri"/>
              </a:rPr>
              <a:t> beberapa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kekurangan.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Oleh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karena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itu,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kami </a:t>
            </a:r>
            <a:r>
              <a:rPr dirty="0" sz="1200" spc="-5">
                <a:latin typeface="Calibri"/>
                <a:cs typeface="Calibri"/>
              </a:rPr>
              <a:t>segenap </a:t>
            </a:r>
            <a:r>
              <a:rPr dirty="0" sz="1200">
                <a:latin typeface="Calibri"/>
                <a:cs typeface="Calibri"/>
              </a:rPr>
              <a:t>penulis </a:t>
            </a:r>
            <a:r>
              <a:rPr dirty="0" sz="1200" spc="-5">
                <a:latin typeface="Calibri"/>
                <a:cs typeface="Calibri"/>
              </a:rPr>
              <a:t>dengan 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sangat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senang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hati</a:t>
            </a:r>
            <a:r>
              <a:rPr dirty="0" sz="1200">
                <a:latin typeface="Calibri"/>
                <a:cs typeface="Calibri"/>
              </a:rPr>
              <a:t> menerima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kritikan</a:t>
            </a:r>
            <a:r>
              <a:rPr dirty="0" sz="1200">
                <a:latin typeface="Calibri"/>
                <a:cs typeface="Calibri"/>
              </a:rPr>
              <a:t> dan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saran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yang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dapat</a:t>
            </a:r>
            <a:r>
              <a:rPr dirty="0" sz="1200">
                <a:latin typeface="Calibri"/>
                <a:cs typeface="Calibri"/>
              </a:rPr>
              <a:t> menjadi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suara </a:t>
            </a:r>
            <a:r>
              <a:rPr dirty="0" sz="1200">
                <a:latin typeface="Calibri"/>
                <a:cs typeface="Calibri"/>
              </a:rPr>
              <a:t> pembangun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kami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kedepannya.</a:t>
            </a:r>
            <a:endParaRPr sz="1200">
              <a:latin typeface="Calibri"/>
              <a:cs typeface="Calibri"/>
            </a:endParaRPr>
          </a:p>
          <a:p>
            <a:pPr algn="just" marL="12700" marR="10795" indent="457200">
              <a:lnSpc>
                <a:spcPct val="152600"/>
              </a:lnSpc>
            </a:pPr>
            <a:r>
              <a:rPr dirty="0" sz="1200" spc="-5">
                <a:latin typeface="Calibri"/>
                <a:cs typeface="Calibri"/>
              </a:rPr>
              <a:t>Semoga</a:t>
            </a:r>
            <a:r>
              <a:rPr dirty="0" sz="1200">
                <a:latin typeface="Calibri"/>
                <a:cs typeface="Calibri"/>
              </a:rPr>
              <a:t> hasil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pembuatan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makalah</a:t>
            </a:r>
            <a:r>
              <a:rPr dirty="0" sz="1200">
                <a:latin typeface="Calibri"/>
                <a:cs typeface="Calibri"/>
              </a:rPr>
              <a:t> ini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dapat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membawa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manfaat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dan 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keberkahan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bagi </a:t>
            </a:r>
            <a:r>
              <a:rPr dirty="0" sz="1200" spc="-10">
                <a:latin typeface="Calibri"/>
                <a:cs typeface="Calibri"/>
              </a:rPr>
              <a:t>para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pembacanya.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 marL="3495675" marR="191135" indent="-772795">
              <a:lnSpc>
                <a:spcPct val="152600"/>
              </a:lnSpc>
              <a:spcBef>
                <a:spcPts val="735"/>
              </a:spcBef>
            </a:pPr>
            <a:r>
              <a:rPr dirty="0" sz="1200">
                <a:latin typeface="Calibri"/>
                <a:cs typeface="Calibri"/>
              </a:rPr>
              <a:t>Bandar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Lampung,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29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Agustus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2022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Penyusun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27479" y="1057313"/>
            <a:ext cx="4336415" cy="3978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99945">
              <a:lnSpc>
                <a:spcPct val="100000"/>
              </a:lnSpc>
              <a:spcBef>
                <a:spcPts val="100"/>
              </a:spcBef>
            </a:pPr>
            <a:r>
              <a:rPr dirty="0" sz="1200" spc="-15" b="1">
                <a:latin typeface="Times New Roman"/>
                <a:cs typeface="Times New Roman"/>
              </a:rPr>
              <a:t>DAFTAR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ISI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900">
              <a:latin typeface="Times New Roman"/>
              <a:cs typeface="Times New Roman"/>
            </a:endParaRPr>
          </a:p>
          <a:p>
            <a:pPr marL="12700" marR="2914015">
              <a:lnSpc>
                <a:spcPct val="143700"/>
              </a:lnSpc>
            </a:pPr>
            <a:r>
              <a:rPr dirty="0" sz="1200" b="1">
                <a:latin typeface="Times New Roman"/>
                <a:cs typeface="Times New Roman"/>
              </a:rPr>
              <a:t>K</a:t>
            </a:r>
            <a:r>
              <a:rPr dirty="0" sz="1200" spc="-90" b="1">
                <a:latin typeface="Times New Roman"/>
                <a:cs typeface="Times New Roman"/>
              </a:rPr>
              <a:t>AT</a:t>
            </a:r>
            <a:r>
              <a:rPr dirty="0" sz="1200" b="1">
                <a:latin typeface="Times New Roman"/>
                <a:cs typeface="Times New Roman"/>
              </a:rPr>
              <a:t>A</a:t>
            </a:r>
            <a:r>
              <a:rPr dirty="0" sz="1200" spc="-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PENGAN</a:t>
            </a:r>
            <a:r>
              <a:rPr dirty="0" sz="1200" spc="-90" b="1">
                <a:latin typeface="Times New Roman"/>
                <a:cs typeface="Times New Roman"/>
              </a:rPr>
              <a:t>T</a:t>
            </a:r>
            <a:r>
              <a:rPr dirty="0" sz="1200" b="1">
                <a:latin typeface="Times New Roman"/>
                <a:cs typeface="Times New Roman"/>
              </a:rPr>
              <a:t>AR  </a:t>
            </a:r>
            <a:r>
              <a:rPr dirty="0" sz="1200" spc="-15" b="1">
                <a:latin typeface="Times New Roman"/>
                <a:cs typeface="Times New Roman"/>
              </a:rPr>
              <a:t>DAFTAR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ISI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 b="1">
                <a:latin typeface="Times New Roman"/>
                <a:cs typeface="Times New Roman"/>
              </a:rPr>
              <a:t>BAB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PENDAHULUAN</a:t>
            </a:r>
            <a:endParaRPr sz="1200">
              <a:latin typeface="Times New Roman"/>
              <a:cs typeface="Times New Roman"/>
            </a:endParaRPr>
          </a:p>
          <a:p>
            <a:pPr marL="555625" indent="-276860">
              <a:lnSpc>
                <a:spcPct val="100000"/>
              </a:lnSpc>
              <a:spcBef>
                <a:spcPts val="630"/>
              </a:spcBef>
              <a:buAutoNum type="alphaUcPeriod"/>
              <a:tabLst>
                <a:tab pos="554990" algn="l"/>
                <a:tab pos="555625" algn="l"/>
              </a:tabLst>
            </a:pPr>
            <a:r>
              <a:rPr dirty="0" sz="1200">
                <a:latin typeface="Times New Roman"/>
                <a:cs typeface="Times New Roman"/>
              </a:rPr>
              <a:t>Latar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Belakang</a:t>
            </a:r>
            <a:endParaRPr sz="1200">
              <a:latin typeface="Times New Roman"/>
              <a:cs typeface="Times New Roman"/>
            </a:endParaRPr>
          </a:p>
          <a:p>
            <a:pPr marL="555625" indent="-276860">
              <a:lnSpc>
                <a:spcPct val="100000"/>
              </a:lnSpc>
              <a:spcBef>
                <a:spcPts val="655"/>
              </a:spcBef>
              <a:buAutoNum type="alphaUcPeriod"/>
              <a:tabLst>
                <a:tab pos="554990" algn="l"/>
                <a:tab pos="555625" algn="l"/>
              </a:tabLst>
            </a:pPr>
            <a:r>
              <a:rPr dirty="0" sz="1200">
                <a:latin typeface="Times New Roman"/>
                <a:cs typeface="Times New Roman"/>
              </a:rPr>
              <a:t>Rumusan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Masalah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dirty="0" sz="1200" b="1">
                <a:latin typeface="Times New Roman"/>
                <a:cs typeface="Times New Roman"/>
              </a:rPr>
              <a:t>BAB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II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PEMBAHASAN</a:t>
            </a:r>
            <a:endParaRPr sz="1200">
              <a:latin typeface="Times New Roman"/>
              <a:cs typeface="Times New Roman"/>
            </a:endParaRPr>
          </a:p>
          <a:p>
            <a:pPr marL="555625" indent="-276860">
              <a:lnSpc>
                <a:spcPct val="100000"/>
              </a:lnSpc>
              <a:spcBef>
                <a:spcPts val="675"/>
              </a:spcBef>
              <a:buFont typeface="Times New Roman"/>
              <a:buAutoNum type="alphaUcPeriod"/>
              <a:tabLst>
                <a:tab pos="554990" algn="l"/>
                <a:tab pos="555625" algn="l"/>
              </a:tabLst>
            </a:pPr>
            <a:r>
              <a:rPr dirty="0" sz="1200" spc="-5">
                <a:latin typeface="Calibri"/>
                <a:cs typeface="Calibri"/>
              </a:rPr>
              <a:t>Hubungan Pancasila dengan </a:t>
            </a:r>
            <a:r>
              <a:rPr dirty="0" sz="1200">
                <a:latin typeface="Calibri"/>
                <a:cs typeface="Calibri"/>
              </a:rPr>
              <a:t>ilmu</a:t>
            </a:r>
            <a:r>
              <a:rPr dirty="0" sz="1200" spc="-5">
                <a:latin typeface="Calibri"/>
                <a:cs typeface="Calibri"/>
              </a:rPr>
              <a:t> pengetahuan</a:t>
            </a:r>
            <a:r>
              <a:rPr dirty="0" sz="1200">
                <a:latin typeface="Calibri"/>
                <a:cs typeface="Calibri"/>
              </a:rPr>
              <a:t> dan</a:t>
            </a:r>
            <a:r>
              <a:rPr dirty="0" sz="1200" spc="-5">
                <a:latin typeface="Calibri"/>
                <a:cs typeface="Calibri"/>
              </a:rPr>
              <a:t> teknologi</a:t>
            </a:r>
            <a:endParaRPr sz="1200">
              <a:latin typeface="Calibri"/>
              <a:cs typeface="Calibri"/>
            </a:endParaRPr>
          </a:p>
          <a:p>
            <a:pPr marL="555625" indent="-276860">
              <a:lnSpc>
                <a:spcPct val="100000"/>
              </a:lnSpc>
              <a:spcBef>
                <a:spcPts val="760"/>
              </a:spcBef>
              <a:buAutoNum type="alphaUcPeriod"/>
              <a:tabLst>
                <a:tab pos="554990" algn="l"/>
                <a:tab pos="555625" algn="l"/>
              </a:tabLst>
            </a:pPr>
            <a:r>
              <a:rPr dirty="0" sz="1200" spc="-5">
                <a:latin typeface="Times New Roman"/>
                <a:cs typeface="Times New Roman"/>
              </a:rPr>
              <a:t>P</a:t>
            </a:r>
            <a:r>
              <a:rPr dirty="0" sz="1200" spc="-5">
                <a:latin typeface="Calibri"/>
                <a:cs typeface="Calibri"/>
              </a:rPr>
              <a:t>eranan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pancasila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sebagai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landasan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perkembangan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IPTEK</a:t>
            </a:r>
            <a:endParaRPr sz="1200">
              <a:latin typeface="Calibri"/>
              <a:cs typeface="Calibri"/>
            </a:endParaRPr>
          </a:p>
          <a:p>
            <a:pPr marL="555625" indent="-276860">
              <a:lnSpc>
                <a:spcPct val="100000"/>
              </a:lnSpc>
              <a:spcBef>
                <a:spcPts val="755"/>
              </a:spcBef>
              <a:buAutoNum type="alphaUcPeriod"/>
              <a:tabLst>
                <a:tab pos="554990" algn="l"/>
                <a:tab pos="555625" algn="l"/>
              </a:tabLst>
            </a:pPr>
            <a:r>
              <a:rPr dirty="0" sz="1200" spc="-5">
                <a:latin typeface="Calibri"/>
                <a:cs typeface="Calibri"/>
              </a:rPr>
              <a:t>Implementasi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Pancasila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dalam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Bidang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Pendidikan</a:t>
            </a:r>
            <a:endParaRPr sz="1200">
              <a:latin typeface="Calibri"/>
              <a:cs typeface="Calibri"/>
            </a:endParaRPr>
          </a:p>
          <a:p>
            <a:pPr marL="555625" indent="-276860">
              <a:lnSpc>
                <a:spcPct val="100000"/>
              </a:lnSpc>
              <a:spcBef>
                <a:spcPts val="760"/>
              </a:spcBef>
              <a:buAutoNum type="alphaUcPeriod"/>
              <a:tabLst>
                <a:tab pos="554990" algn="l"/>
                <a:tab pos="555625" algn="l"/>
              </a:tabLst>
            </a:pPr>
            <a:r>
              <a:rPr dirty="0" sz="1200" spc="-5">
                <a:latin typeface="Calibri"/>
                <a:cs typeface="Calibri"/>
              </a:rPr>
              <a:t>Pilar-Pilar </a:t>
            </a:r>
            <a:r>
              <a:rPr dirty="0" sz="1200" spc="-10">
                <a:latin typeface="Calibri"/>
                <a:cs typeface="Calibri"/>
              </a:rPr>
              <a:t>Penyangga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bagi</a:t>
            </a:r>
            <a:r>
              <a:rPr dirty="0" sz="1200" spc="-5">
                <a:latin typeface="Calibri"/>
                <a:cs typeface="Calibri"/>
              </a:rPr>
              <a:t> Eksistensi </a:t>
            </a:r>
            <a:r>
              <a:rPr dirty="0" sz="1200">
                <a:latin typeface="Calibri"/>
                <a:cs typeface="Calibri"/>
              </a:rPr>
              <a:t>Ilmu </a:t>
            </a:r>
            <a:r>
              <a:rPr dirty="0" sz="1200" spc="-10">
                <a:latin typeface="Calibri"/>
                <a:cs typeface="Calibri"/>
              </a:rPr>
              <a:t>Pengetahuan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dirty="0" sz="1200" b="1">
                <a:latin typeface="Times New Roman"/>
                <a:cs typeface="Times New Roman"/>
              </a:rPr>
              <a:t>BAB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III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PENUTUP</a:t>
            </a:r>
            <a:endParaRPr sz="1200">
              <a:latin typeface="Times New Roman"/>
              <a:cs typeface="Times New Roman"/>
            </a:endParaRPr>
          </a:p>
          <a:p>
            <a:pPr marL="278765">
              <a:lnSpc>
                <a:spcPct val="100000"/>
              </a:lnSpc>
              <a:spcBef>
                <a:spcPts val="630"/>
              </a:spcBef>
              <a:tabLst>
                <a:tab pos="554990" algn="l"/>
              </a:tabLst>
            </a:pPr>
            <a:r>
              <a:rPr dirty="0" sz="1200">
                <a:latin typeface="Times New Roman"/>
                <a:cs typeface="Times New Roman"/>
              </a:rPr>
              <a:t>A.	Kesimpulan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5"/>
              </a:spcBef>
            </a:pPr>
            <a:r>
              <a:rPr dirty="0" sz="1200" spc="-15" b="1">
                <a:latin typeface="Times New Roman"/>
                <a:cs typeface="Times New Roman"/>
              </a:rPr>
              <a:t>DAFTAR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spc="-15" b="1">
                <a:latin typeface="Times New Roman"/>
                <a:cs typeface="Times New Roman"/>
              </a:rPr>
              <a:t>PUSTAKA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27479" y="977324"/>
            <a:ext cx="5064760" cy="6173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939289" marR="1931670">
              <a:lnSpc>
                <a:spcPct val="1437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BAB I 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PENDAHULUAN</a:t>
            </a:r>
            <a:endParaRPr sz="12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30"/>
              </a:spcBef>
              <a:buAutoNum type="alphaUcPeriod"/>
              <a:tabLst>
                <a:tab pos="241300" algn="l"/>
              </a:tabLst>
            </a:pPr>
            <a:r>
              <a:rPr dirty="0" sz="1200" b="1">
                <a:latin typeface="Times New Roman"/>
                <a:cs typeface="Times New Roman"/>
              </a:rPr>
              <a:t>Latar</a:t>
            </a:r>
            <a:r>
              <a:rPr dirty="0" sz="1200" spc="-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Belakang</a:t>
            </a:r>
            <a:endParaRPr sz="1200">
              <a:latin typeface="Times New Roman"/>
              <a:cs typeface="Times New Roman"/>
            </a:endParaRPr>
          </a:p>
          <a:p>
            <a:pPr algn="just" marL="12700" marR="5715" indent="457200">
              <a:lnSpc>
                <a:spcPct val="109800"/>
              </a:lnSpc>
              <a:spcBef>
                <a:spcPts val="545"/>
              </a:spcBef>
            </a:pPr>
            <a:r>
              <a:rPr dirty="0" sz="1100" spc="-10">
                <a:latin typeface="Calibri"/>
                <a:cs typeface="Calibri"/>
              </a:rPr>
              <a:t>Pancasila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merupakan</a:t>
            </a:r>
            <a:r>
              <a:rPr dirty="0" sz="1100" spc="-5">
                <a:latin typeface="Calibri"/>
                <a:cs typeface="Calibri"/>
              </a:rPr>
              <a:t> pedoman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atau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filsafat</a:t>
            </a:r>
            <a:r>
              <a:rPr dirty="0" sz="1100" spc="-5">
                <a:latin typeface="Calibri"/>
                <a:cs typeface="Calibri"/>
              </a:rPr>
              <a:t> dalam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kehidupan</a:t>
            </a:r>
            <a:r>
              <a:rPr dirty="0" sz="1100" spc="-5">
                <a:latin typeface="Calibri"/>
                <a:cs typeface="Calibri"/>
              </a:rPr>
              <a:t> berbangsa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bernegara.</a:t>
            </a:r>
            <a:r>
              <a:rPr dirty="0" sz="1100" spc="-5">
                <a:latin typeface="Calibri"/>
                <a:cs typeface="Calibri"/>
              </a:rPr>
              <a:t> Dalam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hal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artinya</a:t>
            </a:r>
            <a:r>
              <a:rPr dirty="0" sz="1100" spc="-5">
                <a:latin typeface="Calibri"/>
                <a:cs typeface="Calibri"/>
              </a:rPr>
              <a:t> setiap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pelaksanaan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5">
                <a:latin typeface="Calibri"/>
                <a:cs typeface="Calibri"/>
              </a:rPr>
              <a:t>kegiatan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15">
                <a:latin typeface="Calibri"/>
                <a:cs typeface="Calibri"/>
              </a:rPr>
              <a:t>kenegaraan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yang 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bersangkutan</a:t>
            </a:r>
            <a:r>
              <a:rPr dirty="0" sz="1100" spc="-5">
                <a:latin typeface="Calibri"/>
                <a:cs typeface="Calibri"/>
              </a:rPr>
              <a:t> harus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berlandaskan</a:t>
            </a:r>
            <a:r>
              <a:rPr dirty="0" sz="1100" spc="-5">
                <a:latin typeface="Calibri"/>
                <a:cs typeface="Calibri"/>
              </a:rPr>
              <a:t> nilai-nilai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yang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terkandung</a:t>
            </a:r>
            <a:r>
              <a:rPr dirty="0" sz="1100" spc="-5">
                <a:latin typeface="Calibri"/>
                <a:cs typeface="Calibri"/>
              </a:rPr>
              <a:t> dalam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tubuh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Pancasila. </a:t>
            </a:r>
            <a:r>
              <a:rPr dirty="0" sz="1100" spc="-5">
                <a:latin typeface="Calibri"/>
                <a:cs typeface="Calibri"/>
              </a:rPr>
              <a:t> Namun,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makna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tersebut</a:t>
            </a:r>
            <a:r>
              <a:rPr dirty="0" sz="1100" spc="-5">
                <a:latin typeface="Calibri"/>
                <a:cs typeface="Calibri"/>
              </a:rPr>
              <a:t> tidak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5">
                <a:latin typeface="Calibri"/>
                <a:cs typeface="Calibri"/>
              </a:rPr>
              <a:t>hanya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terbatas</a:t>
            </a:r>
            <a:r>
              <a:rPr dirty="0" sz="1100" spc="229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dalam</a:t>
            </a:r>
            <a:r>
              <a:rPr dirty="0" sz="1100" spc="2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pelaksanaan </a:t>
            </a:r>
            <a:r>
              <a:rPr dirty="0" sz="1100" spc="-15">
                <a:latin typeface="Calibri"/>
                <a:cs typeface="Calibri"/>
              </a:rPr>
              <a:t>kegiatan </a:t>
            </a:r>
            <a:r>
              <a:rPr dirty="0" sz="1100" spc="-10">
                <a:latin typeface="Calibri"/>
                <a:cs typeface="Calibri"/>
              </a:rPr>
              <a:t>bernegara </a:t>
            </a:r>
            <a:r>
              <a:rPr dirty="0" sz="1100" spc="-5">
                <a:latin typeface="Calibri"/>
                <a:cs typeface="Calibri"/>
              </a:rPr>
              <a:t> saja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tetapi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juga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5">
                <a:latin typeface="Calibri"/>
                <a:cs typeface="Calibri"/>
              </a:rPr>
              <a:t>seyogyanya</a:t>
            </a:r>
            <a:r>
              <a:rPr dirty="0" sz="1100" spc="-10">
                <a:latin typeface="Calibri"/>
                <a:cs typeface="Calibri"/>
              </a:rPr>
              <a:t> dapat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diterapkan</a:t>
            </a:r>
            <a:r>
              <a:rPr dirty="0" sz="1100" spc="-5">
                <a:latin typeface="Calibri"/>
                <a:cs typeface="Calibri"/>
              </a:rPr>
              <a:t> dalam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kehidupan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5">
                <a:latin typeface="Calibri"/>
                <a:cs typeface="Calibri"/>
              </a:rPr>
              <a:t>bermasyarakat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setiap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harinya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termasuk.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Misalnya,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penerapan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Pancasila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sebagai</a:t>
            </a:r>
            <a:r>
              <a:rPr dirty="0" sz="1100" spc="2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dasar</a:t>
            </a:r>
            <a:r>
              <a:rPr dirty="0" sz="1100" spc="2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pengembangan</a:t>
            </a:r>
            <a:r>
              <a:rPr dirty="0" sz="1100" spc="229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ilmu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yang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dapat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dijalankan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atas</a:t>
            </a:r>
            <a:r>
              <a:rPr dirty="0" sz="1100" spc="-5">
                <a:latin typeface="Calibri"/>
                <a:cs typeface="Calibri"/>
              </a:rPr>
              <a:t> dasar nilai-nilai </a:t>
            </a:r>
            <a:r>
              <a:rPr dirty="0" sz="1100" spc="-10">
                <a:latin typeface="Calibri"/>
                <a:cs typeface="Calibri"/>
              </a:rPr>
              <a:t>Pancasila.</a:t>
            </a:r>
            <a:endParaRPr sz="1100">
              <a:latin typeface="Calibri"/>
              <a:cs typeface="Calibri"/>
            </a:endParaRPr>
          </a:p>
          <a:p>
            <a:pPr algn="just" marL="12700" marR="5715" indent="457200">
              <a:lnSpc>
                <a:spcPct val="109800"/>
              </a:lnSpc>
              <a:spcBef>
                <a:spcPts val="800"/>
              </a:spcBef>
            </a:pPr>
            <a:r>
              <a:rPr dirty="0" sz="1100" spc="-10">
                <a:latin typeface="Calibri"/>
                <a:cs typeface="Calibri"/>
              </a:rPr>
              <a:t>Sejatinya Pancasila </a:t>
            </a:r>
            <a:r>
              <a:rPr dirty="0" sz="1100" spc="-5">
                <a:latin typeface="Calibri"/>
                <a:cs typeface="Calibri"/>
              </a:rPr>
              <a:t>disusun </a:t>
            </a:r>
            <a:r>
              <a:rPr dirty="0" sz="1100" spc="-10">
                <a:latin typeface="Calibri"/>
                <a:cs typeface="Calibri"/>
              </a:rPr>
              <a:t>berdasarkan akar budaya yang melekat </a:t>
            </a:r>
            <a:r>
              <a:rPr dirty="0" sz="1100" spc="-5">
                <a:latin typeface="Calibri"/>
                <a:cs typeface="Calibri"/>
              </a:rPr>
              <a:t>dari semua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suku yang </a:t>
            </a:r>
            <a:r>
              <a:rPr dirty="0" sz="1100" spc="-5">
                <a:latin typeface="Calibri"/>
                <a:cs typeface="Calibri"/>
              </a:rPr>
              <a:t>mendiami </a:t>
            </a:r>
            <a:r>
              <a:rPr dirty="0" sz="1100" spc="-10">
                <a:latin typeface="Calibri"/>
                <a:cs typeface="Calibri"/>
              </a:rPr>
              <a:t>wilayah Nusantara. Maksudnya </a:t>
            </a:r>
            <a:r>
              <a:rPr dirty="0" sz="1100" spc="-5">
                <a:latin typeface="Calibri"/>
                <a:cs typeface="Calibri"/>
              </a:rPr>
              <a:t>adalah sudah </a:t>
            </a:r>
            <a:r>
              <a:rPr dirty="0" sz="1100" spc="-10">
                <a:latin typeface="Calibri"/>
                <a:cs typeface="Calibri"/>
              </a:rPr>
              <a:t>pasti </a:t>
            </a:r>
            <a:r>
              <a:rPr dirty="0" sz="1100" spc="-5">
                <a:latin typeface="Calibri"/>
                <a:cs typeface="Calibri"/>
              </a:rPr>
              <a:t>nilai-nilai </a:t>
            </a:r>
            <a:r>
              <a:rPr dirty="0" sz="1100" spc="-10">
                <a:latin typeface="Calibri"/>
                <a:cs typeface="Calibri"/>
              </a:rPr>
              <a:t>yang 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terkandung</a:t>
            </a:r>
            <a:r>
              <a:rPr dirty="0" sz="1100" spc="-5">
                <a:latin typeface="Calibri"/>
                <a:cs typeface="Calibri"/>
              </a:rPr>
              <a:t> di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dalamnya</a:t>
            </a:r>
            <a:r>
              <a:rPr dirty="0" sz="1100" spc="-5">
                <a:latin typeface="Calibri"/>
                <a:cs typeface="Calibri"/>
              </a:rPr>
              <a:t> sesuai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sejalan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dengan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5">
                <a:latin typeface="Calibri"/>
                <a:cs typeface="Calibri"/>
              </a:rPr>
              <a:t>kearifan</a:t>
            </a:r>
            <a:r>
              <a:rPr dirty="0" sz="1100" spc="-10">
                <a:latin typeface="Calibri"/>
                <a:cs typeface="Calibri"/>
              </a:rPr>
              <a:t> lokal</a:t>
            </a:r>
            <a:r>
              <a:rPr dirty="0" sz="1100" spc="-5">
                <a:latin typeface="Calibri"/>
                <a:cs typeface="Calibri"/>
              </a:rPr>
              <a:t> di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5">
                <a:latin typeface="Calibri"/>
                <a:cs typeface="Calibri"/>
              </a:rPr>
              <a:t>masyarakat. </a:t>
            </a:r>
            <a:r>
              <a:rPr dirty="0" sz="1100" spc="-10">
                <a:latin typeface="Calibri"/>
                <a:cs typeface="Calibri"/>
              </a:rPr>
              <a:t> Seharusnya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penerapan</a:t>
            </a:r>
            <a:r>
              <a:rPr dirty="0" sz="1100" spc="-5">
                <a:latin typeface="Calibri"/>
                <a:cs typeface="Calibri"/>
              </a:rPr>
              <a:t> nilai-nilai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pancasila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dalam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kehidupan</a:t>
            </a:r>
            <a:r>
              <a:rPr dirty="0" sz="1100" spc="-5">
                <a:latin typeface="Calibri"/>
                <a:cs typeface="Calibri"/>
              </a:rPr>
              <a:t> sehari-hari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tidaklah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sulit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untuk diterima </a:t>
            </a:r>
            <a:r>
              <a:rPr dirty="0" sz="1100" spc="-5">
                <a:latin typeface="Calibri"/>
                <a:cs typeface="Calibri"/>
              </a:rPr>
              <a:t>oleh </a:t>
            </a:r>
            <a:r>
              <a:rPr dirty="0" sz="1100" spc="-15">
                <a:latin typeface="Calibri"/>
                <a:cs typeface="Calibri"/>
              </a:rPr>
              <a:t>masyarakat </a:t>
            </a:r>
            <a:r>
              <a:rPr dirty="0" sz="1100" spc="-10">
                <a:latin typeface="Calibri"/>
                <a:cs typeface="Calibri"/>
              </a:rPr>
              <a:t>setempat. </a:t>
            </a:r>
            <a:r>
              <a:rPr dirty="0" sz="1100" spc="-5">
                <a:latin typeface="Calibri"/>
                <a:cs typeface="Calibri"/>
              </a:rPr>
              <a:t>Lebih-lebih lagi </a:t>
            </a:r>
            <a:r>
              <a:rPr dirty="0" sz="1100" spc="-10">
                <a:latin typeface="Calibri"/>
                <a:cs typeface="Calibri"/>
              </a:rPr>
              <a:t>Pancasila merupakan </a:t>
            </a:r>
            <a:r>
              <a:rPr dirty="0" sz="1100" spc="-5">
                <a:latin typeface="Calibri"/>
                <a:cs typeface="Calibri"/>
              </a:rPr>
              <a:t>sebuah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5">
                <a:latin typeface="Calibri"/>
                <a:cs typeface="Calibri"/>
              </a:rPr>
              <a:t>kesepakatan </a:t>
            </a:r>
            <a:r>
              <a:rPr dirty="0" sz="1100" spc="-10">
                <a:latin typeface="Calibri"/>
                <a:cs typeface="Calibri"/>
              </a:rPr>
              <a:t>bersama kita sebagai suatu </a:t>
            </a:r>
            <a:r>
              <a:rPr dirty="0" sz="1100" spc="-5">
                <a:latin typeface="Calibri"/>
                <a:cs typeface="Calibri"/>
              </a:rPr>
              <a:t>bangsa </a:t>
            </a:r>
            <a:r>
              <a:rPr dirty="0" sz="1100" spc="-10">
                <a:latin typeface="Calibri"/>
                <a:cs typeface="Calibri"/>
              </a:rPr>
              <a:t>yang </a:t>
            </a:r>
            <a:r>
              <a:rPr dirty="0" sz="1100" spc="-5">
                <a:latin typeface="Calibri"/>
                <a:cs typeface="Calibri"/>
              </a:rPr>
              <a:t>di </a:t>
            </a:r>
            <a:r>
              <a:rPr dirty="0" sz="1100" spc="-10">
                <a:latin typeface="Calibri"/>
                <a:cs typeface="Calibri"/>
              </a:rPr>
              <a:t>dalamnya terdiri </a:t>
            </a:r>
            <a:r>
              <a:rPr dirty="0" sz="1100" spc="-5">
                <a:latin typeface="Calibri"/>
                <a:cs typeface="Calibri"/>
              </a:rPr>
              <a:t>dari </a:t>
            </a:r>
            <a:r>
              <a:rPr dirty="0" sz="1100" spc="-10">
                <a:latin typeface="Calibri"/>
                <a:cs typeface="Calibri"/>
              </a:rPr>
              <a:t>berbagai </a:t>
            </a:r>
            <a:r>
              <a:rPr dirty="0" sz="1100" spc="-5">
                <a:latin typeface="Calibri"/>
                <a:cs typeface="Calibri"/>
              </a:rPr>
              <a:t> macam</a:t>
            </a:r>
            <a:r>
              <a:rPr dirty="0" sz="1100" spc="-10">
                <a:latin typeface="Calibri"/>
                <a:cs typeface="Calibri"/>
              </a:rPr>
              <a:t> suku,</a:t>
            </a:r>
            <a:r>
              <a:rPr dirty="0" sz="1100" spc="-5">
                <a:latin typeface="Calibri"/>
                <a:cs typeface="Calibri"/>
              </a:rPr>
              <a:t> etnik, dan </a:t>
            </a:r>
            <a:r>
              <a:rPr dirty="0" sz="1100" spc="-10">
                <a:latin typeface="Calibri"/>
                <a:cs typeface="Calibri"/>
              </a:rPr>
              <a:t>ras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yang </a:t>
            </a:r>
            <a:r>
              <a:rPr dirty="0" sz="1100" spc="-5">
                <a:latin typeface="Calibri"/>
                <a:cs typeface="Calibri"/>
              </a:rPr>
              <a:t>mendiami </a:t>
            </a:r>
            <a:r>
              <a:rPr dirty="0" sz="1100" spc="-10">
                <a:latin typeface="Calibri"/>
                <a:cs typeface="Calibri"/>
              </a:rPr>
              <a:t>wilayah</a:t>
            </a:r>
            <a:r>
              <a:rPr dirty="0" sz="1100" spc="-5">
                <a:latin typeface="Calibri"/>
                <a:cs typeface="Calibri"/>
              </a:rPr>
              <a:t> Indonesia.</a:t>
            </a:r>
            <a:endParaRPr sz="1100">
              <a:latin typeface="Calibri"/>
              <a:cs typeface="Calibri"/>
            </a:endParaRPr>
          </a:p>
          <a:p>
            <a:pPr algn="just" marL="12700" marR="5080" indent="457200">
              <a:lnSpc>
                <a:spcPct val="109800"/>
              </a:lnSpc>
              <a:spcBef>
                <a:spcPts val="800"/>
              </a:spcBef>
            </a:pPr>
            <a:r>
              <a:rPr dirty="0" sz="1100" spc="-10">
                <a:latin typeface="Calibri"/>
                <a:cs typeface="Calibri"/>
              </a:rPr>
              <a:t>Pancasila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sebagai</a:t>
            </a:r>
            <a:r>
              <a:rPr dirty="0" sz="1100" spc="-5">
                <a:latin typeface="Calibri"/>
                <a:cs typeface="Calibri"/>
              </a:rPr>
              <a:t> dasar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dalam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pengembangan</a:t>
            </a:r>
            <a:r>
              <a:rPr dirty="0" sz="1100" spc="229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ilmu</a:t>
            </a:r>
            <a:r>
              <a:rPr dirty="0" sz="1100" spc="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bisa</a:t>
            </a:r>
            <a:r>
              <a:rPr dirty="0" sz="1100" spc="2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diinterpretasikan 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sebagai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penerapan</a:t>
            </a:r>
            <a:r>
              <a:rPr dirty="0" sz="1100" spc="-5">
                <a:latin typeface="Calibri"/>
                <a:cs typeface="Calibri"/>
              </a:rPr>
              <a:t> nilai-nilai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Pancasila</a:t>
            </a:r>
            <a:r>
              <a:rPr dirty="0" sz="1100" spc="-5">
                <a:latin typeface="Calibri"/>
                <a:cs typeface="Calibri"/>
              </a:rPr>
              <a:t> dalam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setiap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5">
                <a:latin typeface="Calibri"/>
                <a:cs typeface="Calibri"/>
              </a:rPr>
              <a:t>kegiatan</a:t>
            </a:r>
            <a:r>
              <a:rPr dirty="0" sz="1100" spc="-10">
                <a:latin typeface="Calibri"/>
                <a:cs typeface="Calibri"/>
              </a:rPr>
              <a:t> pengembangan</a:t>
            </a:r>
            <a:r>
              <a:rPr dirty="0" sz="1100" spc="-5">
                <a:latin typeface="Calibri"/>
                <a:cs typeface="Calibri"/>
              </a:rPr>
              <a:t> ilmu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pengetahuan</a:t>
            </a:r>
            <a:r>
              <a:rPr dirty="0" sz="1100" spc="-5">
                <a:latin typeface="Calibri"/>
                <a:cs typeface="Calibri"/>
              </a:rPr>
              <a:t> dan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teknologi.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Artinya,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perkembangan</a:t>
            </a:r>
            <a:r>
              <a:rPr dirty="0" sz="1100" spc="-5">
                <a:latin typeface="Calibri"/>
                <a:cs typeface="Calibri"/>
              </a:rPr>
              <a:t> ilmu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pengetahuan</a:t>
            </a:r>
            <a:r>
              <a:rPr dirty="0" sz="1100" spc="2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</a:t>
            </a:r>
            <a:r>
              <a:rPr dirty="0" sz="1100" spc="2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teknologi 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yang </a:t>
            </a:r>
            <a:r>
              <a:rPr dirty="0" sz="1100" spc="-5">
                <a:latin typeface="Calibri"/>
                <a:cs typeface="Calibri"/>
              </a:rPr>
              <a:t>berjalan tidak boleh </a:t>
            </a:r>
            <a:r>
              <a:rPr dirty="0" sz="1100" spc="-10">
                <a:latin typeface="Calibri"/>
                <a:cs typeface="Calibri"/>
              </a:rPr>
              <a:t>menyimpang </a:t>
            </a:r>
            <a:r>
              <a:rPr dirty="0" sz="1100" spc="-5">
                <a:latin typeface="Calibri"/>
                <a:cs typeface="Calibri"/>
              </a:rPr>
              <a:t>dari asas-asas </a:t>
            </a:r>
            <a:r>
              <a:rPr dirty="0" sz="1100" spc="-10">
                <a:latin typeface="Calibri"/>
                <a:cs typeface="Calibri"/>
              </a:rPr>
              <a:t>yang terdapat </a:t>
            </a:r>
            <a:r>
              <a:rPr dirty="0" sz="1100" spc="-5">
                <a:latin typeface="Calibri"/>
                <a:cs typeface="Calibri"/>
              </a:rPr>
              <a:t>di dalam </a:t>
            </a:r>
            <a:r>
              <a:rPr dirty="0" sz="1100" spc="-10">
                <a:latin typeface="Calibri"/>
                <a:cs typeface="Calibri"/>
              </a:rPr>
              <a:t>Pancasila. 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Terdapat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5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butir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yang</a:t>
            </a:r>
            <a:r>
              <a:rPr dirty="0" sz="1100" spc="-5">
                <a:latin typeface="Calibri"/>
                <a:cs typeface="Calibri"/>
              </a:rPr>
              <a:t> perlu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dijadikan</a:t>
            </a:r>
            <a:r>
              <a:rPr dirty="0" sz="1100" spc="-5">
                <a:latin typeface="Calibri"/>
                <a:cs typeface="Calibri"/>
              </a:rPr>
              <a:t> pedoman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acuan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dalam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setiap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pengembangan</a:t>
            </a:r>
            <a:r>
              <a:rPr dirty="0" sz="1100" spc="-5">
                <a:latin typeface="Calibri"/>
                <a:cs typeface="Calibri"/>
              </a:rPr>
              <a:t> ilmu </a:t>
            </a:r>
            <a:r>
              <a:rPr dirty="0" sz="1100" spc="-10">
                <a:latin typeface="Calibri"/>
                <a:cs typeface="Calibri"/>
              </a:rPr>
              <a:t>pengetahuan</a:t>
            </a:r>
            <a:r>
              <a:rPr dirty="0" sz="1100" spc="-5">
                <a:latin typeface="Calibri"/>
                <a:cs typeface="Calibri"/>
              </a:rPr>
              <a:t> dan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teknologi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yang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terjadi.</a:t>
            </a:r>
            <a:endParaRPr sz="1100">
              <a:latin typeface="Calibri"/>
              <a:cs typeface="Calibri"/>
            </a:endParaRPr>
          </a:p>
          <a:p>
            <a:pPr marL="172720" indent="-160655">
              <a:lnSpc>
                <a:spcPct val="100000"/>
              </a:lnSpc>
              <a:spcBef>
                <a:spcPts val="925"/>
              </a:spcBef>
              <a:buAutoNum type="alphaUcPeriod" startAt="2"/>
              <a:tabLst>
                <a:tab pos="173355" algn="l"/>
              </a:tabLst>
            </a:pPr>
            <a:r>
              <a:rPr dirty="0" sz="1200" b="1">
                <a:latin typeface="Calibri"/>
                <a:cs typeface="Calibri"/>
              </a:rPr>
              <a:t>Rumusan</a:t>
            </a:r>
            <a:r>
              <a:rPr dirty="0" sz="1200" spc="-4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Masalah</a:t>
            </a:r>
            <a:endParaRPr sz="1200">
              <a:latin typeface="Calibri"/>
              <a:cs typeface="Calibri"/>
            </a:endParaRPr>
          </a:p>
          <a:p>
            <a:pPr algn="just" lvl="1" marL="469265" marR="12065" indent="-228600">
              <a:lnSpc>
                <a:spcPct val="109800"/>
              </a:lnSpc>
              <a:spcBef>
                <a:spcPts val="800"/>
              </a:spcBef>
              <a:buAutoNum type="arabicPeriod"/>
              <a:tabLst>
                <a:tab pos="469900" algn="l"/>
              </a:tabLst>
            </a:pPr>
            <a:r>
              <a:rPr dirty="0" sz="1200" spc="-5">
                <a:latin typeface="Calibri"/>
                <a:cs typeface="Calibri"/>
              </a:rPr>
              <a:t>Bagaimana pancasila dapat berperan penting </a:t>
            </a:r>
            <a:r>
              <a:rPr dirty="0" sz="1200">
                <a:latin typeface="Calibri"/>
                <a:cs typeface="Calibri"/>
              </a:rPr>
              <a:t>pada </a:t>
            </a:r>
            <a:r>
              <a:rPr dirty="0" sz="1200" spc="-10">
                <a:latin typeface="Calibri"/>
                <a:cs typeface="Calibri"/>
              </a:rPr>
              <a:t>perkembangan </a:t>
            </a:r>
            <a:r>
              <a:rPr dirty="0" sz="1200">
                <a:latin typeface="Calibri"/>
                <a:cs typeface="Calibri"/>
              </a:rPr>
              <a:t>ilmu 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pengetahuan </a:t>
            </a:r>
            <a:r>
              <a:rPr dirty="0" sz="1200">
                <a:latin typeface="Calibri"/>
                <a:cs typeface="Calibri"/>
              </a:rPr>
              <a:t>dan </a:t>
            </a:r>
            <a:r>
              <a:rPr dirty="0" sz="1200" spc="-10">
                <a:latin typeface="Calibri"/>
                <a:cs typeface="Calibri"/>
              </a:rPr>
              <a:t>tekonologi</a:t>
            </a:r>
            <a:r>
              <a:rPr dirty="0" sz="1200">
                <a:latin typeface="Calibri"/>
                <a:cs typeface="Calibri"/>
              </a:rPr>
              <a:t> ?</a:t>
            </a:r>
            <a:endParaRPr sz="1200">
              <a:latin typeface="Calibri"/>
              <a:cs typeface="Calibri"/>
            </a:endParaRPr>
          </a:p>
          <a:p>
            <a:pPr algn="just" lvl="1" marL="469265" marR="10795" indent="-228600">
              <a:lnSpc>
                <a:spcPct val="109800"/>
              </a:lnSpc>
              <a:buAutoNum type="arabicPeriod"/>
              <a:tabLst>
                <a:tab pos="469900" algn="l"/>
              </a:tabLst>
            </a:pPr>
            <a:r>
              <a:rPr dirty="0" sz="1200" spc="-5">
                <a:latin typeface="Calibri"/>
                <a:cs typeface="Calibri"/>
              </a:rPr>
              <a:t>Apakah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dengan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menerapkan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pancasila</a:t>
            </a:r>
            <a:r>
              <a:rPr dirty="0" sz="1200">
                <a:latin typeface="Calibri"/>
                <a:cs typeface="Calibri"/>
              </a:rPr>
              <a:t> pada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ilmu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pengetahuan</a:t>
            </a:r>
            <a:r>
              <a:rPr dirty="0" sz="1200">
                <a:latin typeface="Calibri"/>
                <a:cs typeface="Calibri"/>
              </a:rPr>
              <a:t> dan 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teknologi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dapat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menghambat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perkembangan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ilmu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pengetahuan</a:t>
            </a:r>
            <a:r>
              <a:rPr dirty="0" sz="1200">
                <a:latin typeface="Calibri"/>
                <a:cs typeface="Calibri"/>
              </a:rPr>
              <a:t> dan 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teknologi </a:t>
            </a:r>
            <a:r>
              <a:rPr dirty="0" sz="1200">
                <a:latin typeface="Calibri"/>
                <a:cs typeface="Calibri"/>
              </a:rPr>
              <a:t>?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27479" y="977324"/>
            <a:ext cx="5064760" cy="84467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990089" marR="1982470">
              <a:lnSpc>
                <a:spcPct val="1437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BAB II 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PEMBAHASAN</a:t>
            </a:r>
            <a:endParaRPr sz="1200">
              <a:latin typeface="Times New Roman"/>
              <a:cs typeface="Times New Roman"/>
            </a:endParaRPr>
          </a:p>
          <a:p>
            <a:pPr marL="240665">
              <a:lnSpc>
                <a:spcPct val="100000"/>
              </a:lnSpc>
              <a:spcBef>
                <a:spcPts val="675"/>
              </a:spcBef>
            </a:pPr>
            <a:r>
              <a:rPr dirty="0" sz="1200" b="1">
                <a:latin typeface="Calibri"/>
                <a:cs typeface="Calibri"/>
              </a:rPr>
              <a:t>A.</a:t>
            </a:r>
            <a:r>
              <a:rPr dirty="0" sz="1200" spc="195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Hubungan Pancasila</a:t>
            </a:r>
            <a:r>
              <a:rPr dirty="0" sz="1200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dengan </a:t>
            </a:r>
            <a:r>
              <a:rPr dirty="0" sz="1200" b="1">
                <a:latin typeface="Calibri"/>
                <a:cs typeface="Calibri"/>
              </a:rPr>
              <a:t>ilmu </a:t>
            </a:r>
            <a:r>
              <a:rPr dirty="0" sz="1200" spc="-5" b="1">
                <a:latin typeface="Calibri"/>
                <a:cs typeface="Calibri"/>
              </a:rPr>
              <a:t>pengetahuan</a:t>
            </a:r>
            <a:r>
              <a:rPr dirty="0" sz="1200" b="1">
                <a:latin typeface="Calibri"/>
                <a:cs typeface="Calibri"/>
              </a:rPr>
              <a:t> dan</a:t>
            </a:r>
            <a:r>
              <a:rPr dirty="0" sz="1200" spc="-5" b="1">
                <a:latin typeface="Calibri"/>
                <a:cs typeface="Calibri"/>
              </a:rPr>
              <a:t> teknologi</a:t>
            </a:r>
            <a:endParaRPr sz="1200">
              <a:latin typeface="Calibri"/>
              <a:cs typeface="Calibri"/>
            </a:endParaRPr>
          </a:p>
          <a:p>
            <a:pPr marL="469265" marR="11430">
              <a:lnSpc>
                <a:spcPct val="109800"/>
              </a:lnSpc>
              <a:spcBef>
                <a:spcPts val="815"/>
              </a:spcBef>
            </a:pPr>
            <a:r>
              <a:rPr dirty="0" sz="1100" spc="-10">
                <a:latin typeface="Calibri"/>
                <a:cs typeface="Calibri"/>
              </a:rPr>
              <a:t>Pancasila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sebagai</a:t>
            </a:r>
            <a:r>
              <a:rPr dirty="0" sz="1100" spc="-5">
                <a:latin typeface="Calibri"/>
                <a:cs typeface="Calibri"/>
              </a:rPr>
              <a:t> dasar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nilai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pengembangan</a:t>
            </a:r>
            <a:r>
              <a:rPr dirty="0" sz="1100" spc="-5">
                <a:latin typeface="Calibri"/>
                <a:cs typeface="Calibri"/>
              </a:rPr>
              <a:t> ilmu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dapat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terdiri</a:t>
            </a:r>
            <a:r>
              <a:rPr dirty="0" sz="1100" spc="-5">
                <a:latin typeface="Calibri"/>
                <a:cs typeface="Calibri"/>
              </a:rPr>
              <a:t> dari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beberapa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konsep </a:t>
            </a:r>
            <a:r>
              <a:rPr dirty="0" sz="1100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algn="just" marL="926465" marR="6985" indent="-228600">
              <a:lnSpc>
                <a:spcPct val="109800"/>
              </a:lnSpc>
              <a:spcBef>
                <a:spcPts val="795"/>
              </a:spcBef>
              <a:buAutoNum type="arabicPeriod"/>
              <a:tabLst>
                <a:tab pos="927100" algn="l"/>
              </a:tabLst>
            </a:pPr>
            <a:r>
              <a:rPr dirty="0" sz="1100" spc="-5">
                <a:latin typeface="Calibri"/>
                <a:cs typeface="Calibri"/>
              </a:rPr>
              <a:t>Setiap ilmu </a:t>
            </a:r>
            <a:r>
              <a:rPr dirty="0" sz="1100" spc="-10">
                <a:latin typeface="Calibri"/>
                <a:cs typeface="Calibri"/>
              </a:rPr>
              <a:t>pengetahuan </a:t>
            </a:r>
            <a:r>
              <a:rPr dirty="0" sz="1100" spc="-5">
                <a:latin typeface="Calibri"/>
                <a:cs typeface="Calibri"/>
              </a:rPr>
              <a:t>dan </a:t>
            </a:r>
            <a:r>
              <a:rPr dirty="0" sz="1100" spc="-10">
                <a:latin typeface="Calibri"/>
                <a:cs typeface="Calibri"/>
              </a:rPr>
              <a:t>teknologi yang dikembangkan </a:t>
            </a:r>
            <a:r>
              <a:rPr dirty="0" sz="1100" spc="-5">
                <a:latin typeface="Calibri"/>
                <a:cs typeface="Calibri"/>
              </a:rPr>
              <a:t>di Indonesia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tidak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boleh </a:t>
            </a:r>
            <a:r>
              <a:rPr dirty="0" sz="1100" spc="-10">
                <a:latin typeface="Calibri"/>
                <a:cs typeface="Calibri"/>
              </a:rPr>
              <a:t>bertentangan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dengan</a:t>
            </a:r>
            <a:r>
              <a:rPr dirty="0" sz="1100" spc="-5">
                <a:latin typeface="Calibri"/>
                <a:cs typeface="Calibri"/>
              </a:rPr>
              <a:t> nilai </a:t>
            </a:r>
            <a:r>
              <a:rPr dirty="0" sz="1100" spc="-10">
                <a:latin typeface="Calibri"/>
                <a:cs typeface="Calibri"/>
              </a:rPr>
              <a:t>yang</a:t>
            </a:r>
            <a:r>
              <a:rPr dirty="0" sz="1100" spc="-5">
                <a:latin typeface="Calibri"/>
                <a:cs typeface="Calibri"/>
              </a:rPr>
              <a:t> ada pada </a:t>
            </a:r>
            <a:r>
              <a:rPr dirty="0" sz="1100" spc="-10">
                <a:latin typeface="Calibri"/>
                <a:cs typeface="Calibri"/>
              </a:rPr>
              <a:t>Pancasila.</a:t>
            </a:r>
            <a:endParaRPr sz="1100">
              <a:latin typeface="Calibri"/>
              <a:cs typeface="Calibri"/>
            </a:endParaRPr>
          </a:p>
          <a:p>
            <a:pPr algn="just" marL="926465" marR="5080" indent="-228600">
              <a:lnSpc>
                <a:spcPct val="109800"/>
              </a:lnSpc>
              <a:buAutoNum type="arabicPeriod"/>
              <a:tabLst>
                <a:tab pos="927100" algn="l"/>
              </a:tabLst>
            </a:pPr>
            <a:r>
              <a:rPr dirty="0" sz="1100" spc="-5">
                <a:latin typeface="Calibri"/>
                <a:cs typeface="Calibri"/>
              </a:rPr>
              <a:t>Nilai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dalam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pancasila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berperan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mengontrol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segala</a:t>
            </a:r>
            <a:r>
              <a:rPr dirty="0" sz="1100" spc="-5">
                <a:latin typeface="Calibri"/>
                <a:cs typeface="Calibri"/>
              </a:rPr>
              <a:t> macam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ilmu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pengetahuan </a:t>
            </a:r>
            <a:r>
              <a:rPr dirty="0" sz="1100" spc="-5">
                <a:latin typeface="Calibri"/>
                <a:cs typeface="Calibri"/>
              </a:rPr>
              <a:t>dan </a:t>
            </a:r>
            <a:r>
              <a:rPr dirty="0" sz="1100" spc="-10">
                <a:latin typeface="Calibri"/>
                <a:cs typeface="Calibri"/>
              </a:rPr>
              <a:t>teknologi agar </a:t>
            </a:r>
            <a:r>
              <a:rPr dirty="0" sz="1100" spc="-5">
                <a:latin typeface="Calibri"/>
                <a:cs typeface="Calibri"/>
              </a:rPr>
              <a:t>tidak </a:t>
            </a:r>
            <a:r>
              <a:rPr dirty="0" sz="1100" spc="-10">
                <a:latin typeface="Calibri"/>
                <a:cs typeface="Calibri"/>
              </a:rPr>
              <a:t>keluar </a:t>
            </a:r>
            <a:r>
              <a:rPr dirty="0" sz="1100" spc="-5">
                <a:latin typeface="Calibri"/>
                <a:cs typeface="Calibri"/>
              </a:rPr>
              <a:t>dari </a:t>
            </a:r>
            <a:r>
              <a:rPr dirty="0" sz="1100" spc="-10">
                <a:latin typeface="Calibri"/>
                <a:cs typeface="Calibri"/>
              </a:rPr>
              <a:t>cara </a:t>
            </a:r>
            <a:r>
              <a:rPr dirty="0" sz="1100" spc="-5">
                <a:latin typeface="Calibri"/>
                <a:cs typeface="Calibri"/>
              </a:rPr>
              <a:t>bertindak bangsa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Indonesia.</a:t>
            </a:r>
            <a:endParaRPr sz="1100">
              <a:latin typeface="Calibri"/>
              <a:cs typeface="Calibri"/>
            </a:endParaRPr>
          </a:p>
          <a:p>
            <a:pPr algn="just" marL="926465" marR="10795" indent="-228600">
              <a:lnSpc>
                <a:spcPct val="109800"/>
              </a:lnSpc>
              <a:buAutoNum type="arabicPeriod"/>
              <a:tabLst>
                <a:tab pos="927100" algn="l"/>
              </a:tabLst>
            </a:pPr>
            <a:r>
              <a:rPr dirty="0" sz="1100" spc="-5">
                <a:latin typeface="Calibri"/>
                <a:cs typeface="Calibri"/>
              </a:rPr>
              <a:t>Setiap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perkembangan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iptek</a:t>
            </a:r>
            <a:r>
              <a:rPr dirty="0" sz="1100" spc="-5">
                <a:latin typeface="Calibri"/>
                <a:cs typeface="Calibri"/>
              </a:rPr>
              <a:t> harus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berakar</a:t>
            </a:r>
            <a:r>
              <a:rPr dirty="0" sz="1100" spc="-5">
                <a:latin typeface="Calibri"/>
                <a:cs typeface="Calibri"/>
              </a:rPr>
              <a:t> pada </a:t>
            </a:r>
            <a:r>
              <a:rPr dirty="0" sz="1100" spc="-10">
                <a:latin typeface="Calibri"/>
                <a:cs typeface="Calibri"/>
              </a:rPr>
              <a:t>budaya</a:t>
            </a:r>
            <a:r>
              <a:rPr dirty="0" sz="1100" spc="-5">
                <a:latin typeface="Calibri"/>
                <a:cs typeface="Calibri"/>
              </a:rPr>
              <a:t> dan ideologi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bangsa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Indonesia</a:t>
            </a:r>
            <a:endParaRPr sz="1100">
              <a:latin typeface="Calibri"/>
              <a:cs typeface="Calibri"/>
            </a:endParaRPr>
          </a:p>
          <a:p>
            <a:pPr marL="469265">
              <a:lnSpc>
                <a:spcPct val="100000"/>
              </a:lnSpc>
              <a:spcBef>
                <a:spcPts val="930"/>
              </a:spcBef>
            </a:pPr>
            <a:r>
              <a:rPr dirty="0" sz="1100" spc="-10">
                <a:latin typeface="Calibri"/>
                <a:cs typeface="Calibri"/>
              </a:rPr>
              <a:t>Kenapa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Pancasila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diperlukan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sebagai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dasar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nilai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pengembangan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ilmu</a:t>
            </a:r>
            <a:r>
              <a:rPr dirty="0" sz="1100">
                <a:latin typeface="Calibri"/>
                <a:cs typeface="Calibri"/>
              </a:rPr>
              <a:t> ?</a:t>
            </a:r>
            <a:endParaRPr sz="1100">
              <a:latin typeface="Calibri"/>
              <a:cs typeface="Calibri"/>
            </a:endParaRPr>
          </a:p>
          <a:p>
            <a:pPr algn="just" marL="926465" marR="6985" indent="-228600">
              <a:lnSpc>
                <a:spcPct val="109800"/>
              </a:lnSpc>
              <a:spcBef>
                <a:spcPts val="800"/>
              </a:spcBef>
              <a:buAutoNum type="arabicPeriod"/>
              <a:tabLst>
                <a:tab pos="927100" algn="l"/>
              </a:tabLst>
            </a:pPr>
            <a:r>
              <a:rPr dirty="0" sz="1100" spc="-10">
                <a:latin typeface="Calibri"/>
                <a:cs typeface="Calibri"/>
              </a:rPr>
              <a:t>Kerusakan lingkungan yang ditimbulkan </a:t>
            </a:r>
            <a:r>
              <a:rPr dirty="0" sz="1100" spc="-5">
                <a:latin typeface="Calibri"/>
                <a:cs typeface="Calibri"/>
              </a:rPr>
              <a:t>oleh </a:t>
            </a:r>
            <a:r>
              <a:rPr dirty="0" sz="1100" spc="-10">
                <a:latin typeface="Calibri"/>
                <a:cs typeface="Calibri"/>
              </a:rPr>
              <a:t>iptek dapat menyebabkan 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5">
                <a:latin typeface="Calibri"/>
                <a:cs typeface="Calibri"/>
              </a:rPr>
              <a:t>resiko</a:t>
            </a:r>
            <a:r>
              <a:rPr dirty="0" sz="1100" spc="-10">
                <a:latin typeface="Calibri"/>
                <a:cs typeface="Calibri"/>
              </a:rPr>
              <a:t> yang</a:t>
            </a:r>
            <a:r>
              <a:rPr dirty="0" sz="1100" spc="-5">
                <a:latin typeface="Calibri"/>
                <a:cs typeface="Calibri"/>
              </a:rPr>
              <a:t> besar pada </a:t>
            </a:r>
            <a:r>
              <a:rPr dirty="0" sz="1100" spc="-10">
                <a:latin typeface="Calibri"/>
                <a:cs typeface="Calibri"/>
              </a:rPr>
              <a:t>generasi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berikutnya.</a:t>
            </a:r>
            <a:endParaRPr sz="1100">
              <a:latin typeface="Calibri"/>
              <a:cs typeface="Calibri"/>
            </a:endParaRPr>
          </a:p>
          <a:p>
            <a:pPr marL="927100" indent="-229235">
              <a:lnSpc>
                <a:spcPct val="100000"/>
              </a:lnSpc>
              <a:spcBef>
                <a:spcPts val="130"/>
              </a:spcBef>
              <a:buAutoNum type="arabicPeriod"/>
              <a:tabLst>
                <a:tab pos="927100" algn="l"/>
              </a:tabLst>
            </a:pPr>
            <a:r>
              <a:rPr dirty="0" sz="1100" spc="-10">
                <a:latin typeface="Calibri"/>
                <a:cs typeface="Calibri"/>
              </a:rPr>
              <a:t>iptek dapat </a:t>
            </a:r>
            <a:r>
              <a:rPr dirty="0" sz="1100" spc="-5">
                <a:latin typeface="Calibri"/>
                <a:cs typeface="Calibri"/>
              </a:rPr>
              <a:t>mengubah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gaya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hidup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bangsa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Indonesia</a:t>
            </a:r>
            <a:endParaRPr sz="1100">
              <a:latin typeface="Calibri"/>
              <a:cs typeface="Calibri"/>
            </a:endParaRPr>
          </a:p>
          <a:p>
            <a:pPr marL="207645" indent="-195580">
              <a:lnSpc>
                <a:spcPct val="100000"/>
              </a:lnSpc>
              <a:spcBef>
                <a:spcPts val="925"/>
              </a:spcBef>
              <a:buAutoNum type="alphaUcPeriod"/>
              <a:tabLst>
                <a:tab pos="208279" algn="l"/>
              </a:tabLst>
            </a:pPr>
            <a:r>
              <a:rPr dirty="0" sz="1200" spc="-10" b="1">
                <a:latin typeface="Calibri"/>
                <a:cs typeface="Calibri"/>
              </a:rPr>
              <a:t>Peranan</a:t>
            </a:r>
            <a:r>
              <a:rPr dirty="0" sz="1200" spc="-5" b="1">
                <a:latin typeface="Calibri"/>
                <a:cs typeface="Calibri"/>
              </a:rPr>
              <a:t> pancasila</a:t>
            </a:r>
            <a:r>
              <a:rPr dirty="0" sz="1200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sebagai </a:t>
            </a:r>
            <a:r>
              <a:rPr dirty="0" sz="1200" b="1">
                <a:latin typeface="Calibri"/>
                <a:cs typeface="Calibri"/>
              </a:rPr>
              <a:t>landasan </a:t>
            </a:r>
            <a:r>
              <a:rPr dirty="0" sz="1200" spc="-5" b="1">
                <a:latin typeface="Calibri"/>
                <a:cs typeface="Calibri"/>
              </a:rPr>
              <a:t>perkembangan IPTEK</a:t>
            </a:r>
            <a:endParaRPr sz="1200">
              <a:latin typeface="Calibri"/>
              <a:cs typeface="Calibri"/>
            </a:endParaRPr>
          </a:p>
          <a:p>
            <a:pPr marL="469265" marR="11430" indent="457200">
              <a:lnSpc>
                <a:spcPct val="109800"/>
              </a:lnSpc>
              <a:spcBef>
                <a:spcPts val="800"/>
              </a:spcBef>
            </a:pPr>
            <a:r>
              <a:rPr dirty="0" sz="1200">
                <a:latin typeface="Calibri"/>
                <a:cs typeface="Calibri"/>
              </a:rPr>
              <a:t>Ada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beberapa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hal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yang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memiliki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keterkaitan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antara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Pancasila </a:t>
            </a:r>
            <a:r>
              <a:rPr dirty="0" sz="1200" spc="-26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dengan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perkembangan</a:t>
            </a:r>
            <a:r>
              <a:rPr dirty="0" sz="1200">
                <a:latin typeface="Calibri"/>
                <a:cs typeface="Calibri"/>
              </a:rPr>
              <a:t> ilmu </a:t>
            </a:r>
            <a:r>
              <a:rPr dirty="0" sz="1200" spc="-5">
                <a:latin typeface="Calibri"/>
                <a:cs typeface="Calibri"/>
              </a:rPr>
              <a:t>pengetahuan</a:t>
            </a:r>
            <a:r>
              <a:rPr dirty="0" sz="1200">
                <a:latin typeface="Calibri"/>
                <a:cs typeface="Calibri"/>
              </a:rPr>
              <a:t> dan </a:t>
            </a:r>
            <a:r>
              <a:rPr dirty="0" sz="1200" spc="-5">
                <a:latin typeface="Calibri"/>
                <a:cs typeface="Calibri"/>
              </a:rPr>
              <a:t>teknologi</a:t>
            </a:r>
            <a:endParaRPr sz="1200">
              <a:latin typeface="Calibri"/>
              <a:cs typeface="Calibri"/>
            </a:endParaRPr>
          </a:p>
          <a:p>
            <a:pPr lvl="1" marL="469265" marR="9525" indent="-228600">
              <a:lnSpc>
                <a:spcPct val="109800"/>
              </a:lnSpc>
              <a:spcBef>
                <a:spcPts val="800"/>
              </a:spcBef>
              <a:buAutoNum type="arabicPeriod"/>
              <a:tabLst>
                <a:tab pos="469900" algn="l"/>
                <a:tab pos="940435" algn="l"/>
                <a:tab pos="1390015" algn="l"/>
                <a:tab pos="2440305" algn="l"/>
                <a:tab pos="2934970" algn="l"/>
                <a:tab pos="3439160" algn="l"/>
                <a:tab pos="4430395" algn="l"/>
              </a:tabLst>
            </a:pPr>
            <a:r>
              <a:rPr dirty="0" sz="1200">
                <a:latin typeface="Calibri"/>
                <a:cs typeface="Calibri"/>
              </a:rPr>
              <a:t>I</a:t>
            </a:r>
            <a:r>
              <a:rPr dirty="0" sz="1200" spc="-10">
                <a:latin typeface="Calibri"/>
                <a:cs typeface="Calibri"/>
              </a:rPr>
              <a:t>p</a:t>
            </a:r>
            <a:r>
              <a:rPr dirty="0" sz="1200" spc="-15">
                <a:latin typeface="Calibri"/>
                <a:cs typeface="Calibri"/>
              </a:rPr>
              <a:t>t</a:t>
            </a:r>
            <a:r>
              <a:rPr dirty="0" sz="1200">
                <a:latin typeface="Calibri"/>
                <a:cs typeface="Calibri"/>
              </a:rPr>
              <a:t>ek	</a:t>
            </a:r>
            <a:r>
              <a:rPr dirty="0" sz="1200" spc="-20">
                <a:latin typeface="Calibri"/>
                <a:cs typeface="Calibri"/>
              </a:rPr>
              <a:t>y</a:t>
            </a:r>
            <a:r>
              <a:rPr dirty="0" sz="1200">
                <a:latin typeface="Calibri"/>
                <a:cs typeface="Calibri"/>
              </a:rPr>
              <a:t>ang	di</a:t>
            </a:r>
            <a:r>
              <a:rPr dirty="0" sz="1200" spc="-40">
                <a:latin typeface="Calibri"/>
                <a:cs typeface="Calibri"/>
              </a:rPr>
              <a:t>k</a:t>
            </a:r>
            <a:r>
              <a:rPr dirty="0" sz="1200">
                <a:latin typeface="Calibri"/>
                <a:cs typeface="Calibri"/>
              </a:rPr>
              <a:t>embang</a:t>
            </a:r>
            <a:r>
              <a:rPr dirty="0" sz="1200" spc="-25">
                <a:latin typeface="Calibri"/>
                <a:cs typeface="Calibri"/>
              </a:rPr>
              <a:t>k</a:t>
            </a:r>
            <a:r>
              <a:rPr dirty="0" sz="1200">
                <a:latin typeface="Calibri"/>
                <a:cs typeface="Calibri"/>
              </a:rPr>
              <a:t>an	harus	dap</a:t>
            </a:r>
            <a:r>
              <a:rPr dirty="0" sz="1200" spc="-15">
                <a:latin typeface="Calibri"/>
                <a:cs typeface="Calibri"/>
              </a:rPr>
              <a:t>a</a:t>
            </a:r>
            <a:r>
              <a:rPr dirty="0" sz="1200">
                <a:latin typeface="Calibri"/>
                <a:cs typeface="Calibri"/>
              </a:rPr>
              <a:t>t	menghorm</a:t>
            </a:r>
            <a:r>
              <a:rPr dirty="0" sz="1200" spc="-15">
                <a:latin typeface="Calibri"/>
                <a:cs typeface="Calibri"/>
              </a:rPr>
              <a:t>a</a:t>
            </a:r>
            <a:r>
              <a:rPr dirty="0" sz="1200">
                <a:latin typeface="Calibri"/>
                <a:cs typeface="Calibri"/>
              </a:rPr>
              <a:t>ti	</a:t>
            </a:r>
            <a:r>
              <a:rPr dirty="0" sz="1200" spc="-40">
                <a:latin typeface="Calibri"/>
                <a:cs typeface="Calibri"/>
              </a:rPr>
              <a:t>k</a:t>
            </a:r>
            <a:r>
              <a:rPr dirty="0" sz="1200" spc="-10">
                <a:latin typeface="Calibri"/>
                <a:cs typeface="Calibri"/>
              </a:rPr>
              <a:t>e</a:t>
            </a:r>
            <a:r>
              <a:rPr dirty="0" sz="1200" spc="-20">
                <a:latin typeface="Calibri"/>
                <a:cs typeface="Calibri"/>
              </a:rPr>
              <a:t>y</a:t>
            </a:r>
            <a:r>
              <a:rPr dirty="0" sz="1200">
                <a:latin typeface="Calibri"/>
                <a:cs typeface="Calibri"/>
              </a:rPr>
              <a:t>akinan  </a:t>
            </a:r>
            <a:r>
              <a:rPr dirty="0" sz="1200" spc="-15">
                <a:latin typeface="Calibri"/>
                <a:cs typeface="Calibri"/>
              </a:rPr>
              <a:t>masyarakat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Indonesia.</a:t>
            </a:r>
            <a:endParaRPr sz="1200">
              <a:latin typeface="Calibri"/>
              <a:cs typeface="Calibri"/>
            </a:endParaRPr>
          </a:p>
          <a:p>
            <a:pPr lvl="1" marL="469265" marR="5080" indent="-228600">
              <a:lnSpc>
                <a:spcPct val="109800"/>
              </a:lnSpc>
              <a:buAutoNum type="arabicPeriod"/>
              <a:tabLst>
                <a:tab pos="469900" algn="l"/>
              </a:tabLst>
            </a:pPr>
            <a:r>
              <a:rPr dirty="0" sz="1200">
                <a:latin typeface="Calibri"/>
                <a:cs typeface="Calibri"/>
              </a:rPr>
              <a:t>Didalam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pengembangan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iptek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harus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berdasarkan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pada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pengembangan </a:t>
            </a:r>
            <a:r>
              <a:rPr dirty="0" sz="1200" spc="-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manusia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dan nilai-nilai </a:t>
            </a:r>
            <a:r>
              <a:rPr dirty="0" sz="1200" spc="-5">
                <a:latin typeface="Calibri"/>
                <a:cs typeface="Calibri"/>
              </a:rPr>
              <a:t>kemanusian.</a:t>
            </a:r>
            <a:endParaRPr sz="1200">
              <a:latin typeface="Calibri"/>
              <a:cs typeface="Calibri"/>
            </a:endParaRPr>
          </a:p>
          <a:p>
            <a:pPr lvl="1" marL="469265" marR="9525" indent="-228600">
              <a:lnSpc>
                <a:spcPct val="109800"/>
              </a:lnSpc>
              <a:buAutoNum type="arabicPeriod"/>
              <a:tabLst>
                <a:tab pos="469900" algn="l"/>
              </a:tabLst>
            </a:pPr>
            <a:r>
              <a:rPr dirty="0" sz="1200" spc="-5">
                <a:latin typeface="Calibri"/>
                <a:cs typeface="Calibri"/>
              </a:rPr>
              <a:t>Iptek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merupakan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unsur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yang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dapat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mempererat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persatuan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bangsa </a:t>
            </a:r>
            <a:r>
              <a:rPr dirty="0" sz="1200" spc="-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Indonesia dan </a:t>
            </a:r>
            <a:r>
              <a:rPr dirty="0" sz="1200" spc="-5">
                <a:latin typeface="Calibri"/>
                <a:cs typeface="Calibri"/>
              </a:rPr>
              <a:t>memberikan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perkembangan</a:t>
            </a:r>
            <a:r>
              <a:rPr dirty="0" sz="1200">
                <a:latin typeface="Calibri"/>
                <a:cs typeface="Calibri"/>
              </a:rPr>
              <a:t> pada </a:t>
            </a:r>
            <a:r>
              <a:rPr dirty="0" sz="1200" spc="-5">
                <a:latin typeface="Calibri"/>
                <a:cs typeface="Calibri"/>
              </a:rPr>
              <a:t>pendidikan</a:t>
            </a:r>
            <a:endParaRPr sz="1200">
              <a:latin typeface="Calibri"/>
              <a:cs typeface="Calibri"/>
            </a:endParaRPr>
          </a:p>
          <a:p>
            <a:pPr marL="168275" indent="-156210">
              <a:lnSpc>
                <a:spcPct val="100000"/>
              </a:lnSpc>
              <a:spcBef>
                <a:spcPts val="940"/>
              </a:spcBef>
              <a:buAutoNum type="alphaUcPeriod" startAt="3"/>
              <a:tabLst>
                <a:tab pos="168910" algn="l"/>
              </a:tabLst>
            </a:pPr>
            <a:r>
              <a:rPr dirty="0" sz="1200" spc="-5" b="1">
                <a:latin typeface="Calibri"/>
                <a:cs typeface="Calibri"/>
              </a:rPr>
              <a:t>Implementasi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Pancasila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dalam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Bidang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Pendidikan</a:t>
            </a:r>
            <a:endParaRPr sz="1200">
              <a:latin typeface="Calibri"/>
              <a:cs typeface="Calibri"/>
            </a:endParaRPr>
          </a:p>
          <a:p>
            <a:pPr algn="just" marL="12700" marR="7620" indent="457200">
              <a:lnSpc>
                <a:spcPct val="109800"/>
              </a:lnSpc>
              <a:spcBef>
                <a:spcPts val="800"/>
              </a:spcBef>
            </a:pPr>
            <a:r>
              <a:rPr dirty="0" sz="1200">
                <a:latin typeface="Calibri"/>
                <a:cs typeface="Calibri"/>
              </a:rPr>
              <a:t>Dalam dunia </a:t>
            </a:r>
            <a:r>
              <a:rPr dirty="0" sz="1200" spc="-5">
                <a:latin typeface="Calibri"/>
                <a:cs typeface="Calibri"/>
              </a:rPr>
              <a:t>pendidikan, </a:t>
            </a:r>
            <a:r>
              <a:rPr dirty="0" sz="1200">
                <a:latin typeface="Calibri"/>
                <a:cs typeface="Calibri"/>
              </a:rPr>
              <a:t>nilai-nilai </a:t>
            </a:r>
            <a:r>
              <a:rPr dirty="0" sz="1200" spc="-5">
                <a:latin typeface="Calibri"/>
                <a:cs typeface="Calibri"/>
              </a:rPr>
              <a:t>Pancasila dapat </a:t>
            </a:r>
            <a:r>
              <a:rPr dirty="0" sz="1200" spc="-10">
                <a:latin typeface="Calibri"/>
                <a:cs typeface="Calibri"/>
              </a:rPr>
              <a:t>diterapkan </a:t>
            </a:r>
            <a:r>
              <a:rPr dirty="0" sz="1200">
                <a:latin typeface="Calibri"/>
                <a:cs typeface="Calibri"/>
              </a:rPr>
              <a:t>pada </a:t>
            </a:r>
            <a:r>
              <a:rPr dirty="0" sz="1200" spc="-5">
                <a:latin typeface="Calibri"/>
                <a:cs typeface="Calibri"/>
              </a:rPr>
              <a:t>saat 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yang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tepat.</a:t>
            </a:r>
            <a:r>
              <a:rPr dirty="0" sz="1200">
                <a:latin typeface="Calibri"/>
                <a:cs typeface="Calibri"/>
              </a:rPr>
              <a:t> Seperti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memperingati</a:t>
            </a:r>
            <a:r>
              <a:rPr dirty="0" sz="1200">
                <a:latin typeface="Calibri"/>
                <a:cs typeface="Calibri"/>
              </a:rPr>
              <a:t> Sumpah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Pemuda,</a:t>
            </a:r>
            <a:r>
              <a:rPr dirty="0" sz="1200">
                <a:latin typeface="Calibri"/>
                <a:cs typeface="Calibri"/>
              </a:rPr>
              <a:t> Hari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Kemerdekaan,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Hari 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Pahlawan, </a:t>
            </a:r>
            <a:r>
              <a:rPr dirty="0" sz="1200">
                <a:latin typeface="Calibri"/>
                <a:cs typeface="Calibri"/>
              </a:rPr>
              <a:t>dan hari-hari besar </a:t>
            </a:r>
            <a:r>
              <a:rPr dirty="0" sz="1200" spc="-10">
                <a:latin typeface="Calibri"/>
                <a:cs typeface="Calibri"/>
              </a:rPr>
              <a:t>lainnya. </a:t>
            </a:r>
            <a:r>
              <a:rPr dirty="0" sz="1200">
                <a:latin typeface="Calibri"/>
                <a:cs typeface="Calibri"/>
              </a:rPr>
              <a:t>Hal ini </a:t>
            </a:r>
            <a:r>
              <a:rPr dirty="0" sz="1200" spc="-5">
                <a:latin typeface="Calibri"/>
                <a:cs typeface="Calibri"/>
              </a:rPr>
              <a:t>memungkinkan kita sebagai </a:t>
            </a:r>
            <a:r>
              <a:rPr dirty="0" sz="1200">
                <a:latin typeface="Calibri"/>
                <a:cs typeface="Calibri"/>
              </a:rPr>
              <a:t>pelahar </a:t>
            </a:r>
            <a:r>
              <a:rPr dirty="0" sz="1200" spc="-26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untuk </a:t>
            </a:r>
            <a:r>
              <a:rPr dirty="0" sz="1200">
                <a:latin typeface="Calibri"/>
                <a:cs typeface="Calibri"/>
              </a:rPr>
              <a:t>belajar </a:t>
            </a:r>
            <a:r>
              <a:rPr dirty="0" sz="1200" spc="-5">
                <a:latin typeface="Calibri"/>
                <a:cs typeface="Calibri"/>
              </a:rPr>
              <a:t>dengan </a:t>
            </a:r>
            <a:r>
              <a:rPr dirty="0" sz="1200">
                <a:latin typeface="Calibri"/>
                <a:cs typeface="Calibri"/>
              </a:rPr>
              <a:t>sungguh-sungguh </a:t>
            </a:r>
            <a:r>
              <a:rPr dirty="0" sz="1200" spc="-10">
                <a:latin typeface="Calibri"/>
                <a:cs typeface="Calibri"/>
              </a:rPr>
              <a:t>agar kelak </a:t>
            </a:r>
            <a:r>
              <a:rPr dirty="0" sz="1200" spc="-5">
                <a:latin typeface="Calibri"/>
                <a:cs typeface="Calibri"/>
              </a:rPr>
              <a:t>dapat membanggakan </a:t>
            </a:r>
            <a:r>
              <a:rPr dirty="0" sz="1200" spc="-10">
                <a:latin typeface="Calibri"/>
                <a:cs typeface="Calibri"/>
              </a:rPr>
              <a:t>negara 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tercinta. </a:t>
            </a:r>
            <a:r>
              <a:rPr dirty="0" sz="1200">
                <a:latin typeface="Calibri"/>
                <a:cs typeface="Calibri"/>
              </a:rPr>
              <a:t>Hal ini </a:t>
            </a:r>
            <a:r>
              <a:rPr dirty="0" sz="1200" spc="-10">
                <a:latin typeface="Calibri"/>
                <a:cs typeface="Calibri"/>
              </a:rPr>
              <a:t>juga </a:t>
            </a:r>
            <a:r>
              <a:rPr dirty="0" sz="1200" spc="-5">
                <a:latin typeface="Calibri"/>
                <a:cs typeface="Calibri"/>
              </a:rPr>
              <a:t>memotivasi siswa untuk mencintai tanah </a:t>
            </a:r>
            <a:r>
              <a:rPr dirty="0" sz="1200">
                <a:latin typeface="Calibri"/>
                <a:cs typeface="Calibri"/>
              </a:rPr>
              <a:t>air dan </a:t>
            </a:r>
            <a:r>
              <a:rPr dirty="0" sz="1200" spc="-5">
                <a:latin typeface="Calibri"/>
                <a:cs typeface="Calibri"/>
              </a:rPr>
              <a:t>bangga </a:t>
            </a:r>
            <a:r>
              <a:rPr dirty="0" sz="1200">
                <a:latin typeface="Calibri"/>
                <a:cs typeface="Calibri"/>
              </a:rPr>
              <a:t> menjadi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anak Indonesia.</a:t>
            </a:r>
            <a:endParaRPr sz="1200">
              <a:latin typeface="Calibri"/>
              <a:cs typeface="Calibri"/>
            </a:endParaRPr>
          </a:p>
          <a:p>
            <a:pPr marL="180340" indent="-168275">
              <a:lnSpc>
                <a:spcPct val="100000"/>
              </a:lnSpc>
              <a:spcBef>
                <a:spcPts val="940"/>
              </a:spcBef>
              <a:buAutoNum type="alphaUcPeriod" startAt="4"/>
              <a:tabLst>
                <a:tab pos="180975" algn="l"/>
              </a:tabLst>
            </a:pPr>
            <a:r>
              <a:rPr dirty="0" sz="1200" spc="-5" b="1">
                <a:latin typeface="Calibri"/>
                <a:cs typeface="Calibri"/>
              </a:rPr>
              <a:t>Pilar-Pilar</a:t>
            </a:r>
            <a:r>
              <a:rPr dirty="0" sz="120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Penyangga</a:t>
            </a:r>
            <a:r>
              <a:rPr dirty="0" sz="1200" b="1">
                <a:latin typeface="Calibri"/>
                <a:cs typeface="Calibri"/>
              </a:rPr>
              <a:t> bagi </a:t>
            </a:r>
            <a:r>
              <a:rPr dirty="0" sz="1200" spc="-5" b="1">
                <a:latin typeface="Calibri"/>
                <a:cs typeface="Calibri"/>
              </a:rPr>
              <a:t>Eksistensi</a:t>
            </a:r>
            <a:r>
              <a:rPr dirty="0" sz="1200" b="1">
                <a:latin typeface="Calibri"/>
                <a:cs typeface="Calibri"/>
              </a:rPr>
              <a:t> Ilmu </a:t>
            </a:r>
            <a:r>
              <a:rPr dirty="0" sz="1200" spc="-10" b="1">
                <a:latin typeface="Calibri"/>
                <a:cs typeface="Calibri"/>
              </a:rPr>
              <a:t>Pengetahuan</a:t>
            </a:r>
            <a:endParaRPr sz="1200">
              <a:latin typeface="Calibri"/>
              <a:cs typeface="Calibri"/>
            </a:endParaRPr>
          </a:p>
          <a:p>
            <a:pPr lvl="1" marL="469900" indent="-229235">
              <a:lnSpc>
                <a:spcPct val="100000"/>
              </a:lnSpc>
              <a:spcBef>
                <a:spcPts val="940"/>
              </a:spcBef>
              <a:buAutoNum type="arabicPeriod"/>
              <a:tabLst>
                <a:tab pos="469900" algn="l"/>
              </a:tabLst>
            </a:pPr>
            <a:r>
              <a:rPr dirty="0" sz="1200" b="1">
                <a:latin typeface="Calibri"/>
                <a:cs typeface="Calibri"/>
              </a:rPr>
              <a:t>Pilar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ontologi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(ontology)</a:t>
            </a:r>
            <a:endParaRPr sz="1200">
              <a:latin typeface="Calibri"/>
              <a:cs typeface="Calibri"/>
            </a:endParaRPr>
          </a:p>
          <a:p>
            <a:pPr marL="469265" marR="5080" indent="457200">
              <a:lnSpc>
                <a:spcPct val="109800"/>
              </a:lnSpc>
              <a:spcBef>
                <a:spcPts val="800"/>
              </a:spcBef>
            </a:pPr>
            <a:r>
              <a:rPr dirty="0" sz="1200">
                <a:latin typeface="Calibri"/>
                <a:cs typeface="Calibri"/>
              </a:rPr>
              <a:t>Pilar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ini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berkaitan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dengan</a:t>
            </a:r>
            <a:r>
              <a:rPr dirty="0" sz="1200">
                <a:latin typeface="Calibri"/>
                <a:cs typeface="Calibri"/>
              </a:rPr>
              <a:t> masalah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mengenai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keadaan</a:t>
            </a:r>
            <a:r>
              <a:rPr dirty="0" sz="1200" spc="-5">
                <a:latin typeface="Calibri"/>
                <a:cs typeface="Calibri"/>
              </a:rPr>
              <a:t> yang </a:t>
            </a:r>
            <a:r>
              <a:rPr dirty="0" sz="1200" spc="-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meliputi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dua aspek :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27479" y="1045078"/>
            <a:ext cx="5064125" cy="6314440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927100" indent="-229235">
              <a:lnSpc>
                <a:spcPct val="100000"/>
              </a:lnSpc>
              <a:spcBef>
                <a:spcPts val="240"/>
              </a:spcBef>
              <a:buFont typeface="Microsoft Sans Serif"/>
              <a:buChar char="●"/>
              <a:tabLst>
                <a:tab pos="926465" algn="l"/>
                <a:tab pos="927100" algn="l"/>
              </a:tabLst>
            </a:pPr>
            <a:r>
              <a:rPr dirty="0" sz="1200">
                <a:latin typeface="Calibri"/>
                <a:cs typeface="Calibri"/>
              </a:rPr>
              <a:t>Aspek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kuantitas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yaitu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tunggal,</a:t>
            </a:r>
            <a:r>
              <a:rPr dirty="0" sz="1200">
                <a:latin typeface="Calibri"/>
                <a:cs typeface="Calibri"/>
              </a:rPr>
              <a:t> dual </a:t>
            </a:r>
            <a:r>
              <a:rPr dirty="0" sz="1200" spc="-5">
                <a:latin typeface="Calibri"/>
                <a:cs typeface="Calibri"/>
              </a:rPr>
              <a:t>hingga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plural.</a:t>
            </a:r>
            <a:endParaRPr sz="1200">
              <a:latin typeface="Calibri"/>
              <a:cs typeface="Calibri"/>
            </a:endParaRPr>
          </a:p>
          <a:p>
            <a:pPr marL="926465" marR="8255" indent="-228600">
              <a:lnSpc>
                <a:spcPct val="109800"/>
              </a:lnSpc>
              <a:buFont typeface="Microsoft Sans Serif"/>
              <a:buChar char="●"/>
              <a:tabLst>
                <a:tab pos="926465" algn="l"/>
                <a:tab pos="927100" algn="l"/>
              </a:tabLst>
            </a:pPr>
            <a:r>
              <a:rPr dirty="0" sz="1200">
                <a:latin typeface="Calibri"/>
                <a:cs typeface="Calibri"/>
              </a:rPr>
              <a:t>Aspek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kualitas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yaitu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mengenai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batasan,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sifat,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mutu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oleh </a:t>
            </a:r>
            <a:r>
              <a:rPr dirty="0" sz="1200" spc="-5">
                <a:latin typeface="Calibri"/>
                <a:cs typeface="Calibri"/>
              </a:rPr>
              <a:t>beberapa </a:t>
            </a:r>
            <a:r>
              <a:rPr dirty="0" sz="1200" spc="-26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keadaan.</a:t>
            </a:r>
            <a:endParaRPr sz="1200">
              <a:latin typeface="Calibri"/>
              <a:cs typeface="Calibri"/>
            </a:endParaRPr>
          </a:p>
          <a:p>
            <a:pPr marL="469900" indent="-229235">
              <a:lnSpc>
                <a:spcPct val="100000"/>
              </a:lnSpc>
              <a:spcBef>
                <a:spcPts val="140"/>
              </a:spcBef>
              <a:buAutoNum type="arabicPeriod" startAt="2"/>
              <a:tabLst>
                <a:tab pos="469900" algn="l"/>
              </a:tabLst>
            </a:pPr>
            <a:r>
              <a:rPr dirty="0" sz="1200" b="1">
                <a:latin typeface="Calibri"/>
                <a:cs typeface="Calibri"/>
              </a:rPr>
              <a:t>Pilar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epistemologi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(epistemology)</a:t>
            </a:r>
            <a:endParaRPr sz="1200">
              <a:latin typeface="Calibri"/>
              <a:cs typeface="Calibri"/>
            </a:endParaRPr>
          </a:p>
          <a:p>
            <a:pPr algn="just" marL="469265" marR="5080" indent="457200">
              <a:lnSpc>
                <a:spcPct val="109800"/>
              </a:lnSpc>
              <a:spcBef>
                <a:spcPts val="800"/>
              </a:spcBef>
            </a:pPr>
            <a:r>
              <a:rPr dirty="0" sz="1200">
                <a:latin typeface="Calibri"/>
                <a:cs typeface="Calibri"/>
              </a:rPr>
              <a:t>Experience </a:t>
            </a:r>
            <a:r>
              <a:rPr dirty="0" sz="1200" spc="-5">
                <a:latin typeface="Calibri"/>
                <a:cs typeface="Calibri"/>
              </a:rPr>
              <a:t>epistemologis </a:t>
            </a:r>
            <a:r>
              <a:rPr dirty="0" sz="1200" spc="-10">
                <a:latin typeface="Calibri"/>
                <a:cs typeface="Calibri"/>
              </a:rPr>
              <a:t>akan </a:t>
            </a:r>
            <a:r>
              <a:rPr dirty="0" sz="1200" spc="-5">
                <a:latin typeface="Calibri"/>
                <a:cs typeface="Calibri"/>
              </a:rPr>
              <a:t>memberikan bantuan </a:t>
            </a:r>
            <a:r>
              <a:rPr dirty="0" sz="1200" spc="-10">
                <a:latin typeface="Calibri"/>
                <a:cs typeface="Calibri"/>
              </a:rPr>
              <a:t>kepada </a:t>
            </a:r>
            <a:r>
              <a:rPr dirty="0" sz="1200" spc="-5">
                <a:latin typeface="Calibri"/>
                <a:cs typeface="Calibri"/>
              </a:rPr>
              <a:t>kita </a:t>
            </a:r>
            <a:r>
              <a:rPr dirty="0" sz="1200">
                <a:latin typeface="Calibri"/>
                <a:cs typeface="Calibri"/>
              </a:rPr>
              <a:t> seperti</a:t>
            </a:r>
            <a:r>
              <a:rPr dirty="0" sz="1200" spc="-5">
                <a:latin typeface="Calibri"/>
                <a:cs typeface="Calibri"/>
              </a:rPr>
              <a:t> berikut:</a:t>
            </a:r>
            <a:endParaRPr sz="1200">
              <a:latin typeface="Calibri"/>
              <a:cs typeface="Calibri"/>
            </a:endParaRPr>
          </a:p>
          <a:p>
            <a:pPr lvl="1" marL="926465" marR="6985" indent="-228600">
              <a:lnSpc>
                <a:spcPct val="109800"/>
              </a:lnSpc>
              <a:spcBef>
                <a:spcPts val="800"/>
              </a:spcBef>
              <a:buFont typeface="Microsoft Sans Serif"/>
              <a:buChar char="●"/>
              <a:tabLst>
                <a:tab pos="926465" algn="l"/>
                <a:tab pos="927100" algn="l"/>
              </a:tabLst>
            </a:pPr>
            <a:r>
              <a:rPr dirty="0" sz="1200" spc="-5">
                <a:latin typeface="Calibri"/>
                <a:cs typeface="Calibri"/>
              </a:rPr>
              <a:t>Alat</a:t>
            </a:r>
            <a:r>
              <a:rPr dirty="0" sz="1200">
                <a:latin typeface="Calibri"/>
                <a:cs typeface="Calibri"/>
              </a:rPr>
              <a:t> legitimasi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untuk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pengetahuan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atau</a:t>
            </a:r>
            <a:r>
              <a:rPr dirty="0" sz="1200" spc="-5">
                <a:latin typeface="Calibri"/>
                <a:cs typeface="Calibri"/>
              </a:rPr>
              <a:t> menetapkan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kebenaran </a:t>
            </a:r>
            <a:r>
              <a:rPr dirty="0" sz="1200" spc="-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disiplin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ilmu </a:t>
            </a:r>
            <a:r>
              <a:rPr dirty="0" sz="1200" spc="-5">
                <a:latin typeface="Calibri"/>
                <a:cs typeface="Calibri"/>
              </a:rPr>
              <a:t>tertentu;</a:t>
            </a:r>
            <a:endParaRPr sz="1200">
              <a:latin typeface="Calibri"/>
              <a:cs typeface="Calibri"/>
            </a:endParaRPr>
          </a:p>
          <a:p>
            <a:pPr lvl="1" marL="926465" marR="6350" indent="-228600">
              <a:lnSpc>
                <a:spcPct val="109800"/>
              </a:lnSpc>
              <a:buFont typeface="Microsoft Sans Serif"/>
              <a:buChar char="●"/>
              <a:tabLst>
                <a:tab pos="926465" algn="l"/>
                <a:tab pos="927100" algn="l"/>
                <a:tab pos="1637664" algn="l"/>
                <a:tab pos="2397125" algn="l"/>
                <a:tab pos="2834005" algn="l"/>
                <a:tab pos="3244215" algn="l"/>
                <a:tab pos="3768090" algn="l"/>
                <a:tab pos="4666615" algn="l"/>
              </a:tabLst>
            </a:pPr>
            <a:r>
              <a:rPr dirty="0" sz="1200">
                <a:latin typeface="Calibri"/>
                <a:cs typeface="Calibri"/>
              </a:rPr>
              <a:t>Memberi	</a:t>
            </a:r>
            <a:r>
              <a:rPr dirty="0" sz="1200" spc="-25">
                <a:latin typeface="Calibri"/>
                <a:cs typeface="Calibri"/>
              </a:rPr>
              <a:t>g</a:t>
            </a:r>
            <a:r>
              <a:rPr dirty="0" sz="1200">
                <a:latin typeface="Calibri"/>
                <a:cs typeface="Calibri"/>
              </a:rPr>
              <a:t>amba</a:t>
            </a:r>
            <a:r>
              <a:rPr dirty="0" sz="1200" spc="-25">
                <a:latin typeface="Calibri"/>
                <a:cs typeface="Calibri"/>
              </a:rPr>
              <a:t>r</a:t>
            </a:r>
            <a:r>
              <a:rPr dirty="0" sz="1200">
                <a:latin typeface="Calibri"/>
                <a:cs typeface="Calibri"/>
              </a:rPr>
              <a:t>an	</a:t>
            </a:r>
            <a:r>
              <a:rPr dirty="0" sz="1200" spc="-15">
                <a:latin typeface="Calibri"/>
                <a:cs typeface="Calibri"/>
              </a:rPr>
              <a:t>t</a:t>
            </a:r>
            <a:r>
              <a:rPr dirty="0" sz="1200">
                <a:latin typeface="Calibri"/>
                <a:cs typeface="Calibri"/>
              </a:rPr>
              <a:t>olak	u</a:t>
            </a:r>
            <a:r>
              <a:rPr dirty="0" sz="1200" spc="-20">
                <a:latin typeface="Calibri"/>
                <a:cs typeface="Calibri"/>
              </a:rPr>
              <a:t>k</a:t>
            </a:r>
            <a:r>
              <a:rPr dirty="0" sz="1200">
                <a:latin typeface="Calibri"/>
                <a:cs typeface="Calibri"/>
              </a:rPr>
              <a:t>ur	se</a:t>
            </a:r>
            <a:r>
              <a:rPr dirty="0" sz="1200" spc="-10">
                <a:latin typeface="Calibri"/>
                <a:cs typeface="Calibri"/>
              </a:rPr>
              <a:t>c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5">
                <a:latin typeface="Calibri"/>
                <a:cs typeface="Calibri"/>
              </a:rPr>
              <a:t>r</a:t>
            </a:r>
            <a:r>
              <a:rPr dirty="0" sz="1200">
                <a:latin typeface="Calibri"/>
                <a:cs typeface="Calibri"/>
              </a:rPr>
              <a:t>a	m</a:t>
            </a:r>
            <a:r>
              <a:rPr dirty="0" sz="1200" spc="-10">
                <a:latin typeface="Calibri"/>
                <a:cs typeface="Calibri"/>
              </a:rPr>
              <a:t>e</a:t>
            </a:r>
            <a:r>
              <a:rPr dirty="0" sz="1200" spc="-15">
                <a:latin typeface="Calibri"/>
                <a:cs typeface="Calibri"/>
              </a:rPr>
              <a:t>t</a:t>
            </a:r>
            <a:r>
              <a:rPr dirty="0" sz="1200">
                <a:latin typeface="Calibri"/>
                <a:cs typeface="Calibri"/>
              </a:rPr>
              <a:t>odologis	dalam  </a:t>
            </a:r>
            <a:r>
              <a:rPr dirty="0" sz="1200" spc="-5">
                <a:latin typeface="Calibri"/>
                <a:cs typeface="Calibri"/>
              </a:rPr>
              <a:t>pengembangan </a:t>
            </a:r>
            <a:r>
              <a:rPr dirty="0" sz="1200">
                <a:latin typeface="Calibri"/>
                <a:cs typeface="Calibri"/>
              </a:rPr>
              <a:t>ilmu;</a:t>
            </a:r>
            <a:endParaRPr sz="1200">
              <a:latin typeface="Calibri"/>
              <a:cs typeface="Calibri"/>
            </a:endParaRPr>
          </a:p>
          <a:p>
            <a:pPr lvl="1" marL="927100" indent="-229235">
              <a:lnSpc>
                <a:spcPct val="100000"/>
              </a:lnSpc>
              <a:spcBef>
                <a:spcPts val="140"/>
              </a:spcBef>
              <a:buFont typeface="Microsoft Sans Serif"/>
              <a:buChar char="●"/>
              <a:tabLst>
                <a:tab pos="926465" algn="l"/>
                <a:tab pos="927100" algn="l"/>
              </a:tabLst>
            </a:pPr>
            <a:r>
              <a:rPr dirty="0" sz="1200" spc="-10">
                <a:latin typeface="Calibri"/>
                <a:cs typeface="Calibri"/>
              </a:rPr>
              <a:t>Meningkatkan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skill</a:t>
            </a:r>
            <a:r>
              <a:rPr dirty="0" sz="1200" spc="-5">
                <a:latin typeface="Calibri"/>
                <a:cs typeface="Calibri"/>
              </a:rPr>
              <a:t> yang </a:t>
            </a:r>
            <a:r>
              <a:rPr dirty="0" sz="1200">
                <a:latin typeface="Calibri"/>
                <a:cs typeface="Calibri"/>
              </a:rPr>
              <a:t>sedang </a:t>
            </a:r>
            <a:r>
              <a:rPr dirty="0" sz="1200" spc="-5">
                <a:latin typeface="Calibri"/>
                <a:cs typeface="Calibri"/>
              </a:rPr>
              <a:t>berproses</a:t>
            </a:r>
            <a:endParaRPr sz="1200">
              <a:latin typeface="Calibri"/>
              <a:cs typeface="Calibri"/>
            </a:endParaRPr>
          </a:p>
          <a:p>
            <a:pPr lvl="1" marL="927100" indent="-229235">
              <a:lnSpc>
                <a:spcPct val="100000"/>
              </a:lnSpc>
              <a:spcBef>
                <a:spcPts val="140"/>
              </a:spcBef>
              <a:buFont typeface="Microsoft Sans Serif"/>
              <a:buChar char="●"/>
              <a:tabLst>
                <a:tab pos="926465" algn="l"/>
                <a:tab pos="927100" algn="l"/>
              </a:tabLst>
            </a:pPr>
            <a:r>
              <a:rPr dirty="0" sz="1200" spc="-10">
                <a:latin typeface="Calibri"/>
                <a:cs typeface="Calibri"/>
              </a:rPr>
              <a:t>Meningkatkan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kekuatan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pola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pikir </a:t>
            </a:r>
            <a:r>
              <a:rPr dirty="0" sz="1200" spc="-10">
                <a:latin typeface="Calibri"/>
                <a:cs typeface="Calibri"/>
              </a:rPr>
              <a:t>secara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kreatif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serta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5">
                <a:latin typeface="Calibri"/>
                <a:cs typeface="Calibri"/>
              </a:rPr>
              <a:t>inovatif.</a:t>
            </a:r>
            <a:endParaRPr sz="1200">
              <a:latin typeface="Calibri"/>
              <a:cs typeface="Calibri"/>
            </a:endParaRPr>
          </a:p>
          <a:p>
            <a:pPr marL="469900" indent="-229235">
              <a:lnSpc>
                <a:spcPct val="100000"/>
              </a:lnSpc>
              <a:spcBef>
                <a:spcPts val="140"/>
              </a:spcBef>
              <a:buAutoNum type="arabicPeriod" startAt="3"/>
              <a:tabLst>
                <a:tab pos="469900" algn="l"/>
              </a:tabLst>
            </a:pPr>
            <a:r>
              <a:rPr dirty="0" sz="1200" b="1">
                <a:latin typeface="Calibri"/>
                <a:cs typeface="Calibri"/>
              </a:rPr>
              <a:t>Pilar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aksiologi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spc="-5" b="1">
                <a:latin typeface="Calibri"/>
                <a:cs typeface="Calibri"/>
              </a:rPr>
              <a:t>(axiology)</a:t>
            </a:r>
            <a:endParaRPr sz="1200">
              <a:latin typeface="Calibri"/>
              <a:cs typeface="Calibri"/>
            </a:endParaRPr>
          </a:p>
          <a:p>
            <a:pPr algn="just" marL="469265" marR="5080" indent="457200">
              <a:lnSpc>
                <a:spcPct val="109800"/>
              </a:lnSpc>
              <a:spcBef>
                <a:spcPts val="800"/>
              </a:spcBef>
            </a:pPr>
            <a:r>
              <a:rPr dirty="0" sz="1200" spc="-5">
                <a:latin typeface="Calibri"/>
                <a:cs typeface="Calibri"/>
              </a:rPr>
              <a:t>Seringkali dikait </a:t>
            </a:r>
            <a:r>
              <a:rPr dirty="0" sz="1200" spc="-10">
                <a:latin typeface="Calibri"/>
                <a:cs typeface="Calibri"/>
              </a:rPr>
              <a:t>eratkan </a:t>
            </a:r>
            <a:r>
              <a:rPr dirty="0" sz="1200" spc="-5">
                <a:latin typeface="Calibri"/>
                <a:cs typeface="Calibri"/>
              </a:rPr>
              <a:t>dengan </a:t>
            </a:r>
            <a:r>
              <a:rPr dirty="0" sz="1200">
                <a:latin typeface="Calibri"/>
                <a:cs typeface="Calibri"/>
              </a:rPr>
              <a:t>masalah </a:t>
            </a:r>
            <a:r>
              <a:rPr dirty="0" sz="1200" spc="-5">
                <a:latin typeface="Calibri"/>
                <a:cs typeface="Calibri"/>
              </a:rPr>
              <a:t>mengenai pertimbangan </a:t>
            </a:r>
            <a:r>
              <a:rPr dirty="0" sz="1200">
                <a:latin typeface="Calibri"/>
                <a:cs typeface="Calibri"/>
              </a:rPr>
              <a:t> nilai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dalam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setiap</a:t>
            </a:r>
            <a:r>
              <a:rPr dirty="0" sz="1200">
                <a:latin typeface="Calibri"/>
                <a:cs typeface="Calibri"/>
              </a:rPr>
              <a:t> penelitian,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penerapan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atau</a:t>
            </a:r>
            <a:r>
              <a:rPr dirty="0" sz="1200" spc="-5">
                <a:latin typeface="Calibri"/>
                <a:cs typeface="Calibri"/>
              </a:rPr>
              <a:t> pengembangan</a:t>
            </a:r>
            <a:r>
              <a:rPr dirty="0" sz="1200">
                <a:latin typeface="Calibri"/>
                <a:cs typeface="Calibri"/>
              </a:rPr>
              <a:t> ilmu. 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Pengalaman </a:t>
            </a:r>
            <a:r>
              <a:rPr dirty="0" sz="1200">
                <a:latin typeface="Calibri"/>
                <a:cs typeface="Calibri"/>
              </a:rPr>
              <a:t>dalam aspek ini sanggup </a:t>
            </a:r>
            <a:r>
              <a:rPr dirty="0" sz="1200" spc="-5">
                <a:latin typeface="Calibri"/>
                <a:cs typeface="Calibri"/>
              </a:rPr>
              <a:t>memberikan kita mengenai </a:t>
            </a:r>
            <a:r>
              <a:rPr dirty="0" sz="1200">
                <a:latin typeface="Calibri"/>
                <a:cs typeface="Calibri"/>
              </a:rPr>
              <a:t>dasar 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serta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arah</a:t>
            </a:r>
            <a:r>
              <a:rPr dirty="0" sz="1200" spc="-5">
                <a:latin typeface="Calibri"/>
                <a:cs typeface="Calibri"/>
              </a:rPr>
              <a:t> pengembangan</a:t>
            </a:r>
            <a:r>
              <a:rPr dirty="0" sz="1200">
                <a:latin typeface="Calibri"/>
                <a:cs typeface="Calibri"/>
              </a:rPr>
              <a:t> ilmu,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mengembangkan</a:t>
            </a:r>
            <a:r>
              <a:rPr dirty="0" sz="1200">
                <a:latin typeface="Calibri"/>
                <a:cs typeface="Calibri"/>
              </a:rPr>
              <a:t> nilai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keilmuan</a:t>
            </a:r>
            <a:r>
              <a:rPr dirty="0" sz="1200">
                <a:latin typeface="Calibri"/>
                <a:cs typeface="Calibri"/>
              </a:rPr>
              <a:t> dari 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seorang profesional</a:t>
            </a:r>
            <a:r>
              <a:rPr dirty="0" sz="1200">
                <a:latin typeface="Calibri"/>
                <a:cs typeface="Calibri"/>
              </a:rPr>
              <a:t> dan </a:t>
            </a:r>
            <a:r>
              <a:rPr dirty="0" sz="1200" spc="-5">
                <a:latin typeface="Calibri"/>
                <a:cs typeface="Calibri"/>
              </a:rPr>
              <a:t>ilmuwan.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 algn="ctr" marL="2172335" marR="2163445">
              <a:lnSpc>
                <a:spcPct val="143700"/>
              </a:lnSpc>
              <a:spcBef>
                <a:spcPts val="1000"/>
              </a:spcBef>
            </a:pPr>
            <a:r>
              <a:rPr dirty="0" sz="1200" b="1">
                <a:latin typeface="Times New Roman"/>
                <a:cs typeface="Times New Roman"/>
              </a:rPr>
              <a:t>BAB III 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PENUTUP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A.</a:t>
            </a:r>
            <a:r>
              <a:rPr dirty="0" sz="1200" spc="2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Kesimpulan</a:t>
            </a:r>
            <a:endParaRPr sz="1200">
              <a:latin typeface="Times New Roman"/>
              <a:cs typeface="Times New Roman"/>
            </a:endParaRPr>
          </a:p>
          <a:p>
            <a:pPr marL="469265" marR="28575" indent="457200">
              <a:lnSpc>
                <a:spcPct val="109800"/>
              </a:lnSpc>
              <a:spcBef>
                <a:spcPts val="550"/>
              </a:spcBef>
            </a:pPr>
            <a:r>
              <a:rPr dirty="0" sz="1100" spc="-5">
                <a:latin typeface="Calibri"/>
                <a:cs typeface="Calibri"/>
              </a:rPr>
              <a:t>Setiap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perkembangan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iptek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di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Indonesia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memberikan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dampak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positif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 </a:t>
            </a:r>
            <a:r>
              <a:rPr dirty="0" sz="1100" spc="-10">
                <a:latin typeface="Calibri"/>
                <a:cs typeface="Calibri"/>
              </a:rPr>
              <a:t>negatif</a:t>
            </a:r>
            <a:r>
              <a:rPr dirty="0" sz="1100" spc="-5">
                <a:latin typeface="Calibri"/>
                <a:cs typeface="Calibri"/>
              </a:rPr>
              <a:t> pada bangsa Indonesia. Oleh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sebab itu, </a:t>
            </a:r>
            <a:r>
              <a:rPr dirty="0" sz="1100" spc="-10">
                <a:latin typeface="Calibri"/>
                <a:cs typeface="Calibri"/>
              </a:rPr>
              <a:t>Pancasila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berperan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untuk 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memperkuat</a:t>
            </a:r>
            <a:r>
              <a:rPr dirty="0" sz="1100" spc="-5">
                <a:latin typeface="Calibri"/>
                <a:cs typeface="Calibri"/>
              </a:rPr>
              <a:t> dampak positif dan memperlemah dampak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negatif</a:t>
            </a:r>
            <a:r>
              <a:rPr dirty="0" sz="1100" spc="-5">
                <a:latin typeface="Calibri"/>
                <a:cs typeface="Calibri"/>
              </a:rPr>
              <a:t> dari </a:t>
            </a:r>
            <a:r>
              <a:rPr dirty="0" sz="1100" spc="-10">
                <a:latin typeface="Calibri"/>
                <a:cs typeface="Calibri"/>
              </a:rPr>
              <a:t>iptek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untuk </a:t>
            </a:r>
            <a:r>
              <a:rPr dirty="0" sz="1100" spc="-5">
                <a:latin typeface="Calibri"/>
                <a:cs typeface="Calibri"/>
              </a:rPr>
              <a:t> bangsa Indonesia.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Pancasila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ditetapkan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untuk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menuntun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moral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pada </a:t>
            </a:r>
            <a:r>
              <a:rPr dirty="0" sz="1100" spc="-10">
                <a:latin typeface="Calibri"/>
                <a:cs typeface="Calibri"/>
              </a:rPr>
              <a:t>kehidupan </a:t>
            </a:r>
            <a:r>
              <a:rPr dirty="0" sz="1100" spc="-5">
                <a:latin typeface="Calibri"/>
                <a:cs typeface="Calibri"/>
              </a:rPr>
              <a:t> berbangsa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 </a:t>
            </a:r>
            <a:r>
              <a:rPr dirty="0" sz="1100" spc="-10">
                <a:latin typeface="Calibri"/>
                <a:cs typeface="Calibri"/>
              </a:rPr>
              <a:t>bernegara.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56079" y="971669"/>
            <a:ext cx="4834255" cy="6143625"/>
          </a:xfrm>
          <a:prstGeom prst="rect">
            <a:avLst/>
          </a:prstGeom>
        </p:spPr>
        <p:txBody>
          <a:bodyPr wrap="square" lIns="0" tIns="98425" rIns="0" bIns="0" rtlCol="0" vert="horz">
            <a:spAutoFit/>
          </a:bodyPr>
          <a:lstStyle/>
          <a:p>
            <a:pPr algn="ctr" marR="217804">
              <a:lnSpc>
                <a:spcPct val="100000"/>
              </a:lnSpc>
              <a:spcBef>
                <a:spcPts val="775"/>
              </a:spcBef>
            </a:pPr>
            <a:r>
              <a:rPr dirty="0" sz="1200" spc="-15" b="1">
                <a:latin typeface="Times New Roman"/>
                <a:cs typeface="Times New Roman"/>
              </a:rPr>
              <a:t>DAFTAR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spc="-15" b="1">
                <a:latin typeface="Times New Roman"/>
                <a:cs typeface="Times New Roman"/>
              </a:rPr>
              <a:t>PUSTAKA</a:t>
            </a:r>
            <a:endParaRPr sz="12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70"/>
              </a:spcBef>
              <a:buClr>
                <a:srgbClr val="000000"/>
              </a:buClr>
              <a:buFont typeface="Calibri"/>
              <a:buAutoNum type="arabicPeriod"/>
              <a:tabLst>
                <a:tab pos="241300" algn="l"/>
              </a:tabLst>
            </a:pPr>
            <a:r>
              <a:rPr dirty="0" u="heavy" sz="1200" spc="-5" i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Calibri"/>
                <a:cs typeface="Calibri"/>
                <a:hlinkClick r:id="rId2"/>
              </a:rPr>
              <a:t>Pancasila </a:t>
            </a:r>
            <a:r>
              <a:rPr dirty="0" u="heavy" sz="1200" i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Calibri"/>
                <a:cs typeface="Calibri"/>
                <a:hlinkClick r:id="rId2"/>
              </a:rPr>
              <a:t>Sebagai</a:t>
            </a:r>
            <a:r>
              <a:rPr dirty="0" u="heavy" sz="1200" spc="-5" i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heavy" sz="1200" i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Calibri"/>
                <a:cs typeface="Calibri"/>
                <a:hlinkClick r:id="rId2"/>
              </a:rPr>
              <a:t>Dasar</a:t>
            </a:r>
            <a:r>
              <a:rPr dirty="0" u="heavy" sz="1200" spc="-5" i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heavy" sz="1200" i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Calibri"/>
                <a:cs typeface="Calibri"/>
                <a:hlinkClick r:id="rId2"/>
              </a:rPr>
              <a:t>Nilai</a:t>
            </a:r>
            <a:r>
              <a:rPr dirty="0" u="heavy" sz="1200" spc="-5" i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Calibri"/>
                <a:cs typeface="Calibri"/>
                <a:hlinkClick r:id="rId2"/>
              </a:rPr>
              <a:t> Pengembangan </a:t>
            </a:r>
            <a:r>
              <a:rPr dirty="0" u="heavy" sz="1200" i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Calibri"/>
                <a:cs typeface="Calibri"/>
                <a:hlinkClick r:id="rId2"/>
              </a:rPr>
              <a:t>Ilmu |</a:t>
            </a:r>
            <a:r>
              <a:rPr dirty="0" u="heavy" sz="1200" spc="-5" i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Calibri"/>
                <a:cs typeface="Calibri"/>
                <a:hlinkClick r:id="rId2"/>
              </a:rPr>
              <a:t> kumparan.com</a:t>
            </a:r>
            <a:endParaRPr sz="1200">
              <a:latin typeface="Calibri"/>
              <a:cs typeface="Calibri"/>
            </a:endParaRPr>
          </a:p>
          <a:p>
            <a:pPr marL="241300" marR="66675" indent="-228600">
              <a:lnSpc>
                <a:spcPct val="152600"/>
              </a:lnSpc>
              <a:buClr>
                <a:srgbClr val="000000"/>
              </a:buClr>
              <a:buFont typeface="Calibri"/>
              <a:buAutoNum type="arabicPeriod"/>
              <a:tabLst>
                <a:tab pos="241300" algn="l"/>
              </a:tabLst>
            </a:pPr>
            <a:r>
              <a:rPr dirty="0" u="heavy" sz="1200" spc="-5" i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Calibri"/>
                <a:cs typeface="Calibri"/>
                <a:hlinkClick r:id="rId3"/>
              </a:rPr>
              <a:t>https://mahasiswa.yai.ac.id/v5/data_mhs/tugas/1844190038/03Tugas% </a:t>
            </a:r>
            <a:r>
              <a:rPr dirty="0" sz="1200" spc="-260" i="1">
                <a:solidFill>
                  <a:srgbClr val="1154CC"/>
                </a:solidFill>
                <a:latin typeface="Calibri"/>
                <a:cs typeface="Calibri"/>
              </a:rPr>
              <a:t> </a:t>
            </a:r>
            <a:r>
              <a:rPr dirty="0" u="heavy" sz="1200" spc="-5" i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Calibri"/>
                <a:cs typeface="Calibri"/>
                <a:hlinkClick r:id="rId3"/>
              </a:rPr>
              <a:t>20pertemuan%203%20Agus%20Tri%20Purwanto.pdf</a:t>
            </a:r>
            <a:endParaRPr sz="12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60"/>
              </a:spcBef>
              <a:buClr>
                <a:srgbClr val="000000"/>
              </a:buClr>
              <a:buFont typeface="Calibri"/>
              <a:buAutoNum type="arabicPeriod"/>
              <a:tabLst>
                <a:tab pos="241300" algn="l"/>
              </a:tabLst>
            </a:pPr>
            <a:r>
              <a:rPr dirty="0" u="heavy" sz="1200" spc="-5" i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Calibri"/>
                <a:cs typeface="Calibri"/>
                <a:hlinkClick r:id="rId4"/>
              </a:rPr>
              <a:t>https://jptam.org/index.php/jptam/article/view/4003/3336</a:t>
            </a:r>
            <a:endParaRPr sz="1200">
              <a:latin typeface="Calibri"/>
              <a:cs typeface="Calibri"/>
            </a:endParaRPr>
          </a:p>
          <a:p>
            <a:pPr algn="just" marL="241300" marR="5080" indent="-228600">
              <a:lnSpc>
                <a:spcPct val="152600"/>
              </a:lnSpc>
              <a:buClr>
                <a:srgbClr val="000000"/>
              </a:buClr>
              <a:buFont typeface="Calibri"/>
              <a:buAutoNum type="arabicPeriod"/>
              <a:tabLst>
                <a:tab pos="241300" algn="l"/>
              </a:tabLst>
            </a:pPr>
            <a:r>
              <a:rPr dirty="0" u="heavy" sz="1200" spc="-5" i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Calibri"/>
                <a:cs typeface="Calibri"/>
                <a:hlinkClick r:id="rId5"/>
              </a:rPr>
              <a:t>https://www.studocu.com/id/document/universitas-negeri-malang/panca </a:t>
            </a:r>
            <a:r>
              <a:rPr dirty="0" sz="1200" spc="-260" i="1">
                <a:solidFill>
                  <a:srgbClr val="1154CC"/>
                </a:solidFill>
                <a:latin typeface="Calibri"/>
                <a:cs typeface="Calibri"/>
              </a:rPr>
              <a:t> </a:t>
            </a:r>
            <a:r>
              <a:rPr dirty="0" u="heavy" sz="1200" spc="-5" i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Calibri"/>
                <a:cs typeface="Calibri"/>
                <a:hlinkClick r:id="rId5"/>
              </a:rPr>
              <a:t>sila-education-pancasila-education/makalah-pancasila-sebagai-dasar-nila </a:t>
            </a:r>
            <a:r>
              <a:rPr dirty="0" sz="1200" spc="-260" i="1">
                <a:solidFill>
                  <a:srgbClr val="1154CC"/>
                </a:solidFill>
                <a:latin typeface="Calibri"/>
                <a:cs typeface="Calibri"/>
              </a:rPr>
              <a:t> </a:t>
            </a:r>
            <a:r>
              <a:rPr dirty="0" u="heavy" sz="1200" i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Calibri"/>
                <a:cs typeface="Calibri"/>
                <a:hlinkClick r:id="rId5"/>
              </a:rPr>
              <a:t>i-pengembangan-ilmu/23134541</a:t>
            </a:r>
            <a:endParaRPr sz="1200">
              <a:latin typeface="Calibri"/>
              <a:cs typeface="Calibri"/>
            </a:endParaRPr>
          </a:p>
          <a:p>
            <a:pPr algn="just" marL="241300" marR="80645" indent="-228600">
              <a:lnSpc>
                <a:spcPct val="152600"/>
              </a:lnSpc>
              <a:buClr>
                <a:srgbClr val="000000"/>
              </a:buClr>
              <a:buAutoNum type="arabicPeriod"/>
              <a:tabLst>
                <a:tab pos="241300" algn="l"/>
              </a:tabLst>
            </a:pPr>
            <a:r>
              <a:rPr dirty="0" u="heavy" sz="1200" spc="-5" i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Calibri"/>
                <a:cs typeface="Calibri"/>
                <a:hlinkClick r:id="rId6"/>
              </a:rPr>
              <a:t>http://rikkyfaperta.staff.unja.ac.id/wp-content/uploads/2018/10/Pertem </a:t>
            </a:r>
            <a:r>
              <a:rPr dirty="0" sz="1200" spc="-260" i="1">
                <a:solidFill>
                  <a:srgbClr val="1154CC"/>
                </a:solidFill>
                <a:latin typeface="Calibri"/>
                <a:cs typeface="Calibri"/>
              </a:rPr>
              <a:t> </a:t>
            </a:r>
            <a:r>
              <a:rPr dirty="0" u="heavy" sz="1200" spc="-5" i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Calibri"/>
                <a:cs typeface="Calibri"/>
                <a:hlinkClick r:id="rId6"/>
              </a:rPr>
              <a:t>uan-ke-3.pptx</a:t>
            </a:r>
            <a:endParaRPr sz="1200">
              <a:latin typeface="Calibri"/>
              <a:cs typeface="Calibri"/>
            </a:endParaRPr>
          </a:p>
          <a:p>
            <a:pPr algn="just" marL="241300" indent="-228600">
              <a:lnSpc>
                <a:spcPct val="100000"/>
              </a:lnSpc>
              <a:spcBef>
                <a:spcPts val="755"/>
              </a:spcBef>
              <a:buClr>
                <a:srgbClr val="000000"/>
              </a:buClr>
              <a:buAutoNum type="arabicPeriod"/>
              <a:tabLst>
                <a:tab pos="241300" algn="l"/>
              </a:tabLst>
            </a:pPr>
            <a:r>
              <a:rPr dirty="0" u="heavy" sz="1200" spc="-5" i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Calibri"/>
                <a:cs typeface="Calibri"/>
                <a:hlinkClick r:id="rId7"/>
              </a:rPr>
              <a:t>http://jurnal.unissula.ac.id/index.php/jurnalhukum/article/view/11324</a:t>
            </a:r>
            <a:endParaRPr sz="1200">
              <a:latin typeface="Calibri"/>
              <a:cs typeface="Calibri"/>
            </a:endParaRPr>
          </a:p>
          <a:p>
            <a:pPr algn="just" marL="241300" marR="6350" indent="-228600">
              <a:lnSpc>
                <a:spcPct val="152600"/>
              </a:lnSpc>
              <a:buAutoNum type="arabicPeriod"/>
              <a:tabLst>
                <a:tab pos="241300" algn="l"/>
              </a:tabLst>
            </a:pPr>
            <a:r>
              <a:rPr dirty="0" sz="1200" i="1">
                <a:latin typeface="Calibri"/>
                <a:cs typeface="Calibri"/>
              </a:rPr>
              <a:t>Alvira </a:t>
            </a:r>
            <a:r>
              <a:rPr dirty="0" sz="1200" spc="-5" i="1">
                <a:latin typeface="Calibri"/>
                <a:cs typeface="Calibri"/>
              </a:rPr>
              <a:t>Oktavia </a:t>
            </a:r>
            <a:r>
              <a:rPr dirty="0" sz="1200" i="1">
                <a:latin typeface="Calibri"/>
                <a:cs typeface="Calibri"/>
              </a:rPr>
              <a:t>Safitri, Dinie Anggraeni </a:t>
            </a:r>
            <a:r>
              <a:rPr dirty="0" sz="1200" spc="-5" i="1">
                <a:latin typeface="Calibri"/>
                <a:cs typeface="Calibri"/>
              </a:rPr>
              <a:t>Dewi. </a:t>
            </a:r>
            <a:r>
              <a:rPr dirty="0" sz="1200" i="1">
                <a:latin typeface="Calibri"/>
                <a:cs typeface="Calibri"/>
              </a:rPr>
              <a:t>2021. </a:t>
            </a:r>
            <a:r>
              <a:rPr dirty="0" sz="1200" spc="-10" i="1">
                <a:latin typeface="Calibri"/>
                <a:cs typeface="Calibri"/>
              </a:rPr>
              <a:t>"PANCASILA SEBAGAI </a:t>
            </a:r>
            <a:r>
              <a:rPr dirty="0" sz="1200" spc="-5" i="1">
                <a:latin typeface="Calibri"/>
                <a:cs typeface="Calibri"/>
              </a:rPr>
              <a:t> </a:t>
            </a:r>
            <a:r>
              <a:rPr dirty="0" sz="1200" spc="-10" i="1">
                <a:latin typeface="Calibri"/>
                <a:cs typeface="Calibri"/>
              </a:rPr>
              <a:t>DASAR</a:t>
            </a:r>
            <a:r>
              <a:rPr dirty="0" sz="1200" spc="-5" i="1">
                <a:latin typeface="Calibri"/>
                <a:cs typeface="Calibri"/>
              </a:rPr>
              <a:t> NEGARA</a:t>
            </a:r>
            <a:r>
              <a:rPr dirty="0" sz="1200" i="1">
                <a:latin typeface="Calibri"/>
                <a:cs typeface="Calibri"/>
              </a:rPr>
              <a:t> </a:t>
            </a:r>
            <a:r>
              <a:rPr dirty="0" sz="1200" spc="-10" i="1">
                <a:latin typeface="Calibri"/>
                <a:cs typeface="Calibri"/>
              </a:rPr>
              <a:t>DAN</a:t>
            </a:r>
            <a:r>
              <a:rPr dirty="0" sz="1200" spc="-5" i="1">
                <a:latin typeface="Calibri"/>
                <a:cs typeface="Calibri"/>
              </a:rPr>
              <a:t> </a:t>
            </a:r>
            <a:r>
              <a:rPr dirty="0" sz="1200" spc="-15" i="1">
                <a:latin typeface="Calibri"/>
                <a:cs typeface="Calibri"/>
              </a:rPr>
              <a:t>IMPLEMENTASINYA</a:t>
            </a:r>
            <a:r>
              <a:rPr dirty="0" sz="1200" spc="-10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DALAM</a:t>
            </a:r>
            <a:r>
              <a:rPr dirty="0" sz="1200" i="1">
                <a:latin typeface="Calibri"/>
                <a:cs typeface="Calibri"/>
              </a:rPr>
              <a:t> </a:t>
            </a:r>
            <a:r>
              <a:rPr dirty="0" sz="1200" spc="-10" i="1">
                <a:latin typeface="Calibri"/>
                <a:cs typeface="Calibri"/>
              </a:rPr>
              <a:t>BERBAGAI</a:t>
            </a:r>
            <a:r>
              <a:rPr dirty="0" sz="1200" spc="-5" i="1">
                <a:latin typeface="Calibri"/>
                <a:cs typeface="Calibri"/>
              </a:rPr>
              <a:t> BIDANG" </a:t>
            </a:r>
            <a:r>
              <a:rPr dirty="0" sz="1200" i="1">
                <a:latin typeface="Calibri"/>
                <a:cs typeface="Calibri"/>
              </a:rPr>
              <a:t> </a:t>
            </a:r>
            <a:r>
              <a:rPr dirty="0" sz="1200" spc="-10" i="1">
                <a:latin typeface="Calibri"/>
                <a:cs typeface="Calibri"/>
              </a:rPr>
              <a:t>Volume</a:t>
            </a:r>
            <a:r>
              <a:rPr dirty="0" sz="1200" spc="-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3 (hlm.</a:t>
            </a:r>
            <a:r>
              <a:rPr dirty="0" sz="1200" spc="-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88-94). </a:t>
            </a:r>
            <a:r>
              <a:rPr dirty="0" sz="1200" spc="-5" i="1">
                <a:latin typeface="Calibri"/>
                <a:cs typeface="Calibri"/>
              </a:rPr>
              <a:t>Universitas</a:t>
            </a:r>
            <a:r>
              <a:rPr dirty="0" sz="1200" i="1">
                <a:latin typeface="Calibri"/>
                <a:cs typeface="Calibri"/>
              </a:rPr>
              <a:t> </a:t>
            </a:r>
            <a:r>
              <a:rPr dirty="0" sz="1200" spc="-10" i="1">
                <a:latin typeface="Calibri"/>
                <a:cs typeface="Calibri"/>
              </a:rPr>
              <a:t>Pendidikan</a:t>
            </a:r>
            <a:r>
              <a:rPr dirty="0" sz="1200" spc="-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Indonesia </a:t>
            </a:r>
            <a:r>
              <a:rPr dirty="0" sz="1200" spc="-5" i="1">
                <a:latin typeface="Calibri"/>
                <a:cs typeface="Calibri"/>
              </a:rPr>
              <a:t>Kampus </a:t>
            </a:r>
            <a:r>
              <a:rPr dirty="0" sz="1200" i="1">
                <a:latin typeface="Calibri"/>
                <a:cs typeface="Calibri"/>
              </a:rPr>
              <a:t>Cibiru.</a:t>
            </a:r>
            <a:endParaRPr sz="1200">
              <a:latin typeface="Calibri"/>
              <a:cs typeface="Calibri"/>
            </a:endParaRPr>
          </a:p>
          <a:p>
            <a:pPr algn="just" marL="241300" marR="6985" indent="-228600">
              <a:lnSpc>
                <a:spcPct val="152600"/>
              </a:lnSpc>
              <a:buAutoNum type="arabicPeriod"/>
              <a:tabLst>
                <a:tab pos="241300" algn="l"/>
              </a:tabLst>
            </a:pPr>
            <a:r>
              <a:rPr dirty="0" sz="1200" spc="-25" i="1">
                <a:latin typeface="Calibri"/>
                <a:cs typeface="Calibri"/>
              </a:rPr>
              <a:t>SUSILAWATI</a:t>
            </a:r>
            <a:r>
              <a:rPr dirty="0" sz="1200" spc="-2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N. 2019. "MENERAPKAN </a:t>
            </a:r>
            <a:r>
              <a:rPr dirty="0" sz="1200" spc="-10" i="1">
                <a:latin typeface="Calibri"/>
                <a:cs typeface="Calibri"/>
              </a:rPr>
              <a:t>PANCASILA SEBAGAI </a:t>
            </a:r>
            <a:r>
              <a:rPr dirty="0" sz="1200" i="1">
                <a:latin typeface="Calibri"/>
                <a:cs typeface="Calibri"/>
              </a:rPr>
              <a:t>NILAI </a:t>
            </a:r>
            <a:r>
              <a:rPr dirty="0" sz="1200" spc="-10" i="1">
                <a:latin typeface="Calibri"/>
                <a:cs typeface="Calibri"/>
              </a:rPr>
              <a:t>DASAR </a:t>
            </a:r>
            <a:r>
              <a:rPr dirty="0" sz="1200" spc="-5" i="1">
                <a:latin typeface="Calibri"/>
                <a:cs typeface="Calibri"/>
              </a:rPr>
              <a:t> PENGEMBANGAN</a:t>
            </a:r>
            <a:r>
              <a:rPr dirty="0" sz="1200" i="1">
                <a:latin typeface="Calibri"/>
                <a:cs typeface="Calibri"/>
              </a:rPr>
              <a:t> ILMU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spc="-15" i="1">
                <a:latin typeface="Calibri"/>
                <a:cs typeface="Calibri"/>
              </a:rPr>
              <a:t>PENGETAHUAN</a:t>
            </a:r>
            <a:r>
              <a:rPr dirty="0" sz="1200" spc="-1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UNTUK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spc="-10" i="1">
                <a:latin typeface="Calibri"/>
                <a:cs typeface="Calibri"/>
              </a:rPr>
              <a:t>MENCAPAI</a:t>
            </a:r>
            <a:r>
              <a:rPr dirty="0" sz="1200" spc="-5" i="1">
                <a:latin typeface="Calibri"/>
                <a:cs typeface="Calibri"/>
              </a:rPr>
              <a:t> </a:t>
            </a:r>
            <a:r>
              <a:rPr dirty="0" sz="1200" spc="-10" i="1">
                <a:latin typeface="Calibri"/>
                <a:cs typeface="Calibri"/>
              </a:rPr>
              <a:t>TUJUAN </a:t>
            </a:r>
            <a:r>
              <a:rPr dirty="0" sz="1200" spc="-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NASIONAL</a:t>
            </a:r>
            <a:r>
              <a:rPr dirty="0" sz="1200" spc="-5" i="1">
                <a:latin typeface="Calibri"/>
                <a:cs typeface="Calibri"/>
              </a:rPr>
              <a:t> BANGSA</a:t>
            </a:r>
            <a:r>
              <a:rPr dirty="0" sz="1200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INDONESIA" </a:t>
            </a:r>
            <a:r>
              <a:rPr dirty="0" sz="1200" i="1">
                <a:latin typeface="Calibri"/>
                <a:cs typeface="Calibri"/>
              </a:rPr>
              <a:t>(hlm. 583-590).</a:t>
            </a:r>
            <a:r>
              <a:rPr dirty="0" sz="1200" spc="-5" i="1">
                <a:latin typeface="Calibri"/>
                <a:cs typeface="Calibri"/>
              </a:rPr>
              <a:t> </a:t>
            </a:r>
            <a:r>
              <a:rPr dirty="0" sz="1200" spc="-15" i="1">
                <a:latin typeface="Calibri"/>
                <a:cs typeface="Calibri"/>
              </a:rPr>
              <a:t>Kota</a:t>
            </a:r>
            <a:r>
              <a:rPr dirty="0" sz="1200" i="1">
                <a:latin typeface="Calibri"/>
                <a:cs typeface="Calibri"/>
              </a:rPr>
              <a:t> Baru </a:t>
            </a:r>
            <a:r>
              <a:rPr dirty="0" sz="1200" spc="-15" i="1">
                <a:latin typeface="Calibri"/>
                <a:cs typeface="Calibri"/>
              </a:rPr>
              <a:t>Kota</a:t>
            </a:r>
            <a:r>
              <a:rPr dirty="0" sz="1200" spc="-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Jambi.</a:t>
            </a:r>
            <a:endParaRPr sz="1200">
              <a:latin typeface="Calibri"/>
              <a:cs typeface="Calibri"/>
            </a:endParaRPr>
          </a:p>
          <a:p>
            <a:pPr algn="just" marL="241300" marR="5080" indent="-228600">
              <a:lnSpc>
                <a:spcPct val="152600"/>
              </a:lnSpc>
              <a:buAutoNum type="arabicPeriod"/>
              <a:tabLst>
                <a:tab pos="241300" algn="l"/>
              </a:tabLst>
            </a:pPr>
            <a:r>
              <a:rPr dirty="0" sz="1200" i="1">
                <a:latin typeface="Calibri"/>
                <a:cs typeface="Calibri"/>
              </a:rPr>
              <a:t>Uci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Sanusi.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2019.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"PERAN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spc="-10" i="1">
                <a:latin typeface="Calibri"/>
                <a:cs typeface="Calibri"/>
              </a:rPr>
              <a:t>PANCASILA</a:t>
            </a:r>
            <a:r>
              <a:rPr dirty="0" sz="1200" spc="-5" i="1">
                <a:latin typeface="Calibri"/>
                <a:cs typeface="Calibri"/>
              </a:rPr>
              <a:t> DALAM</a:t>
            </a:r>
            <a:r>
              <a:rPr dirty="0" sz="1200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PERKEMBANGAN</a:t>
            </a:r>
            <a:r>
              <a:rPr dirty="0" sz="1200" i="1">
                <a:latin typeface="Calibri"/>
                <a:cs typeface="Calibri"/>
              </a:rPr>
              <a:t> </a:t>
            </a:r>
            <a:r>
              <a:rPr dirty="0" sz="1200" spc="-10" i="1">
                <a:latin typeface="Calibri"/>
                <a:cs typeface="Calibri"/>
              </a:rPr>
              <a:t>DAN </a:t>
            </a:r>
            <a:r>
              <a:rPr dirty="0" sz="1200" spc="-5" i="1">
                <a:latin typeface="Calibri"/>
                <a:cs typeface="Calibri"/>
              </a:rPr>
              <a:t> KEMAJUAN</a:t>
            </a:r>
            <a:r>
              <a:rPr dirty="0" sz="1200" i="1">
                <a:latin typeface="Calibri"/>
                <a:cs typeface="Calibri"/>
              </a:rPr>
              <a:t> ILMU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spc="-15" i="1">
                <a:latin typeface="Calibri"/>
                <a:cs typeface="Calibri"/>
              </a:rPr>
              <a:t>PENGETAHUAN</a:t>
            </a:r>
            <a:r>
              <a:rPr dirty="0" sz="1200" spc="-10" i="1">
                <a:latin typeface="Calibri"/>
                <a:cs typeface="Calibri"/>
              </a:rPr>
              <a:t> DAN</a:t>
            </a:r>
            <a:r>
              <a:rPr dirty="0" sz="1200" spc="-5" i="1">
                <a:latin typeface="Calibri"/>
                <a:cs typeface="Calibri"/>
              </a:rPr>
              <a:t> TEKNOLOGI"</a:t>
            </a:r>
            <a:r>
              <a:rPr dirty="0" sz="1200" i="1">
                <a:latin typeface="Calibri"/>
                <a:cs typeface="Calibri"/>
              </a:rPr>
              <a:t> (hlm.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311-318). 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spc="-10" i="1">
                <a:latin typeface="Calibri"/>
                <a:cs typeface="Calibri"/>
              </a:rPr>
              <a:t>Konstruksi</a:t>
            </a:r>
            <a:r>
              <a:rPr dirty="0" sz="1200" spc="-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Bangunan, </a:t>
            </a:r>
            <a:r>
              <a:rPr dirty="0" sz="1200" spc="-5" i="1">
                <a:latin typeface="Calibri"/>
                <a:cs typeface="Calibri"/>
              </a:rPr>
              <a:t>Politeknik</a:t>
            </a:r>
            <a:r>
              <a:rPr dirty="0" sz="1200" i="1">
                <a:latin typeface="Calibri"/>
                <a:cs typeface="Calibri"/>
              </a:rPr>
              <a:t> TEDC.</a:t>
            </a:r>
            <a:endParaRPr sz="1200">
              <a:latin typeface="Calibri"/>
              <a:cs typeface="Calibri"/>
            </a:endParaRPr>
          </a:p>
          <a:p>
            <a:pPr algn="just" marL="241300" marR="6985" indent="-228600">
              <a:lnSpc>
                <a:spcPct val="152600"/>
              </a:lnSpc>
              <a:buAutoNum type="arabicPeriod"/>
              <a:tabLst>
                <a:tab pos="241300" algn="l"/>
              </a:tabLst>
            </a:pPr>
            <a:r>
              <a:rPr dirty="0" sz="1200" spc="-10" i="1">
                <a:latin typeface="Calibri"/>
                <a:cs typeface="Calibri"/>
              </a:rPr>
              <a:t>Effendi, </a:t>
            </a:r>
            <a:r>
              <a:rPr dirty="0" sz="1200" i="1">
                <a:latin typeface="Calibri"/>
                <a:cs typeface="Calibri"/>
              </a:rPr>
              <a:t>Sofian. 2015. </a:t>
            </a:r>
            <a:r>
              <a:rPr dirty="0" sz="1200" spc="-5" i="1">
                <a:latin typeface="Calibri"/>
                <a:cs typeface="Calibri"/>
              </a:rPr>
              <a:t>”Pancasila </a:t>
            </a:r>
            <a:r>
              <a:rPr dirty="0" sz="1200" i="1">
                <a:latin typeface="Calibri"/>
                <a:cs typeface="Calibri"/>
              </a:rPr>
              <a:t>Sebagai Dasar Nilai </a:t>
            </a:r>
            <a:r>
              <a:rPr dirty="0" sz="1200" spc="-5" i="1">
                <a:latin typeface="Calibri"/>
                <a:cs typeface="Calibri"/>
              </a:rPr>
              <a:t>Pengembangan </a:t>
            </a:r>
            <a:r>
              <a:rPr dirty="0" sz="1200" i="1">
                <a:latin typeface="Calibri"/>
                <a:cs typeface="Calibri"/>
              </a:rPr>
              <a:t>Ilmu 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Pengetahuan.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154C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MAKALAH</dc:title>
  <dcterms:created xsi:type="dcterms:W3CDTF">2022-11-15T06:48:06Z</dcterms:created>
  <dcterms:modified xsi:type="dcterms:W3CDTF">2022-11-15T06:48:06Z</dcterms:modified>
</cp:coreProperties>
</file>