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12192000" cy="6858000"/>
  <p:embeddedFontLst>
    <p:embeddedFont>
      <p:font typeface="UWMVSL+FranklinGothic-MediumCond,Bold"/>
      <p:regular r:id="rId37"/>
    </p:embeddedFont>
    <p:embeddedFont>
      <p:font typeface="LHWEKK+FranklinGothic-MediumCond"/>
      <p:regular r:id="rId38"/>
    </p:embeddedFont>
    <p:embeddedFont>
      <p:font typeface="PTRKPE+ArialMT"/>
      <p:regular r:id="rId3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font" Target="fonts/font1.fntdata" /><Relationship Id="rId38" Type="http://schemas.openxmlformats.org/officeDocument/2006/relationships/font" Target="fonts/font2.fntdata" /><Relationship Id="rId39" Type="http://schemas.openxmlformats.org/officeDocument/2006/relationships/font" Target="fonts/font3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53117" y="2947764"/>
            <a:ext cx="4045160" cy="758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6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3964"/>
                </a:solidFill>
                <a:latin typeface="UWMVSL+FranklinGothic-MediumCond,Bold"/>
                <a:cs typeface="UWMVSL+FranklinGothic-MediumCond,Bold"/>
              </a:rPr>
              <a:t>FA</a:t>
            </a:r>
            <a:r>
              <a:rPr dirty="0" sz="5000">
                <a:solidFill>
                  <a:srgbClr val="ffffff"/>
                </a:solidFill>
                <a:latin typeface="UWMVSL+FranklinGothic-MediumCond,Bold"/>
                <a:cs typeface="UWMVSL+FranklinGothic-MediumCond,Bold"/>
              </a:rPr>
              <a:t>RA</a:t>
            </a:r>
            <a:r>
              <a:rPr dirty="0" sz="5000">
                <a:solidFill>
                  <a:srgbClr val="f2b5d2"/>
                </a:solidFill>
                <a:latin typeface="UWMVSL+FranklinGothic-MediumCond,Bold"/>
                <a:cs typeface="UWMVSL+FranklinGothic-MediumCond,Bold"/>
              </a:rPr>
              <a:t>NDA</a:t>
            </a:r>
            <a:r>
              <a:rPr dirty="0" sz="5000" spc="-320">
                <a:solidFill>
                  <a:srgbClr val="f2b5d2"/>
                </a:solidFill>
                <a:latin typeface="UWMVSL+FranklinGothic-MediumCond,Bold"/>
                <a:cs typeface="UWMVSL+FranklinGothic-MediumCond,Bold"/>
              </a:rPr>
              <a:t> </a:t>
            </a:r>
            <a:r>
              <a:rPr dirty="0" sz="5000">
                <a:solidFill>
                  <a:srgbClr val="f2b5d2"/>
                </a:solidFill>
                <a:latin typeface="UWMVSL+FranklinGothic-MediumCond,Bold"/>
                <a:cs typeface="UWMVSL+FranklinGothic-MediumCond,Bold"/>
              </a:rPr>
              <a:t>TUTOR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59387" y="2793560"/>
            <a:ext cx="6044163" cy="1221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Tertarik</a:t>
            </a: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privat</a:t>
            </a: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menggambar</a:t>
            </a: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dan</a:t>
            </a:r>
          </a:p>
          <a:p>
            <a:pPr marL="443705" marR="0">
              <a:lnSpc>
                <a:spcPts val="4535"/>
              </a:lnSpc>
              <a:spcBef>
                <a:spcPts val="297"/>
              </a:spcBef>
              <a:spcAft>
                <a:spcPts val="0"/>
              </a:spcAft>
            </a:pP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mewarnai</a:t>
            </a: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4069" y="3400916"/>
            <a:ext cx="40342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6f6faa"/>
                </a:solidFill>
                <a:latin typeface="LHWEKK+FranklinGothic-MediumCond"/>
                <a:cs typeface="LHWEKK+FranklinGothic-MediumCond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96147" y="2951798"/>
            <a:ext cx="2494260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2f2f2"/>
                </a:solidFill>
                <a:latin typeface="LHWEKK+FranklinGothic-MediumCond"/>
                <a:cs typeface="LHWEKK+FranklinGothic-MediumCond"/>
              </a:rPr>
              <a:t>Terima</a:t>
            </a:r>
            <a:r>
              <a:rPr dirty="0" sz="4000">
                <a:solidFill>
                  <a:srgbClr val="f2f2f2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4000">
                <a:solidFill>
                  <a:srgbClr val="f2f2f2"/>
                </a:solidFill>
                <a:latin typeface="LHWEKK+FranklinGothic-MediumCond"/>
                <a:cs typeface="LHWEKK+FranklinGothic-MediumCond"/>
              </a:rPr>
              <a:t>kasih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5443" y="2858695"/>
            <a:ext cx="7619698" cy="1220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10"/>
              </a:lnSpc>
              <a:spcBef>
                <a:spcPts val="0"/>
              </a:spcBef>
              <a:spcAft>
                <a:spcPts val="0"/>
              </a:spcAft>
            </a:pPr>
            <a:r>
              <a:rPr dirty="0" sz="8350" spc="-10">
                <a:solidFill>
                  <a:srgbClr val="fffaef"/>
                </a:solidFill>
                <a:latin typeface="PTRKPE+ArialMT"/>
                <a:cs typeface="PTRKPE+ArialMT"/>
              </a:rPr>
              <a:t>Zahra</a:t>
            </a:r>
            <a:r>
              <a:rPr dirty="0" sz="8350" spc="-1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8350">
                <a:solidFill>
                  <a:srgbClr val="fffaef"/>
                </a:solidFill>
                <a:latin typeface="PTRKPE+ArialMT"/>
                <a:cs typeface="PTRKPE+ArialMT"/>
              </a:rPr>
              <a:t>Calistung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98212" y="711901"/>
            <a:ext cx="55914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RKPE+ArialMT"/>
                <a:cs typeface="PTRKPE+ArialMT"/>
              </a:rPr>
              <a:t>Lia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85344" y="2239913"/>
            <a:ext cx="6205345" cy="2718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5382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PTRKPE+ArialMT"/>
                <a:cs typeface="PTRKPE+ArialMT"/>
              </a:rPr>
              <a:t>teman-teman!</a:t>
            </a:r>
          </a:p>
          <a:p>
            <a:pPr marL="0" marR="0">
              <a:lnSpc>
                <a:spcPts val="6703"/>
              </a:lnSpc>
              <a:spcBef>
                <a:spcPts val="496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PTRKPE+ArialMT"/>
                <a:cs typeface="PTRKPE+ArialMT"/>
              </a:rPr>
              <a:t>Saya</a:t>
            </a:r>
            <a:r>
              <a:rPr dirty="0" sz="60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6000">
                <a:solidFill>
                  <a:srgbClr val="000000"/>
                </a:solidFill>
                <a:latin typeface="PTRKPE+ArialMT"/>
                <a:cs typeface="PTRKPE+ArialMT"/>
              </a:rPr>
              <a:t>dari</a:t>
            </a:r>
            <a:r>
              <a:rPr dirty="0" sz="60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6000">
                <a:solidFill>
                  <a:srgbClr val="000000"/>
                </a:solidFill>
                <a:latin typeface="PTRKPE+ArialMT"/>
                <a:cs typeface="PTRKPE+ArialMT"/>
              </a:rPr>
              <a:t>Zahra</a:t>
            </a:r>
          </a:p>
          <a:p>
            <a:pPr marL="910431" marR="0">
              <a:lnSpc>
                <a:spcPts val="6703"/>
              </a:lnSpc>
              <a:spcBef>
                <a:spcPts val="496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PTRKPE+ArialMT"/>
                <a:cs typeface="PTRKPE+ArialMT"/>
              </a:rPr>
              <a:t>Calistung</a:t>
            </a:r>
            <a:r>
              <a:rPr dirty="0" sz="60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6000">
                <a:solidFill>
                  <a:srgbClr val="000000"/>
                </a:solidFill>
                <a:latin typeface="PTRKPE+ArialMT"/>
                <a:cs typeface="PTRKPE+ArialMT"/>
              </a:rPr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98212" y="711901"/>
            <a:ext cx="55914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RKPE+ArialMT"/>
                <a:cs typeface="PTRKPE+ArialMT"/>
              </a:rPr>
              <a:t>Lia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3165" y="4753505"/>
            <a:ext cx="1643769" cy="667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72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RKPE+ArialMT"/>
                <a:cs typeface="PTRKPE+ArialMT"/>
              </a:rPr>
              <a:t>Kak</a:t>
            </a:r>
            <a:r>
              <a:rPr dirty="0" sz="24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PTRKPE+ArialMT"/>
                <a:cs typeface="PTRKPE+ArialMT"/>
              </a:rPr>
              <a:t>Zahra</a:t>
            </a:r>
          </a:p>
          <a:p>
            <a:pPr marL="0" marR="0">
              <a:lnSpc>
                <a:spcPts val="1936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PTRKPE+ArialMT"/>
                <a:cs typeface="PTRKPE+ArialMT"/>
              </a:rPr>
              <a:t>Tutor</a:t>
            </a:r>
            <a:r>
              <a:rPr dirty="0" sz="17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PTRKPE+ArialMT"/>
                <a:cs typeface="PTRKPE+ArialMT"/>
              </a:rPr>
              <a:t>Calistung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98212" y="711901"/>
            <a:ext cx="55914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RKPE+ArialMT"/>
                <a:cs typeface="PTRKPE+ArialMT"/>
              </a:rPr>
              <a:t>Lia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12684" y="2218645"/>
            <a:ext cx="5349225" cy="86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>
                <a:solidFill>
                  <a:srgbClr val="000000"/>
                </a:solidFill>
                <a:latin typeface="PTRKPE+ArialMT"/>
                <a:cs typeface="PTRKPE+ArialMT"/>
              </a:rPr>
              <a:t>Zahra</a:t>
            </a:r>
            <a:r>
              <a:rPr dirty="0" sz="58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5800">
                <a:solidFill>
                  <a:srgbClr val="000000"/>
                </a:solidFill>
                <a:latin typeface="PTRKPE+ArialMT"/>
                <a:cs typeface="PTRKPE+ArialMT"/>
              </a:rPr>
              <a:t>Calistung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12683" y="4439644"/>
            <a:ext cx="4537041" cy="610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Zahra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Calistung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merupakan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sebuah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kelas</a:t>
            </a:r>
          </a:p>
          <a:p>
            <a:pPr marL="0" marR="0">
              <a:lnSpc>
                <a:spcPts val="2084"/>
              </a:lnSpc>
              <a:spcBef>
                <a:spcPts val="341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private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baca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tulia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PTRKPE+ArialMT"/>
                <a:cs typeface="PTRKPE+ArialMT"/>
              </a:rPr>
              <a:t>hitung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928" y="2045906"/>
            <a:ext cx="2450190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Undang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928" y="2716466"/>
            <a:ext cx="4062887" cy="267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Undang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No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20</a:t>
            </a:r>
          </a:p>
          <a:p>
            <a:pPr marL="0" marR="0">
              <a:lnSpc>
                <a:spcPts val="4915"/>
              </a:lnSpc>
              <a:spcBef>
                <a:spcPts val="364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Tahun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2003</a:t>
            </a:r>
          </a:p>
          <a:p>
            <a:pPr marL="0" marR="0">
              <a:lnSpc>
                <a:spcPts val="4915"/>
              </a:lnSpc>
              <a:spcBef>
                <a:spcPts val="364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Tentang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Sistem</a:t>
            </a:r>
          </a:p>
          <a:p>
            <a:pPr marL="0" marR="0">
              <a:lnSpc>
                <a:spcPts val="4915"/>
              </a:lnSpc>
              <a:spcBef>
                <a:spcPts val="364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TRKPE+ArialMT"/>
                <a:cs typeface="PTRKPE+ArialMT"/>
              </a:rPr>
              <a:t>Pendidikan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1610" y="3029589"/>
            <a:ext cx="5385251" cy="1897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Bab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IV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Peserta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Didik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Pasal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12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ayat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(1)</a:t>
            </a:r>
          </a:p>
          <a:p>
            <a:pPr marL="0" marR="0">
              <a:lnSpc>
                <a:spcPts val="2588"/>
              </a:lnSpc>
              <a:spcBef>
                <a:spcPts val="424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yaitu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setiap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peserta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didik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pada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setiap</a:t>
            </a:r>
          </a:p>
          <a:p>
            <a:pPr marL="0" marR="0">
              <a:lnSpc>
                <a:spcPts val="2588"/>
              </a:lnSpc>
              <a:spcBef>
                <a:spcPts val="424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satuan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pendidikan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berhak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mendapatkan</a:t>
            </a:r>
          </a:p>
          <a:p>
            <a:pPr marL="0" marR="0">
              <a:lnSpc>
                <a:spcPts val="2588"/>
              </a:lnSpc>
              <a:spcBef>
                <a:spcPts val="424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pelayanan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pendidikan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sesuai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dengan</a:t>
            </a:r>
          </a:p>
          <a:p>
            <a:pPr marL="0" marR="0">
              <a:lnSpc>
                <a:spcPts val="2588"/>
              </a:lnSpc>
              <a:spcBef>
                <a:spcPts val="424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bakat,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minat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dan</a:t>
            </a:r>
            <a:r>
              <a:rPr dirty="0" sz="23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00" spc="10">
                <a:solidFill>
                  <a:srgbClr val="000000"/>
                </a:solidFill>
                <a:latin typeface="PTRKPE+ArialMT"/>
                <a:cs typeface="PTRKPE+ArialMT"/>
              </a:rPr>
              <a:t>kemampuannya.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15043" y="868013"/>
            <a:ext cx="2990552" cy="889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aef"/>
                </a:solidFill>
                <a:latin typeface="PTRKPE+ArialMT"/>
                <a:cs typeface="PTRKPE+ArialMT"/>
              </a:rPr>
              <a:t>Sasaran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6617" y="1302827"/>
            <a:ext cx="3251554" cy="7748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Belajar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lebih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semangat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tidak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membosankan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52791" y="2993025"/>
            <a:ext cx="3437177" cy="7748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Kelas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bisa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online/offline,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jadwal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fleksibel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31312" y="4906202"/>
            <a:ext cx="3539383" cy="11710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Harga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terjangkau,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diskon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50%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untuk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 </a:t>
            </a: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pendaftar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pertama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5800" y="5832542"/>
            <a:ext cx="108391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aef"/>
                </a:solidFill>
                <a:latin typeface="PTRKPE+ArialMT"/>
                <a:cs typeface="PTRKPE+ArialMT"/>
              </a:rPr>
              <a:t>Tristan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71668" y="2277358"/>
            <a:ext cx="6385146" cy="15242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41"/>
              </a:lnSpc>
              <a:spcBef>
                <a:spcPts val="0"/>
              </a:spcBef>
              <a:spcAft>
                <a:spcPts val="0"/>
              </a:spcAft>
            </a:pP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Tertarik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Les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Private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di</a:t>
            </a:r>
          </a:p>
          <a:p>
            <a:pPr marL="551831" marR="0">
              <a:lnSpc>
                <a:spcPts val="5641"/>
              </a:lnSpc>
              <a:spcBef>
                <a:spcPts val="468"/>
              </a:spcBef>
              <a:spcAft>
                <a:spcPts val="0"/>
              </a:spcAft>
            </a:pP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Zahra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Calistung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5050">
                <a:solidFill>
                  <a:srgbClr val="000000"/>
                </a:solidFill>
                <a:latin typeface="PTRKPE+ArialMT"/>
                <a:cs typeface="PTRKPE+ArialMT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64849" y="4684415"/>
            <a:ext cx="3952138" cy="3330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-11">
                <a:solidFill>
                  <a:srgbClr val="000000"/>
                </a:solidFill>
                <a:latin typeface="PTRKPE+ArialMT"/>
                <a:cs typeface="PTRKPE+ArialMT"/>
              </a:rPr>
              <a:t>Contact</a:t>
            </a:r>
            <a:r>
              <a:rPr dirty="0" sz="21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100" spc="-11">
                <a:solidFill>
                  <a:srgbClr val="000000"/>
                </a:solidFill>
                <a:latin typeface="PTRKPE+ArialMT"/>
                <a:cs typeface="PTRKPE+ArialMT"/>
              </a:rPr>
              <a:t>Person</a:t>
            </a:r>
            <a:r>
              <a:rPr dirty="0" sz="210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PTRKPE+ArialMT"/>
                <a:cs typeface="PTRKPE+ArialMT"/>
              </a:rPr>
              <a:t>:</a:t>
            </a:r>
            <a:r>
              <a:rPr dirty="0" sz="2100" spc="-15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100" spc="-11">
                <a:solidFill>
                  <a:srgbClr val="000000"/>
                </a:solidFill>
                <a:latin typeface="PTRKPE+ArialMT"/>
                <a:cs typeface="PTRKPE+ArialMT"/>
              </a:rPr>
              <a:t>081534059372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22250" y="760277"/>
            <a:ext cx="3514740" cy="1223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Presentasi</a:t>
            </a: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Produk</a:t>
            </a:r>
          </a:p>
          <a:p>
            <a:pPr marL="557212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Mata</a:t>
            </a: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Kuliah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7043" y="1979477"/>
            <a:ext cx="3008659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Kewirausahaan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9964" y="3158372"/>
            <a:ext cx="2531903" cy="1115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Dosen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Pengampu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1.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Dr.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Sowiyah,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M.Pd.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2.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Muhisom,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M.Pd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9964" y="4621412"/>
            <a:ext cx="795004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Oleh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9964" y="4970440"/>
            <a:ext cx="6150867" cy="400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Nama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Faradilla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Bastari</a:t>
            </a:r>
            <a:r>
              <a:rPr dirty="0" sz="2400" spc="4627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Nama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Zahrani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Abdillah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54399" y="4970439"/>
            <a:ext cx="2515806" cy="1115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Nama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Linda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Oktavia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NPM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2113053037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Kelas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3B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39964" y="5352932"/>
            <a:ext cx="2432835" cy="749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NPM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2113053032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Kelas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3B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69005" y="5336200"/>
            <a:ext cx="2432835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NPM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2153053033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69005" y="5701960"/>
            <a:ext cx="1277087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Kelas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3B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72606" y="2312078"/>
            <a:ext cx="3549181" cy="15404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600" spc="203">
                <a:solidFill>
                  <a:srgbClr val="ffffff"/>
                </a:solidFill>
                <a:latin typeface="PTRKPE+ArialMT"/>
                <a:cs typeface="PTRKPE+ArialMT"/>
              </a:rPr>
              <a:t>Linda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3629" y="3689931"/>
            <a:ext cx="3510781" cy="96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97"/>
              </a:lnSpc>
              <a:spcBef>
                <a:spcPts val="0"/>
              </a:spcBef>
              <a:spcAft>
                <a:spcPts val="0"/>
              </a:spcAft>
            </a:pPr>
            <a:r>
              <a:rPr dirty="0" sz="6550" spc="120">
                <a:solidFill>
                  <a:srgbClr val="ffffff"/>
                </a:solidFill>
                <a:latin typeface="PTRKPE+ArialMT"/>
                <a:cs typeface="PTRKPE+ArialMT"/>
              </a:rPr>
              <a:t>Lettering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93828" y="714812"/>
            <a:ext cx="1589603" cy="1373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47"/>
              </a:lnSpc>
              <a:spcBef>
                <a:spcPts val="0"/>
              </a:spcBef>
              <a:spcAft>
                <a:spcPts val="0"/>
              </a:spcAft>
            </a:pPr>
            <a:r>
              <a:rPr dirty="0" sz="4950">
                <a:solidFill>
                  <a:srgbClr val="844b36"/>
                </a:solidFill>
                <a:latin typeface="PTRKPE+ArialMT"/>
                <a:cs typeface="PTRKPE+ArialMT"/>
              </a:rPr>
              <a:t>Hello</a:t>
            </a:r>
          </a:p>
          <a:p>
            <a:pPr marL="543718" marR="0">
              <a:lnSpc>
                <a:spcPts val="4966"/>
              </a:lnSpc>
              <a:spcBef>
                <a:spcPts val="0"/>
              </a:spcBef>
              <a:spcAft>
                <a:spcPts val="0"/>
              </a:spcAft>
            </a:pPr>
            <a:r>
              <a:rPr dirty="0" sz="4950">
                <a:solidFill>
                  <a:srgbClr val="844b36"/>
                </a:solidFill>
                <a:latin typeface="PTRKPE+ArialMT"/>
                <a:cs typeface="PTRKPE+ArialMT"/>
              </a:rPr>
              <a:t>!!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8531" y="1096230"/>
            <a:ext cx="2825725" cy="1250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36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fff2f9"/>
                </a:solidFill>
                <a:latin typeface="PTRKPE+ArialMT"/>
                <a:cs typeface="PTRKPE+ArialMT"/>
              </a:rPr>
              <a:t>Introductio</a:t>
            </a:r>
          </a:p>
          <a:p>
            <a:pPr marL="1177925" marR="0">
              <a:lnSpc>
                <a:spcPts val="4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fff2f9"/>
                </a:solidFill>
                <a:latin typeface="PTRKPE+ArialMT"/>
                <a:cs typeface="PTRKPE+ArialMT"/>
              </a:rPr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947" y="3183983"/>
            <a:ext cx="4815625" cy="665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Linda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lettering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merupakan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sebuah</a:t>
            </a:r>
          </a:p>
          <a:p>
            <a:pPr marL="910304" marR="0">
              <a:lnSpc>
                <a:spcPts val="23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kelas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privat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lettering.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38678" y="4072856"/>
            <a:ext cx="5058078" cy="15542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550" marR="0">
              <a:lnSpc>
                <a:spcPts val="26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Lettering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adalah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sebuah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seni</a:t>
            </a:r>
          </a:p>
          <a:p>
            <a:pPr marL="263175" marR="0">
              <a:lnSpc>
                <a:spcPts val="23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6">
                <a:solidFill>
                  <a:srgbClr val="9b4040"/>
                </a:solidFill>
                <a:latin typeface="PTRKPE+ArialMT"/>
                <a:cs typeface="PTRKPE+ArialMT"/>
              </a:rPr>
              <a:t>menggambar</a:t>
            </a:r>
            <a:r>
              <a:rPr dirty="0" sz="2350" spc="44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huruf</a:t>
            </a:r>
            <a:r>
              <a:rPr dirty="0" sz="2350" spc="41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atau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sebuah</a:t>
            </a:r>
          </a:p>
          <a:p>
            <a:pPr marL="0" marR="0">
              <a:lnSpc>
                <a:spcPts val="2332"/>
              </a:lnSpc>
              <a:spcBef>
                <a:spcPts val="50"/>
              </a:spcBef>
              <a:spcAft>
                <a:spcPts val="0"/>
              </a:spcAft>
            </a:pP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karya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desain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tulis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yang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sepenuhnya</a:t>
            </a:r>
          </a:p>
          <a:p>
            <a:pPr marL="251078" marR="0">
              <a:lnSpc>
                <a:spcPts val="2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digambar</a:t>
            </a:r>
            <a:r>
              <a:rPr dirty="0" sz="2350" spc="43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6">
                <a:solidFill>
                  <a:srgbClr val="9b4040"/>
                </a:solidFill>
                <a:latin typeface="PTRKPE+ArialMT"/>
                <a:cs typeface="PTRKPE+ArialMT"/>
              </a:rPr>
              <a:t>manual</a:t>
            </a:r>
            <a:r>
              <a:rPr dirty="0" sz="2350" spc="46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menggunakan</a:t>
            </a:r>
          </a:p>
          <a:p>
            <a:pPr marL="1941131" marR="0">
              <a:lnSpc>
                <a:spcPts val="2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tangan.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74283" y="1718716"/>
            <a:ext cx="5311380" cy="9674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37">
                <a:solidFill>
                  <a:srgbClr val="9b4040"/>
                </a:solidFill>
                <a:latin typeface="PTRKPE+ArialMT"/>
                <a:cs typeface="PTRKPE+ArialMT"/>
              </a:rPr>
              <a:t>1.</a:t>
            </a:r>
            <a:r>
              <a:rPr dirty="0" sz="2400" spc="-43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Kelas</a:t>
            </a:r>
            <a:r>
              <a:rPr dirty="0" sz="2350" spc="501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bisa</a:t>
            </a:r>
            <a:r>
              <a:rPr dirty="0" sz="2350" spc="501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Online</a:t>
            </a:r>
            <a:r>
              <a:rPr dirty="0" sz="2350" spc="503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6">
                <a:solidFill>
                  <a:srgbClr val="9b4040"/>
                </a:solidFill>
                <a:latin typeface="PTRKPE+ArialMT"/>
                <a:cs typeface="PTRKPE+ArialMT"/>
              </a:rPr>
              <a:t>maupun</a:t>
            </a:r>
            <a:r>
              <a:rPr dirty="0" sz="2350" spc="517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Offline</a:t>
            </a:r>
          </a:p>
          <a:p>
            <a:pPr marL="342917" marR="0">
              <a:lnSpc>
                <a:spcPts val="23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tergantung</a:t>
            </a:r>
            <a:r>
              <a:rPr dirty="0" sz="2350" spc="2787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kebutuhan</a:t>
            </a:r>
            <a:r>
              <a:rPr dirty="0" sz="2350" spc="2781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peserta</a:t>
            </a:r>
          </a:p>
          <a:p>
            <a:pPr marL="342917" marR="0">
              <a:lnSpc>
                <a:spcPts val="2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didik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4283" y="2903880"/>
            <a:ext cx="5306424" cy="12637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37">
                <a:solidFill>
                  <a:srgbClr val="9b4040"/>
                </a:solidFill>
                <a:latin typeface="PTRKPE+ArialMT"/>
                <a:cs typeface="PTRKPE+ArialMT"/>
              </a:rPr>
              <a:t>2.</a:t>
            </a:r>
            <a:r>
              <a:rPr dirty="0" sz="2400" spc="-43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Belajar</a:t>
            </a:r>
            <a:r>
              <a:rPr dirty="0" sz="2350" spc="4006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tidak</a:t>
            </a:r>
            <a:r>
              <a:rPr dirty="0" sz="2350" spc="4009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akan</a:t>
            </a:r>
            <a:r>
              <a:rPr dirty="0" sz="2350" spc="4015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cepat</a:t>
            </a:r>
          </a:p>
          <a:p>
            <a:pPr marL="342917" marR="0">
              <a:lnSpc>
                <a:spcPts val="2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membosankan</a:t>
            </a:r>
            <a:r>
              <a:rPr dirty="0" sz="2350" spc="2659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karena</a:t>
            </a:r>
            <a:r>
              <a:rPr dirty="0" sz="2350" spc="2662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metode</a:t>
            </a:r>
          </a:p>
          <a:p>
            <a:pPr marL="342917" marR="0">
              <a:lnSpc>
                <a:spcPts val="2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pembelajarannya</a:t>
            </a:r>
            <a:r>
              <a:rPr dirty="0" sz="2350" spc="2769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ialah</a:t>
            </a:r>
            <a:r>
              <a:rPr dirty="0" sz="2350" spc="2759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belajar</a:t>
            </a:r>
          </a:p>
          <a:p>
            <a:pPr marL="342917" marR="0">
              <a:lnSpc>
                <a:spcPts val="2332"/>
              </a:lnSpc>
              <a:spcBef>
                <a:spcPts val="50"/>
              </a:spcBef>
              <a:spcAft>
                <a:spcPts val="0"/>
              </a:spcAft>
            </a:pP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sambal</a:t>
            </a:r>
            <a:r>
              <a:rPr dirty="0" sz="2350" spc="46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bermain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74283" y="4385334"/>
            <a:ext cx="5305120" cy="671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37">
                <a:solidFill>
                  <a:srgbClr val="9b4040"/>
                </a:solidFill>
                <a:latin typeface="PTRKPE+ArialMT"/>
                <a:cs typeface="PTRKPE+ArialMT"/>
              </a:rPr>
              <a:t>3.</a:t>
            </a:r>
            <a:r>
              <a:rPr dirty="0" sz="2400" spc="-43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Jadwal</a:t>
            </a:r>
            <a:r>
              <a:rPr dirty="0" sz="2350" spc="2687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menyesuaikan</a:t>
            </a:r>
            <a:r>
              <a:rPr dirty="0" sz="2350" spc="2676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peserta</a:t>
            </a:r>
          </a:p>
          <a:p>
            <a:pPr marL="342917" marR="0">
              <a:lnSpc>
                <a:spcPts val="2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didik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74283" y="5274207"/>
            <a:ext cx="1259965" cy="376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37">
                <a:solidFill>
                  <a:srgbClr val="9b4040"/>
                </a:solidFill>
                <a:latin typeface="PTRKPE+ArialMT"/>
                <a:cs typeface="PTRKPE+ArialMT"/>
              </a:rPr>
              <a:t>4.</a:t>
            </a:r>
            <a:r>
              <a:rPr dirty="0" sz="2400" spc="-43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Biaya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60808" y="5279956"/>
            <a:ext cx="1589252" cy="369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8">
                <a:solidFill>
                  <a:srgbClr val="9b4040"/>
                </a:solidFill>
                <a:latin typeface="PTRKPE+ArialMT"/>
                <a:cs typeface="PTRKPE+ArialMT"/>
              </a:rPr>
              <a:t>terjangkau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8785" y="5279956"/>
            <a:ext cx="801791" cy="369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40">
                <a:solidFill>
                  <a:srgbClr val="9b4040"/>
                </a:solidFill>
                <a:latin typeface="PTRKPE+ArialMT"/>
                <a:cs typeface="PTRKPE+ArialMT"/>
              </a:rPr>
              <a:t>yaitu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17200" y="5576246"/>
            <a:ext cx="2645788" cy="369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7">
                <a:solidFill>
                  <a:srgbClr val="9b4040"/>
                </a:solidFill>
                <a:latin typeface="PTRKPE+ArialMT"/>
                <a:cs typeface="PTRKPE+ArialMT"/>
              </a:rPr>
              <a:t>50.000/pertemuan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79244" y="1096212"/>
            <a:ext cx="1584528" cy="677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36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fff2f9"/>
                </a:solidFill>
                <a:latin typeface="PTRKPE+ArialMT"/>
                <a:cs typeface="PTRKPE+ArialMT"/>
              </a:rPr>
              <a:t>Kelas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62620" y="3258221"/>
            <a:ext cx="1081493" cy="309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spc="46">
                <a:solidFill>
                  <a:srgbClr val="000000"/>
                </a:solidFill>
                <a:latin typeface="PTRKPE+ArialMT"/>
                <a:cs typeface="PTRKPE+ArialMT"/>
              </a:rPr>
              <a:t>ONLINE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65131" y="3258221"/>
            <a:ext cx="1207435" cy="309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spc="46">
                <a:solidFill>
                  <a:srgbClr val="000000"/>
                </a:solidFill>
                <a:latin typeface="PTRKPE+ArialMT"/>
                <a:cs typeface="PTRKPE+ArialMT"/>
              </a:rPr>
              <a:t>OFFLINE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29198" y="3958235"/>
            <a:ext cx="2213792" cy="879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0534" marR="0">
              <a:lnSpc>
                <a:spcPts val="23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33">
                <a:solidFill>
                  <a:srgbClr val="9b4040"/>
                </a:solidFill>
                <a:latin typeface="PTRKPE+ArialMT"/>
                <a:cs typeface="PTRKPE+ArialMT"/>
              </a:rPr>
              <a:t>Via</a:t>
            </a:r>
            <a:r>
              <a:rPr dirty="0" sz="2150" spc="34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150" spc="33">
                <a:solidFill>
                  <a:srgbClr val="9b4040"/>
                </a:solidFill>
                <a:latin typeface="PTRKPE+ArialMT"/>
                <a:cs typeface="PTRKPE+ArialMT"/>
              </a:rPr>
              <a:t>zoom</a:t>
            </a:r>
          </a:p>
          <a:p>
            <a:pPr marL="173894" marR="0">
              <a:lnSpc>
                <a:spcPts val="21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31">
                <a:solidFill>
                  <a:srgbClr val="9b4040"/>
                </a:solidFill>
                <a:latin typeface="PTRKPE+ArialMT"/>
                <a:cs typeface="PTRKPE+ArialMT"/>
              </a:rPr>
              <a:t>1x</a:t>
            </a:r>
            <a:r>
              <a:rPr dirty="0" sz="2150" spc="37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150" spc="33">
                <a:solidFill>
                  <a:srgbClr val="9b4040"/>
                </a:solidFill>
                <a:latin typeface="PTRKPE+ArialMT"/>
                <a:cs typeface="PTRKPE+ArialMT"/>
              </a:rPr>
              <a:t>pertemuan</a:t>
            </a:r>
          </a:p>
          <a:p>
            <a:pPr marL="0" marR="0">
              <a:lnSpc>
                <a:spcPts val="21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33">
                <a:solidFill>
                  <a:srgbClr val="9b4040"/>
                </a:solidFill>
                <a:latin typeface="PTRKPE+ArialMT"/>
                <a:cs typeface="PTRKPE+ArialMT"/>
              </a:rPr>
              <a:t>(50k/pertemuan)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91062" y="3958235"/>
            <a:ext cx="2022750" cy="879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4083" marR="0">
              <a:lnSpc>
                <a:spcPts val="23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30">
                <a:solidFill>
                  <a:srgbClr val="9b4040"/>
                </a:solidFill>
                <a:latin typeface="PTRKPE+ArialMT"/>
                <a:cs typeface="PTRKPE+ArialMT"/>
              </a:rPr>
              <a:t>Rumah</a:t>
            </a:r>
            <a:r>
              <a:rPr dirty="0" sz="2150" spc="37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150" spc="34">
                <a:solidFill>
                  <a:srgbClr val="9b4040"/>
                </a:solidFill>
                <a:latin typeface="PTRKPE+ArialMT"/>
                <a:cs typeface="PTRKPE+ArialMT"/>
              </a:rPr>
              <a:t>tutor</a:t>
            </a:r>
          </a:p>
          <a:p>
            <a:pPr marL="78072" marR="0">
              <a:lnSpc>
                <a:spcPts val="21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31">
                <a:solidFill>
                  <a:srgbClr val="9b4040"/>
                </a:solidFill>
                <a:latin typeface="PTRKPE+ArialMT"/>
                <a:cs typeface="PTRKPE+ArialMT"/>
              </a:rPr>
              <a:t>2x</a:t>
            </a:r>
            <a:r>
              <a:rPr dirty="0" sz="2150" spc="37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2150" spc="33">
                <a:solidFill>
                  <a:srgbClr val="9b4040"/>
                </a:solidFill>
                <a:latin typeface="PTRKPE+ArialMT"/>
                <a:cs typeface="PTRKPE+ArialMT"/>
              </a:rPr>
              <a:t>pertemuan</a:t>
            </a:r>
          </a:p>
          <a:p>
            <a:pPr marL="0" marR="0">
              <a:lnSpc>
                <a:spcPts val="21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33">
                <a:solidFill>
                  <a:srgbClr val="9b4040"/>
                </a:solidFill>
                <a:latin typeface="PTRKPE+ArialMT"/>
                <a:cs typeface="PTRKPE+ArialMT"/>
              </a:rPr>
              <a:t>50k/pertemuan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5366" y="195552"/>
            <a:ext cx="5871166" cy="684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91"/>
              </a:lnSpc>
              <a:spcBef>
                <a:spcPts val="0"/>
              </a:spcBef>
              <a:spcAft>
                <a:spcPts val="0"/>
              </a:spcAft>
            </a:pPr>
            <a:r>
              <a:rPr dirty="0" sz="4550" spc="93">
                <a:solidFill>
                  <a:srgbClr val="844b36"/>
                </a:solidFill>
                <a:latin typeface="PTRKPE+ArialMT"/>
                <a:cs typeface="PTRKPE+ArialMT"/>
              </a:rPr>
              <a:t>Kenapa</a:t>
            </a:r>
            <a:r>
              <a:rPr dirty="0" sz="4550" spc="89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4550" spc="93">
                <a:solidFill>
                  <a:srgbClr val="844b36"/>
                </a:solidFill>
                <a:latin typeface="PTRKPE+ArialMT"/>
                <a:cs typeface="PTRKPE+ArialMT"/>
              </a:rPr>
              <a:t>harus</a:t>
            </a:r>
            <a:r>
              <a:rPr dirty="0" sz="4550" spc="89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4550" spc="93">
                <a:solidFill>
                  <a:srgbClr val="844b36"/>
                </a:solidFill>
                <a:latin typeface="PTRKPE+ArialMT"/>
                <a:cs typeface="PTRKPE+ArialMT"/>
              </a:rPr>
              <a:t>belajar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41680" y="716378"/>
            <a:ext cx="1861976" cy="684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91"/>
              </a:lnSpc>
              <a:spcBef>
                <a:spcPts val="0"/>
              </a:spcBef>
              <a:spcAft>
                <a:spcPts val="0"/>
              </a:spcAft>
            </a:pPr>
            <a:r>
              <a:rPr dirty="0" sz="4550" spc="93">
                <a:solidFill>
                  <a:srgbClr val="844b36"/>
                </a:solidFill>
                <a:latin typeface="PTRKPE+ArialMT"/>
                <a:cs typeface="PTRKPE+ArialMT"/>
              </a:rPr>
              <a:t>disini?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78904" y="4076572"/>
            <a:ext cx="1103852" cy="312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25">
                <a:solidFill>
                  <a:srgbClr val="000000"/>
                </a:solidFill>
                <a:latin typeface="PTRKPE+ArialMT"/>
                <a:cs typeface="PTRKPE+ArialMT"/>
              </a:rPr>
              <a:t>MATERI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60864" y="4076572"/>
            <a:ext cx="1231344" cy="312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27">
                <a:solidFill>
                  <a:srgbClr val="000000"/>
                </a:solidFill>
                <a:latin typeface="PTRKPE+ArialMT"/>
                <a:cs typeface="PTRKPE+ArialMT"/>
              </a:rPr>
              <a:t>PRAKTIK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60959" y="4114650"/>
            <a:ext cx="2748285" cy="239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41">
                <a:solidFill>
                  <a:srgbClr val="000000"/>
                </a:solidFill>
                <a:latin typeface="PTRKPE+ArialMT"/>
                <a:cs typeface="PTRKPE+ArialMT"/>
              </a:rPr>
              <a:t>EVALUASI</a:t>
            </a:r>
            <a:r>
              <a:rPr dirty="0" sz="1400" spc="23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400" spc="43">
                <a:solidFill>
                  <a:srgbClr val="000000"/>
                </a:solidFill>
                <a:latin typeface="PTRKPE+ArialMT"/>
                <a:cs typeface="PTRKPE+ArialMT"/>
              </a:rPr>
              <a:t>DAN</a:t>
            </a:r>
            <a:r>
              <a:rPr dirty="0" sz="1400" spc="34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1400" spc="40">
                <a:solidFill>
                  <a:srgbClr val="000000"/>
                </a:solidFill>
                <a:latin typeface="PTRKPE+ArialMT"/>
                <a:cs typeface="PTRKPE+ArialMT"/>
              </a:rPr>
              <a:t>REPETATION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80012" y="4737524"/>
            <a:ext cx="1349023" cy="319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Basic-sulit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23594" y="4737524"/>
            <a:ext cx="3096966" cy="1074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813" marR="0">
              <a:lnSpc>
                <a:spcPts val="2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30">
                <a:solidFill>
                  <a:srgbClr val="844b36"/>
                </a:solidFill>
                <a:latin typeface="PTRKPE+ArialMT"/>
                <a:cs typeface="PTRKPE+ArialMT"/>
              </a:rPr>
              <a:t>Setelah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mendapat</a:t>
            </a:r>
          </a:p>
          <a:p>
            <a:pPr marL="161416" marR="0">
              <a:lnSpc>
                <a:spcPts val="19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materi,</a:t>
            </a:r>
            <a:r>
              <a:rPr dirty="0" sz="2000" spc="34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0">
                <a:solidFill>
                  <a:srgbClr val="844b36"/>
                </a:solidFill>
                <a:latin typeface="PTRKPE+ArialMT"/>
                <a:cs typeface="PTRKPE+ArialMT"/>
              </a:rPr>
              <a:t>akan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dilakukan</a:t>
            </a:r>
          </a:p>
          <a:p>
            <a:pPr marL="0" marR="0">
              <a:lnSpc>
                <a:spcPts val="19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praktik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membuat</a:t>
            </a:r>
            <a:r>
              <a:rPr dirty="0" sz="2000" spc="37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lettering</a:t>
            </a:r>
          </a:p>
          <a:p>
            <a:pPr marL="998568" marR="0">
              <a:lnSpc>
                <a:spcPts val="19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30">
                <a:solidFill>
                  <a:srgbClr val="844b36"/>
                </a:solidFill>
                <a:latin typeface="PTRKPE+ArialMT"/>
                <a:cs typeface="PTRKPE+ArialMT"/>
              </a:rPr>
              <a:t>tersebut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10195" y="4737524"/>
            <a:ext cx="2419597" cy="823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4910" marR="0">
              <a:lnSpc>
                <a:spcPts val="2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Mengulangi</a:t>
            </a:r>
            <a:r>
              <a:rPr dirty="0" sz="2000" spc="37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satu</a:t>
            </a:r>
          </a:p>
          <a:p>
            <a:pPr marL="39592" marR="0">
              <a:lnSpc>
                <a:spcPts val="19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elemen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berkali-kali</a:t>
            </a:r>
          </a:p>
          <a:p>
            <a:pPr marL="0" marR="0">
              <a:lnSpc>
                <a:spcPts val="19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dalam</a:t>
            </a:r>
            <a:r>
              <a:rPr dirty="0" sz="2000" spc="27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0">
                <a:solidFill>
                  <a:srgbClr val="844b36"/>
                </a:solidFill>
                <a:latin typeface="PTRKPE+ArialMT"/>
                <a:cs typeface="PTRKPE+ArialMT"/>
              </a:rPr>
              <a:t>suatu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desain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2187" y="4989365"/>
            <a:ext cx="2605875" cy="1074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963" marR="0">
              <a:lnSpc>
                <a:spcPts val="2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1.</a:t>
            </a:r>
            <a:r>
              <a:rPr dirty="0" sz="2000" spc="36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Pembuatan</a:t>
            </a:r>
            <a:r>
              <a:rPr dirty="0" sz="2000" spc="33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garis</a:t>
            </a:r>
          </a:p>
          <a:p>
            <a:pPr marL="0" marR="0">
              <a:lnSpc>
                <a:spcPts val="19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2.</a:t>
            </a:r>
            <a:r>
              <a:rPr dirty="0" sz="2000" spc="36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Pembuatan</a:t>
            </a:r>
            <a:r>
              <a:rPr dirty="0" sz="2000" spc="33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sketsa</a:t>
            </a:r>
          </a:p>
          <a:p>
            <a:pPr marL="78676" marR="0">
              <a:lnSpc>
                <a:spcPts val="19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3.</a:t>
            </a:r>
            <a:r>
              <a:rPr dirty="0" sz="2000" spc="36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28">
                <a:solidFill>
                  <a:srgbClr val="844b36"/>
                </a:solidFill>
                <a:latin typeface="PTRKPE+ArialMT"/>
                <a:cs typeface="PTRKPE+ArialMT"/>
              </a:rPr>
              <a:t>Pembuatan</a:t>
            </a:r>
            <a:r>
              <a:rPr dirty="0" sz="2000" spc="33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0">
                <a:solidFill>
                  <a:srgbClr val="844b36"/>
                </a:solidFill>
                <a:latin typeface="PTRKPE+ArialMT"/>
                <a:cs typeface="PTRKPE+ArialMT"/>
              </a:rPr>
              <a:t>huruf</a:t>
            </a:r>
          </a:p>
          <a:p>
            <a:pPr marL="485647" marR="0">
              <a:lnSpc>
                <a:spcPts val="19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30">
                <a:solidFill>
                  <a:srgbClr val="844b36"/>
                </a:solidFill>
                <a:latin typeface="PTRKPE+ArialMT"/>
                <a:cs typeface="PTRKPE+ArialMT"/>
              </a:rPr>
              <a:t>tanpa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2000" spc="31">
                <a:solidFill>
                  <a:srgbClr val="844b36"/>
                </a:solidFill>
                <a:latin typeface="PTRKPE+ArialMT"/>
                <a:cs typeface="PTRKPE+ArialMT"/>
              </a:rPr>
              <a:t>sketsa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823" y="2670141"/>
            <a:ext cx="3563858" cy="1939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4650" spc="113">
                <a:solidFill>
                  <a:srgbClr val="844b36"/>
                </a:solidFill>
                <a:latin typeface="PTRKPE+ArialMT"/>
                <a:cs typeface="PTRKPE+ArialMT"/>
              </a:rPr>
              <a:t>Belajar</a:t>
            </a:r>
          </a:p>
          <a:p>
            <a:pPr marL="0" marR="0">
              <a:lnSpc>
                <a:spcPts val="4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650" spc="112">
                <a:solidFill>
                  <a:srgbClr val="844b36"/>
                </a:solidFill>
                <a:latin typeface="PTRKPE+ArialMT"/>
                <a:cs typeface="PTRKPE+ArialMT"/>
              </a:rPr>
              <a:t>lettering</a:t>
            </a:r>
          </a:p>
          <a:p>
            <a:pPr marL="0" marR="0">
              <a:lnSpc>
                <a:spcPts val="4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650" spc="114">
                <a:solidFill>
                  <a:srgbClr val="844b36"/>
                </a:solidFill>
                <a:latin typeface="PTRKPE+ArialMT"/>
                <a:cs typeface="PTRKPE+ArialMT"/>
              </a:rPr>
              <a:t>seperti</a:t>
            </a:r>
            <a:r>
              <a:rPr dirty="0" sz="4650" spc="104">
                <a:solidFill>
                  <a:srgbClr val="844b36"/>
                </a:solidFill>
                <a:latin typeface="PTRKPE+ArialMT"/>
                <a:cs typeface="PTRKPE+ArialMT"/>
              </a:rPr>
              <a:t> </a:t>
            </a:r>
            <a:r>
              <a:rPr dirty="0" sz="4650" spc="116">
                <a:solidFill>
                  <a:srgbClr val="844b36"/>
                </a:solidFill>
                <a:latin typeface="PTRKPE+ArialMT"/>
                <a:cs typeface="PTRKPE+ArialMT"/>
              </a:rPr>
              <a:t>apa?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2529" y="1678369"/>
            <a:ext cx="2780845" cy="894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27">
                <a:solidFill>
                  <a:srgbClr val="000000"/>
                </a:solidFill>
                <a:latin typeface="PTRKPE+ArialMT"/>
                <a:cs typeface="PTRKPE+ArialMT"/>
              </a:rPr>
              <a:t>BAB</a:t>
            </a:r>
            <a:r>
              <a:rPr dirty="0" sz="2350" spc="34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4">
                <a:solidFill>
                  <a:srgbClr val="000000"/>
                </a:solidFill>
                <a:latin typeface="PTRKPE+ArialMT"/>
                <a:cs typeface="PTRKPE+ArialMT"/>
              </a:rPr>
              <a:t>IV</a:t>
            </a:r>
            <a:r>
              <a:rPr dirty="0" sz="2350" spc="27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Peserta</a:t>
            </a:r>
          </a:p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3">
                <a:solidFill>
                  <a:srgbClr val="000000"/>
                </a:solidFill>
                <a:latin typeface="PTRKPE+ArialMT"/>
                <a:cs typeface="PTRKPE+ArialMT"/>
              </a:rPr>
              <a:t>Didik</a:t>
            </a:r>
            <a:r>
              <a:rPr dirty="0" sz="2350" spc="34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Pasal</a:t>
            </a:r>
            <a:r>
              <a:rPr dirty="0" sz="2350" spc="40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12</a:t>
            </a:r>
            <a:r>
              <a:rPr dirty="0" sz="2350" spc="34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ayat</a:t>
            </a:r>
          </a:p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3">
                <a:solidFill>
                  <a:srgbClr val="000000"/>
                </a:solidFill>
                <a:latin typeface="PTRKPE+ArialMT"/>
                <a:cs typeface="PTRKPE+ArialMT"/>
              </a:rPr>
              <a:t>(1)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03581" y="2112638"/>
            <a:ext cx="2672454" cy="2731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Setiap</a:t>
            </a:r>
            <a:r>
              <a:rPr dirty="0" sz="2350" spc="33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3">
                <a:solidFill>
                  <a:srgbClr val="000000"/>
                </a:solidFill>
                <a:latin typeface="PTRKPE+ArialMT"/>
                <a:cs typeface="PTRKPE+ArialMT"/>
              </a:rPr>
              <a:t>peserta</a:t>
            </a:r>
          </a:p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4">
                <a:solidFill>
                  <a:srgbClr val="000000"/>
                </a:solidFill>
                <a:latin typeface="PTRKPE+ArialMT"/>
                <a:cs typeface="PTRKPE+ArialMT"/>
              </a:rPr>
              <a:t>didik</a:t>
            </a:r>
            <a:r>
              <a:rPr dirty="0" sz="2350" spc="33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pada</a:t>
            </a:r>
            <a:r>
              <a:rPr dirty="0" sz="2350" spc="34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3">
                <a:solidFill>
                  <a:srgbClr val="000000"/>
                </a:solidFill>
                <a:latin typeface="PTRKPE+ArialMT"/>
                <a:cs typeface="PTRKPE+ArialMT"/>
              </a:rPr>
              <a:t>setiap</a:t>
            </a:r>
          </a:p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satuan</a:t>
            </a:r>
            <a:r>
              <a:rPr dirty="0" sz="2350" spc="33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Pendidikan</a:t>
            </a:r>
          </a:p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berhak</a:t>
            </a:r>
          </a:p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mendapatkan</a:t>
            </a:r>
          </a:p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pelayanan</a:t>
            </a:r>
          </a:p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Pendidikan</a:t>
            </a:r>
            <a:r>
              <a:rPr dirty="0" sz="2350" spc="33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sesuai</a:t>
            </a:r>
          </a:p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dengan</a:t>
            </a:r>
            <a:r>
              <a:rPr dirty="0" sz="2350" spc="34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bakat,</a:t>
            </a:r>
          </a:p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minat</a:t>
            </a:r>
            <a:r>
              <a:rPr dirty="0" sz="2350" spc="37">
                <a:solidFill>
                  <a:srgbClr val="000000"/>
                </a:solidFill>
                <a:latin typeface="PTRKPE+ArialMT"/>
                <a:cs typeface="PTRKPE+ArialMT"/>
              </a:rPr>
              <a:t> </a:t>
            </a: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dan</a:t>
            </a:r>
          </a:p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31">
                <a:solidFill>
                  <a:srgbClr val="000000"/>
                </a:solidFill>
                <a:latin typeface="PTRKPE+ArialMT"/>
                <a:cs typeface="PTRKPE+ArialMT"/>
              </a:rPr>
              <a:t>kemampuannya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3777" y="3064673"/>
            <a:ext cx="5718505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46">
                <a:solidFill>
                  <a:srgbClr val="9b4040"/>
                </a:solidFill>
                <a:latin typeface="PTRKPE+ArialMT"/>
                <a:cs typeface="PTRKPE+ArialMT"/>
              </a:rPr>
              <a:t>Tertarik</a:t>
            </a:r>
            <a:r>
              <a:rPr dirty="0" sz="4000" spc="44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4000" spc="46">
                <a:solidFill>
                  <a:srgbClr val="9b4040"/>
                </a:solidFill>
                <a:latin typeface="PTRKPE+ArialMT"/>
                <a:cs typeface="PTRKPE+ArialMT"/>
              </a:rPr>
              <a:t>kelas</a:t>
            </a:r>
            <a:r>
              <a:rPr dirty="0" sz="4000" spc="43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4000" spc="46">
                <a:solidFill>
                  <a:srgbClr val="9b4040"/>
                </a:solidFill>
                <a:latin typeface="PTRKPE+ArialMT"/>
                <a:cs typeface="PTRKPE+ArialMT"/>
              </a:rPr>
              <a:t>lettering</a:t>
            </a:r>
            <a:r>
              <a:rPr dirty="0" sz="4000" spc="43">
                <a:solidFill>
                  <a:srgbClr val="9b4040"/>
                </a:solidFill>
                <a:latin typeface="PTRKPE+ArialMT"/>
                <a:cs typeface="PTRKPE+ArialMT"/>
              </a:rPr>
              <a:t> </a:t>
            </a:r>
            <a:r>
              <a:rPr dirty="0" sz="4000">
                <a:solidFill>
                  <a:srgbClr val="9b4040"/>
                </a:solidFill>
                <a:latin typeface="PTRKPE+ArialMT"/>
                <a:cs typeface="PTRKPE+ArialMT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49432" y="2592702"/>
            <a:ext cx="3619431" cy="1393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71"/>
              </a:lnSpc>
              <a:spcBef>
                <a:spcPts val="0"/>
              </a:spcBef>
              <a:spcAft>
                <a:spcPts val="0"/>
              </a:spcAft>
            </a:pPr>
            <a:r>
              <a:rPr dirty="0" sz="9550" spc="188">
                <a:solidFill>
                  <a:srgbClr val="ffffff"/>
                </a:solidFill>
                <a:latin typeface="PTRKPE+ArialMT"/>
                <a:cs typeface="PTRKPE+ArialMT"/>
              </a:rPr>
              <a:t>Thank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5391" y="3684521"/>
            <a:ext cx="2719109" cy="1393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71"/>
              </a:lnSpc>
              <a:spcBef>
                <a:spcPts val="0"/>
              </a:spcBef>
              <a:spcAft>
                <a:spcPts val="0"/>
              </a:spcAft>
            </a:pPr>
            <a:r>
              <a:rPr dirty="0" sz="9550" spc="187">
                <a:solidFill>
                  <a:srgbClr val="ffffff"/>
                </a:solidFill>
                <a:latin typeface="PTRKPE+ArialMT"/>
                <a:cs typeface="PTRKPE+ArialMT"/>
              </a:rPr>
              <a:t>You!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0469" y="5016862"/>
            <a:ext cx="2304424" cy="404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spc="-10">
                <a:solidFill>
                  <a:srgbClr val="fff2f9"/>
                </a:solidFill>
                <a:latin typeface="PTRKPE+ArialMT"/>
                <a:cs typeface="PTRKPE+ArialMT"/>
              </a:rPr>
              <a:t>Any</a:t>
            </a:r>
            <a:r>
              <a:rPr dirty="0" sz="2600">
                <a:solidFill>
                  <a:srgbClr val="fff2f9"/>
                </a:solidFill>
                <a:latin typeface="PTRKPE+ArialMT"/>
                <a:cs typeface="PTRKPE+ArialMT"/>
              </a:rPr>
              <a:t> </a:t>
            </a:r>
            <a:r>
              <a:rPr dirty="0" sz="2600">
                <a:solidFill>
                  <a:srgbClr val="fff2f9"/>
                </a:solidFill>
                <a:latin typeface="PTRKPE+ArialMT"/>
                <a:cs typeface="PTRKPE+ArialMT"/>
              </a:rPr>
              <a:t>Question?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22250" y="760277"/>
            <a:ext cx="3514740" cy="1223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Presentasi</a:t>
            </a: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Produk</a:t>
            </a:r>
          </a:p>
          <a:p>
            <a:pPr marL="557212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Mata</a:t>
            </a: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Kuliah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7043" y="1979477"/>
            <a:ext cx="3008659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Kewirausahaan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9964" y="3158372"/>
            <a:ext cx="2531903" cy="1115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Dosen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Pengampu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1.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Dr.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Sowiyah,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M.Pd.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2.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Muhisom,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M.Pd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9964" y="4621412"/>
            <a:ext cx="795004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Oleh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9964" y="4987172"/>
            <a:ext cx="2836980" cy="1115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Nama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Faradilla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Bastari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NPM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2113053032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Kelas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: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3B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9074" y="3247059"/>
            <a:ext cx="3839884" cy="1115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452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r</a:t>
            </a:r>
            <a:r>
              <a:rPr dirty="0" sz="2400" spc="44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merupakan</a:t>
            </a:r>
            <a:r>
              <a:rPr dirty="0" sz="2400" spc="61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sebuah</a:t>
            </a:r>
            <a:r>
              <a:rPr dirty="0" sz="2400" spc="56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kelas</a:t>
            </a:r>
            <a:r>
              <a:rPr dirty="0" sz="2400" spc="72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privat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mbar</a:t>
            </a:r>
            <a:r>
              <a:rPr dirty="0" sz="2400" spc="207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dan</a:t>
            </a:r>
            <a:r>
              <a:rPr dirty="0" sz="2400" spc="207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mewarnai</a:t>
            </a:r>
            <a:r>
              <a:rPr dirty="0" sz="2400" spc="207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untuk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didik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di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Sekolah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4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Dasar.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1780" y="2771769"/>
            <a:ext cx="2942664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006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mor</a:t>
            </a:r>
            <a:r>
              <a:rPr dirty="0" sz="2000" spc="2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20</a:t>
            </a:r>
            <a:r>
              <a:rPr dirty="0" sz="2000" spc="184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Tahun</a:t>
            </a:r>
            <a:r>
              <a:rPr dirty="0" sz="2000" spc="2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2003</a:t>
            </a:r>
            <a:r>
              <a:rPr dirty="0" sz="2000" spc="194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Tentang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Nasional.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4014" y="3686169"/>
            <a:ext cx="3223500" cy="1240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507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Didik</a:t>
            </a:r>
            <a:r>
              <a:rPr dirty="0" sz="2000" spc="555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Pasal</a:t>
            </a:r>
            <a:r>
              <a:rPr dirty="0" sz="2000" spc="58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12</a:t>
            </a:r>
            <a:r>
              <a:rPr dirty="0" sz="2000" spc="576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ayat</a:t>
            </a:r>
            <a:r>
              <a:rPr dirty="0" sz="2000" spc="586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(1)</a:t>
            </a:r>
            <a:r>
              <a:rPr dirty="0" sz="2000" spc="578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yaitu</a:t>
            </a:r>
          </a:p>
          <a:p>
            <a:pPr marL="247061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didik</a:t>
            </a:r>
            <a:r>
              <a:rPr dirty="0" sz="2000" spc="1373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pada</a:t>
            </a:r>
            <a:r>
              <a:rPr dirty="0" sz="2000" spc="1397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setiap</a:t>
            </a:r>
            <a:r>
              <a:rPr dirty="0" sz="2000" spc="1403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satuan</a:t>
            </a:r>
          </a:p>
          <a:p>
            <a:pPr marL="49942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hak</a:t>
            </a:r>
            <a:r>
              <a:rPr dirty="0" sz="2000" spc="128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mendapatkan</a:t>
            </a:r>
            <a:r>
              <a:rPr dirty="0" sz="2000" spc="13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pelayanan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uai</a:t>
            </a:r>
            <a:r>
              <a:rPr dirty="0" sz="2000" spc="814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dengan</a:t>
            </a:r>
            <a:r>
              <a:rPr dirty="0" sz="2000" spc="819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bakat,</a:t>
            </a:r>
            <a:r>
              <a:rPr dirty="0" sz="2000" spc="811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minat</a:t>
            </a:r>
            <a:r>
              <a:rPr dirty="0" sz="2000" spc="817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dan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17037" y="2100348"/>
            <a:ext cx="282252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17037" y="2405148"/>
            <a:ext cx="4731799" cy="1850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1.</a:t>
            </a:r>
            <a:r>
              <a:rPr dirty="0" sz="2000" spc="261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Kelas</a:t>
            </a:r>
            <a:r>
              <a:rPr dirty="0" sz="2000" spc="272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bisa</a:t>
            </a:r>
            <a:r>
              <a:rPr dirty="0" sz="2000" spc="258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O</a:t>
            </a:r>
            <a:r>
              <a:rPr dirty="0" sz="2000" spc="985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ine</a:t>
            </a:r>
            <a:r>
              <a:rPr dirty="0" sz="2000" spc="267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maupun</a:t>
            </a:r>
            <a:r>
              <a:rPr dirty="0" sz="2000" spc="28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Offline</a:t>
            </a:r>
            <a:r>
              <a:rPr dirty="0" sz="2000" spc="265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tergantun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kebutuhan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peserta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didik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2.</a:t>
            </a:r>
            <a:r>
              <a:rPr dirty="0" sz="2000" spc="291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Belajar</a:t>
            </a:r>
            <a:r>
              <a:rPr dirty="0" sz="2000" spc="301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tidak</a:t>
            </a:r>
            <a:r>
              <a:rPr dirty="0" sz="2000" spc="291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terkesan</a:t>
            </a:r>
            <a:r>
              <a:rPr dirty="0" sz="2000" spc="323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membosankan</a:t>
            </a:r>
            <a:r>
              <a:rPr dirty="0" sz="2000" spc="331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karena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metode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pembelajaran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belajar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sambil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bermain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3.</a:t>
            </a:r>
            <a:r>
              <a:rPr dirty="0" sz="2000" spc="426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Jadwal</a:t>
            </a:r>
            <a:r>
              <a:rPr dirty="0" sz="2000" spc="428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fleksibel</a:t>
            </a:r>
            <a:r>
              <a:rPr dirty="0" sz="2000" spc="417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atau</a:t>
            </a:r>
            <a:r>
              <a:rPr dirty="0" sz="2000" spc="448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menyesuaikan</a:t>
            </a:r>
            <a:r>
              <a:rPr dirty="0" sz="2000" spc="463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pesert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didik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7037" y="4233948"/>
            <a:ext cx="4615708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4.</a:t>
            </a:r>
            <a:r>
              <a:rPr dirty="0" sz="2000" spc="1472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Biaya</a:t>
            </a:r>
            <a:r>
              <a:rPr dirty="0" sz="2000" spc="1477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terjangkau</a:t>
            </a:r>
            <a:r>
              <a:rPr dirty="0" sz="2000" spc="151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yang</a:t>
            </a:r>
            <a:r>
              <a:rPr dirty="0" sz="2000" spc="1485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dimana</a:t>
            </a:r>
            <a:r>
              <a:rPr dirty="0" sz="2000" spc="1485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 </a:t>
            </a: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hany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d37d6d"/>
                </a:solidFill>
                <a:latin typeface="LHWEKK+FranklinGothic-MediumCond"/>
                <a:cs typeface="LHWEKK+FranklinGothic-MediumCond"/>
              </a:rPr>
              <a:t>Rp50.000/jam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2022-12-12T00:40:29-06:00</dcterms:modified>
</cp:coreProperties>
</file>