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1" r:id="rId6"/>
    <p:sldId id="262" r:id="rId7"/>
    <p:sldId id="263" r:id="rId8"/>
    <p:sldId id="266" r:id="rId9"/>
    <p:sldId id="264" r:id="rId10"/>
    <p:sldId id="265" r:id="rId11"/>
    <p:sldId id="267" r:id="rId12"/>
    <p:sldId id="268" r:id="rId13"/>
    <p:sldId id="269" r:id="rId14"/>
    <p:sldId id="270" r:id="rId15"/>
    <p:sldId id="260" r:id="rId16"/>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946" y="3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7D8AAB"/>
          </a:solidFill>
        </p:spPr>
        <p:txBody>
          <a:bodyPr wrap="square" lIns="0" tIns="0" rIns="0" bIns="0" rtlCol="0"/>
          <a:lstStyle/>
          <a:p>
            <a:endParaRPr/>
          </a:p>
        </p:txBody>
      </p:sp>
      <p:sp>
        <p:nvSpPr>
          <p:cNvPr id="2" name="Holder 2"/>
          <p:cNvSpPr>
            <a:spLocks noGrp="1"/>
          </p:cNvSpPr>
          <p:nvPr>
            <p:ph type="ctrTitle"/>
          </p:nvPr>
        </p:nvSpPr>
        <p:spPr>
          <a:xfrm>
            <a:off x="2535897" y="2316339"/>
            <a:ext cx="13216204" cy="4598670"/>
          </a:xfrm>
          <a:prstGeom prst="rect">
            <a:avLst/>
          </a:prstGeom>
        </p:spPr>
        <p:txBody>
          <a:bodyPr wrap="square" lIns="0" tIns="0" rIns="0" bIns="0">
            <a:spAutoFit/>
          </a:bodyPr>
          <a:lstStyle>
            <a:lvl1pPr>
              <a:defRPr sz="10000" b="0" i="0">
                <a:solidFill>
                  <a:srgbClr val="FFFAEF"/>
                </a:solidFill>
                <a:latin typeface="Tahoma"/>
                <a:cs typeface="Tahoma"/>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0" i="0">
                <a:solidFill>
                  <a:schemeClr val="tx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3450" b="0" i="0">
                <a:solidFill>
                  <a:schemeClr val="tx1"/>
                </a:solidFill>
                <a:latin typeface="Microsoft Sans Serif"/>
                <a:cs typeface="Microsoft Sans Serif"/>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0" i="0">
                <a:solidFill>
                  <a:schemeClr val="tx1"/>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3"/>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FFAEF"/>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2258579" y="3"/>
            <a:ext cx="13774605" cy="10286996"/>
          </a:xfrm>
          <a:prstGeom prst="rect">
            <a:avLst/>
          </a:prstGeom>
        </p:spPr>
      </p:pic>
      <p:sp>
        <p:nvSpPr>
          <p:cNvPr id="2" name="Holder 2"/>
          <p:cNvSpPr>
            <a:spLocks noGrp="1"/>
          </p:cNvSpPr>
          <p:nvPr>
            <p:ph type="title"/>
          </p:nvPr>
        </p:nvSpPr>
        <p:spPr/>
        <p:txBody>
          <a:bodyPr lIns="0" tIns="0" rIns="0" bIns="0"/>
          <a:lstStyle>
            <a:lvl1pPr>
              <a:defRPr sz="9000" b="0" i="0">
                <a:solidFill>
                  <a:schemeClr val="tx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theme" Target="../theme/theme1.xml" /><Relationship Id="rId5" Type="http://schemas.openxmlformats.org/officeDocument/2006/relationships/slideLayout" Target="../slideLayouts/slideLayout5.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3"/>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FFAEF"/>
          </a:solidFill>
        </p:spPr>
        <p:txBody>
          <a:bodyPr wrap="square" lIns="0" tIns="0" rIns="0" bIns="0" rtlCol="0"/>
          <a:lstStyle/>
          <a:p>
            <a:endParaRPr/>
          </a:p>
        </p:txBody>
      </p:sp>
      <p:sp>
        <p:nvSpPr>
          <p:cNvPr id="2" name="Holder 2"/>
          <p:cNvSpPr>
            <a:spLocks noGrp="1"/>
          </p:cNvSpPr>
          <p:nvPr>
            <p:ph type="title"/>
          </p:nvPr>
        </p:nvSpPr>
        <p:spPr>
          <a:xfrm>
            <a:off x="5436676" y="3415470"/>
            <a:ext cx="7414646" cy="2751454"/>
          </a:xfrm>
          <a:prstGeom prst="rect">
            <a:avLst/>
          </a:prstGeom>
        </p:spPr>
        <p:txBody>
          <a:bodyPr wrap="square" lIns="0" tIns="0" rIns="0" bIns="0">
            <a:spAutoFit/>
          </a:bodyPr>
          <a:lstStyle>
            <a:lvl1pPr>
              <a:defRPr sz="9000" b="0" i="0">
                <a:solidFill>
                  <a:schemeClr val="tx1"/>
                </a:solidFill>
                <a:latin typeface="Tahoma"/>
                <a:cs typeface="Tahoma"/>
              </a:defRPr>
            </a:lvl1pPr>
          </a:lstStyle>
          <a:p>
            <a:endParaRPr/>
          </a:p>
        </p:txBody>
      </p:sp>
      <p:sp>
        <p:nvSpPr>
          <p:cNvPr id="3" name="Holder 3"/>
          <p:cNvSpPr>
            <a:spLocks noGrp="1"/>
          </p:cNvSpPr>
          <p:nvPr>
            <p:ph type="body" idx="1"/>
          </p:nvPr>
        </p:nvSpPr>
        <p:spPr>
          <a:xfrm>
            <a:off x="1393450" y="5004689"/>
            <a:ext cx="15501098" cy="2873375"/>
          </a:xfrm>
          <a:prstGeom prst="rect">
            <a:avLst/>
          </a:prstGeom>
        </p:spPr>
        <p:txBody>
          <a:bodyPr wrap="square" lIns="0" tIns="0" rIns="0" bIns="0">
            <a:spAutoFit/>
          </a:bodyPr>
          <a:lstStyle>
            <a:lvl1pPr>
              <a:defRPr sz="3450" b="0" i="0">
                <a:solidFill>
                  <a:schemeClr val="tx1"/>
                </a:solidFill>
                <a:latin typeface="Microsoft Sans Serif"/>
                <a:cs typeface="Microsoft Sans Serif"/>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11/7/2022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2.xml" /><Relationship Id="rId5" Type="http://schemas.openxmlformats.org/officeDocument/2006/relationships/image" Target="../media/image9.png" /><Relationship Id="rId4" Type="http://schemas.openxmlformats.org/officeDocument/2006/relationships/image" Target="../media/image8.png" /></Relationships>
</file>

<file path=ppt/slides/_rels/slide11.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2.xml" /><Relationship Id="rId5" Type="http://schemas.openxmlformats.org/officeDocument/2006/relationships/image" Target="../media/image11.png" /><Relationship Id="rId4" Type="http://schemas.openxmlformats.org/officeDocument/2006/relationships/image" Target="../media/image10.png" /></Relationships>
</file>

<file path=ppt/slides/_rels/slide15.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png" /><Relationship Id="rId1" Type="http://schemas.openxmlformats.org/officeDocument/2006/relationships/slideLayout" Target="../slideLayouts/slideLayout4.xml" /></Relationships>
</file>

<file path=ppt/slides/_rels/slide2.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Layout" Target="../slideLayouts/slideLayout5.xml" /></Relationships>
</file>

<file path=ppt/slides/_rels/slide3.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2.xml" /><Relationship Id="rId5" Type="http://schemas.openxmlformats.org/officeDocument/2006/relationships/image" Target="../media/image9.png" /><Relationship Id="rId4" Type="http://schemas.openxmlformats.org/officeDocument/2006/relationships/image" Target="../media/image8.png" /></Relationships>
</file>

<file path=ppt/slides/_rels/slide8.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2.xml" /><Relationship Id="rId5" Type="http://schemas.openxmlformats.org/officeDocument/2006/relationships/image" Target="../media/image9.png" /><Relationship Id="rId4" Type="http://schemas.openxmlformats.org/officeDocument/2006/relationships/image" Target="../media/image8.png" /></Relationships>
</file>

<file path=ppt/slides/_rels/slide9.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160145" marR="5080" algn="ctr">
              <a:lnSpc>
                <a:spcPct val="100000"/>
              </a:lnSpc>
              <a:spcBef>
                <a:spcPts val="100"/>
              </a:spcBef>
            </a:pPr>
            <a:r>
              <a:rPr spc="555" dirty="0"/>
              <a:t>Menerima </a:t>
            </a:r>
            <a:r>
              <a:rPr spc="790" dirty="0"/>
              <a:t>Jasa </a:t>
            </a:r>
            <a:r>
              <a:rPr spc="795" dirty="0"/>
              <a:t> </a:t>
            </a:r>
            <a:r>
              <a:rPr spc="585" dirty="0"/>
              <a:t>Pembuatan</a:t>
            </a:r>
            <a:r>
              <a:rPr spc="-640" dirty="0"/>
              <a:t> </a:t>
            </a:r>
            <a:r>
              <a:rPr spc="525" dirty="0"/>
              <a:t>Graphic</a:t>
            </a:r>
          </a:p>
          <a:p>
            <a:pPr marL="1147445" marR="313690" algn="ctr">
              <a:lnSpc>
                <a:spcPct val="100000"/>
              </a:lnSpc>
              <a:spcBef>
                <a:spcPts val="5"/>
              </a:spcBef>
            </a:pPr>
            <a:r>
              <a:rPr spc="365" dirty="0"/>
              <a:t>Design</a:t>
            </a:r>
          </a:p>
        </p:txBody>
      </p:sp>
      <p:sp>
        <p:nvSpPr>
          <p:cNvPr id="3" name="object 3"/>
          <p:cNvSpPr txBox="1"/>
          <p:nvPr/>
        </p:nvSpPr>
        <p:spPr>
          <a:xfrm>
            <a:off x="8637449" y="7434223"/>
            <a:ext cx="2160905" cy="525780"/>
          </a:xfrm>
          <a:prstGeom prst="rect">
            <a:avLst/>
          </a:prstGeom>
        </p:spPr>
        <p:txBody>
          <a:bodyPr vert="horz" wrap="square" lIns="0" tIns="16510" rIns="0" bIns="0" rtlCol="0">
            <a:spAutoFit/>
          </a:bodyPr>
          <a:lstStyle/>
          <a:p>
            <a:pPr marL="12700">
              <a:lnSpc>
                <a:spcPct val="100000"/>
              </a:lnSpc>
              <a:spcBef>
                <a:spcPts val="130"/>
              </a:spcBef>
            </a:pPr>
            <a:r>
              <a:rPr sz="3250" spc="35" dirty="0">
                <a:solidFill>
                  <a:srgbClr val="FFFAEF"/>
                </a:solidFill>
                <a:latin typeface="Microsoft Sans Serif"/>
                <a:cs typeface="Microsoft Sans Serif"/>
              </a:rPr>
              <a:t>Kelompok</a:t>
            </a:r>
            <a:r>
              <a:rPr sz="3250" spc="-155" dirty="0">
                <a:solidFill>
                  <a:srgbClr val="FFFAEF"/>
                </a:solidFill>
                <a:latin typeface="Microsoft Sans Serif"/>
                <a:cs typeface="Microsoft Sans Serif"/>
              </a:rPr>
              <a:t> </a:t>
            </a:r>
            <a:r>
              <a:rPr sz="3250" spc="-585" dirty="0">
                <a:solidFill>
                  <a:srgbClr val="FFFAEF"/>
                </a:solidFill>
                <a:latin typeface="Microsoft Sans Serif"/>
                <a:cs typeface="Microsoft Sans Serif"/>
              </a:rPr>
              <a:t>1</a:t>
            </a:r>
            <a:endParaRPr sz="3250">
              <a:latin typeface="Microsoft Sans Serif"/>
              <a:cs typeface="Microsoft Sans Serif"/>
            </a:endParaRPr>
          </a:p>
        </p:txBody>
      </p:sp>
      <p:sp>
        <p:nvSpPr>
          <p:cNvPr id="4" name="object 4"/>
          <p:cNvSpPr txBox="1"/>
          <p:nvPr/>
        </p:nvSpPr>
        <p:spPr>
          <a:xfrm>
            <a:off x="6687981" y="539248"/>
            <a:ext cx="6059805" cy="955675"/>
          </a:xfrm>
          <a:prstGeom prst="rect">
            <a:avLst/>
          </a:prstGeom>
        </p:spPr>
        <p:txBody>
          <a:bodyPr vert="horz" wrap="square" lIns="0" tIns="12700" rIns="0" bIns="0" rtlCol="0">
            <a:spAutoFit/>
          </a:bodyPr>
          <a:lstStyle/>
          <a:p>
            <a:pPr marL="12700" marR="5080" indent="565785">
              <a:lnSpc>
                <a:spcPct val="115100"/>
              </a:lnSpc>
              <a:spcBef>
                <a:spcPts val="100"/>
              </a:spcBef>
            </a:pPr>
            <a:r>
              <a:rPr sz="2650" spc="-105" dirty="0">
                <a:solidFill>
                  <a:srgbClr val="FFFAEF"/>
                </a:solidFill>
                <a:latin typeface="Microsoft Sans Serif"/>
                <a:cs typeface="Microsoft Sans Serif"/>
              </a:rPr>
              <a:t>P</a:t>
            </a:r>
            <a:r>
              <a:rPr sz="2650" spc="-160" dirty="0">
                <a:solidFill>
                  <a:srgbClr val="FFFAEF"/>
                </a:solidFill>
                <a:latin typeface="Microsoft Sans Serif"/>
                <a:cs typeface="Microsoft Sans Serif"/>
              </a:rPr>
              <a:t>R</a:t>
            </a:r>
            <a:r>
              <a:rPr sz="2650" spc="-135" dirty="0">
                <a:solidFill>
                  <a:srgbClr val="FFFAEF"/>
                </a:solidFill>
                <a:latin typeface="Microsoft Sans Serif"/>
                <a:cs typeface="Microsoft Sans Serif"/>
              </a:rPr>
              <a:t>O</a:t>
            </a:r>
            <a:r>
              <a:rPr sz="2650" spc="-105" dirty="0">
                <a:solidFill>
                  <a:srgbClr val="FFFAEF"/>
                </a:solidFill>
                <a:latin typeface="Microsoft Sans Serif"/>
                <a:cs typeface="Microsoft Sans Serif"/>
              </a:rPr>
              <a:t>P</a:t>
            </a:r>
            <a:r>
              <a:rPr sz="2650" spc="-135" dirty="0">
                <a:solidFill>
                  <a:srgbClr val="FFFAEF"/>
                </a:solidFill>
                <a:latin typeface="Microsoft Sans Serif"/>
                <a:cs typeface="Microsoft Sans Serif"/>
              </a:rPr>
              <a:t>O</a:t>
            </a:r>
            <a:r>
              <a:rPr sz="2650" spc="-190" dirty="0">
                <a:solidFill>
                  <a:srgbClr val="FFFAEF"/>
                </a:solidFill>
                <a:latin typeface="Microsoft Sans Serif"/>
                <a:cs typeface="Microsoft Sans Serif"/>
              </a:rPr>
              <a:t>S</a:t>
            </a:r>
            <a:r>
              <a:rPr sz="2650" spc="25" dirty="0">
                <a:solidFill>
                  <a:srgbClr val="FFFAEF"/>
                </a:solidFill>
                <a:latin typeface="Microsoft Sans Serif"/>
                <a:cs typeface="Microsoft Sans Serif"/>
              </a:rPr>
              <a:t>A</a:t>
            </a:r>
            <a:r>
              <a:rPr sz="2650" dirty="0">
                <a:solidFill>
                  <a:srgbClr val="FFFAEF"/>
                </a:solidFill>
                <a:latin typeface="Microsoft Sans Serif"/>
                <a:cs typeface="Microsoft Sans Serif"/>
              </a:rPr>
              <a:t>L</a:t>
            </a:r>
            <a:r>
              <a:rPr sz="2650" spc="-85" dirty="0">
                <a:solidFill>
                  <a:srgbClr val="FFFAEF"/>
                </a:solidFill>
                <a:latin typeface="Microsoft Sans Serif"/>
                <a:cs typeface="Microsoft Sans Serif"/>
              </a:rPr>
              <a:t> </a:t>
            </a:r>
            <a:r>
              <a:rPr sz="2650" spc="-105" dirty="0">
                <a:solidFill>
                  <a:srgbClr val="FFFAEF"/>
                </a:solidFill>
                <a:latin typeface="Microsoft Sans Serif"/>
                <a:cs typeface="Microsoft Sans Serif"/>
              </a:rPr>
              <a:t>P</a:t>
            </a:r>
            <a:r>
              <a:rPr sz="2650" spc="-190" dirty="0">
                <a:solidFill>
                  <a:srgbClr val="FFFAEF"/>
                </a:solidFill>
                <a:latin typeface="Microsoft Sans Serif"/>
                <a:cs typeface="Microsoft Sans Serif"/>
              </a:rPr>
              <a:t>E</a:t>
            </a:r>
            <a:r>
              <a:rPr sz="2650" spc="-45" dirty="0">
                <a:solidFill>
                  <a:srgbClr val="FFFAEF"/>
                </a:solidFill>
                <a:latin typeface="Microsoft Sans Serif"/>
                <a:cs typeface="Microsoft Sans Serif"/>
              </a:rPr>
              <a:t>N</a:t>
            </a:r>
            <a:r>
              <a:rPr sz="2650" spc="25" dirty="0">
                <a:solidFill>
                  <a:srgbClr val="FFFAEF"/>
                </a:solidFill>
                <a:latin typeface="Microsoft Sans Serif"/>
                <a:cs typeface="Microsoft Sans Serif"/>
              </a:rPr>
              <a:t>A</a:t>
            </a:r>
            <a:r>
              <a:rPr sz="2650" spc="-285" dirty="0">
                <a:solidFill>
                  <a:srgbClr val="FFFAEF"/>
                </a:solidFill>
                <a:latin typeface="Microsoft Sans Serif"/>
                <a:cs typeface="Microsoft Sans Serif"/>
              </a:rPr>
              <a:t>W</a:t>
            </a:r>
            <a:r>
              <a:rPr sz="2650" spc="25" dirty="0">
                <a:solidFill>
                  <a:srgbClr val="FFFAEF"/>
                </a:solidFill>
                <a:latin typeface="Microsoft Sans Serif"/>
                <a:cs typeface="Microsoft Sans Serif"/>
              </a:rPr>
              <a:t>A</a:t>
            </a:r>
            <a:r>
              <a:rPr sz="2650" spc="-160" dirty="0">
                <a:solidFill>
                  <a:srgbClr val="FFFAEF"/>
                </a:solidFill>
                <a:latin typeface="Microsoft Sans Serif"/>
                <a:cs typeface="Microsoft Sans Serif"/>
              </a:rPr>
              <a:t>R</a:t>
            </a:r>
            <a:r>
              <a:rPr sz="2650" spc="25" dirty="0">
                <a:solidFill>
                  <a:srgbClr val="FFFAEF"/>
                </a:solidFill>
                <a:latin typeface="Microsoft Sans Serif"/>
                <a:cs typeface="Microsoft Sans Serif"/>
              </a:rPr>
              <a:t>A</a:t>
            </a:r>
            <a:r>
              <a:rPr sz="2650" spc="-45" dirty="0">
                <a:solidFill>
                  <a:srgbClr val="FFFAEF"/>
                </a:solidFill>
                <a:latin typeface="Microsoft Sans Serif"/>
                <a:cs typeface="Microsoft Sans Serif"/>
              </a:rPr>
              <a:t>N</a:t>
            </a:r>
            <a:r>
              <a:rPr sz="2650" spc="-85" dirty="0">
                <a:solidFill>
                  <a:srgbClr val="FFFAEF"/>
                </a:solidFill>
                <a:latin typeface="Microsoft Sans Serif"/>
                <a:cs typeface="Microsoft Sans Serif"/>
              </a:rPr>
              <a:t> </a:t>
            </a:r>
            <a:r>
              <a:rPr sz="2650" spc="114" dirty="0">
                <a:solidFill>
                  <a:srgbClr val="FFFAEF"/>
                </a:solidFill>
                <a:latin typeface="Microsoft Sans Serif"/>
                <a:cs typeface="Microsoft Sans Serif"/>
              </a:rPr>
              <a:t>J</a:t>
            </a:r>
            <a:r>
              <a:rPr sz="2650" spc="25" dirty="0">
                <a:solidFill>
                  <a:srgbClr val="FFFAEF"/>
                </a:solidFill>
                <a:latin typeface="Microsoft Sans Serif"/>
                <a:cs typeface="Microsoft Sans Serif"/>
              </a:rPr>
              <a:t>A</a:t>
            </a:r>
            <a:r>
              <a:rPr sz="2650" spc="-190" dirty="0">
                <a:solidFill>
                  <a:srgbClr val="FFFAEF"/>
                </a:solidFill>
                <a:latin typeface="Microsoft Sans Serif"/>
                <a:cs typeface="Microsoft Sans Serif"/>
              </a:rPr>
              <a:t>S</a:t>
            </a:r>
            <a:r>
              <a:rPr sz="2650" spc="15" dirty="0">
                <a:solidFill>
                  <a:srgbClr val="FFFAEF"/>
                </a:solidFill>
                <a:latin typeface="Microsoft Sans Serif"/>
                <a:cs typeface="Microsoft Sans Serif"/>
              </a:rPr>
              <a:t>A  </a:t>
            </a:r>
            <a:r>
              <a:rPr sz="2650" spc="-114" dirty="0">
                <a:solidFill>
                  <a:srgbClr val="FFFAEF"/>
                </a:solidFill>
                <a:latin typeface="Microsoft Sans Serif"/>
                <a:cs typeface="Microsoft Sans Serif"/>
              </a:rPr>
              <a:t>D</a:t>
            </a:r>
            <a:r>
              <a:rPr sz="2650" spc="25" dirty="0">
                <a:solidFill>
                  <a:srgbClr val="FFFAEF"/>
                </a:solidFill>
                <a:latin typeface="Microsoft Sans Serif"/>
                <a:cs typeface="Microsoft Sans Serif"/>
              </a:rPr>
              <a:t>A</a:t>
            </a:r>
            <a:r>
              <a:rPr sz="2650" dirty="0">
                <a:solidFill>
                  <a:srgbClr val="FFFAEF"/>
                </a:solidFill>
                <a:latin typeface="Microsoft Sans Serif"/>
                <a:cs typeface="Microsoft Sans Serif"/>
              </a:rPr>
              <a:t>L</a:t>
            </a:r>
            <a:r>
              <a:rPr sz="2650" spc="25" dirty="0">
                <a:solidFill>
                  <a:srgbClr val="FFFAEF"/>
                </a:solidFill>
                <a:latin typeface="Microsoft Sans Serif"/>
                <a:cs typeface="Microsoft Sans Serif"/>
              </a:rPr>
              <a:t>A</a:t>
            </a:r>
            <a:r>
              <a:rPr sz="2650" spc="-90" dirty="0">
                <a:solidFill>
                  <a:srgbClr val="FFFAEF"/>
                </a:solidFill>
                <a:latin typeface="Microsoft Sans Serif"/>
                <a:cs typeface="Microsoft Sans Serif"/>
              </a:rPr>
              <a:t>M</a:t>
            </a:r>
            <a:r>
              <a:rPr sz="2650" spc="-85" dirty="0">
                <a:solidFill>
                  <a:srgbClr val="FFFAEF"/>
                </a:solidFill>
                <a:latin typeface="Microsoft Sans Serif"/>
                <a:cs typeface="Microsoft Sans Serif"/>
              </a:rPr>
              <a:t> </a:t>
            </a:r>
            <a:r>
              <a:rPr sz="2650" spc="-105" dirty="0">
                <a:solidFill>
                  <a:srgbClr val="FFFAEF"/>
                </a:solidFill>
                <a:latin typeface="Microsoft Sans Serif"/>
                <a:cs typeface="Microsoft Sans Serif"/>
              </a:rPr>
              <a:t>P</a:t>
            </a:r>
            <a:r>
              <a:rPr sz="2650" spc="-190" dirty="0">
                <a:solidFill>
                  <a:srgbClr val="FFFAEF"/>
                </a:solidFill>
                <a:latin typeface="Microsoft Sans Serif"/>
                <a:cs typeface="Microsoft Sans Serif"/>
              </a:rPr>
              <a:t>E</a:t>
            </a:r>
            <a:r>
              <a:rPr sz="2650" spc="-90" dirty="0">
                <a:solidFill>
                  <a:srgbClr val="FFFAEF"/>
                </a:solidFill>
                <a:latin typeface="Microsoft Sans Serif"/>
                <a:cs typeface="Microsoft Sans Serif"/>
              </a:rPr>
              <a:t>M</a:t>
            </a:r>
            <a:r>
              <a:rPr sz="2650" spc="-40" dirty="0">
                <a:solidFill>
                  <a:srgbClr val="FFFAEF"/>
                </a:solidFill>
                <a:latin typeface="Microsoft Sans Serif"/>
                <a:cs typeface="Microsoft Sans Serif"/>
              </a:rPr>
              <a:t>B</a:t>
            </a:r>
            <a:r>
              <a:rPr sz="2650" spc="-95" dirty="0">
                <a:solidFill>
                  <a:srgbClr val="FFFAEF"/>
                </a:solidFill>
                <a:latin typeface="Microsoft Sans Serif"/>
                <a:cs typeface="Microsoft Sans Serif"/>
              </a:rPr>
              <a:t>U</a:t>
            </a:r>
            <a:r>
              <a:rPr sz="2650" spc="25" dirty="0">
                <a:solidFill>
                  <a:srgbClr val="FFFAEF"/>
                </a:solidFill>
                <a:latin typeface="Microsoft Sans Serif"/>
                <a:cs typeface="Microsoft Sans Serif"/>
              </a:rPr>
              <a:t>A</a:t>
            </a:r>
            <a:r>
              <a:rPr sz="2650" spc="-80" dirty="0">
                <a:solidFill>
                  <a:srgbClr val="FFFAEF"/>
                </a:solidFill>
                <a:latin typeface="Microsoft Sans Serif"/>
                <a:cs typeface="Microsoft Sans Serif"/>
              </a:rPr>
              <a:t>T</a:t>
            </a:r>
            <a:r>
              <a:rPr sz="2650" spc="25" dirty="0">
                <a:solidFill>
                  <a:srgbClr val="FFFAEF"/>
                </a:solidFill>
                <a:latin typeface="Microsoft Sans Serif"/>
                <a:cs typeface="Microsoft Sans Serif"/>
              </a:rPr>
              <a:t>A</a:t>
            </a:r>
            <a:r>
              <a:rPr sz="2650" spc="-45" dirty="0">
                <a:solidFill>
                  <a:srgbClr val="FFFAEF"/>
                </a:solidFill>
                <a:latin typeface="Microsoft Sans Serif"/>
                <a:cs typeface="Microsoft Sans Serif"/>
              </a:rPr>
              <a:t>N</a:t>
            </a:r>
            <a:r>
              <a:rPr sz="2650" spc="-85" dirty="0">
                <a:solidFill>
                  <a:srgbClr val="FFFAEF"/>
                </a:solidFill>
                <a:latin typeface="Microsoft Sans Serif"/>
                <a:cs typeface="Microsoft Sans Serif"/>
              </a:rPr>
              <a:t> </a:t>
            </a:r>
            <a:r>
              <a:rPr sz="2650" spc="-245" dirty="0">
                <a:solidFill>
                  <a:srgbClr val="FFFAEF"/>
                </a:solidFill>
                <a:latin typeface="Microsoft Sans Serif"/>
                <a:cs typeface="Microsoft Sans Serif"/>
              </a:rPr>
              <a:t>G</a:t>
            </a:r>
            <a:r>
              <a:rPr sz="2650" spc="-160" dirty="0">
                <a:solidFill>
                  <a:srgbClr val="FFFAEF"/>
                </a:solidFill>
                <a:latin typeface="Microsoft Sans Serif"/>
                <a:cs typeface="Microsoft Sans Serif"/>
              </a:rPr>
              <a:t>R</a:t>
            </a:r>
            <a:r>
              <a:rPr sz="2650" spc="25" dirty="0">
                <a:solidFill>
                  <a:srgbClr val="FFFAEF"/>
                </a:solidFill>
                <a:latin typeface="Microsoft Sans Serif"/>
                <a:cs typeface="Microsoft Sans Serif"/>
              </a:rPr>
              <a:t>A</a:t>
            </a:r>
            <a:r>
              <a:rPr sz="2650" spc="-105" dirty="0">
                <a:solidFill>
                  <a:srgbClr val="FFFAEF"/>
                </a:solidFill>
                <a:latin typeface="Microsoft Sans Serif"/>
                <a:cs typeface="Microsoft Sans Serif"/>
              </a:rPr>
              <a:t>P</a:t>
            </a:r>
            <a:r>
              <a:rPr sz="2650" spc="-70" dirty="0">
                <a:solidFill>
                  <a:srgbClr val="FFFAEF"/>
                </a:solidFill>
                <a:latin typeface="Microsoft Sans Serif"/>
                <a:cs typeface="Microsoft Sans Serif"/>
              </a:rPr>
              <a:t>H</a:t>
            </a:r>
            <a:r>
              <a:rPr sz="2650" spc="20" dirty="0">
                <a:solidFill>
                  <a:srgbClr val="FFFAEF"/>
                </a:solidFill>
                <a:latin typeface="Microsoft Sans Serif"/>
                <a:cs typeface="Microsoft Sans Serif"/>
              </a:rPr>
              <a:t>I</a:t>
            </a:r>
            <a:r>
              <a:rPr sz="2650" spc="-210" dirty="0">
                <a:solidFill>
                  <a:srgbClr val="FFFAEF"/>
                </a:solidFill>
                <a:latin typeface="Microsoft Sans Serif"/>
                <a:cs typeface="Microsoft Sans Serif"/>
              </a:rPr>
              <a:t>C</a:t>
            </a:r>
            <a:r>
              <a:rPr sz="2650" spc="-85" dirty="0">
                <a:solidFill>
                  <a:srgbClr val="FFFAEF"/>
                </a:solidFill>
                <a:latin typeface="Microsoft Sans Serif"/>
                <a:cs typeface="Microsoft Sans Serif"/>
              </a:rPr>
              <a:t> </a:t>
            </a:r>
            <a:r>
              <a:rPr sz="2650" spc="-114" dirty="0">
                <a:solidFill>
                  <a:srgbClr val="FFFAEF"/>
                </a:solidFill>
                <a:latin typeface="Microsoft Sans Serif"/>
                <a:cs typeface="Microsoft Sans Serif"/>
              </a:rPr>
              <a:t>D</a:t>
            </a:r>
            <a:r>
              <a:rPr sz="2650" spc="-190" dirty="0">
                <a:solidFill>
                  <a:srgbClr val="FFFAEF"/>
                </a:solidFill>
                <a:latin typeface="Microsoft Sans Serif"/>
                <a:cs typeface="Microsoft Sans Serif"/>
              </a:rPr>
              <a:t>ES</a:t>
            </a:r>
            <a:r>
              <a:rPr sz="2650" spc="20" dirty="0">
                <a:solidFill>
                  <a:srgbClr val="FFFAEF"/>
                </a:solidFill>
                <a:latin typeface="Microsoft Sans Serif"/>
                <a:cs typeface="Microsoft Sans Serif"/>
              </a:rPr>
              <a:t>I</a:t>
            </a:r>
            <a:r>
              <a:rPr sz="2650" spc="-245" dirty="0">
                <a:solidFill>
                  <a:srgbClr val="FFFAEF"/>
                </a:solidFill>
                <a:latin typeface="Microsoft Sans Serif"/>
                <a:cs typeface="Microsoft Sans Serif"/>
              </a:rPr>
              <a:t>G</a:t>
            </a:r>
            <a:r>
              <a:rPr sz="2650" spc="-45" dirty="0">
                <a:solidFill>
                  <a:srgbClr val="FFFAEF"/>
                </a:solidFill>
                <a:latin typeface="Microsoft Sans Serif"/>
                <a:cs typeface="Microsoft Sans Serif"/>
              </a:rPr>
              <a:t>N</a:t>
            </a:r>
            <a:endParaRPr sz="2650">
              <a:latin typeface="Microsoft Sans Serif"/>
              <a:cs typeface="Microsoft Sans Serif"/>
            </a:endParaRPr>
          </a:p>
        </p:txBody>
      </p:sp>
      <p:pic>
        <p:nvPicPr>
          <p:cNvPr id="5" name="object 5"/>
          <p:cNvPicPr/>
          <p:nvPr/>
        </p:nvPicPr>
        <p:blipFill>
          <a:blip r:embed="rId2" cstate="print"/>
          <a:stretch>
            <a:fillRect/>
          </a:stretch>
        </p:blipFill>
        <p:spPr>
          <a:xfrm>
            <a:off x="0" y="6483301"/>
            <a:ext cx="8425118" cy="3800474"/>
          </a:xfrm>
          <a:prstGeom prst="rect">
            <a:avLst/>
          </a:prstGeom>
        </p:spPr>
      </p:pic>
      <p:sp>
        <p:nvSpPr>
          <p:cNvPr id="6" name="object 6"/>
          <p:cNvSpPr/>
          <p:nvPr/>
        </p:nvSpPr>
        <p:spPr>
          <a:xfrm>
            <a:off x="1047966" y="1047750"/>
            <a:ext cx="333375" cy="0"/>
          </a:xfrm>
          <a:custGeom>
            <a:avLst/>
            <a:gdLst/>
            <a:ahLst/>
            <a:cxnLst/>
            <a:rect l="l" t="t" r="r" b="b"/>
            <a:pathLst>
              <a:path w="333375">
                <a:moveTo>
                  <a:pt x="0" y="0"/>
                </a:moveTo>
                <a:lnTo>
                  <a:pt x="333037" y="0"/>
                </a:lnTo>
              </a:path>
            </a:pathLst>
          </a:custGeom>
          <a:ln w="38099">
            <a:solidFill>
              <a:srgbClr val="FFFAEF"/>
            </a:solidFill>
          </a:ln>
        </p:spPr>
        <p:txBody>
          <a:bodyPr wrap="square" lIns="0" tIns="0" rIns="0" bIns="0" rtlCol="0"/>
          <a:lstStyle/>
          <a:p>
            <a:endParaRPr/>
          </a:p>
        </p:txBody>
      </p:sp>
      <p:sp>
        <p:nvSpPr>
          <p:cNvPr id="7" name="object 7"/>
          <p:cNvSpPr/>
          <p:nvPr/>
        </p:nvSpPr>
        <p:spPr>
          <a:xfrm>
            <a:off x="1047966" y="1201706"/>
            <a:ext cx="333375" cy="0"/>
          </a:xfrm>
          <a:custGeom>
            <a:avLst/>
            <a:gdLst/>
            <a:ahLst/>
            <a:cxnLst/>
            <a:rect l="l" t="t" r="r" b="b"/>
            <a:pathLst>
              <a:path w="333375">
                <a:moveTo>
                  <a:pt x="0" y="0"/>
                </a:moveTo>
                <a:lnTo>
                  <a:pt x="333037" y="0"/>
                </a:lnTo>
              </a:path>
            </a:pathLst>
          </a:custGeom>
          <a:ln w="38099">
            <a:solidFill>
              <a:srgbClr val="FFFAEF"/>
            </a:solidFill>
          </a:ln>
        </p:spPr>
        <p:txBody>
          <a:bodyPr wrap="square" lIns="0" tIns="0" rIns="0" bIns="0" rtlCol="0"/>
          <a:lstStyle/>
          <a:p>
            <a:endParaRPr/>
          </a:p>
        </p:txBody>
      </p:sp>
      <p:sp>
        <p:nvSpPr>
          <p:cNvPr id="8" name="object 8"/>
          <p:cNvSpPr/>
          <p:nvPr/>
        </p:nvSpPr>
        <p:spPr>
          <a:xfrm>
            <a:off x="1047966" y="1355948"/>
            <a:ext cx="333375" cy="0"/>
          </a:xfrm>
          <a:custGeom>
            <a:avLst/>
            <a:gdLst/>
            <a:ahLst/>
            <a:cxnLst/>
            <a:rect l="l" t="t" r="r" b="b"/>
            <a:pathLst>
              <a:path w="333375">
                <a:moveTo>
                  <a:pt x="0" y="0"/>
                </a:moveTo>
                <a:lnTo>
                  <a:pt x="333037" y="0"/>
                </a:lnTo>
              </a:path>
            </a:pathLst>
          </a:custGeom>
          <a:ln w="38099">
            <a:solidFill>
              <a:srgbClr val="FFFAEF"/>
            </a:solidFill>
          </a:ln>
        </p:spPr>
        <p:txBody>
          <a:bodyPr wrap="square" lIns="0" tIns="0" rIns="0" bIns="0" rtlCol="0"/>
          <a:lstStyle/>
          <a:p>
            <a:endParaRPr/>
          </a:p>
        </p:txBody>
      </p:sp>
      <p:sp>
        <p:nvSpPr>
          <p:cNvPr id="9" name="object 9"/>
          <p:cNvSpPr/>
          <p:nvPr/>
        </p:nvSpPr>
        <p:spPr>
          <a:xfrm>
            <a:off x="16356713" y="9076425"/>
            <a:ext cx="904875" cy="180975"/>
          </a:xfrm>
          <a:custGeom>
            <a:avLst/>
            <a:gdLst/>
            <a:ahLst/>
            <a:cxnLst/>
            <a:rect l="l" t="t" r="r" b="b"/>
            <a:pathLst>
              <a:path w="904875" h="180975">
                <a:moveTo>
                  <a:pt x="779941" y="180774"/>
                </a:moveTo>
                <a:lnTo>
                  <a:pt x="771303" y="180774"/>
                </a:lnTo>
                <a:lnTo>
                  <a:pt x="766444" y="178632"/>
                </a:lnTo>
                <a:lnTo>
                  <a:pt x="763205" y="173813"/>
                </a:lnTo>
                <a:lnTo>
                  <a:pt x="760768" y="167815"/>
                </a:lnTo>
                <a:lnTo>
                  <a:pt x="760709" y="161565"/>
                </a:lnTo>
                <a:lnTo>
                  <a:pt x="762978" y="155818"/>
                </a:lnTo>
                <a:lnTo>
                  <a:pt x="767524" y="151325"/>
                </a:lnTo>
                <a:lnTo>
                  <a:pt x="835005" y="106349"/>
                </a:lnTo>
                <a:lnTo>
                  <a:pt x="0" y="106349"/>
                </a:lnTo>
                <a:lnTo>
                  <a:pt x="0" y="74223"/>
                </a:lnTo>
                <a:lnTo>
                  <a:pt x="835005" y="74223"/>
                </a:lnTo>
                <a:lnTo>
                  <a:pt x="767524" y="29247"/>
                </a:lnTo>
                <a:lnTo>
                  <a:pt x="762978" y="24529"/>
                </a:lnTo>
                <a:lnTo>
                  <a:pt x="760709" y="18806"/>
                </a:lnTo>
                <a:lnTo>
                  <a:pt x="760768" y="12682"/>
                </a:lnTo>
                <a:lnTo>
                  <a:pt x="763205" y="6759"/>
                </a:lnTo>
                <a:lnTo>
                  <a:pt x="767963" y="2250"/>
                </a:lnTo>
                <a:lnTo>
                  <a:pt x="773732" y="0"/>
                </a:lnTo>
                <a:lnTo>
                  <a:pt x="779907" y="58"/>
                </a:lnTo>
                <a:lnTo>
                  <a:pt x="785879" y="2476"/>
                </a:lnTo>
                <a:lnTo>
                  <a:pt x="897086" y="76900"/>
                </a:lnTo>
                <a:lnTo>
                  <a:pt x="901945" y="80113"/>
                </a:lnTo>
                <a:lnTo>
                  <a:pt x="904644" y="84932"/>
                </a:lnTo>
                <a:lnTo>
                  <a:pt x="904644" y="95640"/>
                </a:lnTo>
                <a:lnTo>
                  <a:pt x="901945" y="100459"/>
                </a:lnTo>
                <a:lnTo>
                  <a:pt x="897626" y="103672"/>
                </a:lnTo>
                <a:lnTo>
                  <a:pt x="785879" y="178097"/>
                </a:lnTo>
                <a:lnTo>
                  <a:pt x="783180" y="179703"/>
                </a:lnTo>
                <a:lnTo>
                  <a:pt x="779941" y="180774"/>
                </a:lnTo>
                <a:close/>
              </a:path>
            </a:pathLst>
          </a:custGeom>
          <a:solidFill>
            <a:srgbClr val="FFFAEF"/>
          </a:solidFill>
        </p:spPr>
        <p:txBody>
          <a:bodyPr wrap="square" lIns="0" tIns="0" rIns="0" bIns="0" rtlCol="0"/>
          <a:lstStyle/>
          <a:p>
            <a:endParaRPr/>
          </a:p>
        </p:txBody>
      </p:sp>
      <p:pic>
        <p:nvPicPr>
          <p:cNvPr id="10" name="object 10"/>
          <p:cNvPicPr/>
          <p:nvPr/>
        </p:nvPicPr>
        <p:blipFill>
          <a:blip r:embed="rId3" cstate="print"/>
          <a:stretch>
            <a:fillRect/>
          </a:stretch>
        </p:blipFill>
        <p:spPr>
          <a:xfrm>
            <a:off x="13006607" y="0"/>
            <a:ext cx="5281391" cy="58404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913077" y="7200901"/>
            <a:ext cx="3332295" cy="3086099"/>
          </a:xfrm>
          <a:prstGeom prst="rect">
            <a:avLst/>
          </a:prstGeom>
        </p:spPr>
      </p:pic>
      <p:pic>
        <p:nvPicPr>
          <p:cNvPr id="3" name="object 3"/>
          <p:cNvPicPr/>
          <p:nvPr/>
        </p:nvPicPr>
        <p:blipFill>
          <a:blip r:embed="rId3" cstate="print"/>
          <a:stretch>
            <a:fillRect/>
          </a:stretch>
        </p:blipFill>
        <p:spPr>
          <a:xfrm>
            <a:off x="0" y="13"/>
            <a:ext cx="6410312" cy="4331791"/>
          </a:xfrm>
          <a:prstGeom prst="rect">
            <a:avLst/>
          </a:prstGeom>
        </p:spPr>
      </p:pic>
      <p:sp>
        <p:nvSpPr>
          <p:cNvPr id="5" name="object 5"/>
          <p:cNvSpPr txBox="1">
            <a:spLocks noGrp="1"/>
          </p:cNvSpPr>
          <p:nvPr>
            <p:ph type="title"/>
          </p:nvPr>
        </p:nvSpPr>
        <p:spPr>
          <a:xfrm>
            <a:off x="3138155" y="800101"/>
            <a:ext cx="11774922" cy="8838573"/>
          </a:xfrm>
          <a:prstGeom prst="rect">
            <a:avLst/>
          </a:prstGeom>
        </p:spPr>
        <p:txBody>
          <a:bodyPr vert="horz" wrap="square" lIns="0" tIns="13335" rIns="0" bIns="0" rtlCol="0">
            <a:spAutoFit/>
          </a:bodyPr>
          <a:lstStyle/>
          <a:p>
            <a:pPr lvl="0">
              <a:lnSpc>
                <a:spcPct val="200000"/>
              </a:lnSpc>
            </a:pPr>
            <a:r>
              <a:rPr lang="en-ID" sz="3600" b="1" dirty="0"/>
              <a:t>Target </a:t>
            </a:r>
            <a:r>
              <a:rPr lang="en-ID" sz="3600" b="1" dirty="0" err="1"/>
              <a:t>Pemasaran</a:t>
            </a:r>
            <a:r>
              <a:rPr lang="en-ID" sz="3600" b="1" dirty="0"/>
              <a:t> </a:t>
            </a:r>
            <a:r>
              <a:rPr lang="en-ID" sz="3600" b="1" dirty="0" err="1"/>
              <a:t>Produk</a:t>
            </a:r>
            <a:br>
              <a:rPr lang="en-ID" sz="3200" dirty="0"/>
            </a:br>
            <a:r>
              <a:rPr lang="en-ID" sz="3200" dirty="0"/>
              <a:t> • </a:t>
            </a:r>
            <a:r>
              <a:rPr lang="en-ID" sz="3200" dirty="0" err="1"/>
              <a:t>Produk</a:t>
            </a:r>
            <a:r>
              <a:rPr lang="en-ID" sz="3200" dirty="0"/>
              <a:t> </a:t>
            </a:r>
            <a:r>
              <a:rPr lang="en-ID" sz="3200" dirty="0" err="1"/>
              <a:t>jasa</a:t>
            </a:r>
            <a:r>
              <a:rPr lang="en-ID" sz="3200" dirty="0"/>
              <a:t> yang </a:t>
            </a:r>
            <a:r>
              <a:rPr lang="en-ID" sz="3200" dirty="0" err="1"/>
              <a:t>dijual</a:t>
            </a:r>
            <a:r>
              <a:rPr lang="en-ID" sz="3200" dirty="0"/>
              <a:t>: Flyer dan </a:t>
            </a:r>
            <a:r>
              <a:rPr lang="en-ID" sz="3200" dirty="0" err="1"/>
              <a:t>pamplet</a:t>
            </a:r>
            <a:r>
              <a:rPr lang="en-ID" sz="3200" dirty="0"/>
              <a:t> yang </a:t>
            </a:r>
            <a:r>
              <a:rPr lang="en-ID" sz="3200" dirty="0" err="1"/>
              <a:t>dijual</a:t>
            </a:r>
            <a:r>
              <a:rPr lang="en-ID" sz="3200" dirty="0"/>
              <a:t> via online.</a:t>
            </a:r>
            <a:br>
              <a:rPr lang="en-ID" sz="3200" dirty="0"/>
            </a:br>
            <a:r>
              <a:rPr lang="en-ID" sz="3200" dirty="0"/>
              <a:t>• Target </a:t>
            </a:r>
            <a:r>
              <a:rPr lang="en-ID" sz="3200" dirty="0" err="1"/>
              <a:t>lokasi</a:t>
            </a:r>
            <a:r>
              <a:rPr lang="en-ID" sz="3200" dirty="0"/>
              <a:t>: Kota-</a:t>
            </a:r>
            <a:r>
              <a:rPr lang="en-ID" sz="3200" dirty="0" err="1"/>
              <a:t>kota</a:t>
            </a:r>
            <a:r>
              <a:rPr lang="en-ID" sz="3200" dirty="0"/>
              <a:t> </a:t>
            </a:r>
            <a:r>
              <a:rPr lang="en-ID" sz="3200" dirty="0" err="1"/>
              <a:t>besar</a:t>
            </a:r>
            <a:r>
              <a:rPr lang="en-ID" sz="3200" dirty="0"/>
              <a:t> di Indonesia.</a:t>
            </a:r>
            <a:br>
              <a:rPr lang="en-ID" sz="3200" dirty="0"/>
            </a:br>
            <a:r>
              <a:rPr lang="en-ID" sz="3200" dirty="0"/>
              <a:t>• Target </a:t>
            </a:r>
            <a:r>
              <a:rPr lang="en-ID" sz="3200" dirty="0" err="1"/>
              <a:t>demografi</a:t>
            </a:r>
            <a:r>
              <a:rPr lang="en-ID" sz="3200" dirty="0"/>
              <a:t>: Dari </a:t>
            </a:r>
            <a:r>
              <a:rPr lang="en-ID" sz="3200" dirty="0" err="1"/>
              <a:t>remaja</a:t>
            </a:r>
            <a:r>
              <a:rPr lang="en-ID" sz="3200" dirty="0"/>
              <a:t> </a:t>
            </a:r>
            <a:r>
              <a:rPr lang="en-ID" sz="3200" dirty="0" err="1"/>
              <a:t>sampai</a:t>
            </a:r>
            <a:r>
              <a:rPr lang="en-ID" sz="3200" dirty="0"/>
              <a:t> </a:t>
            </a:r>
            <a:r>
              <a:rPr lang="en-ID" sz="3200" dirty="0" err="1"/>
              <a:t>dewasa</a:t>
            </a:r>
            <a:r>
              <a:rPr lang="en-ID" sz="3200" dirty="0"/>
              <a:t> (</a:t>
            </a:r>
            <a:r>
              <a:rPr lang="en-ID" sz="3200" dirty="0" err="1"/>
              <a:t>dapat</a:t>
            </a:r>
            <a:r>
              <a:rPr lang="en-ID" sz="3200" dirty="0"/>
              <a:t> </a:t>
            </a:r>
            <a:r>
              <a:rPr lang="en-ID" sz="3200" dirty="0" err="1"/>
              <a:t>dari</a:t>
            </a:r>
            <a:r>
              <a:rPr lang="en-ID" sz="3200" dirty="0"/>
              <a:t> </a:t>
            </a:r>
            <a:r>
              <a:rPr lang="en-ID" sz="3200" dirty="0" err="1"/>
              <a:t>perusahaan</a:t>
            </a:r>
            <a:r>
              <a:rPr lang="en-ID" sz="3200" dirty="0"/>
              <a:t>, </a:t>
            </a:r>
            <a:r>
              <a:rPr lang="en-ID" sz="3200" dirty="0" err="1"/>
              <a:t>anak</a:t>
            </a:r>
            <a:r>
              <a:rPr lang="en-ID" sz="3200" dirty="0"/>
              <a:t> SMP-</a:t>
            </a:r>
            <a:r>
              <a:rPr lang="en-ID" sz="3200" dirty="0" err="1"/>
              <a:t>Kuliah</a:t>
            </a:r>
            <a:r>
              <a:rPr lang="en-ID" sz="3200" dirty="0"/>
              <a:t> </a:t>
            </a:r>
            <a:r>
              <a:rPr lang="en-ID" sz="3200" dirty="0" err="1"/>
              <a:t>untuk</a:t>
            </a:r>
            <a:r>
              <a:rPr lang="en-ID" sz="3200" dirty="0"/>
              <a:t> </a:t>
            </a:r>
            <a:r>
              <a:rPr lang="en-ID" sz="3200" dirty="0" err="1"/>
              <a:t>suatu</a:t>
            </a:r>
            <a:r>
              <a:rPr lang="en-ID" sz="3200" dirty="0"/>
              <a:t> </a:t>
            </a:r>
            <a:r>
              <a:rPr lang="en-ID" sz="3200" dirty="0" err="1"/>
              <a:t>kegiatan</a:t>
            </a:r>
            <a:r>
              <a:rPr lang="en-ID" sz="3200" dirty="0"/>
              <a:t> </a:t>
            </a:r>
            <a:r>
              <a:rPr lang="en-ID" sz="3200" dirty="0" err="1"/>
              <a:t>ataupun</a:t>
            </a:r>
            <a:r>
              <a:rPr lang="en-ID" sz="3200" dirty="0"/>
              <a:t> yang </a:t>
            </a:r>
            <a:r>
              <a:rPr lang="en-ID" sz="3200" dirty="0" err="1"/>
              <a:t>lainnya</a:t>
            </a:r>
            <a:r>
              <a:rPr lang="en-ID" sz="3200" dirty="0"/>
              <a:t>). </a:t>
            </a:r>
            <a:br>
              <a:rPr lang="en-ID" sz="3200" dirty="0"/>
            </a:br>
            <a:r>
              <a:rPr lang="en-ID" sz="3200" dirty="0"/>
              <a:t>• </a:t>
            </a:r>
            <a:r>
              <a:rPr lang="en-ID" sz="3200" dirty="0" err="1"/>
              <a:t>Karakter</a:t>
            </a:r>
            <a:r>
              <a:rPr lang="en-ID" sz="3200" dirty="0"/>
              <a:t> </a:t>
            </a:r>
            <a:r>
              <a:rPr lang="en-ID" sz="3200" dirty="0" err="1"/>
              <a:t>psikologis</a:t>
            </a:r>
            <a:r>
              <a:rPr lang="en-ID" sz="3200" dirty="0"/>
              <a:t>: </a:t>
            </a:r>
            <a:r>
              <a:rPr lang="en-ID" sz="3200" dirty="0" err="1"/>
              <a:t>Terbiasa</a:t>
            </a:r>
            <a:r>
              <a:rPr lang="en-ID" sz="3200" dirty="0"/>
              <a:t> </a:t>
            </a:r>
            <a:r>
              <a:rPr lang="en-ID" sz="3200" dirty="0" err="1"/>
              <a:t>dengan</a:t>
            </a:r>
            <a:r>
              <a:rPr lang="en-ID" sz="3200" dirty="0"/>
              <a:t> internet dan media </a:t>
            </a:r>
            <a:r>
              <a:rPr lang="en-ID" sz="3200" dirty="0" err="1"/>
              <a:t>sosial</a:t>
            </a:r>
            <a:r>
              <a:rPr lang="en-ID" sz="3200" dirty="0"/>
              <a:t>, </a:t>
            </a:r>
            <a:r>
              <a:rPr lang="en-ID" sz="3200" dirty="0" err="1"/>
              <a:t>serta</a:t>
            </a:r>
            <a:r>
              <a:rPr lang="en-ID" sz="3200" dirty="0"/>
              <a:t> </a:t>
            </a:r>
            <a:r>
              <a:rPr lang="en-ID" sz="3200" dirty="0" err="1"/>
              <a:t>mengikuti</a:t>
            </a:r>
            <a:r>
              <a:rPr lang="en-ID" sz="3200" dirty="0"/>
              <a:t> </a:t>
            </a:r>
            <a:r>
              <a:rPr lang="en-ID" sz="3200" dirty="0" err="1"/>
              <a:t>perkembangan</a:t>
            </a:r>
            <a:r>
              <a:rPr lang="en-ID" sz="3200" dirty="0"/>
              <a:t> </a:t>
            </a:r>
            <a:r>
              <a:rPr lang="en-ID" sz="3200" dirty="0" err="1"/>
              <a:t>terkini</a:t>
            </a:r>
            <a:r>
              <a:rPr lang="en-ID" sz="3200" dirty="0"/>
              <a:t>. </a:t>
            </a:r>
            <a:endParaRPr sz="35500" dirty="0"/>
          </a:p>
        </p:txBody>
      </p:sp>
      <p:pic>
        <p:nvPicPr>
          <p:cNvPr id="6" name="Picture 5">
            <a:extLst>
              <a:ext uri="{FF2B5EF4-FFF2-40B4-BE49-F238E27FC236}">
                <a16:creationId xmlns:a16="http://schemas.microsoft.com/office/drawing/2014/main" id="{DEAF32C2-E676-AF0F-19CC-CDCADA14514A}"/>
              </a:ext>
            </a:extLst>
          </p:cNvPr>
          <p:cNvPicPr>
            <a:picLocks noChangeAspect="1"/>
          </p:cNvPicPr>
          <p:nvPr/>
        </p:nvPicPr>
        <p:blipFill>
          <a:blip r:embed="rId4"/>
          <a:stretch>
            <a:fillRect/>
          </a:stretch>
        </p:blipFill>
        <p:spPr>
          <a:xfrm rot="5605232">
            <a:off x="-168404" y="7201528"/>
            <a:ext cx="3334801" cy="3084843"/>
          </a:xfrm>
          <a:prstGeom prst="rect">
            <a:avLst/>
          </a:prstGeom>
        </p:spPr>
      </p:pic>
      <p:pic>
        <p:nvPicPr>
          <p:cNvPr id="7" name="Picture 6">
            <a:extLst>
              <a:ext uri="{FF2B5EF4-FFF2-40B4-BE49-F238E27FC236}">
                <a16:creationId xmlns:a16="http://schemas.microsoft.com/office/drawing/2014/main" id="{906BE358-B3C4-1A03-EE1B-A4E7039C95D6}"/>
              </a:ext>
            </a:extLst>
          </p:cNvPr>
          <p:cNvPicPr>
            <a:picLocks noChangeAspect="1"/>
          </p:cNvPicPr>
          <p:nvPr/>
        </p:nvPicPr>
        <p:blipFill>
          <a:blip r:embed="rId5"/>
          <a:stretch>
            <a:fillRect/>
          </a:stretch>
        </p:blipFill>
        <p:spPr>
          <a:xfrm rot="5400000">
            <a:off x="12913910" y="951794"/>
            <a:ext cx="6413548" cy="4334632"/>
          </a:xfrm>
          <a:prstGeom prst="rect">
            <a:avLst/>
          </a:prstGeom>
        </p:spPr>
      </p:pic>
    </p:spTree>
    <p:extLst>
      <p:ext uri="{BB962C8B-B14F-4D97-AF65-F5344CB8AC3E}">
        <p14:creationId xmlns:p14="http://schemas.microsoft.com/office/powerpoint/2010/main" val="2420861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955704" y="7197948"/>
            <a:ext cx="3332295" cy="3086099"/>
          </a:xfrm>
          <a:prstGeom prst="rect">
            <a:avLst/>
          </a:prstGeom>
        </p:spPr>
      </p:pic>
      <p:pic>
        <p:nvPicPr>
          <p:cNvPr id="3" name="object 3"/>
          <p:cNvPicPr/>
          <p:nvPr/>
        </p:nvPicPr>
        <p:blipFill>
          <a:blip r:embed="rId3" cstate="print"/>
          <a:stretch>
            <a:fillRect/>
          </a:stretch>
        </p:blipFill>
        <p:spPr>
          <a:xfrm>
            <a:off x="0" y="13"/>
            <a:ext cx="6410312" cy="4331791"/>
          </a:xfrm>
          <a:prstGeom prst="rect">
            <a:avLst/>
          </a:prstGeom>
        </p:spPr>
      </p:pic>
      <p:sp>
        <p:nvSpPr>
          <p:cNvPr id="5" name="object 5"/>
          <p:cNvSpPr txBox="1">
            <a:spLocks noGrp="1"/>
          </p:cNvSpPr>
          <p:nvPr>
            <p:ph type="title"/>
          </p:nvPr>
        </p:nvSpPr>
        <p:spPr>
          <a:xfrm>
            <a:off x="2819400" y="1638301"/>
            <a:ext cx="9058290" cy="5966505"/>
          </a:xfrm>
          <a:prstGeom prst="rect">
            <a:avLst/>
          </a:prstGeom>
        </p:spPr>
        <p:txBody>
          <a:bodyPr vert="horz" wrap="square" lIns="0" tIns="13335" rIns="0" bIns="0" rtlCol="0">
            <a:spAutoFit/>
          </a:bodyPr>
          <a:lstStyle/>
          <a:p>
            <a:pPr lvl="0">
              <a:lnSpc>
                <a:spcPct val="200000"/>
              </a:lnSpc>
            </a:pPr>
            <a:r>
              <a:rPr lang="es-ES" sz="4000" dirty="0"/>
              <a:t>Modal </a:t>
            </a:r>
            <a:r>
              <a:rPr lang="es-ES" sz="4000" dirty="0" err="1"/>
              <a:t>Usaha</a:t>
            </a:r>
            <a:r>
              <a:rPr lang="es-ES" sz="4000" dirty="0"/>
              <a:t> : Rp. 50.000,00 </a:t>
            </a:r>
            <a:br>
              <a:rPr lang="es-ES" sz="4000" dirty="0"/>
            </a:br>
            <a:br>
              <a:rPr lang="es-ES" sz="4000" dirty="0"/>
            </a:br>
            <a:r>
              <a:rPr lang="es-ES" sz="4000" dirty="0" err="1"/>
              <a:t>Produk</a:t>
            </a:r>
            <a:r>
              <a:rPr lang="es-ES" sz="4000" dirty="0"/>
              <a:t> </a:t>
            </a:r>
            <a:r>
              <a:rPr lang="es-ES" sz="4000" dirty="0" err="1"/>
              <a:t>Usaha</a:t>
            </a:r>
            <a:r>
              <a:rPr lang="es-ES" sz="4000" dirty="0"/>
              <a:t> dan </a:t>
            </a:r>
            <a:r>
              <a:rPr lang="es-ES" sz="4000" dirty="0" err="1"/>
              <a:t>Harga</a:t>
            </a:r>
            <a:r>
              <a:rPr lang="es-ES" sz="4000" dirty="0"/>
              <a:t> </a:t>
            </a:r>
            <a:r>
              <a:rPr lang="es-ES" sz="4000" dirty="0" err="1"/>
              <a:t>Jual</a:t>
            </a:r>
            <a:r>
              <a:rPr lang="es-ES" sz="4000" dirty="0"/>
              <a:t> : </a:t>
            </a:r>
            <a:br>
              <a:rPr lang="es-ES" sz="4000" dirty="0"/>
            </a:br>
            <a:r>
              <a:rPr lang="es-ES" sz="4000" dirty="0"/>
              <a:t>1. </a:t>
            </a:r>
            <a:r>
              <a:rPr lang="es-ES" sz="4000" dirty="0" err="1"/>
              <a:t>Flyer</a:t>
            </a:r>
            <a:r>
              <a:rPr lang="es-ES" sz="4000" dirty="0"/>
              <a:t> : (15.000 - 25.000)</a:t>
            </a:r>
            <a:br>
              <a:rPr lang="es-ES" sz="4000" dirty="0"/>
            </a:br>
            <a:r>
              <a:rPr lang="es-ES" sz="4000" dirty="0"/>
              <a:t>2. </a:t>
            </a:r>
            <a:r>
              <a:rPr lang="es-ES" sz="4000" dirty="0" err="1"/>
              <a:t>Pamflate</a:t>
            </a:r>
            <a:r>
              <a:rPr lang="es-ES" sz="4000" dirty="0"/>
              <a:t> : (15.000 - 25.000</a:t>
            </a:r>
            <a:endParaRPr sz="51100" dirty="0"/>
          </a:p>
        </p:txBody>
      </p:sp>
    </p:spTree>
    <p:extLst>
      <p:ext uri="{BB962C8B-B14F-4D97-AF65-F5344CB8AC3E}">
        <p14:creationId xmlns:p14="http://schemas.microsoft.com/office/powerpoint/2010/main" val="1954897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955704" y="7197948"/>
            <a:ext cx="3332295" cy="3086099"/>
          </a:xfrm>
          <a:prstGeom prst="rect">
            <a:avLst/>
          </a:prstGeom>
        </p:spPr>
      </p:pic>
      <p:pic>
        <p:nvPicPr>
          <p:cNvPr id="3" name="object 3"/>
          <p:cNvPicPr/>
          <p:nvPr/>
        </p:nvPicPr>
        <p:blipFill>
          <a:blip r:embed="rId3" cstate="print"/>
          <a:stretch>
            <a:fillRect/>
          </a:stretch>
        </p:blipFill>
        <p:spPr>
          <a:xfrm>
            <a:off x="0" y="13"/>
            <a:ext cx="6410312" cy="4331791"/>
          </a:xfrm>
          <a:prstGeom prst="rect">
            <a:avLst/>
          </a:prstGeom>
        </p:spPr>
      </p:pic>
      <p:sp>
        <p:nvSpPr>
          <p:cNvPr id="5" name="object 5"/>
          <p:cNvSpPr txBox="1">
            <a:spLocks noGrp="1"/>
          </p:cNvSpPr>
          <p:nvPr>
            <p:ph type="title"/>
          </p:nvPr>
        </p:nvSpPr>
        <p:spPr>
          <a:xfrm>
            <a:off x="3733801" y="930976"/>
            <a:ext cx="12888050" cy="8777018"/>
          </a:xfrm>
          <a:prstGeom prst="rect">
            <a:avLst/>
          </a:prstGeom>
        </p:spPr>
        <p:txBody>
          <a:bodyPr vert="horz" wrap="square" lIns="0" tIns="13335" rIns="0" bIns="0" rtlCol="0">
            <a:spAutoFit/>
          </a:bodyPr>
          <a:lstStyle/>
          <a:p>
            <a:pPr lvl="0">
              <a:lnSpc>
                <a:spcPct val="150000"/>
              </a:lnSpc>
            </a:pPr>
            <a:r>
              <a:rPr lang="en-ID" sz="3200" b="1" dirty="0"/>
              <a:t>Proses </a:t>
            </a:r>
            <a:r>
              <a:rPr lang="en-ID" sz="3200" b="1" dirty="0" err="1"/>
              <a:t>Produksi</a:t>
            </a:r>
            <a:r>
              <a:rPr lang="en-ID" sz="3200" b="1" dirty="0"/>
              <a:t> Flyer</a:t>
            </a:r>
            <a:br>
              <a:rPr lang="en-ID" sz="3200" b="1" dirty="0"/>
            </a:br>
            <a:br>
              <a:rPr lang="en-ID" sz="3200" dirty="0"/>
            </a:br>
            <a:r>
              <a:rPr lang="en-ID" sz="3200" dirty="0"/>
              <a:t>a. </a:t>
            </a:r>
            <a:r>
              <a:rPr lang="en-ID" sz="3200" dirty="0" err="1"/>
              <a:t>Carilah</a:t>
            </a:r>
            <a:r>
              <a:rPr lang="en-ID" sz="3200" dirty="0"/>
              <a:t> ide yang </a:t>
            </a:r>
            <a:r>
              <a:rPr lang="en-ID" sz="3200" dirty="0" err="1"/>
              <a:t>menarik</a:t>
            </a:r>
            <a:r>
              <a:rPr lang="en-ID" sz="3200" dirty="0"/>
              <a:t> </a:t>
            </a:r>
            <a:r>
              <a:rPr lang="en-ID" sz="3200" dirty="0" err="1"/>
              <a:t>untuk</a:t>
            </a:r>
            <a:r>
              <a:rPr lang="en-ID" sz="3200" dirty="0"/>
              <a:t> </a:t>
            </a:r>
            <a:r>
              <a:rPr lang="en-ID" sz="3200" dirty="0" err="1"/>
              <a:t>desain</a:t>
            </a:r>
            <a:r>
              <a:rPr lang="en-ID" sz="3200" dirty="0"/>
              <a:t> e-flyer-mu. </a:t>
            </a:r>
            <a:br>
              <a:rPr lang="en-ID" sz="3200" dirty="0"/>
            </a:br>
            <a:r>
              <a:rPr lang="en-ID" sz="3200" dirty="0"/>
              <a:t>b. </a:t>
            </a:r>
            <a:r>
              <a:rPr lang="en-ID" sz="3200" dirty="0" err="1"/>
              <a:t>Perhatikan</a:t>
            </a:r>
            <a:r>
              <a:rPr lang="en-ID" sz="3200" dirty="0"/>
              <a:t> </a:t>
            </a:r>
            <a:r>
              <a:rPr lang="en-ID" sz="3200" dirty="0" err="1"/>
              <a:t>Penggunaan</a:t>
            </a:r>
            <a:r>
              <a:rPr lang="en-ID" sz="3200" dirty="0"/>
              <a:t> </a:t>
            </a:r>
            <a:r>
              <a:rPr lang="en-ID" sz="3200" dirty="0" err="1"/>
              <a:t>Warna</a:t>
            </a:r>
            <a:br>
              <a:rPr lang="en-ID" sz="3200" dirty="0"/>
            </a:br>
            <a:r>
              <a:rPr lang="en-ID" sz="3200" dirty="0"/>
              <a:t>c. </a:t>
            </a:r>
            <a:r>
              <a:rPr lang="en-ID" sz="3200" dirty="0" err="1"/>
              <a:t>Menonjolkan</a:t>
            </a:r>
            <a:r>
              <a:rPr lang="en-ID" sz="3200" dirty="0"/>
              <a:t> </a:t>
            </a:r>
            <a:r>
              <a:rPr lang="en-ID" sz="3200" dirty="0" err="1"/>
              <a:t>Identitas</a:t>
            </a:r>
            <a:r>
              <a:rPr lang="en-ID" sz="3200" dirty="0"/>
              <a:t> Brand </a:t>
            </a:r>
            <a:r>
              <a:rPr lang="en-ID" sz="3200" dirty="0" err="1"/>
              <a:t>atau</a:t>
            </a:r>
            <a:r>
              <a:rPr lang="en-ID" sz="3200" dirty="0"/>
              <a:t> </a:t>
            </a:r>
            <a:r>
              <a:rPr lang="en-ID" sz="3200" dirty="0" err="1"/>
              <a:t>Produk</a:t>
            </a:r>
            <a:br>
              <a:rPr lang="en-ID" sz="3200" dirty="0"/>
            </a:br>
            <a:r>
              <a:rPr lang="en-ID" sz="3200" dirty="0"/>
              <a:t>d. </a:t>
            </a:r>
            <a:r>
              <a:rPr lang="en-ID" sz="3200" dirty="0" err="1"/>
              <a:t>Konten</a:t>
            </a:r>
            <a:r>
              <a:rPr lang="en-ID" sz="3200" dirty="0"/>
              <a:t> yang </a:t>
            </a:r>
            <a:r>
              <a:rPr lang="en-ID" sz="3200" dirty="0" err="1"/>
              <a:t>Muncul</a:t>
            </a:r>
            <a:r>
              <a:rPr lang="en-ID" sz="3200" dirty="0"/>
              <a:t> </a:t>
            </a:r>
            <a:r>
              <a:rPr lang="en-ID" sz="3200" dirty="0" err="1"/>
              <a:t>dalam</a:t>
            </a:r>
            <a:r>
              <a:rPr lang="en-ID" sz="3200" dirty="0"/>
              <a:t> Material </a:t>
            </a:r>
            <a:r>
              <a:rPr lang="en-ID" sz="3200" dirty="0" err="1"/>
              <a:t>Promosi</a:t>
            </a:r>
            <a:br>
              <a:rPr lang="en-ID" sz="3200" dirty="0"/>
            </a:br>
            <a:r>
              <a:rPr lang="en-ID" sz="3200" dirty="0"/>
              <a:t>e. </a:t>
            </a:r>
            <a:r>
              <a:rPr lang="en-ID" sz="3200" dirty="0" err="1"/>
              <a:t>Menggunakan</a:t>
            </a:r>
            <a:r>
              <a:rPr lang="en-ID" sz="3200" dirty="0"/>
              <a:t> Gambar yang </a:t>
            </a:r>
            <a:r>
              <a:rPr lang="en-ID" sz="3200" dirty="0" err="1"/>
              <a:t>Menarik</a:t>
            </a:r>
            <a:br>
              <a:rPr lang="en-ID" sz="3200" dirty="0"/>
            </a:br>
            <a:r>
              <a:rPr lang="en-ID" sz="3200" dirty="0"/>
              <a:t>f. </a:t>
            </a:r>
            <a:r>
              <a:rPr lang="en-ID" sz="3200" dirty="0" err="1"/>
              <a:t>Gunakan</a:t>
            </a:r>
            <a:r>
              <a:rPr lang="en-ID" sz="3200" dirty="0"/>
              <a:t> Headline yang </a:t>
            </a:r>
            <a:r>
              <a:rPr lang="en-ID" sz="3200" dirty="0" err="1"/>
              <a:t>Menarik</a:t>
            </a:r>
            <a:br>
              <a:rPr lang="en-ID" sz="3200" dirty="0"/>
            </a:br>
            <a:r>
              <a:rPr lang="en-ID" sz="3200" dirty="0"/>
              <a:t>g</a:t>
            </a:r>
            <a:r>
              <a:rPr lang="en-US" sz="3200" dirty="0"/>
              <a:t>. </a:t>
            </a:r>
            <a:r>
              <a:rPr lang="en-US" sz="3200" dirty="0" err="1"/>
              <a:t>Pastikan</a:t>
            </a:r>
            <a:r>
              <a:rPr lang="en-US" sz="3200" dirty="0"/>
              <a:t> Ada Bagian Call to Action (CTA)</a:t>
            </a:r>
            <a:br>
              <a:rPr lang="en-US" sz="3200" dirty="0"/>
            </a:br>
            <a:r>
              <a:rPr lang="en-US" sz="3200" dirty="0"/>
              <a:t>h</a:t>
            </a:r>
            <a:r>
              <a:rPr lang="en-ID" sz="3200" dirty="0"/>
              <a:t>. </a:t>
            </a:r>
            <a:r>
              <a:rPr lang="en-ID" sz="3200" dirty="0" err="1"/>
              <a:t>Batasi</a:t>
            </a:r>
            <a:r>
              <a:rPr lang="en-ID" sz="3200" dirty="0"/>
              <a:t> </a:t>
            </a:r>
            <a:r>
              <a:rPr lang="en-ID" sz="3200" dirty="0" err="1"/>
              <a:t>Penggunaan</a:t>
            </a:r>
            <a:r>
              <a:rPr lang="en-ID" sz="3200" dirty="0"/>
              <a:t> Font </a:t>
            </a:r>
            <a:br>
              <a:rPr lang="en-ID" sz="3200" dirty="0"/>
            </a:br>
            <a:r>
              <a:rPr lang="en-ID" sz="3200" dirty="0" err="1"/>
              <a:t>i</a:t>
            </a:r>
            <a:r>
              <a:rPr lang="en-ID" sz="3200" dirty="0"/>
              <a:t>. </a:t>
            </a:r>
            <a:r>
              <a:rPr lang="en-ID" sz="3200" dirty="0" err="1"/>
              <a:t>Pastikan</a:t>
            </a:r>
            <a:r>
              <a:rPr lang="en-ID" sz="3200" dirty="0"/>
              <a:t> </a:t>
            </a:r>
            <a:r>
              <a:rPr lang="en-ID" sz="3200" dirty="0" err="1"/>
              <a:t>Tidak</a:t>
            </a:r>
            <a:r>
              <a:rPr lang="en-ID" sz="3200" dirty="0"/>
              <a:t> Ada </a:t>
            </a:r>
            <a:r>
              <a:rPr lang="en-ID" sz="3200" dirty="0" err="1"/>
              <a:t>Kesalahan</a:t>
            </a:r>
            <a:r>
              <a:rPr lang="en-ID" sz="3200" dirty="0"/>
              <a:t> </a:t>
            </a:r>
            <a:r>
              <a:rPr lang="en-ID" sz="3200" dirty="0" err="1"/>
              <a:t>Penulisan</a:t>
            </a:r>
            <a:br>
              <a:rPr lang="en-ID" sz="3200" dirty="0"/>
            </a:br>
            <a:r>
              <a:rPr lang="fi-FI" sz="3200" dirty="0"/>
              <a:t>j. Memasukkan Testimoni dari Konsumen</a:t>
            </a:r>
            <a:endParaRPr sz="3200" dirty="0"/>
          </a:p>
        </p:txBody>
      </p:sp>
    </p:spTree>
    <p:extLst>
      <p:ext uri="{BB962C8B-B14F-4D97-AF65-F5344CB8AC3E}">
        <p14:creationId xmlns:p14="http://schemas.microsoft.com/office/powerpoint/2010/main" val="3130216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955704" y="7197948"/>
            <a:ext cx="3332295" cy="3086099"/>
          </a:xfrm>
          <a:prstGeom prst="rect">
            <a:avLst/>
          </a:prstGeom>
        </p:spPr>
      </p:pic>
      <p:pic>
        <p:nvPicPr>
          <p:cNvPr id="3" name="object 3"/>
          <p:cNvPicPr/>
          <p:nvPr/>
        </p:nvPicPr>
        <p:blipFill>
          <a:blip r:embed="rId3" cstate="print"/>
          <a:stretch>
            <a:fillRect/>
          </a:stretch>
        </p:blipFill>
        <p:spPr>
          <a:xfrm>
            <a:off x="0" y="13"/>
            <a:ext cx="6410312" cy="4331791"/>
          </a:xfrm>
          <a:prstGeom prst="rect">
            <a:avLst/>
          </a:prstGeom>
        </p:spPr>
      </p:pic>
      <p:sp>
        <p:nvSpPr>
          <p:cNvPr id="5" name="object 5"/>
          <p:cNvSpPr txBox="1">
            <a:spLocks noGrp="1"/>
          </p:cNvSpPr>
          <p:nvPr>
            <p:ph type="title"/>
          </p:nvPr>
        </p:nvSpPr>
        <p:spPr>
          <a:xfrm>
            <a:off x="2590800" y="266700"/>
            <a:ext cx="15011400" cy="9515682"/>
          </a:xfrm>
          <a:prstGeom prst="rect">
            <a:avLst/>
          </a:prstGeom>
        </p:spPr>
        <p:txBody>
          <a:bodyPr vert="horz" wrap="square" lIns="0" tIns="13335" rIns="0" bIns="0" rtlCol="0">
            <a:spAutoFit/>
          </a:bodyPr>
          <a:lstStyle/>
          <a:p>
            <a:pPr lvl="0">
              <a:lnSpc>
                <a:spcPct val="150000"/>
              </a:lnSpc>
            </a:pPr>
            <a:r>
              <a:rPr lang="en-ID" sz="3200" b="1" dirty="0"/>
              <a:t>Proses </a:t>
            </a:r>
            <a:r>
              <a:rPr lang="en-ID" sz="3200" b="1" dirty="0" err="1"/>
              <a:t>produksi</a:t>
            </a:r>
            <a:r>
              <a:rPr lang="en-ID" sz="3200" b="1" dirty="0"/>
              <a:t> </a:t>
            </a:r>
            <a:r>
              <a:rPr lang="en-ID" sz="3200" b="1" dirty="0" err="1"/>
              <a:t>Pamflet</a:t>
            </a:r>
            <a:br>
              <a:rPr lang="en-ID" sz="3200" b="1" dirty="0"/>
            </a:br>
            <a:br>
              <a:rPr lang="en-ID" sz="3200" dirty="0"/>
            </a:br>
            <a:r>
              <a:rPr lang="en-ID" sz="3200" dirty="0"/>
              <a:t>a. </a:t>
            </a:r>
            <a:r>
              <a:rPr lang="en-ID" sz="3200" dirty="0" err="1"/>
              <a:t>Siapkan</a:t>
            </a:r>
            <a:r>
              <a:rPr lang="en-ID" sz="3200" dirty="0"/>
              <a:t> </a:t>
            </a:r>
            <a:r>
              <a:rPr lang="en-ID" sz="3200" dirty="0" err="1"/>
              <a:t>koneksi</a:t>
            </a:r>
            <a:r>
              <a:rPr lang="en-ID" sz="3200" dirty="0"/>
              <a:t> internet yang </a:t>
            </a:r>
            <a:r>
              <a:rPr lang="en-ID" sz="3200" dirty="0" err="1"/>
              <a:t>stabil</a:t>
            </a:r>
            <a:r>
              <a:rPr lang="en-ID" sz="3200" dirty="0"/>
              <a:t> pada </a:t>
            </a:r>
            <a:r>
              <a:rPr lang="en-ID" sz="3200" dirty="0" err="1"/>
              <a:t>perangkat</a:t>
            </a:r>
            <a:r>
              <a:rPr lang="en-ID" sz="3200" dirty="0"/>
              <a:t> yang </a:t>
            </a:r>
            <a:r>
              <a:rPr lang="en-ID" sz="3200" dirty="0" err="1"/>
              <a:t>akan</a:t>
            </a:r>
            <a:r>
              <a:rPr lang="en-ID" sz="3200" dirty="0"/>
              <a:t> </a:t>
            </a:r>
            <a:r>
              <a:rPr lang="en-ID" sz="3200" dirty="0" err="1"/>
              <a:t>digunakan</a:t>
            </a:r>
            <a:r>
              <a:rPr lang="en-ID" sz="3200" dirty="0"/>
              <a:t>. </a:t>
            </a:r>
            <a:br>
              <a:rPr lang="en-ID" sz="3200" dirty="0"/>
            </a:br>
            <a:r>
              <a:rPr lang="en-ID" sz="3200" dirty="0"/>
              <a:t>b. </a:t>
            </a:r>
            <a:r>
              <a:rPr lang="en-ID" sz="3200" dirty="0" err="1"/>
              <a:t>Mulai</a:t>
            </a:r>
            <a:r>
              <a:rPr lang="en-ID" sz="3200" dirty="0"/>
              <a:t> </a:t>
            </a:r>
            <a:r>
              <a:rPr lang="en-ID" sz="3200" dirty="0" err="1"/>
              <a:t>dengan</a:t>
            </a:r>
            <a:r>
              <a:rPr lang="en-ID" sz="3200" dirty="0"/>
              <a:t> </a:t>
            </a:r>
            <a:r>
              <a:rPr lang="en-ID" sz="3200" dirty="0" err="1"/>
              <a:t>buka</a:t>
            </a:r>
            <a:r>
              <a:rPr lang="en-ID" sz="3200" dirty="0"/>
              <a:t> www.canva.com </a:t>
            </a:r>
            <a:r>
              <a:rPr lang="en-ID" sz="3200" dirty="0" err="1"/>
              <a:t>untuk</a:t>
            </a:r>
            <a:r>
              <a:rPr lang="en-ID" sz="3200" dirty="0"/>
              <a:t> </a:t>
            </a:r>
            <a:r>
              <a:rPr lang="en-ID" sz="3200" dirty="0" err="1"/>
              <a:t>memulai</a:t>
            </a:r>
            <a:r>
              <a:rPr lang="en-ID" sz="3200" dirty="0"/>
              <a:t> pada browser </a:t>
            </a:r>
            <a:r>
              <a:rPr lang="en-ID" sz="3200" dirty="0" err="1"/>
              <a:t>favorit</a:t>
            </a:r>
            <a:r>
              <a:rPr lang="en-ID" sz="3200" dirty="0"/>
              <a:t>. </a:t>
            </a:r>
            <a:br>
              <a:rPr lang="en-ID" sz="3200" dirty="0"/>
            </a:br>
            <a:r>
              <a:rPr lang="en-ID" sz="3200" dirty="0"/>
              <a:t>c. </a:t>
            </a:r>
            <a:r>
              <a:rPr lang="en-ID" sz="3200" dirty="0" err="1"/>
              <a:t>Lakukan</a:t>
            </a:r>
            <a:r>
              <a:rPr lang="en-ID" sz="3200" dirty="0"/>
              <a:t> login </a:t>
            </a:r>
            <a:r>
              <a:rPr lang="en-ID" sz="3200" dirty="0" err="1"/>
              <a:t>atau</a:t>
            </a:r>
            <a:r>
              <a:rPr lang="en-ID" sz="3200" dirty="0"/>
              <a:t> signup. </a:t>
            </a:r>
            <a:br>
              <a:rPr lang="en-ID" sz="3200" dirty="0"/>
            </a:br>
            <a:r>
              <a:rPr lang="en-ID" sz="3200" dirty="0"/>
              <a:t>d. Masuk dan </a:t>
            </a:r>
            <a:r>
              <a:rPr lang="en-ID" sz="3200" dirty="0" err="1"/>
              <a:t>pilih</a:t>
            </a:r>
            <a:r>
              <a:rPr lang="en-ID" sz="3200" dirty="0"/>
              <a:t> </a:t>
            </a:r>
            <a:r>
              <a:rPr lang="en-ID" sz="3200" dirty="0" err="1"/>
              <a:t>jenis</a:t>
            </a:r>
            <a:r>
              <a:rPr lang="en-ID" sz="3200" dirty="0"/>
              <a:t> </a:t>
            </a:r>
            <a:r>
              <a:rPr lang="en-ID" sz="3200" dirty="0" err="1"/>
              <a:t>desain</a:t>
            </a:r>
            <a:r>
              <a:rPr lang="en-ID" sz="3200" dirty="0"/>
              <a:t> </a:t>
            </a:r>
            <a:r>
              <a:rPr lang="en-ID" sz="3200" dirty="0" err="1"/>
              <a:t>pamflet</a:t>
            </a:r>
            <a:r>
              <a:rPr lang="en-ID" sz="3200" dirty="0"/>
              <a:t> yang </a:t>
            </a:r>
            <a:r>
              <a:rPr lang="en-ID" sz="3200" dirty="0" err="1"/>
              <a:t>diinginkan</a:t>
            </a:r>
            <a:r>
              <a:rPr lang="en-ID" sz="3200" dirty="0"/>
              <a:t>. </a:t>
            </a:r>
            <a:br>
              <a:rPr lang="en-ID" sz="3200" dirty="0"/>
            </a:br>
            <a:r>
              <a:rPr lang="en-ID" sz="3200" dirty="0"/>
              <a:t>e. Pada </a:t>
            </a:r>
            <a:r>
              <a:rPr lang="en-ID" sz="3200" dirty="0" err="1"/>
              <a:t>halaman</a:t>
            </a:r>
            <a:r>
              <a:rPr lang="en-ID" sz="3200" dirty="0"/>
              <a:t> </a:t>
            </a:r>
            <a:r>
              <a:rPr lang="en-ID" sz="3200" dirty="0" err="1"/>
              <a:t>ini</a:t>
            </a:r>
            <a:r>
              <a:rPr lang="en-ID" sz="3200" dirty="0"/>
              <a:t> </a:t>
            </a:r>
            <a:r>
              <a:rPr lang="en-ID" sz="3200" dirty="0" err="1"/>
              <a:t>sudah</a:t>
            </a:r>
            <a:r>
              <a:rPr lang="en-ID" sz="3200" dirty="0"/>
              <a:t> </a:t>
            </a:r>
            <a:r>
              <a:rPr lang="en-ID" sz="3200" dirty="0" err="1"/>
              <a:t>tersedia</a:t>
            </a:r>
            <a:r>
              <a:rPr lang="en-ID" sz="3200" dirty="0"/>
              <a:t> </a:t>
            </a:r>
            <a:r>
              <a:rPr lang="en-ID" sz="3200" dirty="0" err="1"/>
              <a:t>banyak</a:t>
            </a:r>
            <a:r>
              <a:rPr lang="en-ID" sz="3200" dirty="0"/>
              <a:t> template </a:t>
            </a:r>
            <a:r>
              <a:rPr lang="en-ID" sz="3200" dirty="0" err="1"/>
              <a:t>lucu</a:t>
            </a:r>
            <a:r>
              <a:rPr lang="en-ID" sz="3200" dirty="0"/>
              <a:t> dan </a:t>
            </a:r>
            <a:r>
              <a:rPr lang="en-ID" sz="3200" dirty="0" err="1"/>
              <a:t>unik</a:t>
            </a:r>
            <a:r>
              <a:rPr lang="en-ID" sz="3200" dirty="0"/>
              <a:t> </a:t>
            </a:r>
            <a:r>
              <a:rPr lang="en-ID" sz="3200" dirty="0" err="1"/>
              <a:t>berbentuk</a:t>
            </a:r>
            <a:r>
              <a:rPr lang="en-ID" sz="3200" dirty="0"/>
              <a:t> layout </a:t>
            </a:r>
            <a:r>
              <a:rPr lang="en-ID" sz="3200" dirty="0" err="1"/>
              <a:t>untuk</a:t>
            </a:r>
            <a:r>
              <a:rPr lang="en-ID" sz="3200" dirty="0"/>
              <a:t> </a:t>
            </a:r>
            <a:r>
              <a:rPr lang="en-ID" sz="3200" dirty="0" err="1"/>
              <a:t>cara</a:t>
            </a:r>
            <a:r>
              <a:rPr lang="en-ID" sz="3200" dirty="0"/>
              <a:t> </a:t>
            </a:r>
            <a:r>
              <a:rPr lang="en-ID" sz="3200" dirty="0" err="1"/>
              <a:t>membuat</a:t>
            </a:r>
            <a:r>
              <a:rPr lang="en-ID" sz="3200" dirty="0"/>
              <a:t> </a:t>
            </a:r>
            <a:r>
              <a:rPr lang="en-ID" sz="3200" dirty="0" err="1"/>
              <a:t>pamflet</a:t>
            </a:r>
            <a:r>
              <a:rPr lang="en-ID" sz="3200" dirty="0"/>
              <a:t>. </a:t>
            </a:r>
            <a:br>
              <a:rPr lang="en-ID" sz="3200" dirty="0"/>
            </a:br>
            <a:r>
              <a:rPr lang="en-ID" sz="3200" dirty="0"/>
              <a:t>f. </a:t>
            </a:r>
            <a:r>
              <a:rPr lang="en-ID" sz="3200" dirty="0" err="1"/>
              <a:t>Pilih</a:t>
            </a:r>
            <a:r>
              <a:rPr lang="en-ID" sz="3200" dirty="0"/>
              <a:t> </a:t>
            </a:r>
            <a:r>
              <a:rPr lang="en-ID" sz="3200" dirty="0" err="1"/>
              <a:t>sesuai</a:t>
            </a:r>
            <a:r>
              <a:rPr lang="en-ID" sz="3200" dirty="0"/>
              <a:t> </a:t>
            </a:r>
            <a:r>
              <a:rPr lang="en-ID" sz="3200" dirty="0" err="1"/>
              <a:t>kategori</a:t>
            </a:r>
            <a:r>
              <a:rPr lang="en-ID" sz="3200" dirty="0"/>
              <a:t> </a:t>
            </a:r>
            <a:r>
              <a:rPr lang="en-ID" sz="3200" dirty="0" err="1"/>
              <a:t>pamflet</a:t>
            </a:r>
            <a:r>
              <a:rPr lang="en-ID" sz="3200" dirty="0"/>
              <a:t> yang </a:t>
            </a:r>
            <a:r>
              <a:rPr lang="en-ID" sz="3200" dirty="0" err="1"/>
              <a:t>akan</a:t>
            </a:r>
            <a:r>
              <a:rPr lang="en-ID" sz="3200" dirty="0"/>
              <a:t> </a:t>
            </a:r>
            <a:r>
              <a:rPr lang="en-ID" sz="3200" dirty="0" err="1"/>
              <a:t>dibuat</a:t>
            </a:r>
            <a:r>
              <a:rPr lang="en-ID" sz="3200" dirty="0"/>
              <a:t>. </a:t>
            </a:r>
            <a:br>
              <a:rPr lang="en-ID" sz="3200" dirty="0"/>
            </a:br>
            <a:r>
              <a:rPr lang="en-ID" sz="3200" dirty="0"/>
              <a:t>g. </a:t>
            </a:r>
            <a:r>
              <a:rPr lang="en-ID" sz="3200" dirty="0" err="1"/>
              <a:t>Lakukan</a:t>
            </a:r>
            <a:r>
              <a:rPr lang="en-ID" sz="3200" dirty="0"/>
              <a:t> </a:t>
            </a:r>
            <a:r>
              <a:rPr lang="en-ID" sz="3200" dirty="0" err="1"/>
              <a:t>perbaikan</a:t>
            </a:r>
            <a:r>
              <a:rPr lang="en-ID" sz="3200" dirty="0"/>
              <a:t> </a:t>
            </a:r>
            <a:r>
              <a:rPr lang="en-ID" sz="3200" dirty="0" err="1"/>
              <a:t>atau</a:t>
            </a:r>
            <a:r>
              <a:rPr lang="en-ID" sz="3200" dirty="0"/>
              <a:t> </a:t>
            </a:r>
            <a:r>
              <a:rPr lang="en-ID" sz="3200" dirty="0" err="1"/>
              <a:t>pengeditan</a:t>
            </a:r>
            <a:r>
              <a:rPr lang="en-ID" sz="3200" dirty="0"/>
              <a:t> </a:t>
            </a:r>
            <a:r>
              <a:rPr lang="en-ID" sz="3200" dirty="0" err="1"/>
              <a:t>dengan</a:t>
            </a:r>
            <a:r>
              <a:rPr lang="en-ID" sz="3200" dirty="0"/>
              <a:t> </a:t>
            </a:r>
            <a:r>
              <a:rPr lang="en-ID" sz="3200" dirty="0" err="1"/>
              <a:t>gambar</a:t>
            </a:r>
            <a:r>
              <a:rPr lang="en-ID" sz="3200" dirty="0"/>
              <a:t> yang </a:t>
            </a:r>
            <a:r>
              <a:rPr lang="en-ID" sz="3200" dirty="0" err="1"/>
              <a:t>ada</a:t>
            </a:r>
            <a:r>
              <a:rPr lang="en-ID" sz="3200" dirty="0"/>
              <a:t> </a:t>
            </a:r>
            <a:r>
              <a:rPr lang="en-ID" sz="3200" dirty="0" err="1"/>
              <a:t>atau</a:t>
            </a:r>
            <a:r>
              <a:rPr lang="en-ID" sz="3200" dirty="0"/>
              <a:t> </a:t>
            </a:r>
            <a:r>
              <a:rPr lang="en-ID" sz="3200" dirty="0" err="1"/>
              <a:t>gambar</a:t>
            </a:r>
            <a:r>
              <a:rPr lang="en-ID" sz="3200" dirty="0"/>
              <a:t> yang </a:t>
            </a:r>
            <a:r>
              <a:rPr lang="en-ID" sz="3200" dirty="0" err="1"/>
              <a:t>sudah</a:t>
            </a:r>
            <a:r>
              <a:rPr lang="en-ID" sz="3200" dirty="0"/>
              <a:t> </a:t>
            </a:r>
            <a:r>
              <a:rPr lang="en-ID" sz="3200" dirty="0" err="1"/>
              <a:t>disediakan</a:t>
            </a:r>
            <a:r>
              <a:rPr lang="en-ID" sz="3200" dirty="0"/>
              <a:t> </a:t>
            </a:r>
            <a:r>
              <a:rPr lang="en-ID" sz="3200" dirty="0" err="1"/>
              <a:t>sendiri</a:t>
            </a:r>
            <a:r>
              <a:rPr lang="en-ID" sz="3200" dirty="0"/>
              <a:t>. </a:t>
            </a:r>
            <a:br>
              <a:rPr lang="en-ID" sz="3200" dirty="0"/>
            </a:br>
            <a:r>
              <a:rPr lang="en-ID" sz="3200" dirty="0"/>
              <a:t>h. </a:t>
            </a:r>
            <a:r>
              <a:rPr lang="en-ID" sz="3200" dirty="0" err="1"/>
              <a:t>Perbaiki</a:t>
            </a:r>
            <a:r>
              <a:rPr lang="en-ID" sz="3200" dirty="0"/>
              <a:t> font, </a:t>
            </a:r>
            <a:r>
              <a:rPr lang="en-ID" sz="3200" dirty="0" err="1"/>
              <a:t>ukuran</a:t>
            </a:r>
            <a:r>
              <a:rPr lang="en-ID" sz="3200" dirty="0"/>
              <a:t>, filter, dan </a:t>
            </a:r>
            <a:r>
              <a:rPr lang="en-ID" sz="3200" dirty="0" err="1"/>
              <a:t>perpindahan</a:t>
            </a:r>
            <a:r>
              <a:rPr lang="en-ID" sz="3200" dirty="0"/>
              <a:t> yang </a:t>
            </a:r>
            <a:r>
              <a:rPr lang="en-ID" sz="3200" dirty="0" err="1"/>
              <a:t>lainnya</a:t>
            </a:r>
            <a:r>
              <a:rPr lang="en-ID" sz="3200" dirty="0"/>
              <a:t>. </a:t>
            </a:r>
            <a:br>
              <a:rPr lang="en-ID" sz="3200" dirty="0"/>
            </a:br>
            <a:r>
              <a:rPr lang="en-ID" sz="3200" dirty="0" err="1"/>
              <a:t>i</a:t>
            </a:r>
            <a:r>
              <a:rPr lang="en-ID" sz="3200" dirty="0"/>
              <a:t>. </a:t>
            </a:r>
            <a:r>
              <a:rPr lang="en-ID" sz="3200" dirty="0" err="1"/>
              <a:t>Simpan</a:t>
            </a:r>
            <a:r>
              <a:rPr lang="en-ID" sz="3200" dirty="0"/>
              <a:t> dan </a:t>
            </a:r>
            <a:r>
              <a:rPr lang="en-ID" sz="3200" dirty="0" err="1"/>
              <a:t>bisa</a:t>
            </a:r>
            <a:r>
              <a:rPr lang="en-ID" sz="3200" dirty="0"/>
              <a:t> </a:t>
            </a:r>
            <a:r>
              <a:rPr lang="en-ID" sz="3200" dirty="0" err="1"/>
              <a:t>lakukan</a:t>
            </a:r>
            <a:r>
              <a:rPr lang="en-ID" sz="3200" dirty="0"/>
              <a:t> </a:t>
            </a:r>
            <a:r>
              <a:rPr lang="en-ID" sz="3200" dirty="0" err="1"/>
              <a:t>pencetakan</a:t>
            </a:r>
            <a:r>
              <a:rPr lang="en-ID" sz="3200" dirty="0"/>
              <a:t> </a:t>
            </a:r>
            <a:r>
              <a:rPr lang="en-ID" sz="3200" dirty="0" err="1"/>
              <a:t>untuk</a:t>
            </a:r>
            <a:r>
              <a:rPr lang="en-ID" sz="3200" dirty="0"/>
              <a:t> </a:t>
            </a:r>
            <a:r>
              <a:rPr lang="en-ID" sz="3200" dirty="0" err="1"/>
              <a:t>mengakhiri</a:t>
            </a:r>
            <a:r>
              <a:rPr lang="en-ID" sz="3200" dirty="0"/>
              <a:t> </a:t>
            </a:r>
            <a:r>
              <a:rPr lang="en-ID" sz="3200" dirty="0" err="1"/>
              <a:t>cara</a:t>
            </a:r>
            <a:r>
              <a:rPr lang="en-ID" sz="3200" dirty="0"/>
              <a:t> </a:t>
            </a:r>
            <a:r>
              <a:rPr lang="en-ID" sz="3200" dirty="0" err="1"/>
              <a:t>membuat</a:t>
            </a:r>
            <a:r>
              <a:rPr lang="en-ID" sz="3200" dirty="0"/>
              <a:t> </a:t>
            </a:r>
            <a:r>
              <a:rPr lang="en-ID" sz="3200" dirty="0" err="1"/>
              <a:t>pamflet</a:t>
            </a:r>
            <a:endParaRPr sz="88300" dirty="0"/>
          </a:p>
        </p:txBody>
      </p:sp>
    </p:spTree>
    <p:extLst>
      <p:ext uri="{BB962C8B-B14F-4D97-AF65-F5344CB8AC3E}">
        <p14:creationId xmlns:p14="http://schemas.microsoft.com/office/powerpoint/2010/main" val="645428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955704" y="7197948"/>
            <a:ext cx="3332295" cy="3086099"/>
          </a:xfrm>
          <a:prstGeom prst="rect">
            <a:avLst/>
          </a:prstGeom>
        </p:spPr>
      </p:pic>
      <p:pic>
        <p:nvPicPr>
          <p:cNvPr id="3" name="object 3"/>
          <p:cNvPicPr/>
          <p:nvPr/>
        </p:nvPicPr>
        <p:blipFill>
          <a:blip r:embed="rId3" cstate="print"/>
          <a:stretch>
            <a:fillRect/>
          </a:stretch>
        </p:blipFill>
        <p:spPr>
          <a:xfrm>
            <a:off x="0" y="13"/>
            <a:ext cx="6410312" cy="4331791"/>
          </a:xfrm>
          <a:prstGeom prst="rect">
            <a:avLst/>
          </a:prstGeom>
        </p:spPr>
      </p:pic>
      <p:sp>
        <p:nvSpPr>
          <p:cNvPr id="5" name="object 5"/>
          <p:cNvSpPr txBox="1">
            <a:spLocks noGrp="1"/>
          </p:cNvSpPr>
          <p:nvPr>
            <p:ph type="title"/>
          </p:nvPr>
        </p:nvSpPr>
        <p:spPr>
          <a:xfrm>
            <a:off x="3733801" y="930976"/>
            <a:ext cx="12888050" cy="651717"/>
          </a:xfrm>
          <a:prstGeom prst="rect">
            <a:avLst/>
          </a:prstGeom>
        </p:spPr>
        <p:txBody>
          <a:bodyPr vert="horz" wrap="square" lIns="0" tIns="13335" rIns="0" bIns="0" rtlCol="0">
            <a:spAutoFit/>
          </a:bodyPr>
          <a:lstStyle/>
          <a:p>
            <a:pPr lvl="0">
              <a:lnSpc>
                <a:spcPct val="150000"/>
              </a:lnSpc>
            </a:pPr>
            <a:r>
              <a:rPr lang="en-US" sz="3200" dirty="0"/>
              <a:t>Lampiran </a:t>
            </a:r>
            <a:r>
              <a:rPr lang="en-US" sz="3200" dirty="0" err="1"/>
              <a:t>Produk</a:t>
            </a:r>
            <a:endParaRPr sz="3200" dirty="0"/>
          </a:p>
        </p:txBody>
      </p:sp>
      <p:pic>
        <p:nvPicPr>
          <p:cNvPr id="6" name="Picture 5">
            <a:extLst>
              <a:ext uri="{FF2B5EF4-FFF2-40B4-BE49-F238E27FC236}">
                <a16:creationId xmlns:a16="http://schemas.microsoft.com/office/drawing/2014/main" id="{41CECA77-CF64-06B4-A541-766C867B15BB}"/>
              </a:ext>
            </a:extLst>
          </p:cNvPr>
          <p:cNvPicPr>
            <a:picLocks noChangeAspect="1"/>
          </p:cNvPicPr>
          <p:nvPr/>
        </p:nvPicPr>
        <p:blipFill rotWithShape="1">
          <a:blip r:embed="rId4">
            <a:extLst>
              <a:ext uri="{28A0092B-C50C-407E-A947-70E740481C1C}">
                <a14:useLocalDpi xmlns:a14="http://schemas.microsoft.com/office/drawing/2010/main" val="0"/>
              </a:ext>
            </a:extLst>
          </a:blip>
          <a:srcRect l="34897" t="13470" r="38022" b="10611"/>
          <a:stretch/>
        </p:blipFill>
        <p:spPr>
          <a:xfrm>
            <a:off x="2438400" y="1657921"/>
            <a:ext cx="4572000" cy="7209692"/>
          </a:xfrm>
          <a:prstGeom prst="rect">
            <a:avLst/>
          </a:prstGeom>
        </p:spPr>
      </p:pic>
      <p:pic>
        <p:nvPicPr>
          <p:cNvPr id="8" name="Picture 7">
            <a:extLst>
              <a:ext uri="{FF2B5EF4-FFF2-40B4-BE49-F238E27FC236}">
                <a16:creationId xmlns:a16="http://schemas.microsoft.com/office/drawing/2014/main" id="{0697173F-A3F1-6AAB-B5A9-4FB1ED639B36}"/>
              </a:ext>
            </a:extLst>
          </p:cNvPr>
          <p:cNvPicPr>
            <a:picLocks noChangeAspect="1"/>
          </p:cNvPicPr>
          <p:nvPr/>
        </p:nvPicPr>
        <p:blipFill rotWithShape="1">
          <a:blip r:embed="rId5"/>
          <a:srcRect l="37500" t="12963" r="40000" b="11481"/>
          <a:stretch/>
        </p:blipFill>
        <p:spPr>
          <a:xfrm>
            <a:off x="8974004" y="1544593"/>
            <a:ext cx="4114800" cy="7772400"/>
          </a:xfrm>
          <a:prstGeom prst="rect">
            <a:avLst/>
          </a:prstGeom>
        </p:spPr>
      </p:pic>
    </p:spTree>
    <p:extLst>
      <p:ext uri="{BB962C8B-B14F-4D97-AF65-F5344CB8AC3E}">
        <p14:creationId xmlns:p14="http://schemas.microsoft.com/office/powerpoint/2010/main" val="1345231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03250" rIns="0" bIns="0" rtlCol="0">
            <a:spAutoFit/>
          </a:bodyPr>
          <a:lstStyle/>
          <a:p>
            <a:pPr algn="ctr">
              <a:lnSpc>
                <a:spcPct val="100000"/>
              </a:lnSpc>
              <a:spcBef>
                <a:spcPts val="4750"/>
              </a:spcBef>
            </a:pPr>
            <a:r>
              <a:rPr spc="595" dirty="0"/>
              <a:t>Terima</a:t>
            </a:r>
            <a:r>
              <a:rPr spc="-610" dirty="0"/>
              <a:t> </a:t>
            </a:r>
            <a:r>
              <a:rPr spc="240" dirty="0"/>
              <a:t>kasih!</a:t>
            </a:r>
          </a:p>
          <a:p>
            <a:pPr algn="ctr">
              <a:lnSpc>
                <a:spcPct val="100000"/>
              </a:lnSpc>
              <a:spcBef>
                <a:spcPts val="1810"/>
              </a:spcBef>
            </a:pPr>
            <a:r>
              <a:rPr sz="3500" spc="-20" dirty="0">
                <a:latin typeface="Microsoft Sans Serif"/>
                <a:cs typeface="Microsoft Sans Serif"/>
              </a:rPr>
              <a:t>Ada</a:t>
            </a:r>
            <a:r>
              <a:rPr sz="3500" spc="-114" dirty="0">
                <a:latin typeface="Microsoft Sans Serif"/>
                <a:cs typeface="Microsoft Sans Serif"/>
              </a:rPr>
              <a:t> </a:t>
            </a:r>
            <a:r>
              <a:rPr sz="3500" spc="25" dirty="0">
                <a:latin typeface="Microsoft Sans Serif"/>
                <a:cs typeface="Microsoft Sans Serif"/>
              </a:rPr>
              <a:t>pertanyaan</a:t>
            </a:r>
            <a:r>
              <a:rPr sz="3500" spc="-114" dirty="0">
                <a:latin typeface="Microsoft Sans Serif"/>
                <a:cs typeface="Microsoft Sans Serif"/>
              </a:rPr>
              <a:t> </a:t>
            </a:r>
            <a:r>
              <a:rPr sz="3500" spc="95" dirty="0">
                <a:latin typeface="Microsoft Sans Serif"/>
                <a:cs typeface="Microsoft Sans Serif"/>
              </a:rPr>
              <a:t>untuk</a:t>
            </a:r>
            <a:r>
              <a:rPr sz="3500" spc="-110" dirty="0">
                <a:latin typeface="Microsoft Sans Serif"/>
                <a:cs typeface="Microsoft Sans Serif"/>
              </a:rPr>
              <a:t> </a:t>
            </a:r>
            <a:r>
              <a:rPr sz="3500" spc="-10" dirty="0">
                <a:latin typeface="Microsoft Sans Serif"/>
                <a:cs typeface="Microsoft Sans Serif"/>
              </a:rPr>
              <a:t>kami?</a:t>
            </a:r>
            <a:endParaRPr sz="3500">
              <a:latin typeface="Microsoft Sans Serif"/>
              <a:cs typeface="Microsoft Sans Serif"/>
            </a:endParaRPr>
          </a:p>
        </p:txBody>
      </p:sp>
      <p:grpSp>
        <p:nvGrpSpPr>
          <p:cNvPr id="3" name="object 3"/>
          <p:cNvGrpSpPr/>
          <p:nvPr/>
        </p:nvGrpSpPr>
        <p:grpSpPr>
          <a:xfrm>
            <a:off x="37653" y="3"/>
            <a:ext cx="18250535" cy="10253345"/>
            <a:chOff x="37653" y="3"/>
            <a:chExt cx="18250535" cy="10253345"/>
          </a:xfrm>
        </p:grpSpPr>
        <p:pic>
          <p:nvPicPr>
            <p:cNvPr id="4" name="object 4"/>
            <p:cNvPicPr/>
            <p:nvPr/>
          </p:nvPicPr>
          <p:blipFill>
            <a:blip r:embed="rId2" cstate="print"/>
            <a:stretch>
              <a:fillRect/>
            </a:stretch>
          </p:blipFill>
          <p:spPr>
            <a:xfrm>
              <a:off x="37653" y="5944100"/>
              <a:ext cx="3837315" cy="4308874"/>
            </a:xfrm>
            <a:prstGeom prst="rect">
              <a:avLst/>
            </a:prstGeom>
          </p:spPr>
        </p:pic>
        <p:pic>
          <p:nvPicPr>
            <p:cNvPr id="5" name="object 5"/>
            <p:cNvPicPr/>
            <p:nvPr/>
          </p:nvPicPr>
          <p:blipFill>
            <a:blip r:embed="rId3" cstate="print"/>
            <a:stretch>
              <a:fillRect/>
            </a:stretch>
          </p:blipFill>
          <p:spPr>
            <a:xfrm>
              <a:off x="11640279" y="3"/>
              <a:ext cx="6647720" cy="4238166"/>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16000" y="4375837"/>
            <a:ext cx="6161405" cy="1397000"/>
          </a:xfrm>
          <a:prstGeom prst="rect">
            <a:avLst/>
          </a:prstGeom>
        </p:spPr>
        <p:txBody>
          <a:bodyPr vert="horz" wrap="square" lIns="0" tIns="12700" rIns="0" bIns="0" rtlCol="0">
            <a:spAutoFit/>
          </a:bodyPr>
          <a:lstStyle/>
          <a:p>
            <a:pPr marL="12700">
              <a:lnSpc>
                <a:spcPct val="100000"/>
              </a:lnSpc>
              <a:spcBef>
                <a:spcPts val="100"/>
              </a:spcBef>
            </a:pPr>
            <a:r>
              <a:rPr sz="9000" spc="434" dirty="0">
                <a:latin typeface="Tahoma"/>
                <a:cs typeface="Tahoma"/>
              </a:rPr>
              <a:t>Kelompok</a:t>
            </a:r>
            <a:r>
              <a:rPr sz="9000" spc="-615" dirty="0">
                <a:latin typeface="Tahoma"/>
                <a:cs typeface="Tahoma"/>
              </a:rPr>
              <a:t> </a:t>
            </a:r>
            <a:r>
              <a:rPr sz="9000" spc="-1255" dirty="0">
                <a:latin typeface="Tahoma"/>
                <a:cs typeface="Tahoma"/>
              </a:rPr>
              <a:t>1</a:t>
            </a:r>
            <a:endParaRPr sz="9000">
              <a:latin typeface="Tahoma"/>
              <a:cs typeface="Tahoma"/>
            </a:endParaRPr>
          </a:p>
        </p:txBody>
      </p:sp>
      <p:sp>
        <p:nvSpPr>
          <p:cNvPr id="3" name="object 3"/>
          <p:cNvSpPr txBox="1"/>
          <p:nvPr/>
        </p:nvSpPr>
        <p:spPr>
          <a:xfrm>
            <a:off x="10497067" y="1821164"/>
            <a:ext cx="2385695" cy="455930"/>
          </a:xfrm>
          <a:prstGeom prst="rect">
            <a:avLst/>
          </a:prstGeom>
        </p:spPr>
        <p:txBody>
          <a:bodyPr vert="horz" wrap="square" lIns="0" tIns="15875" rIns="0" bIns="0" rtlCol="0">
            <a:spAutoFit/>
          </a:bodyPr>
          <a:lstStyle/>
          <a:p>
            <a:pPr marL="12700">
              <a:lnSpc>
                <a:spcPct val="100000"/>
              </a:lnSpc>
              <a:spcBef>
                <a:spcPts val="125"/>
              </a:spcBef>
            </a:pPr>
            <a:r>
              <a:rPr sz="2800" spc="55" dirty="0">
                <a:latin typeface="Microsoft Sans Serif"/>
                <a:cs typeface="Microsoft Sans Serif"/>
              </a:rPr>
              <a:t>Aprilia</a:t>
            </a:r>
            <a:r>
              <a:rPr sz="2800" spc="-130" dirty="0">
                <a:latin typeface="Microsoft Sans Serif"/>
                <a:cs typeface="Microsoft Sans Serif"/>
              </a:rPr>
              <a:t> </a:t>
            </a:r>
            <a:r>
              <a:rPr sz="2800" spc="35" dirty="0">
                <a:latin typeface="Microsoft Sans Serif"/>
                <a:cs typeface="Microsoft Sans Serif"/>
              </a:rPr>
              <a:t>Hayusti</a:t>
            </a:r>
            <a:endParaRPr sz="2800">
              <a:latin typeface="Microsoft Sans Serif"/>
              <a:cs typeface="Microsoft Sans Serif"/>
            </a:endParaRPr>
          </a:p>
        </p:txBody>
      </p:sp>
      <p:sp>
        <p:nvSpPr>
          <p:cNvPr id="4" name="object 4"/>
          <p:cNvSpPr txBox="1"/>
          <p:nvPr/>
        </p:nvSpPr>
        <p:spPr>
          <a:xfrm>
            <a:off x="9588583" y="1673145"/>
            <a:ext cx="489584" cy="574040"/>
          </a:xfrm>
          <a:prstGeom prst="rect">
            <a:avLst/>
          </a:prstGeom>
        </p:spPr>
        <p:txBody>
          <a:bodyPr vert="horz" wrap="square" lIns="0" tIns="12700" rIns="0" bIns="0" rtlCol="0">
            <a:spAutoFit/>
          </a:bodyPr>
          <a:lstStyle/>
          <a:p>
            <a:pPr marL="12700">
              <a:lnSpc>
                <a:spcPct val="100000"/>
              </a:lnSpc>
              <a:spcBef>
                <a:spcPts val="100"/>
              </a:spcBef>
            </a:pPr>
            <a:r>
              <a:rPr sz="3600" spc="220" dirty="0">
                <a:latin typeface="Tahoma"/>
                <a:cs typeface="Tahoma"/>
              </a:rPr>
              <a:t>0</a:t>
            </a:r>
            <a:r>
              <a:rPr sz="3600" spc="-500" dirty="0">
                <a:latin typeface="Tahoma"/>
                <a:cs typeface="Tahoma"/>
              </a:rPr>
              <a:t>1</a:t>
            </a:r>
            <a:endParaRPr sz="3600">
              <a:latin typeface="Tahoma"/>
              <a:cs typeface="Tahoma"/>
            </a:endParaRPr>
          </a:p>
        </p:txBody>
      </p:sp>
      <p:sp>
        <p:nvSpPr>
          <p:cNvPr id="5" name="object 5"/>
          <p:cNvSpPr txBox="1"/>
          <p:nvPr/>
        </p:nvSpPr>
        <p:spPr>
          <a:xfrm>
            <a:off x="10497067" y="3363473"/>
            <a:ext cx="2394585" cy="421640"/>
          </a:xfrm>
          <a:prstGeom prst="rect">
            <a:avLst/>
          </a:prstGeom>
        </p:spPr>
        <p:txBody>
          <a:bodyPr vert="horz" wrap="square" lIns="0" tIns="12700" rIns="0" bIns="0" rtlCol="0">
            <a:spAutoFit/>
          </a:bodyPr>
          <a:lstStyle/>
          <a:p>
            <a:pPr marL="12700">
              <a:lnSpc>
                <a:spcPct val="100000"/>
              </a:lnSpc>
              <a:spcBef>
                <a:spcPts val="100"/>
              </a:spcBef>
            </a:pPr>
            <a:r>
              <a:rPr sz="2600" spc="-30" dirty="0">
                <a:latin typeface="Microsoft Sans Serif"/>
                <a:cs typeface="Microsoft Sans Serif"/>
              </a:rPr>
              <a:t>Diah</a:t>
            </a:r>
            <a:r>
              <a:rPr sz="2600" spc="-114" dirty="0">
                <a:latin typeface="Microsoft Sans Serif"/>
                <a:cs typeface="Microsoft Sans Serif"/>
              </a:rPr>
              <a:t> </a:t>
            </a:r>
            <a:r>
              <a:rPr sz="2600" spc="35" dirty="0">
                <a:latin typeface="Microsoft Sans Serif"/>
                <a:cs typeface="Microsoft Sans Serif"/>
              </a:rPr>
              <a:t>Nur</a:t>
            </a:r>
            <a:r>
              <a:rPr sz="2600" spc="-110" dirty="0">
                <a:latin typeface="Microsoft Sans Serif"/>
                <a:cs typeface="Microsoft Sans Serif"/>
              </a:rPr>
              <a:t> </a:t>
            </a:r>
            <a:r>
              <a:rPr sz="2600" dirty="0">
                <a:latin typeface="Microsoft Sans Serif"/>
                <a:cs typeface="Microsoft Sans Serif"/>
              </a:rPr>
              <a:t>Aisyah</a:t>
            </a:r>
            <a:endParaRPr sz="2600">
              <a:latin typeface="Microsoft Sans Serif"/>
              <a:cs typeface="Microsoft Sans Serif"/>
            </a:endParaRPr>
          </a:p>
        </p:txBody>
      </p:sp>
      <p:sp>
        <p:nvSpPr>
          <p:cNvPr id="6" name="object 6"/>
          <p:cNvSpPr txBox="1"/>
          <p:nvPr/>
        </p:nvSpPr>
        <p:spPr>
          <a:xfrm>
            <a:off x="9588583" y="3191641"/>
            <a:ext cx="582295" cy="574040"/>
          </a:xfrm>
          <a:prstGeom prst="rect">
            <a:avLst/>
          </a:prstGeom>
        </p:spPr>
        <p:txBody>
          <a:bodyPr vert="horz" wrap="square" lIns="0" tIns="12700" rIns="0" bIns="0" rtlCol="0">
            <a:spAutoFit/>
          </a:bodyPr>
          <a:lstStyle/>
          <a:p>
            <a:pPr marL="12700">
              <a:lnSpc>
                <a:spcPct val="100000"/>
              </a:lnSpc>
              <a:spcBef>
                <a:spcPts val="100"/>
              </a:spcBef>
            </a:pPr>
            <a:r>
              <a:rPr sz="3600" spc="220" dirty="0">
                <a:latin typeface="Tahoma"/>
                <a:cs typeface="Tahoma"/>
              </a:rPr>
              <a:t>0</a:t>
            </a:r>
            <a:r>
              <a:rPr sz="3600" spc="225" dirty="0">
                <a:latin typeface="Tahoma"/>
                <a:cs typeface="Tahoma"/>
              </a:rPr>
              <a:t>2</a:t>
            </a:r>
            <a:endParaRPr sz="3600">
              <a:latin typeface="Tahoma"/>
              <a:cs typeface="Tahoma"/>
            </a:endParaRPr>
          </a:p>
        </p:txBody>
      </p:sp>
      <p:sp>
        <p:nvSpPr>
          <p:cNvPr id="7" name="object 7"/>
          <p:cNvSpPr txBox="1"/>
          <p:nvPr/>
        </p:nvSpPr>
        <p:spPr>
          <a:xfrm>
            <a:off x="10497067" y="4829237"/>
            <a:ext cx="3046730" cy="501650"/>
          </a:xfrm>
          <a:prstGeom prst="rect">
            <a:avLst/>
          </a:prstGeom>
        </p:spPr>
        <p:txBody>
          <a:bodyPr vert="horz" wrap="square" lIns="0" tIns="15875" rIns="0" bIns="0" rtlCol="0">
            <a:spAutoFit/>
          </a:bodyPr>
          <a:lstStyle/>
          <a:p>
            <a:pPr marL="12700">
              <a:lnSpc>
                <a:spcPct val="100000"/>
              </a:lnSpc>
              <a:spcBef>
                <a:spcPts val="125"/>
              </a:spcBef>
            </a:pPr>
            <a:r>
              <a:rPr sz="3100" spc="-40" dirty="0">
                <a:latin typeface="Microsoft Sans Serif"/>
                <a:cs typeface="Microsoft Sans Serif"/>
              </a:rPr>
              <a:t>Galuh</a:t>
            </a:r>
            <a:r>
              <a:rPr sz="3100" spc="-155" dirty="0">
                <a:latin typeface="Microsoft Sans Serif"/>
                <a:cs typeface="Microsoft Sans Serif"/>
              </a:rPr>
              <a:t> </a:t>
            </a:r>
            <a:r>
              <a:rPr sz="3100" spc="-35" dirty="0">
                <a:latin typeface="Microsoft Sans Serif"/>
                <a:cs typeface="Microsoft Sans Serif"/>
              </a:rPr>
              <a:t>Ramadhan</a:t>
            </a:r>
            <a:endParaRPr sz="3100">
              <a:latin typeface="Microsoft Sans Serif"/>
              <a:cs typeface="Microsoft Sans Serif"/>
            </a:endParaRPr>
          </a:p>
        </p:txBody>
      </p:sp>
      <p:sp>
        <p:nvSpPr>
          <p:cNvPr id="8" name="object 8"/>
          <p:cNvSpPr txBox="1"/>
          <p:nvPr/>
        </p:nvSpPr>
        <p:spPr>
          <a:xfrm>
            <a:off x="9588583" y="4709795"/>
            <a:ext cx="581660" cy="574040"/>
          </a:xfrm>
          <a:prstGeom prst="rect">
            <a:avLst/>
          </a:prstGeom>
        </p:spPr>
        <p:txBody>
          <a:bodyPr vert="horz" wrap="square" lIns="0" tIns="12700" rIns="0" bIns="0" rtlCol="0">
            <a:spAutoFit/>
          </a:bodyPr>
          <a:lstStyle/>
          <a:p>
            <a:pPr marL="12700">
              <a:lnSpc>
                <a:spcPct val="100000"/>
              </a:lnSpc>
              <a:spcBef>
                <a:spcPts val="100"/>
              </a:spcBef>
            </a:pPr>
            <a:r>
              <a:rPr sz="3600" spc="220" dirty="0">
                <a:latin typeface="Tahoma"/>
                <a:cs typeface="Tahoma"/>
              </a:rPr>
              <a:t>03</a:t>
            </a:r>
            <a:endParaRPr sz="3600">
              <a:latin typeface="Tahoma"/>
              <a:cs typeface="Tahoma"/>
            </a:endParaRPr>
          </a:p>
        </p:txBody>
      </p:sp>
      <p:sp>
        <p:nvSpPr>
          <p:cNvPr id="9" name="object 9"/>
          <p:cNvSpPr txBox="1"/>
          <p:nvPr/>
        </p:nvSpPr>
        <p:spPr>
          <a:xfrm>
            <a:off x="10635614" y="6394250"/>
            <a:ext cx="2616200" cy="421640"/>
          </a:xfrm>
          <a:prstGeom prst="rect">
            <a:avLst/>
          </a:prstGeom>
        </p:spPr>
        <p:txBody>
          <a:bodyPr vert="horz" wrap="square" lIns="0" tIns="12700" rIns="0" bIns="0" rtlCol="0">
            <a:spAutoFit/>
          </a:bodyPr>
          <a:lstStyle/>
          <a:p>
            <a:pPr marL="12700">
              <a:lnSpc>
                <a:spcPct val="100000"/>
              </a:lnSpc>
              <a:spcBef>
                <a:spcPts val="100"/>
              </a:spcBef>
            </a:pPr>
            <a:r>
              <a:rPr sz="2600" spc="20" dirty="0">
                <a:latin typeface="Microsoft Sans Serif"/>
                <a:cs typeface="Microsoft Sans Serif"/>
              </a:rPr>
              <a:t>I</a:t>
            </a:r>
            <a:r>
              <a:rPr sz="2600" spc="-114" dirty="0">
                <a:latin typeface="Microsoft Sans Serif"/>
                <a:cs typeface="Microsoft Sans Serif"/>
              </a:rPr>
              <a:t> </a:t>
            </a:r>
            <a:r>
              <a:rPr sz="2600" spc="-55" dirty="0">
                <a:latin typeface="Microsoft Sans Serif"/>
                <a:cs typeface="Microsoft Sans Serif"/>
              </a:rPr>
              <a:t>Made</a:t>
            </a:r>
            <a:r>
              <a:rPr sz="2600" spc="-114" dirty="0">
                <a:latin typeface="Microsoft Sans Serif"/>
                <a:cs typeface="Microsoft Sans Serif"/>
              </a:rPr>
              <a:t> </a:t>
            </a:r>
            <a:r>
              <a:rPr sz="2600" spc="-25" dirty="0">
                <a:latin typeface="Microsoft Sans Serif"/>
                <a:cs typeface="Microsoft Sans Serif"/>
              </a:rPr>
              <a:t>Suwarjana</a:t>
            </a:r>
            <a:endParaRPr sz="2600">
              <a:latin typeface="Microsoft Sans Serif"/>
              <a:cs typeface="Microsoft Sans Serif"/>
            </a:endParaRPr>
          </a:p>
        </p:txBody>
      </p:sp>
      <p:sp>
        <p:nvSpPr>
          <p:cNvPr id="10" name="object 10"/>
          <p:cNvSpPr txBox="1"/>
          <p:nvPr/>
        </p:nvSpPr>
        <p:spPr>
          <a:xfrm>
            <a:off x="9727131" y="6222419"/>
            <a:ext cx="574040" cy="574040"/>
          </a:xfrm>
          <a:prstGeom prst="rect">
            <a:avLst/>
          </a:prstGeom>
        </p:spPr>
        <p:txBody>
          <a:bodyPr vert="horz" wrap="square" lIns="0" tIns="12700" rIns="0" bIns="0" rtlCol="0">
            <a:spAutoFit/>
          </a:bodyPr>
          <a:lstStyle/>
          <a:p>
            <a:pPr marL="12700">
              <a:lnSpc>
                <a:spcPct val="100000"/>
              </a:lnSpc>
              <a:spcBef>
                <a:spcPts val="100"/>
              </a:spcBef>
            </a:pPr>
            <a:r>
              <a:rPr sz="3600" spc="220" dirty="0">
                <a:latin typeface="Tahoma"/>
                <a:cs typeface="Tahoma"/>
              </a:rPr>
              <a:t>0</a:t>
            </a:r>
            <a:r>
              <a:rPr sz="3600" spc="165" dirty="0">
                <a:latin typeface="Tahoma"/>
                <a:cs typeface="Tahoma"/>
              </a:rPr>
              <a:t>4</a:t>
            </a:r>
            <a:endParaRPr sz="3600">
              <a:latin typeface="Tahoma"/>
              <a:cs typeface="Tahoma"/>
            </a:endParaRPr>
          </a:p>
        </p:txBody>
      </p:sp>
      <p:sp>
        <p:nvSpPr>
          <p:cNvPr id="11" name="object 11"/>
          <p:cNvSpPr txBox="1"/>
          <p:nvPr/>
        </p:nvSpPr>
        <p:spPr>
          <a:xfrm>
            <a:off x="10635614" y="7712855"/>
            <a:ext cx="1993900" cy="421640"/>
          </a:xfrm>
          <a:prstGeom prst="rect">
            <a:avLst/>
          </a:prstGeom>
        </p:spPr>
        <p:txBody>
          <a:bodyPr vert="horz" wrap="square" lIns="0" tIns="12700" rIns="0" bIns="0" rtlCol="0">
            <a:spAutoFit/>
          </a:bodyPr>
          <a:lstStyle/>
          <a:p>
            <a:pPr marL="12700">
              <a:lnSpc>
                <a:spcPct val="100000"/>
              </a:lnSpc>
              <a:spcBef>
                <a:spcPts val="100"/>
              </a:spcBef>
            </a:pPr>
            <a:r>
              <a:rPr sz="2600" spc="-80" dirty="0">
                <a:latin typeface="Microsoft Sans Serif"/>
                <a:cs typeface="Microsoft Sans Serif"/>
              </a:rPr>
              <a:t>T</a:t>
            </a:r>
            <a:r>
              <a:rPr sz="2600" spc="-85" dirty="0">
                <a:latin typeface="Microsoft Sans Serif"/>
                <a:cs typeface="Microsoft Sans Serif"/>
              </a:rPr>
              <a:t>a</a:t>
            </a:r>
            <a:r>
              <a:rPr sz="2600" spc="-90" dirty="0">
                <a:latin typeface="Microsoft Sans Serif"/>
                <a:cs typeface="Microsoft Sans Serif"/>
              </a:rPr>
              <a:t>s</a:t>
            </a:r>
            <a:r>
              <a:rPr sz="2600" spc="70" dirty="0">
                <a:latin typeface="Microsoft Sans Serif"/>
                <a:cs typeface="Microsoft Sans Serif"/>
              </a:rPr>
              <a:t>y</a:t>
            </a:r>
            <a:r>
              <a:rPr sz="2600" spc="-80" dirty="0">
                <a:latin typeface="Microsoft Sans Serif"/>
                <a:cs typeface="Microsoft Sans Serif"/>
              </a:rPr>
              <a:t>a </a:t>
            </a:r>
            <a:r>
              <a:rPr sz="2600" spc="15" dirty="0">
                <a:latin typeface="Microsoft Sans Serif"/>
                <a:cs typeface="Microsoft Sans Serif"/>
              </a:rPr>
              <a:t>I</a:t>
            </a:r>
            <a:r>
              <a:rPr sz="2600" spc="10" dirty="0">
                <a:latin typeface="Microsoft Sans Serif"/>
                <a:cs typeface="Microsoft Sans Serif"/>
              </a:rPr>
              <a:t>n</a:t>
            </a:r>
            <a:r>
              <a:rPr sz="2600" spc="245" dirty="0">
                <a:latin typeface="Microsoft Sans Serif"/>
                <a:cs typeface="Microsoft Sans Serif"/>
              </a:rPr>
              <a:t>t</a:t>
            </a:r>
            <a:r>
              <a:rPr sz="2600" spc="-85" dirty="0">
                <a:latin typeface="Microsoft Sans Serif"/>
                <a:cs typeface="Microsoft Sans Serif"/>
              </a:rPr>
              <a:t>a</a:t>
            </a:r>
            <a:r>
              <a:rPr sz="2600" spc="10" dirty="0">
                <a:latin typeface="Microsoft Sans Serif"/>
                <a:cs typeface="Microsoft Sans Serif"/>
              </a:rPr>
              <a:t>n</a:t>
            </a:r>
            <a:r>
              <a:rPr sz="2600" spc="60" dirty="0">
                <a:latin typeface="Microsoft Sans Serif"/>
                <a:cs typeface="Microsoft Sans Serif"/>
              </a:rPr>
              <a:t>i</a:t>
            </a:r>
            <a:r>
              <a:rPr sz="2600" spc="-80" dirty="0">
                <a:latin typeface="Microsoft Sans Serif"/>
                <a:cs typeface="Microsoft Sans Serif"/>
              </a:rPr>
              <a:t>a</a:t>
            </a:r>
            <a:endParaRPr sz="2600">
              <a:latin typeface="Microsoft Sans Serif"/>
              <a:cs typeface="Microsoft Sans Serif"/>
            </a:endParaRPr>
          </a:p>
        </p:txBody>
      </p:sp>
      <p:sp>
        <p:nvSpPr>
          <p:cNvPr id="12" name="object 12"/>
          <p:cNvSpPr txBox="1"/>
          <p:nvPr/>
        </p:nvSpPr>
        <p:spPr>
          <a:xfrm>
            <a:off x="9727131" y="7541022"/>
            <a:ext cx="546100" cy="574040"/>
          </a:xfrm>
          <a:prstGeom prst="rect">
            <a:avLst/>
          </a:prstGeom>
        </p:spPr>
        <p:txBody>
          <a:bodyPr vert="horz" wrap="square" lIns="0" tIns="12700" rIns="0" bIns="0" rtlCol="0">
            <a:spAutoFit/>
          </a:bodyPr>
          <a:lstStyle/>
          <a:p>
            <a:pPr marL="12700">
              <a:lnSpc>
                <a:spcPct val="100000"/>
              </a:lnSpc>
              <a:spcBef>
                <a:spcPts val="100"/>
              </a:spcBef>
            </a:pPr>
            <a:r>
              <a:rPr sz="3600" spc="220" dirty="0">
                <a:latin typeface="Tahoma"/>
                <a:cs typeface="Tahoma"/>
              </a:rPr>
              <a:t>0</a:t>
            </a:r>
            <a:r>
              <a:rPr sz="3600" spc="-60" dirty="0">
                <a:latin typeface="Tahoma"/>
                <a:cs typeface="Tahoma"/>
              </a:rPr>
              <a:t>5</a:t>
            </a:r>
            <a:endParaRPr sz="3600">
              <a:latin typeface="Tahoma"/>
              <a:cs typeface="Tahoma"/>
            </a:endParaRPr>
          </a:p>
        </p:txBody>
      </p:sp>
      <p:pic>
        <p:nvPicPr>
          <p:cNvPr id="13" name="object 13"/>
          <p:cNvPicPr/>
          <p:nvPr/>
        </p:nvPicPr>
        <p:blipFill>
          <a:blip r:embed="rId2" cstate="print"/>
          <a:stretch>
            <a:fillRect/>
          </a:stretch>
        </p:blipFill>
        <p:spPr>
          <a:xfrm>
            <a:off x="0" y="0"/>
            <a:ext cx="11931930" cy="2095499"/>
          </a:xfrm>
          <a:prstGeom prst="rect">
            <a:avLst/>
          </a:prstGeom>
        </p:spPr>
      </p:pic>
      <p:pic>
        <p:nvPicPr>
          <p:cNvPr id="14" name="object 14"/>
          <p:cNvPicPr/>
          <p:nvPr/>
        </p:nvPicPr>
        <p:blipFill>
          <a:blip r:embed="rId3" cstate="print"/>
          <a:stretch>
            <a:fillRect/>
          </a:stretch>
        </p:blipFill>
        <p:spPr>
          <a:xfrm>
            <a:off x="4601" y="5982816"/>
            <a:ext cx="6410324" cy="430418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955704" y="7197948"/>
            <a:ext cx="3332295" cy="3086099"/>
          </a:xfrm>
          <a:prstGeom prst="rect">
            <a:avLst/>
          </a:prstGeom>
        </p:spPr>
      </p:pic>
      <p:pic>
        <p:nvPicPr>
          <p:cNvPr id="3" name="object 3"/>
          <p:cNvPicPr/>
          <p:nvPr/>
        </p:nvPicPr>
        <p:blipFill>
          <a:blip r:embed="rId3" cstate="print"/>
          <a:stretch>
            <a:fillRect/>
          </a:stretch>
        </p:blipFill>
        <p:spPr>
          <a:xfrm>
            <a:off x="0" y="13"/>
            <a:ext cx="6410312" cy="4331791"/>
          </a:xfrm>
          <a:prstGeom prst="rect">
            <a:avLst/>
          </a:prstGeom>
        </p:spPr>
      </p:pic>
      <p:sp>
        <p:nvSpPr>
          <p:cNvPr id="4" name="object 4"/>
          <p:cNvSpPr txBox="1">
            <a:spLocks noGrp="1"/>
          </p:cNvSpPr>
          <p:nvPr>
            <p:ph type="body" idx="1"/>
          </p:nvPr>
        </p:nvSpPr>
        <p:spPr>
          <a:prstGeom prst="rect">
            <a:avLst/>
          </a:prstGeom>
        </p:spPr>
        <p:txBody>
          <a:bodyPr vert="horz" wrap="square" lIns="0" tIns="12700" rIns="0" bIns="0" rtlCol="0">
            <a:spAutoFit/>
          </a:bodyPr>
          <a:lstStyle/>
          <a:p>
            <a:pPr marL="12700" marR="5080">
              <a:lnSpc>
                <a:spcPct val="108300"/>
              </a:lnSpc>
              <a:spcBef>
                <a:spcPts val="100"/>
              </a:spcBef>
            </a:pPr>
            <a:r>
              <a:rPr spc="-20" dirty="0"/>
              <a:t>Peran </a:t>
            </a:r>
            <a:r>
              <a:rPr spc="-30" dirty="0"/>
              <a:t>desain </a:t>
            </a:r>
            <a:r>
              <a:rPr spc="45" dirty="0"/>
              <a:t>grafis </a:t>
            </a:r>
            <a:r>
              <a:rPr spc="50" dirty="0"/>
              <a:t>di </a:t>
            </a:r>
            <a:r>
              <a:rPr spc="-45" dirty="0"/>
              <a:t>semua </a:t>
            </a:r>
            <a:r>
              <a:rPr spc="10" dirty="0"/>
              <a:t>bidang </a:t>
            </a:r>
            <a:r>
              <a:rPr spc="-5" dirty="0"/>
              <a:t>bisnis </a:t>
            </a:r>
            <a:r>
              <a:rPr spc="5" dirty="0"/>
              <a:t>sangat </a:t>
            </a:r>
            <a:r>
              <a:rPr spc="30" dirty="0"/>
              <a:t>dibutuhkan. </a:t>
            </a:r>
            <a:r>
              <a:rPr spc="-25" dirty="0"/>
              <a:t>Hal </a:t>
            </a:r>
            <a:r>
              <a:rPr spc="65" dirty="0"/>
              <a:t>ini </a:t>
            </a:r>
            <a:r>
              <a:rPr spc="30" dirty="0"/>
              <a:t>dapat </a:t>
            </a:r>
            <a:r>
              <a:rPr spc="35" dirty="0"/>
              <a:t> </a:t>
            </a:r>
            <a:r>
              <a:rPr spc="65" dirty="0"/>
              <a:t>dibuktikan </a:t>
            </a:r>
            <a:r>
              <a:rPr spc="-15" dirty="0"/>
              <a:t>dengan </a:t>
            </a:r>
            <a:r>
              <a:rPr spc="5" dirty="0"/>
              <a:t>banyaknya </a:t>
            </a:r>
            <a:r>
              <a:rPr spc="10" dirty="0"/>
              <a:t>bidang </a:t>
            </a:r>
            <a:r>
              <a:rPr spc="-5" dirty="0"/>
              <a:t>bisnis </a:t>
            </a:r>
            <a:r>
              <a:rPr spc="10" dirty="0"/>
              <a:t>yang </a:t>
            </a:r>
            <a:r>
              <a:rPr spc="20" dirty="0"/>
              <a:t>memanfaatkan </a:t>
            </a:r>
            <a:r>
              <a:rPr spc="5" dirty="0"/>
              <a:t>keahlian </a:t>
            </a:r>
            <a:r>
              <a:rPr spc="10" dirty="0"/>
              <a:t> </a:t>
            </a:r>
            <a:r>
              <a:rPr spc="-5" dirty="0"/>
              <a:t>desainer </a:t>
            </a:r>
            <a:r>
              <a:rPr spc="10" dirty="0"/>
              <a:t>grafis. </a:t>
            </a:r>
            <a:r>
              <a:rPr spc="65" dirty="0"/>
              <a:t>Tuntutan </a:t>
            </a:r>
            <a:r>
              <a:rPr spc="-30" dirty="0"/>
              <a:t>desain </a:t>
            </a:r>
            <a:r>
              <a:rPr spc="35" dirty="0"/>
              <a:t>promosi </a:t>
            </a:r>
            <a:r>
              <a:rPr spc="10" dirty="0"/>
              <a:t>yang </a:t>
            </a:r>
            <a:r>
              <a:rPr spc="-5" dirty="0"/>
              <a:t>semakin </a:t>
            </a:r>
            <a:r>
              <a:rPr spc="30" dirty="0"/>
              <a:t>umum </a:t>
            </a:r>
            <a:r>
              <a:rPr spc="50" dirty="0"/>
              <a:t>di </a:t>
            </a:r>
            <a:r>
              <a:rPr spc="5" dirty="0"/>
              <a:t>dunia </a:t>
            </a:r>
            <a:r>
              <a:rPr spc="-5" dirty="0"/>
              <a:t>bisnis </a:t>
            </a:r>
            <a:r>
              <a:rPr dirty="0"/>
              <a:t> saat</a:t>
            </a:r>
            <a:r>
              <a:rPr spc="-105" dirty="0"/>
              <a:t> </a:t>
            </a:r>
            <a:r>
              <a:rPr spc="65" dirty="0"/>
              <a:t>ini</a:t>
            </a:r>
            <a:r>
              <a:rPr spc="-100" dirty="0"/>
              <a:t> </a:t>
            </a:r>
            <a:r>
              <a:rPr spc="90" dirty="0"/>
              <a:t>menuntut</a:t>
            </a:r>
            <a:r>
              <a:rPr spc="-100" dirty="0"/>
              <a:t> </a:t>
            </a:r>
            <a:r>
              <a:rPr spc="-30" dirty="0"/>
              <a:t>desain</a:t>
            </a:r>
            <a:r>
              <a:rPr spc="-100" dirty="0"/>
              <a:t> </a:t>
            </a:r>
            <a:r>
              <a:rPr spc="45" dirty="0"/>
              <a:t>grafis</a:t>
            </a:r>
            <a:r>
              <a:rPr spc="-100" dirty="0"/>
              <a:t> </a:t>
            </a:r>
            <a:r>
              <a:rPr spc="100" dirty="0"/>
              <a:t>untuk</a:t>
            </a:r>
            <a:r>
              <a:rPr spc="-100" dirty="0"/>
              <a:t> </a:t>
            </a:r>
            <a:r>
              <a:rPr spc="30" dirty="0"/>
              <a:t>dapat</a:t>
            </a:r>
            <a:r>
              <a:rPr spc="-105" dirty="0"/>
              <a:t> </a:t>
            </a:r>
            <a:r>
              <a:rPr spc="-5" dirty="0"/>
              <a:t>mengembangkan</a:t>
            </a:r>
            <a:r>
              <a:rPr spc="-100" dirty="0"/>
              <a:t> </a:t>
            </a:r>
            <a:r>
              <a:rPr spc="45" dirty="0"/>
              <a:t>minatnya</a:t>
            </a:r>
            <a:r>
              <a:rPr spc="-100" dirty="0"/>
              <a:t> </a:t>
            </a:r>
            <a:r>
              <a:rPr spc="30" dirty="0"/>
              <a:t>sendiri </a:t>
            </a:r>
            <a:r>
              <a:rPr spc="-900" dirty="0"/>
              <a:t> </a:t>
            </a:r>
            <a:r>
              <a:rPr spc="-10" dirty="0"/>
              <a:t>dalam</a:t>
            </a:r>
            <a:r>
              <a:rPr spc="-110" dirty="0"/>
              <a:t> </a:t>
            </a:r>
            <a:r>
              <a:rPr spc="40" dirty="0"/>
              <a:t>membuat</a:t>
            </a:r>
            <a:r>
              <a:rPr spc="-105" dirty="0"/>
              <a:t> </a:t>
            </a:r>
            <a:r>
              <a:rPr spc="60" dirty="0"/>
              <a:t>produk</a:t>
            </a:r>
            <a:r>
              <a:rPr spc="-105" dirty="0"/>
              <a:t> </a:t>
            </a:r>
            <a:r>
              <a:rPr spc="10" dirty="0"/>
              <a:t>yang</a:t>
            </a:r>
            <a:r>
              <a:rPr spc="-105" dirty="0"/>
              <a:t> </a:t>
            </a:r>
            <a:r>
              <a:rPr spc="35" dirty="0"/>
              <a:t>menarik</a:t>
            </a:r>
            <a:r>
              <a:rPr spc="-105" dirty="0"/>
              <a:t> </a:t>
            </a:r>
            <a:r>
              <a:rPr spc="5" dirty="0"/>
              <a:t>bagi</a:t>
            </a:r>
            <a:r>
              <a:rPr spc="-105" dirty="0"/>
              <a:t> </a:t>
            </a:r>
            <a:r>
              <a:rPr dirty="0"/>
              <a:t>masyarakat.</a:t>
            </a:r>
          </a:p>
        </p:txBody>
      </p:sp>
      <p:sp>
        <p:nvSpPr>
          <p:cNvPr id="5" name="object 5"/>
          <p:cNvSpPr txBox="1">
            <a:spLocks noGrp="1"/>
          </p:cNvSpPr>
          <p:nvPr>
            <p:ph type="title"/>
          </p:nvPr>
        </p:nvSpPr>
        <p:spPr>
          <a:xfrm>
            <a:off x="1393450" y="2201833"/>
            <a:ext cx="11186795" cy="1848485"/>
          </a:xfrm>
          <a:prstGeom prst="rect">
            <a:avLst/>
          </a:prstGeom>
        </p:spPr>
        <p:txBody>
          <a:bodyPr vert="horz" wrap="square" lIns="0" tIns="13335" rIns="0" bIns="0" rtlCol="0">
            <a:spAutoFit/>
          </a:bodyPr>
          <a:lstStyle/>
          <a:p>
            <a:pPr marL="12700">
              <a:lnSpc>
                <a:spcPct val="100000"/>
              </a:lnSpc>
              <a:spcBef>
                <a:spcPts val="105"/>
              </a:spcBef>
            </a:pPr>
            <a:r>
              <a:rPr sz="11950" spc="1060" dirty="0"/>
              <a:t>Latar</a:t>
            </a:r>
            <a:r>
              <a:rPr sz="11950" spc="-760" dirty="0"/>
              <a:t> </a:t>
            </a:r>
            <a:r>
              <a:rPr sz="11950" spc="665" dirty="0"/>
              <a:t>belakang</a:t>
            </a:r>
            <a:endParaRPr sz="1195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12760218" y="0"/>
            <a:ext cx="5528310" cy="4643120"/>
          </a:xfrm>
          <a:custGeom>
            <a:avLst/>
            <a:gdLst/>
            <a:ahLst/>
            <a:cxnLst/>
            <a:rect l="l" t="t" r="r" b="b"/>
            <a:pathLst>
              <a:path w="5528309" h="4643120">
                <a:moveTo>
                  <a:pt x="5527781" y="4640670"/>
                </a:moveTo>
                <a:lnTo>
                  <a:pt x="5518486" y="4641354"/>
                </a:lnTo>
                <a:lnTo>
                  <a:pt x="5486934" y="4642725"/>
                </a:lnTo>
                <a:lnTo>
                  <a:pt x="5455931" y="4643114"/>
                </a:lnTo>
                <a:lnTo>
                  <a:pt x="5425460" y="4642531"/>
                </a:lnTo>
                <a:lnTo>
                  <a:pt x="5366047" y="4638498"/>
                </a:lnTo>
                <a:lnTo>
                  <a:pt x="5308559" y="4630719"/>
                </a:lnTo>
                <a:lnTo>
                  <a:pt x="5252860" y="4619287"/>
                </a:lnTo>
                <a:lnTo>
                  <a:pt x="5198813" y="4604293"/>
                </a:lnTo>
                <a:lnTo>
                  <a:pt x="5146282" y="4585831"/>
                </a:lnTo>
                <a:lnTo>
                  <a:pt x="5095130" y="4563993"/>
                </a:lnTo>
                <a:lnTo>
                  <a:pt x="5045221" y="4538871"/>
                </a:lnTo>
                <a:lnTo>
                  <a:pt x="4996418" y="4510557"/>
                </a:lnTo>
                <a:lnTo>
                  <a:pt x="4948586" y="4479144"/>
                </a:lnTo>
                <a:lnTo>
                  <a:pt x="4901587" y="4444725"/>
                </a:lnTo>
                <a:lnTo>
                  <a:pt x="4855286" y="4407392"/>
                </a:lnTo>
                <a:lnTo>
                  <a:pt x="4809546" y="4367237"/>
                </a:lnTo>
                <a:lnTo>
                  <a:pt x="4764231" y="4324353"/>
                </a:lnTo>
                <a:lnTo>
                  <a:pt x="4719203" y="4278832"/>
                </a:lnTo>
                <a:lnTo>
                  <a:pt x="4674327" y="4230767"/>
                </a:lnTo>
                <a:lnTo>
                  <a:pt x="4629467" y="4180250"/>
                </a:lnTo>
                <a:lnTo>
                  <a:pt x="4584486" y="4127373"/>
                </a:lnTo>
                <a:lnTo>
                  <a:pt x="4539247" y="4072229"/>
                </a:lnTo>
                <a:lnTo>
                  <a:pt x="4493615" y="4014911"/>
                </a:lnTo>
                <a:lnTo>
                  <a:pt x="4447452" y="3955510"/>
                </a:lnTo>
                <a:lnTo>
                  <a:pt x="4424129" y="3925058"/>
                </a:lnTo>
                <a:lnTo>
                  <a:pt x="4400623" y="3894120"/>
                </a:lnTo>
                <a:lnTo>
                  <a:pt x="4376915" y="3862707"/>
                </a:lnTo>
                <a:lnTo>
                  <a:pt x="4352990" y="3830832"/>
                </a:lnTo>
                <a:lnTo>
                  <a:pt x="4328831" y="3798505"/>
                </a:lnTo>
                <a:lnTo>
                  <a:pt x="4203911" y="3630509"/>
                </a:lnTo>
                <a:lnTo>
                  <a:pt x="4151703" y="3560556"/>
                </a:lnTo>
                <a:lnTo>
                  <a:pt x="4125051" y="3525036"/>
                </a:lnTo>
                <a:lnTo>
                  <a:pt x="4098010" y="3489168"/>
                </a:lnTo>
                <a:lnTo>
                  <a:pt x="4070564" y="3452965"/>
                </a:lnTo>
                <a:lnTo>
                  <a:pt x="4042695" y="3416437"/>
                </a:lnTo>
                <a:lnTo>
                  <a:pt x="4014387" y="3379597"/>
                </a:lnTo>
                <a:lnTo>
                  <a:pt x="3985622" y="3342456"/>
                </a:lnTo>
                <a:lnTo>
                  <a:pt x="3956384" y="3305026"/>
                </a:lnTo>
                <a:lnTo>
                  <a:pt x="3926656" y="3267317"/>
                </a:lnTo>
                <a:lnTo>
                  <a:pt x="3896419" y="3229342"/>
                </a:lnTo>
                <a:lnTo>
                  <a:pt x="3865658" y="3191113"/>
                </a:lnTo>
                <a:lnTo>
                  <a:pt x="3834356" y="3152640"/>
                </a:lnTo>
                <a:lnTo>
                  <a:pt x="3802494" y="3113935"/>
                </a:lnTo>
                <a:lnTo>
                  <a:pt x="3770057" y="3075010"/>
                </a:lnTo>
                <a:lnTo>
                  <a:pt x="3737026" y="3035877"/>
                </a:lnTo>
                <a:lnTo>
                  <a:pt x="3703386" y="2996547"/>
                </a:lnTo>
                <a:lnTo>
                  <a:pt x="3669119" y="2957031"/>
                </a:lnTo>
                <a:lnTo>
                  <a:pt x="3634208" y="2917341"/>
                </a:lnTo>
                <a:lnTo>
                  <a:pt x="3598635" y="2877489"/>
                </a:lnTo>
                <a:lnTo>
                  <a:pt x="3562385" y="2837486"/>
                </a:lnTo>
                <a:lnTo>
                  <a:pt x="3525439" y="2797344"/>
                </a:lnTo>
                <a:lnTo>
                  <a:pt x="3487781" y="2757074"/>
                </a:lnTo>
                <a:lnTo>
                  <a:pt x="3449394" y="2716687"/>
                </a:lnTo>
                <a:lnTo>
                  <a:pt x="3410260" y="2676197"/>
                </a:lnTo>
                <a:lnTo>
                  <a:pt x="3370363" y="2635613"/>
                </a:lnTo>
                <a:lnTo>
                  <a:pt x="3329686" y="2594948"/>
                </a:lnTo>
                <a:lnTo>
                  <a:pt x="3288211" y="2554212"/>
                </a:lnTo>
                <a:lnTo>
                  <a:pt x="3245921" y="2513419"/>
                </a:lnTo>
                <a:lnTo>
                  <a:pt x="3202800" y="2472578"/>
                </a:lnTo>
                <a:lnTo>
                  <a:pt x="3158831" y="2431702"/>
                </a:lnTo>
                <a:lnTo>
                  <a:pt x="3113995" y="2390803"/>
                </a:lnTo>
                <a:lnTo>
                  <a:pt x="3068277" y="2349891"/>
                </a:lnTo>
                <a:lnTo>
                  <a:pt x="3021659" y="2308979"/>
                </a:lnTo>
                <a:lnTo>
                  <a:pt x="2974124" y="2268077"/>
                </a:lnTo>
                <a:lnTo>
                  <a:pt x="2942526" y="2243503"/>
                </a:lnTo>
                <a:lnTo>
                  <a:pt x="2906429" y="2219535"/>
                </a:lnTo>
                <a:lnTo>
                  <a:pt x="2866044" y="2196104"/>
                </a:lnTo>
                <a:lnTo>
                  <a:pt x="2821581" y="2173140"/>
                </a:lnTo>
                <a:lnTo>
                  <a:pt x="2773249" y="2150575"/>
                </a:lnTo>
                <a:lnTo>
                  <a:pt x="2721259" y="2128340"/>
                </a:lnTo>
                <a:lnTo>
                  <a:pt x="2665821" y="2106365"/>
                </a:lnTo>
                <a:lnTo>
                  <a:pt x="2607145" y="2084582"/>
                </a:lnTo>
                <a:lnTo>
                  <a:pt x="2545441" y="2062922"/>
                </a:lnTo>
                <a:lnTo>
                  <a:pt x="2480919" y="2041316"/>
                </a:lnTo>
                <a:lnTo>
                  <a:pt x="2413789" y="2019694"/>
                </a:lnTo>
                <a:lnTo>
                  <a:pt x="2308663" y="1987081"/>
                </a:lnTo>
                <a:lnTo>
                  <a:pt x="1888495" y="1862115"/>
                </a:lnTo>
                <a:lnTo>
                  <a:pt x="1645252" y="1787450"/>
                </a:lnTo>
                <a:lnTo>
                  <a:pt x="1522271" y="1747620"/>
                </a:lnTo>
                <a:lnTo>
                  <a:pt x="1440261" y="1719984"/>
                </a:lnTo>
                <a:lnTo>
                  <a:pt x="1358479" y="1691401"/>
                </a:lnTo>
                <a:lnTo>
                  <a:pt x="1277135" y="1661802"/>
                </a:lnTo>
                <a:lnTo>
                  <a:pt x="1236692" y="1646600"/>
                </a:lnTo>
                <a:lnTo>
                  <a:pt x="1196437" y="1631118"/>
                </a:lnTo>
                <a:lnTo>
                  <a:pt x="1156397" y="1615348"/>
                </a:lnTo>
                <a:lnTo>
                  <a:pt x="1116598" y="1599280"/>
                </a:lnTo>
                <a:lnTo>
                  <a:pt x="1077065" y="1582907"/>
                </a:lnTo>
                <a:lnTo>
                  <a:pt x="1037825" y="1566219"/>
                </a:lnTo>
                <a:lnTo>
                  <a:pt x="998905" y="1549209"/>
                </a:lnTo>
                <a:lnTo>
                  <a:pt x="960330" y="1531866"/>
                </a:lnTo>
                <a:lnTo>
                  <a:pt x="922128" y="1514184"/>
                </a:lnTo>
                <a:lnTo>
                  <a:pt x="884323" y="1496152"/>
                </a:lnTo>
                <a:lnTo>
                  <a:pt x="846943" y="1477764"/>
                </a:lnTo>
                <a:lnTo>
                  <a:pt x="810013" y="1459008"/>
                </a:lnTo>
                <a:lnTo>
                  <a:pt x="773560" y="1439879"/>
                </a:lnTo>
                <a:lnTo>
                  <a:pt x="737611" y="1420366"/>
                </a:lnTo>
                <a:lnTo>
                  <a:pt x="702191" y="1400460"/>
                </a:lnTo>
                <a:lnTo>
                  <a:pt x="667326" y="1380155"/>
                </a:lnTo>
                <a:lnTo>
                  <a:pt x="633044" y="1359440"/>
                </a:lnTo>
                <a:lnTo>
                  <a:pt x="599369" y="1338307"/>
                </a:lnTo>
                <a:lnTo>
                  <a:pt x="566329" y="1316747"/>
                </a:lnTo>
                <a:lnTo>
                  <a:pt x="533950" y="1294753"/>
                </a:lnTo>
                <a:lnTo>
                  <a:pt x="502258" y="1272314"/>
                </a:lnTo>
                <a:lnTo>
                  <a:pt x="471278" y="1249424"/>
                </a:lnTo>
                <a:lnTo>
                  <a:pt x="441039" y="1226072"/>
                </a:lnTo>
                <a:lnTo>
                  <a:pt x="382882" y="1177951"/>
                </a:lnTo>
                <a:lnTo>
                  <a:pt x="327999" y="1127883"/>
                </a:lnTo>
                <a:lnTo>
                  <a:pt x="276598" y="1075798"/>
                </a:lnTo>
                <a:lnTo>
                  <a:pt x="228890" y="1021627"/>
                </a:lnTo>
                <a:lnTo>
                  <a:pt x="185085" y="965302"/>
                </a:lnTo>
                <a:lnTo>
                  <a:pt x="145393" y="906753"/>
                </a:lnTo>
                <a:lnTo>
                  <a:pt x="110024" y="845911"/>
                </a:lnTo>
                <a:lnTo>
                  <a:pt x="79187" y="782708"/>
                </a:lnTo>
                <a:lnTo>
                  <a:pt x="53094" y="717075"/>
                </a:lnTo>
                <a:lnTo>
                  <a:pt x="31954" y="648942"/>
                </a:lnTo>
                <a:lnTo>
                  <a:pt x="15976" y="578240"/>
                </a:lnTo>
                <a:lnTo>
                  <a:pt x="5372" y="504900"/>
                </a:lnTo>
                <a:lnTo>
                  <a:pt x="351" y="428854"/>
                </a:lnTo>
                <a:lnTo>
                  <a:pt x="0" y="389794"/>
                </a:lnTo>
                <a:lnTo>
                  <a:pt x="1123" y="350032"/>
                </a:lnTo>
                <a:lnTo>
                  <a:pt x="3747" y="309559"/>
                </a:lnTo>
                <a:lnTo>
                  <a:pt x="7898" y="268366"/>
                </a:lnTo>
                <a:lnTo>
                  <a:pt x="13602" y="226444"/>
                </a:lnTo>
                <a:lnTo>
                  <a:pt x="20886" y="183786"/>
                </a:lnTo>
                <a:lnTo>
                  <a:pt x="29776" y="140381"/>
                </a:lnTo>
                <a:lnTo>
                  <a:pt x="40297" y="96223"/>
                </a:lnTo>
                <a:lnTo>
                  <a:pt x="52477" y="51301"/>
                </a:lnTo>
                <a:lnTo>
                  <a:pt x="66342" y="5608"/>
                </a:lnTo>
                <a:lnTo>
                  <a:pt x="68222" y="0"/>
                </a:lnTo>
                <a:lnTo>
                  <a:pt x="5527781" y="0"/>
                </a:lnTo>
                <a:lnTo>
                  <a:pt x="5527781" y="4640670"/>
                </a:lnTo>
                <a:close/>
              </a:path>
            </a:pathLst>
          </a:custGeom>
          <a:solidFill>
            <a:srgbClr val="ABCFC7"/>
          </a:solidFill>
        </p:spPr>
        <p:txBody>
          <a:bodyPr wrap="square" lIns="0" tIns="0" rIns="0" bIns="0" rtlCol="0"/>
          <a:lstStyle/>
          <a:p>
            <a:endParaRPr/>
          </a:p>
        </p:txBody>
      </p:sp>
      <p:sp>
        <p:nvSpPr>
          <p:cNvPr id="9" name="object 9"/>
          <p:cNvSpPr txBox="1">
            <a:spLocks noGrp="1"/>
          </p:cNvSpPr>
          <p:nvPr>
            <p:ph type="title"/>
          </p:nvPr>
        </p:nvSpPr>
        <p:spPr>
          <a:xfrm>
            <a:off x="4191000" y="991813"/>
            <a:ext cx="3657600" cy="1021080"/>
          </a:xfrm>
          <a:prstGeom prst="rect">
            <a:avLst/>
          </a:prstGeom>
        </p:spPr>
        <p:txBody>
          <a:bodyPr vert="horz" wrap="square" lIns="0" tIns="16510" rIns="0" bIns="0" rtlCol="0">
            <a:spAutoFit/>
          </a:bodyPr>
          <a:lstStyle/>
          <a:p>
            <a:pPr marL="12700">
              <a:lnSpc>
                <a:spcPct val="100000"/>
              </a:lnSpc>
              <a:spcBef>
                <a:spcPts val="130"/>
              </a:spcBef>
            </a:pPr>
            <a:r>
              <a:rPr sz="6500" spc="975" dirty="0"/>
              <a:t>T</a:t>
            </a:r>
            <a:r>
              <a:rPr sz="6500" spc="330" dirty="0"/>
              <a:t>u</a:t>
            </a:r>
            <a:r>
              <a:rPr sz="6500" spc="-190" dirty="0"/>
              <a:t>j</a:t>
            </a:r>
            <a:r>
              <a:rPr sz="6500" spc="330" dirty="0"/>
              <a:t>u</a:t>
            </a:r>
            <a:r>
              <a:rPr sz="6500" spc="480" dirty="0"/>
              <a:t>a</a:t>
            </a:r>
            <a:r>
              <a:rPr sz="6500" spc="330" dirty="0"/>
              <a:t>n</a:t>
            </a:r>
            <a:endParaRPr sz="6500" dirty="0"/>
          </a:p>
        </p:txBody>
      </p:sp>
      <p:sp>
        <p:nvSpPr>
          <p:cNvPr id="10" name="object 10"/>
          <p:cNvSpPr txBox="1"/>
          <p:nvPr/>
        </p:nvSpPr>
        <p:spPr>
          <a:xfrm>
            <a:off x="2057400" y="2322543"/>
            <a:ext cx="12115800" cy="4984763"/>
          </a:xfrm>
          <a:prstGeom prst="rect">
            <a:avLst/>
          </a:prstGeom>
        </p:spPr>
        <p:txBody>
          <a:bodyPr vert="horz" wrap="square" lIns="0" tIns="12065" rIns="0" bIns="0" rtlCol="0">
            <a:spAutoFit/>
          </a:bodyPr>
          <a:lstStyle/>
          <a:p>
            <a:pPr marL="755650" marR="5080" indent="-742950">
              <a:lnSpc>
                <a:spcPct val="108100"/>
              </a:lnSpc>
              <a:spcBef>
                <a:spcPts val="95"/>
              </a:spcBef>
              <a:buFont typeface="+mj-lt"/>
              <a:buAutoNum type="arabicPeriod"/>
              <a:tabLst>
                <a:tab pos="1109980" algn="l"/>
              </a:tabLst>
            </a:pPr>
            <a:r>
              <a:rPr sz="4300" spc="-10" dirty="0" err="1">
                <a:latin typeface="Microsoft Sans Serif"/>
                <a:cs typeface="Microsoft Sans Serif"/>
              </a:rPr>
              <a:t>Tujuan</a:t>
            </a:r>
            <a:r>
              <a:rPr sz="4300" spc="-160" dirty="0">
                <a:latin typeface="Microsoft Sans Serif"/>
                <a:cs typeface="Microsoft Sans Serif"/>
              </a:rPr>
              <a:t> </a:t>
            </a:r>
            <a:r>
              <a:rPr sz="4300" spc="-10" dirty="0">
                <a:latin typeface="Microsoft Sans Serif"/>
                <a:cs typeface="Microsoft Sans Serif"/>
              </a:rPr>
              <a:t>perancangan</a:t>
            </a:r>
            <a:r>
              <a:rPr sz="4300" spc="-160" dirty="0">
                <a:latin typeface="Microsoft Sans Serif"/>
                <a:cs typeface="Microsoft Sans Serif"/>
              </a:rPr>
              <a:t> </a:t>
            </a:r>
            <a:r>
              <a:rPr sz="4300" spc="-35" dirty="0">
                <a:latin typeface="Microsoft Sans Serif"/>
                <a:cs typeface="Microsoft Sans Serif"/>
              </a:rPr>
              <a:t>adalah </a:t>
            </a:r>
            <a:r>
              <a:rPr sz="4300" spc="-1125" dirty="0">
                <a:latin typeface="Microsoft Sans Serif"/>
                <a:cs typeface="Microsoft Sans Serif"/>
              </a:rPr>
              <a:t> </a:t>
            </a:r>
            <a:r>
              <a:rPr sz="4300" spc="125" dirty="0">
                <a:latin typeface="Microsoft Sans Serif"/>
                <a:cs typeface="Microsoft Sans Serif"/>
              </a:rPr>
              <a:t>untuk </a:t>
            </a:r>
            <a:r>
              <a:rPr sz="4300" spc="-5" dirty="0">
                <a:latin typeface="Microsoft Sans Serif"/>
                <a:cs typeface="Microsoft Sans Serif"/>
              </a:rPr>
              <a:t>menyesuaikan </a:t>
            </a:r>
            <a:r>
              <a:rPr sz="4300" dirty="0">
                <a:latin typeface="Microsoft Sans Serif"/>
                <a:cs typeface="Microsoft Sans Serif"/>
              </a:rPr>
              <a:t>hasil </a:t>
            </a:r>
            <a:r>
              <a:rPr sz="4300" spc="5" dirty="0">
                <a:latin typeface="Microsoft Sans Serif"/>
                <a:cs typeface="Microsoft Sans Serif"/>
              </a:rPr>
              <a:t> </a:t>
            </a:r>
            <a:r>
              <a:rPr sz="4300" spc="-5" dirty="0">
                <a:latin typeface="Microsoft Sans Serif"/>
                <a:cs typeface="Microsoft Sans Serif"/>
              </a:rPr>
              <a:t>rancangan </a:t>
            </a:r>
            <a:r>
              <a:rPr sz="4300" spc="-20" dirty="0">
                <a:latin typeface="Microsoft Sans Serif"/>
                <a:cs typeface="Microsoft Sans Serif"/>
              </a:rPr>
              <a:t>dengan </a:t>
            </a:r>
            <a:r>
              <a:rPr sz="4300" spc="-5" dirty="0">
                <a:latin typeface="Microsoft Sans Serif"/>
                <a:cs typeface="Microsoft Sans Serif"/>
              </a:rPr>
              <a:t>memahami </a:t>
            </a:r>
            <a:r>
              <a:rPr sz="4300" dirty="0">
                <a:latin typeface="Microsoft Sans Serif"/>
                <a:cs typeface="Microsoft Sans Serif"/>
              </a:rPr>
              <a:t> </a:t>
            </a:r>
            <a:r>
              <a:rPr sz="4300" spc="15" dirty="0">
                <a:latin typeface="Microsoft Sans Serif"/>
                <a:cs typeface="Microsoft Sans Serif"/>
              </a:rPr>
              <a:t>kekuatan, </a:t>
            </a:r>
            <a:r>
              <a:rPr sz="4300" spc="25" dirty="0">
                <a:latin typeface="Microsoft Sans Serif"/>
                <a:cs typeface="Microsoft Sans Serif"/>
              </a:rPr>
              <a:t>keterbatasan, </a:t>
            </a:r>
            <a:r>
              <a:rPr sz="4300" spc="-25" dirty="0">
                <a:latin typeface="Microsoft Sans Serif"/>
                <a:cs typeface="Microsoft Sans Serif"/>
              </a:rPr>
              <a:t>dan </a:t>
            </a:r>
            <a:r>
              <a:rPr sz="4300" spc="-20" dirty="0">
                <a:latin typeface="Microsoft Sans Serif"/>
                <a:cs typeface="Microsoft Sans Serif"/>
              </a:rPr>
              <a:t> </a:t>
            </a:r>
            <a:r>
              <a:rPr sz="4300" spc="-5" dirty="0">
                <a:latin typeface="Microsoft Sans Serif"/>
                <a:cs typeface="Microsoft Sans Serif"/>
              </a:rPr>
              <a:t>kemampuan </a:t>
            </a:r>
            <a:r>
              <a:rPr sz="4300" spc="-25" dirty="0">
                <a:latin typeface="Microsoft Sans Serif"/>
                <a:cs typeface="Microsoft Sans Serif"/>
              </a:rPr>
              <a:t>manusia </a:t>
            </a:r>
            <a:r>
              <a:rPr sz="4300" spc="-45" dirty="0">
                <a:latin typeface="Microsoft Sans Serif"/>
                <a:cs typeface="Microsoft Sans Serif"/>
              </a:rPr>
              <a:t>sebagai </a:t>
            </a:r>
            <a:r>
              <a:rPr sz="4300" spc="-40" dirty="0">
                <a:latin typeface="Microsoft Sans Serif"/>
                <a:cs typeface="Microsoft Sans Serif"/>
              </a:rPr>
              <a:t> </a:t>
            </a:r>
            <a:r>
              <a:rPr sz="4300" spc="-30" dirty="0" err="1">
                <a:latin typeface="Microsoft Sans Serif"/>
                <a:cs typeface="Microsoft Sans Serif"/>
              </a:rPr>
              <a:t>pengguna</a:t>
            </a:r>
            <a:r>
              <a:rPr sz="4300" spc="-30" dirty="0">
                <a:latin typeface="Microsoft Sans Serif"/>
                <a:cs typeface="Microsoft Sans Serif"/>
              </a:rPr>
              <a:t>.</a:t>
            </a:r>
            <a:endParaRPr lang="en-US" sz="4300" spc="-30" dirty="0">
              <a:latin typeface="Microsoft Sans Serif"/>
              <a:cs typeface="Microsoft Sans Serif"/>
            </a:endParaRPr>
          </a:p>
          <a:p>
            <a:pPr marL="755650" marR="5080" indent="-742950">
              <a:lnSpc>
                <a:spcPct val="108100"/>
              </a:lnSpc>
              <a:spcBef>
                <a:spcPts val="95"/>
              </a:spcBef>
              <a:buFont typeface="+mj-lt"/>
              <a:buAutoNum type="arabicPeriod"/>
              <a:tabLst>
                <a:tab pos="1109980" algn="l"/>
              </a:tabLst>
            </a:pPr>
            <a:endParaRPr lang="en-US" sz="4300" spc="-30" dirty="0">
              <a:latin typeface="Microsoft Sans Serif"/>
              <a:cs typeface="Microsoft Sans Serif"/>
            </a:endParaRPr>
          </a:p>
          <a:p>
            <a:pPr marL="755650" marR="5080" indent="-742950">
              <a:lnSpc>
                <a:spcPct val="108100"/>
              </a:lnSpc>
              <a:spcBef>
                <a:spcPts val="95"/>
              </a:spcBef>
              <a:buFont typeface="+mj-lt"/>
              <a:buAutoNum type="arabicPeriod"/>
              <a:tabLst>
                <a:tab pos="1109980" algn="l"/>
              </a:tabLst>
            </a:pPr>
            <a:r>
              <a:rPr lang="en-US" sz="4300" dirty="0" err="1">
                <a:latin typeface="Microsoft Sans Serif"/>
                <a:cs typeface="Microsoft Sans Serif"/>
              </a:rPr>
              <a:t>Meningkatkan</a:t>
            </a:r>
            <a:r>
              <a:rPr lang="en-US" sz="4300" dirty="0">
                <a:latin typeface="Microsoft Sans Serif"/>
                <a:cs typeface="Microsoft Sans Serif"/>
              </a:rPr>
              <a:t> </a:t>
            </a:r>
            <a:r>
              <a:rPr lang="en-US" sz="4300" dirty="0" err="1">
                <a:latin typeface="Microsoft Sans Serif"/>
                <a:cs typeface="Microsoft Sans Serif"/>
              </a:rPr>
              <a:t>efisiensi</a:t>
            </a:r>
            <a:r>
              <a:rPr lang="en-US" sz="4300" dirty="0">
                <a:latin typeface="Microsoft Sans Serif"/>
                <a:cs typeface="Microsoft Sans Serif"/>
              </a:rPr>
              <a:t>, </a:t>
            </a:r>
            <a:r>
              <a:rPr lang="en-US" sz="4300" dirty="0" err="1">
                <a:latin typeface="Microsoft Sans Serif"/>
                <a:cs typeface="Microsoft Sans Serif"/>
              </a:rPr>
              <a:t>produktivitas</a:t>
            </a:r>
            <a:r>
              <a:rPr lang="en-US" sz="4300" dirty="0">
                <a:latin typeface="Microsoft Sans Serif"/>
                <a:cs typeface="Microsoft Sans Serif"/>
              </a:rPr>
              <a:t> dan </a:t>
            </a:r>
            <a:r>
              <a:rPr lang="en-US" sz="4300" dirty="0" err="1">
                <a:latin typeface="Microsoft Sans Serif"/>
                <a:cs typeface="Microsoft Sans Serif"/>
              </a:rPr>
              <a:t>kualitas</a:t>
            </a:r>
            <a:r>
              <a:rPr lang="en-US" sz="4300" dirty="0">
                <a:latin typeface="Microsoft Sans Serif"/>
                <a:cs typeface="Microsoft Sans Serif"/>
              </a:rPr>
              <a:t> </a:t>
            </a:r>
            <a:r>
              <a:rPr lang="en-US" sz="4300" dirty="0" err="1">
                <a:latin typeface="Microsoft Sans Serif"/>
                <a:cs typeface="Microsoft Sans Serif"/>
              </a:rPr>
              <a:t>hidup</a:t>
            </a:r>
            <a:r>
              <a:rPr lang="en-US" sz="4300" dirty="0">
                <a:latin typeface="Microsoft Sans Serif"/>
                <a:cs typeface="Microsoft Sans Serif"/>
              </a:rPr>
              <a:t> </a:t>
            </a:r>
            <a:r>
              <a:rPr lang="en-US" sz="4300" dirty="0" err="1">
                <a:latin typeface="Microsoft Sans Serif"/>
                <a:cs typeface="Microsoft Sans Serif"/>
              </a:rPr>
              <a:t>manusia</a:t>
            </a:r>
            <a:endParaRPr sz="4300" dirty="0">
              <a:latin typeface="Microsoft Sans Serif"/>
              <a:cs typeface="Microsoft Sans Serif"/>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955704" y="7197948"/>
            <a:ext cx="3332295" cy="3086099"/>
          </a:xfrm>
          <a:prstGeom prst="rect">
            <a:avLst/>
          </a:prstGeom>
        </p:spPr>
      </p:pic>
      <p:pic>
        <p:nvPicPr>
          <p:cNvPr id="3" name="object 3"/>
          <p:cNvPicPr/>
          <p:nvPr/>
        </p:nvPicPr>
        <p:blipFill>
          <a:blip r:embed="rId3" cstate="print"/>
          <a:stretch>
            <a:fillRect/>
          </a:stretch>
        </p:blipFill>
        <p:spPr>
          <a:xfrm>
            <a:off x="0" y="13"/>
            <a:ext cx="6410312" cy="4331791"/>
          </a:xfrm>
          <a:prstGeom prst="rect">
            <a:avLst/>
          </a:prstGeom>
        </p:spPr>
      </p:pic>
      <p:sp>
        <p:nvSpPr>
          <p:cNvPr id="4" name="object 4"/>
          <p:cNvSpPr txBox="1">
            <a:spLocks noGrp="1"/>
          </p:cNvSpPr>
          <p:nvPr>
            <p:ph type="body" idx="1"/>
          </p:nvPr>
        </p:nvSpPr>
        <p:spPr>
          <a:xfrm>
            <a:off x="1219200" y="3543300"/>
            <a:ext cx="15675348" cy="5019516"/>
          </a:xfrm>
          <a:prstGeom prst="rect">
            <a:avLst/>
          </a:prstGeom>
        </p:spPr>
        <p:txBody>
          <a:bodyPr vert="horz" wrap="square" lIns="0" tIns="12700" rIns="0" bIns="0" rtlCol="0">
            <a:spAutoFit/>
          </a:bodyPr>
          <a:lstStyle/>
          <a:p>
            <a:pPr marL="755650" marR="5080" indent="-742950">
              <a:lnSpc>
                <a:spcPct val="150000"/>
              </a:lnSpc>
              <a:spcBef>
                <a:spcPts val="100"/>
              </a:spcBef>
              <a:buFont typeface="+mj-lt"/>
              <a:buAutoNum type="arabicPeriod"/>
            </a:pPr>
            <a:r>
              <a:rPr lang="en-ID" sz="4400" dirty="0" err="1">
                <a:effectLst/>
                <a:latin typeface="Times New Roman" panose="02020603050405020304" pitchFamily="18" charset="0"/>
                <a:ea typeface="Times New Roman" panose="02020603050405020304" pitchFamily="18" charset="0"/>
              </a:rPr>
              <a:t>menyampaikan</a:t>
            </a:r>
            <a:r>
              <a:rPr lang="en-ID" sz="4400" dirty="0">
                <a:effectLst/>
                <a:latin typeface="Times New Roman" panose="02020603050405020304" pitchFamily="18" charset="0"/>
                <a:ea typeface="Times New Roman" panose="02020603050405020304" pitchFamily="18" charset="0"/>
              </a:rPr>
              <a:t> </a:t>
            </a:r>
            <a:r>
              <a:rPr lang="en-ID" sz="4400" dirty="0" err="1">
                <a:effectLst/>
                <a:latin typeface="Times New Roman" panose="02020603050405020304" pitchFamily="18" charset="0"/>
                <a:ea typeface="Times New Roman" panose="02020603050405020304" pitchFamily="18" charset="0"/>
              </a:rPr>
              <a:t>informasi</a:t>
            </a:r>
            <a:r>
              <a:rPr lang="en-ID" sz="4400" dirty="0">
                <a:effectLst/>
                <a:latin typeface="Times New Roman" panose="02020603050405020304" pitchFamily="18" charset="0"/>
                <a:ea typeface="Times New Roman" panose="02020603050405020304" pitchFamily="18" charset="0"/>
              </a:rPr>
              <a:t> </a:t>
            </a:r>
            <a:r>
              <a:rPr lang="en-ID" sz="4400" dirty="0" err="1">
                <a:effectLst/>
                <a:latin typeface="Times New Roman" panose="02020603050405020304" pitchFamily="18" charset="0"/>
                <a:ea typeface="Times New Roman" panose="02020603050405020304" pitchFamily="18" charset="0"/>
              </a:rPr>
              <a:t>dalam</a:t>
            </a:r>
            <a:r>
              <a:rPr lang="en-ID" sz="4400" dirty="0">
                <a:effectLst/>
                <a:latin typeface="Times New Roman" panose="02020603050405020304" pitchFamily="18" charset="0"/>
                <a:ea typeface="Times New Roman" panose="02020603050405020304" pitchFamily="18" charset="0"/>
              </a:rPr>
              <a:t> </a:t>
            </a:r>
            <a:r>
              <a:rPr lang="en-ID" sz="4400" dirty="0" err="1">
                <a:effectLst/>
                <a:latin typeface="Times New Roman" panose="02020603050405020304" pitchFamily="18" charset="0"/>
                <a:ea typeface="Times New Roman" panose="02020603050405020304" pitchFamily="18" charset="0"/>
              </a:rPr>
              <a:t>bentuk</a:t>
            </a:r>
            <a:r>
              <a:rPr lang="en-ID" sz="4400" dirty="0">
                <a:effectLst/>
                <a:latin typeface="Times New Roman" panose="02020603050405020304" pitchFamily="18" charset="0"/>
                <a:ea typeface="Times New Roman" panose="02020603050405020304" pitchFamily="18" charset="0"/>
              </a:rPr>
              <a:t> </a:t>
            </a:r>
            <a:r>
              <a:rPr lang="en-ID" sz="4400" dirty="0" err="1">
                <a:effectLst/>
                <a:latin typeface="Times New Roman" panose="02020603050405020304" pitchFamily="18" charset="0"/>
                <a:ea typeface="Times New Roman" panose="02020603050405020304" pitchFamily="18" charset="0"/>
              </a:rPr>
              <a:t>grafik</a:t>
            </a:r>
            <a:endParaRPr lang="en-ID" sz="4400" dirty="0">
              <a:effectLst/>
              <a:latin typeface="Times New Roman" panose="02020603050405020304" pitchFamily="18" charset="0"/>
              <a:ea typeface="Times New Roman" panose="02020603050405020304" pitchFamily="18" charset="0"/>
            </a:endParaRPr>
          </a:p>
          <a:p>
            <a:pPr marL="755650" marR="5080" indent="-742950">
              <a:lnSpc>
                <a:spcPct val="150000"/>
              </a:lnSpc>
              <a:spcBef>
                <a:spcPts val="100"/>
              </a:spcBef>
              <a:buFont typeface="+mj-lt"/>
              <a:buAutoNum type="arabicPeriod"/>
            </a:pPr>
            <a:r>
              <a:rPr lang="en-ID" sz="4400" dirty="0" err="1">
                <a:effectLst/>
                <a:latin typeface="Times New Roman" panose="02020603050405020304" pitchFamily="18" charset="0"/>
                <a:ea typeface="Times New Roman" panose="02020603050405020304" pitchFamily="18" charset="0"/>
              </a:rPr>
              <a:t>Percepat</a:t>
            </a:r>
            <a:r>
              <a:rPr lang="en-ID" sz="4400" dirty="0">
                <a:effectLst/>
                <a:latin typeface="Times New Roman" panose="02020603050405020304" pitchFamily="18" charset="0"/>
                <a:ea typeface="Times New Roman" panose="02020603050405020304" pitchFamily="18" charset="0"/>
              </a:rPr>
              <a:t> </a:t>
            </a:r>
            <a:r>
              <a:rPr lang="en-ID" sz="4400" dirty="0" err="1">
                <a:effectLst/>
                <a:latin typeface="Times New Roman" panose="02020603050405020304" pitchFamily="18" charset="0"/>
                <a:ea typeface="Times New Roman" panose="02020603050405020304" pitchFamily="18" charset="0"/>
              </a:rPr>
              <a:t>alur</a:t>
            </a:r>
            <a:r>
              <a:rPr lang="en-ID" sz="4400" dirty="0">
                <a:effectLst/>
                <a:latin typeface="Times New Roman" panose="02020603050405020304" pitchFamily="18" charset="0"/>
                <a:ea typeface="Times New Roman" panose="02020603050405020304" pitchFamily="18" charset="0"/>
              </a:rPr>
              <a:t> </a:t>
            </a:r>
            <a:r>
              <a:rPr lang="en-ID" sz="4400" dirty="0" err="1">
                <a:effectLst/>
                <a:latin typeface="Times New Roman" panose="02020603050405020304" pitchFamily="18" charset="0"/>
                <a:ea typeface="Times New Roman" panose="02020603050405020304" pitchFamily="18" charset="0"/>
              </a:rPr>
              <a:t>kerja</a:t>
            </a:r>
            <a:endParaRPr lang="en-ID" sz="4400" dirty="0">
              <a:effectLst/>
              <a:latin typeface="Times New Roman" panose="02020603050405020304" pitchFamily="18" charset="0"/>
              <a:ea typeface="Times New Roman" panose="02020603050405020304" pitchFamily="18" charset="0"/>
            </a:endParaRPr>
          </a:p>
          <a:p>
            <a:pPr marL="755650" marR="5080" indent="-742950">
              <a:lnSpc>
                <a:spcPct val="150000"/>
              </a:lnSpc>
              <a:spcBef>
                <a:spcPts val="100"/>
              </a:spcBef>
              <a:buFont typeface="+mj-lt"/>
              <a:buAutoNum type="arabicPeriod"/>
            </a:pPr>
            <a:r>
              <a:rPr lang="en-ID" sz="4400" dirty="0" err="1">
                <a:effectLst/>
                <a:latin typeface="Times New Roman" panose="02020603050405020304" pitchFamily="18" charset="0"/>
                <a:ea typeface="Times New Roman" panose="02020603050405020304" pitchFamily="18" charset="0"/>
              </a:rPr>
              <a:t>Menjadi</a:t>
            </a:r>
            <a:r>
              <a:rPr lang="en-ID" sz="4400" dirty="0">
                <a:effectLst/>
                <a:latin typeface="Times New Roman" panose="02020603050405020304" pitchFamily="18" charset="0"/>
                <a:ea typeface="Times New Roman" panose="02020603050405020304" pitchFamily="18" charset="0"/>
              </a:rPr>
              <a:t> </a:t>
            </a:r>
            <a:r>
              <a:rPr lang="en-ID" sz="4400" dirty="0" err="1">
                <a:effectLst/>
                <a:latin typeface="Times New Roman" panose="02020603050405020304" pitchFamily="18" charset="0"/>
                <a:ea typeface="Times New Roman" panose="02020603050405020304" pitchFamily="18" charset="0"/>
              </a:rPr>
              <a:t>tempat</a:t>
            </a:r>
            <a:r>
              <a:rPr lang="en-ID" sz="4400" dirty="0">
                <a:effectLst/>
                <a:latin typeface="Times New Roman" panose="02020603050405020304" pitchFamily="18" charset="0"/>
                <a:ea typeface="Times New Roman" panose="02020603050405020304" pitchFamily="18" charset="0"/>
              </a:rPr>
              <a:t> </a:t>
            </a:r>
            <a:r>
              <a:rPr lang="en-ID" sz="4400" dirty="0" err="1">
                <a:effectLst/>
                <a:latin typeface="Times New Roman" panose="02020603050405020304" pitchFamily="18" charset="0"/>
                <a:ea typeface="Times New Roman" panose="02020603050405020304" pitchFamily="18" charset="0"/>
              </a:rPr>
              <a:t>untuk</a:t>
            </a:r>
            <a:r>
              <a:rPr lang="en-ID" sz="4400" dirty="0">
                <a:effectLst/>
                <a:latin typeface="Times New Roman" panose="02020603050405020304" pitchFamily="18" charset="0"/>
                <a:ea typeface="Times New Roman" panose="02020603050405020304" pitchFamily="18" charset="0"/>
              </a:rPr>
              <a:t> </a:t>
            </a:r>
            <a:r>
              <a:rPr lang="en-ID" sz="4400" dirty="0" err="1">
                <a:effectLst/>
                <a:latin typeface="Times New Roman" panose="02020603050405020304" pitchFamily="18" charset="0"/>
                <a:ea typeface="Times New Roman" panose="02020603050405020304" pitchFamily="18" charset="0"/>
              </a:rPr>
              <a:t>mengungkapkan</a:t>
            </a:r>
            <a:r>
              <a:rPr lang="en-ID" sz="4400" dirty="0">
                <a:effectLst/>
                <a:latin typeface="Times New Roman" panose="02020603050405020304" pitchFamily="18" charset="0"/>
                <a:ea typeface="Times New Roman" panose="02020603050405020304" pitchFamily="18" charset="0"/>
              </a:rPr>
              <a:t> </a:t>
            </a:r>
            <a:r>
              <a:rPr lang="en-ID" sz="4400" dirty="0" err="1">
                <a:effectLst/>
                <a:latin typeface="Times New Roman" panose="02020603050405020304" pitchFamily="18" charset="0"/>
                <a:ea typeface="Times New Roman" panose="02020603050405020304" pitchFamily="18" charset="0"/>
              </a:rPr>
              <a:t>pesan</a:t>
            </a:r>
            <a:endParaRPr lang="en-ID" sz="4400" dirty="0">
              <a:effectLst/>
              <a:latin typeface="Times New Roman" panose="02020603050405020304" pitchFamily="18" charset="0"/>
              <a:ea typeface="Times New Roman" panose="02020603050405020304" pitchFamily="18" charset="0"/>
            </a:endParaRPr>
          </a:p>
          <a:p>
            <a:pPr marL="755650" marR="5080" indent="-742950">
              <a:lnSpc>
                <a:spcPct val="150000"/>
              </a:lnSpc>
              <a:spcBef>
                <a:spcPts val="100"/>
              </a:spcBef>
              <a:buFont typeface="+mj-lt"/>
              <a:buAutoNum type="arabicPeriod"/>
            </a:pPr>
            <a:r>
              <a:rPr lang="en-ID" sz="4400" dirty="0" err="1">
                <a:latin typeface="Times New Roman" panose="02020603050405020304" pitchFamily="18" charset="0"/>
                <a:ea typeface="Times New Roman" panose="02020603050405020304" pitchFamily="18" charset="0"/>
              </a:rPr>
              <a:t>Menghasilkan</a:t>
            </a:r>
            <a:r>
              <a:rPr lang="en-ID" sz="4400" dirty="0">
                <a:latin typeface="Times New Roman" panose="02020603050405020304" pitchFamily="18" charset="0"/>
                <a:ea typeface="Times New Roman" panose="02020603050405020304" pitchFamily="18" charset="0"/>
              </a:rPr>
              <a:t> </a:t>
            </a:r>
            <a:r>
              <a:rPr lang="en-ID" sz="4400" dirty="0" err="1">
                <a:effectLst/>
                <a:latin typeface="Times New Roman" panose="02020603050405020304" pitchFamily="18" charset="0"/>
                <a:ea typeface="Times New Roman" panose="02020603050405020304" pitchFamily="18" charset="0"/>
              </a:rPr>
              <a:t>gambar</a:t>
            </a:r>
            <a:r>
              <a:rPr lang="en-ID" sz="4400" dirty="0">
                <a:effectLst/>
                <a:latin typeface="Times New Roman" panose="02020603050405020304" pitchFamily="18" charset="0"/>
                <a:ea typeface="Times New Roman" panose="02020603050405020304" pitchFamily="18" charset="0"/>
              </a:rPr>
              <a:t> yang </a:t>
            </a:r>
            <a:r>
              <a:rPr lang="en-ID" sz="4400" dirty="0" err="1">
                <a:effectLst/>
                <a:latin typeface="Times New Roman" panose="02020603050405020304" pitchFamily="18" charset="0"/>
                <a:ea typeface="Times New Roman" panose="02020603050405020304" pitchFamily="18" charset="0"/>
              </a:rPr>
              <a:t>lebih</a:t>
            </a:r>
            <a:r>
              <a:rPr lang="en-ID" sz="4400" dirty="0">
                <a:effectLst/>
                <a:latin typeface="Times New Roman" panose="02020603050405020304" pitchFamily="18" charset="0"/>
                <a:ea typeface="Times New Roman" panose="02020603050405020304" pitchFamily="18" charset="0"/>
              </a:rPr>
              <a:t> </a:t>
            </a:r>
            <a:r>
              <a:rPr lang="en-ID" sz="4400" dirty="0" err="1">
                <a:effectLst/>
                <a:latin typeface="Times New Roman" panose="02020603050405020304" pitchFamily="18" charset="0"/>
                <a:ea typeface="Times New Roman" panose="02020603050405020304" pitchFamily="18" charset="0"/>
              </a:rPr>
              <a:t>menarik</a:t>
            </a:r>
            <a:r>
              <a:rPr lang="en-ID" sz="4400" dirty="0">
                <a:effectLst/>
                <a:latin typeface="Times New Roman" panose="02020603050405020304" pitchFamily="18" charset="0"/>
                <a:ea typeface="Times New Roman" panose="02020603050405020304" pitchFamily="18" charset="0"/>
              </a:rPr>
              <a:t> dan </a:t>
            </a:r>
            <a:r>
              <a:rPr lang="en-ID" sz="4400" dirty="0" err="1">
                <a:effectLst/>
                <a:latin typeface="Times New Roman" panose="02020603050405020304" pitchFamily="18" charset="0"/>
                <a:ea typeface="Times New Roman" panose="02020603050405020304" pitchFamily="18" charset="0"/>
              </a:rPr>
              <a:t>indah</a:t>
            </a:r>
            <a:endParaRPr lang="en-ID" sz="4400" dirty="0">
              <a:effectLst/>
              <a:latin typeface="Times New Roman" panose="02020603050405020304" pitchFamily="18" charset="0"/>
              <a:ea typeface="Times New Roman" panose="02020603050405020304" pitchFamily="18" charset="0"/>
            </a:endParaRPr>
          </a:p>
          <a:p>
            <a:pPr marL="755650" marR="5080" indent="-742950">
              <a:lnSpc>
                <a:spcPct val="150000"/>
              </a:lnSpc>
              <a:spcBef>
                <a:spcPts val="100"/>
              </a:spcBef>
              <a:buFont typeface="+mj-lt"/>
              <a:buAutoNum type="arabicPeriod"/>
            </a:pPr>
            <a:r>
              <a:rPr lang="en-ID" sz="4400" dirty="0" err="1">
                <a:latin typeface="Times New Roman" panose="02020603050405020304" pitchFamily="18" charset="0"/>
              </a:rPr>
              <a:t>Menjadi</a:t>
            </a:r>
            <a:r>
              <a:rPr lang="en-ID" sz="4400" dirty="0">
                <a:latin typeface="Times New Roman" panose="02020603050405020304" pitchFamily="18" charset="0"/>
              </a:rPr>
              <a:t> </a:t>
            </a:r>
            <a:r>
              <a:rPr lang="en-ID" sz="4400" dirty="0" err="1">
                <a:latin typeface="Times New Roman" panose="02020603050405020304" pitchFamily="18" charset="0"/>
              </a:rPr>
              <a:t>peluang</a:t>
            </a:r>
            <a:r>
              <a:rPr lang="en-ID" sz="4400" dirty="0">
                <a:latin typeface="Times New Roman" panose="02020603050405020304" pitchFamily="18" charset="0"/>
              </a:rPr>
              <a:t> </a:t>
            </a:r>
            <a:r>
              <a:rPr lang="en-ID" sz="4400" dirty="0" err="1">
                <a:latin typeface="Times New Roman" panose="02020603050405020304" pitchFamily="18" charset="0"/>
              </a:rPr>
              <a:t>usaha</a:t>
            </a:r>
            <a:endParaRPr sz="6600" dirty="0"/>
          </a:p>
        </p:txBody>
      </p:sp>
      <p:sp>
        <p:nvSpPr>
          <p:cNvPr id="5" name="object 5"/>
          <p:cNvSpPr txBox="1">
            <a:spLocks noGrp="1"/>
          </p:cNvSpPr>
          <p:nvPr>
            <p:ph type="title"/>
          </p:nvPr>
        </p:nvSpPr>
        <p:spPr>
          <a:xfrm>
            <a:off x="2133600" y="1338489"/>
            <a:ext cx="11560550" cy="3329758"/>
          </a:xfrm>
          <a:prstGeom prst="rect">
            <a:avLst/>
          </a:prstGeom>
        </p:spPr>
        <p:txBody>
          <a:bodyPr vert="horz" wrap="square" lIns="0" tIns="13335" rIns="0" bIns="0" rtlCol="0">
            <a:spAutoFit/>
          </a:bodyPr>
          <a:lstStyle/>
          <a:p>
            <a:pPr marL="12700">
              <a:spcBef>
                <a:spcPts val="105"/>
              </a:spcBef>
            </a:pPr>
            <a:r>
              <a:rPr lang="en-ID" sz="9600" spc="620" dirty="0" err="1">
                <a:latin typeface="Tahoma"/>
                <a:cs typeface="Tahoma"/>
              </a:rPr>
              <a:t>M</a:t>
            </a:r>
            <a:r>
              <a:rPr lang="en-ID" sz="9600" spc="445" dirty="0" err="1">
                <a:latin typeface="Tahoma"/>
                <a:cs typeface="Tahoma"/>
              </a:rPr>
              <a:t>a</a:t>
            </a:r>
            <a:r>
              <a:rPr lang="en-ID" sz="9600" spc="305" dirty="0" err="1">
                <a:latin typeface="Tahoma"/>
                <a:cs typeface="Tahoma"/>
              </a:rPr>
              <a:t>n</a:t>
            </a:r>
            <a:r>
              <a:rPr lang="en-ID" sz="9600" spc="805" dirty="0" err="1">
                <a:latin typeface="Tahoma"/>
                <a:cs typeface="Tahoma"/>
              </a:rPr>
              <a:t>f</a:t>
            </a:r>
            <a:r>
              <a:rPr lang="en-ID" sz="9600" spc="445" dirty="0" err="1">
                <a:latin typeface="Tahoma"/>
                <a:cs typeface="Tahoma"/>
              </a:rPr>
              <a:t>aa</a:t>
            </a:r>
            <a:r>
              <a:rPr lang="en-ID" sz="9600" spc="700" dirty="0" err="1">
                <a:latin typeface="Tahoma"/>
                <a:cs typeface="Tahoma"/>
              </a:rPr>
              <a:t>t</a:t>
            </a:r>
            <a:br>
              <a:rPr lang="en-ID" sz="9600" dirty="0">
                <a:latin typeface="Tahoma"/>
                <a:cs typeface="Tahoma"/>
              </a:rPr>
            </a:br>
            <a:endParaRPr sz="11950" dirty="0"/>
          </a:p>
        </p:txBody>
      </p:sp>
    </p:spTree>
    <p:extLst>
      <p:ext uri="{BB962C8B-B14F-4D97-AF65-F5344CB8AC3E}">
        <p14:creationId xmlns:p14="http://schemas.microsoft.com/office/powerpoint/2010/main" val="1837988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955704" y="7197948"/>
            <a:ext cx="3332295" cy="3086099"/>
          </a:xfrm>
          <a:prstGeom prst="rect">
            <a:avLst/>
          </a:prstGeom>
        </p:spPr>
      </p:pic>
      <p:pic>
        <p:nvPicPr>
          <p:cNvPr id="3" name="object 3"/>
          <p:cNvPicPr/>
          <p:nvPr/>
        </p:nvPicPr>
        <p:blipFill>
          <a:blip r:embed="rId3" cstate="print"/>
          <a:stretch>
            <a:fillRect/>
          </a:stretch>
        </p:blipFill>
        <p:spPr>
          <a:xfrm>
            <a:off x="0" y="13"/>
            <a:ext cx="6410312" cy="4331791"/>
          </a:xfrm>
          <a:prstGeom prst="rect">
            <a:avLst/>
          </a:prstGeom>
        </p:spPr>
      </p:pic>
      <p:sp>
        <p:nvSpPr>
          <p:cNvPr id="5" name="object 5"/>
          <p:cNvSpPr txBox="1">
            <a:spLocks noGrp="1"/>
          </p:cNvSpPr>
          <p:nvPr>
            <p:ph type="title"/>
          </p:nvPr>
        </p:nvSpPr>
        <p:spPr>
          <a:xfrm>
            <a:off x="2819400" y="1638301"/>
            <a:ext cx="9058290" cy="8038354"/>
          </a:xfrm>
          <a:prstGeom prst="rect">
            <a:avLst/>
          </a:prstGeom>
        </p:spPr>
        <p:txBody>
          <a:bodyPr vert="horz" wrap="square" lIns="0" tIns="13335" rIns="0" bIns="0" rtlCol="0">
            <a:spAutoFit/>
          </a:bodyPr>
          <a:lstStyle/>
          <a:p>
            <a:pPr lvl="0">
              <a:lnSpc>
                <a:spcPct val="150000"/>
              </a:lnSpc>
            </a:pPr>
            <a:r>
              <a:rPr lang="en-ID" sz="3200" dirty="0"/>
              <a:t>Nama Usaha Gravity : design production</a:t>
            </a:r>
            <a:br>
              <a:rPr lang="en-ID" sz="3200" dirty="0"/>
            </a:br>
            <a:br>
              <a:rPr lang="en-ID" sz="3200" dirty="0"/>
            </a:br>
            <a:r>
              <a:rPr lang="en-ID" sz="3200" dirty="0" err="1"/>
              <a:t>Jenis</a:t>
            </a:r>
            <a:r>
              <a:rPr lang="en-ID" sz="3200" dirty="0"/>
              <a:t> Usaha Jasa : Desain </a:t>
            </a:r>
            <a:r>
              <a:rPr lang="en-ID" sz="3200" dirty="0" err="1"/>
              <a:t>Grafis</a:t>
            </a:r>
            <a:br>
              <a:rPr lang="en-ID" sz="3200" dirty="0"/>
            </a:br>
            <a:br>
              <a:rPr lang="en-ID" sz="3200" dirty="0"/>
            </a:br>
            <a:r>
              <a:rPr lang="en-ID" sz="3200" dirty="0" err="1"/>
              <a:t>Pemilik</a:t>
            </a:r>
            <a:r>
              <a:rPr lang="en-ID" sz="3200" dirty="0"/>
              <a:t> Usaha :</a:t>
            </a:r>
            <a:br>
              <a:rPr lang="en-ID" sz="3200" dirty="0"/>
            </a:br>
            <a:r>
              <a:rPr lang="en-ID" sz="3200" dirty="0"/>
              <a:t>1. Aprilia </a:t>
            </a:r>
            <a:r>
              <a:rPr lang="en-ID" sz="3200" dirty="0" err="1"/>
              <a:t>Hayusti</a:t>
            </a:r>
            <a:r>
              <a:rPr lang="en-ID" sz="3200" dirty="0"/>
              <a:t> (2113053111)</a:t>
            </a:r>
            <a:br>
              <a:rPr lang="en-ID" sz="3200" dirty="0"/>
            </a:br>
            <a:r>
              <a:rPr lang="en-ID" sz="3200" dirty="0"/>
              <a:t>2. </a:t>
            </a:r>
            <a:r>
              <a:rPr lang="en-ID" sz="3200" dirty="0" err="1"/>
              <a:t>Diah</a:t>
            </a:r>
            <a:r>
              <a:rPr lang="en-ID" sz="3200" dirty="0"/>
              <a:t> Nur </a:t>
            </a:r>
            <a:r>
              <a:rPr lang="en-ID" sz="3200" dirty="0" err="1"/>
              <a:t>Aisyah</a:t>
            </a:r>
            <a:r>
              <a:rPr lang="en-ID" sz="3200" dirty="0"/>
              <a:t> (2113053065)</a:t>
            </a:r>
            <a:br>
              <a:rPr lang="en-ID" sz="3200" dirty="0"/>
            </a:br>
            <a:r>
              <a:rPr lang="en-ID" sz="3200" dirty="0"/>
              <a:t>3. </a:t>
            </a:r>
            <a:r>
              <a:rPr lang="en-ID" sz="3200" dirty="0" err="1"/>
              <a:t>Galuh</a:t>
            </a:r>
            <a:r>
              <a:rPr lang="en-ID" sz="3200" dirty="0"/>
              <a:t> Ramadhan (2113053063)</a:t>
            </a:r>
            <a:br>
              <a:rPr lang="en-ID" sz="3200" dirty="0"/>
            </a:br>
            <a:r>
              <a:rPr lang="en-ID" sz="3200" dirty="0"/>
              <a:t>4. I Made </a:t>
            </a:r>
            <a:r>
              <a:rPr lang="en-ID" sz="3200" dirty="0" err="1"/>
              <a:t>Suwarjana</a:t>
            </a:r>
            <a:r>
              <a:rPr lang="en-ID" sz="3200" dirty="0"/>
              <a:t> (2113053235)</a:t>
            </a:r>
            <a:br>
              <a:rPr lang="en-ID" sz="3200" dirty="0"/>
            </a:br>
            <a:r>
              <a:rPr lang="en-ID" sz="3200" dirty="0"/>
              <a:t>5. </a:t>
            </a:r>
            <a:r>
              <a:rPr lang="en-ID" sz="3200" dirty="0" err="1"/>
              <a:t>Tasya</a:t>
            </a:r>
            <a:r>
              <a:rPr lang="en-ID" sz="3200" dirty="0"/>
              <a:t> </a:t>
            </a:r>
            <a:r>
              <a:rPr lang="en-ID" sz="3200" dirty="0" err="1"/>
              <a:t>Intania</a:t>
            </a:r>
            <a:r>
              <a:rPr lang="en-ID" sz="3200" dirty="0"/>
              <a:t> (2113053290)</a:t>
            </a:r>
            <a:br>
              <a:rPr lang="en-ID" sz="3200" dirty="0"/>
            </a:br>
            <a:endParaRPr sz="3200" dirty="0"/>
          </a:p>
        </p:txBody>
      </p:sp>
    </p:spTree>
    <p:extLst>
      <p:ext uri="{BB962C8B-B14F-4D97-AF65-F5344CB8AC3E}">
        <p14:creationId xmlns:p14="http://schemas.microsoft.com/office/powerpoint/2010/main" val="2024980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913077" y="7200901"/>
            <a:ext cx="3332295" cy="3086099"/>
          </a:xfrm>
          <a:prstGeom prst="rect">
            <a:avLst/>
          </a:prstGeom>
        </p:spPr>
      </p:pic>
      <p:pic>
        <p:nvPicPr>
          <p:cNvPr id="3" name="object 3"/>
          <p:cNvPicPr/>
          <p:nvPr/>
        </p:nvPicPr>
        <p:blipFill>
          <a:blip r:embed="rId3" cstate="print"/>
          <a:stretch>
            <a:fillRect/>
          </a:stretch>
        </p:blipFill>
        <p:spPr>
          <a:xfrm>
            <a:off x="0" y="13"/>
            <a:ext cx="6410312" cy="4331791"/>
          </a:xfrm>
          <a:prstGeom prst="rect">
            <a:avLst/>
          </a:prstGeom>
        </p:spPr>
      </p:pic>
      <p:sp>
        <p:nvSpPr>
          <p:cNvPr id="4" name="object 4"/>
          <p:cNvSpPr txBox="1">
            <a:spLocks noGrp="1"/>
          </p:cNvSpPr>
          <p:nvPr>
            <p:ph type="body" idx="1"/>
          </p:nvPr>
        </p:nvSpPr>
        <p:spPr>
          <a:xfrm>
            <a:off x="3352800" y="3543300"/>
            <a:ext cx="11811000" cy="2938177"/>
          </a:xfrm>
          <a:prstGeom prst="rect">
            <a:avLst/>
          </a:prstGeom>
        </p:spPr>
        <p:txBody>
          <a:bodyPr vert="horz" wrap="square" lIns="0" tIns="12700" rIns="0" bIns="0" rtlCol="0">
            <a:spAutoFit/>
          </a:bodyPr>
          <a:lstStyle/>
          <a:p>
            <a:pPr marL="2114550" lvl="3" indent="-742950">
              <a:lnSpc>
                <a:spcPct val="150000"/>
              </a:lnSpc>
              <a:buFont typeface="+mj-lt"/>
              <a:buAutoNum type="arabicParenR"/>
            </a:pPr>
            <a:r>
              <a:rPr lang="en-ID" sz="4400" dirty="0">
                <a:effectLst/>
                <a:latin typeface="Times New Roman" panose="02020603050405020304" pitchFamily="18" charset="0"/>
                <a:ea typeface="Times New Roman" panose="02020603050405020304" pitchFamily="18" charset="0"/>
              </a:rPr>
              <a:t>Flyer</a:t>
            </a:r>
            <a:endParaRPr lang="en-ID" sz="4400" dirty="0">
              <a:latin typeface="Times New Roman" panose="02020603050405020304" pitchFamily="18" charset="0"/>
              <a:ea typeface="Times New Roman" panose="02020603050405020304" pitchFamily="18" charset="0"/>
            </a:endParaRPr>
          </a:p>
          <a:p>
            <a:pPr marL="2114550" lvl="3" indent="-742950">
              <a:lnSpc>
                <a:spcPct val="150000"/>
              </a:lnSpc>
              <a:buFont typeface="+mj-lt"/>
              <a:buAutoNum type="arabicParenR"/>
            </a:pPr>
            <a:r>
              <a:rPr lang="en-ID" sz="4400" dirty="0">
                <a:effectLst/>
                <a:latin typeface="Times New Roman" panose="02020603050405020304" pitchFamily="18" charset="0"/>
                <a:ea typeface="Times New Roman" panose="02020603050405020304" pitchFamily="18" charset="0"/>
              </a:rPr>
              <a:t>Pamflate</a:t>
            </a:r>
          </a:p>
          <a:p>
            <a:pPr lvl="3">
              <a:lnSpc>
                <a:spcPct val="150000"/>
              </a:lnSpc>
            </a:pPr>
            <a:endParaRPr lang="en-ID" sz="4400" dirty="0">
              <a:latin typeface="Times New Roman" panose="02020603050405020304" pitchFamily="18" charset="0"/>
              <a:ea typeface="Times New Roman" panose="02020603050405020304" pitchFamily="18" charset="0"/>
            </a:endParaRPr>
          </a:p>
        </p:txBody>
      </p:sp>
      <p:sp>
        <p:nvSpPr>
          <p:cNvPr id="5" name="object 5"/>
          <p:cNvSpPr txBox="1">
            <a:spLocks noGrp="1"/>
          </p:cNvSpPr>
          <p:nvPr>
            <p:ph type="title"/>
          </p:nvPr>
        </p:nvSpPr>
        <p:spPr>
          <a:xfrm>
            <a:off x="4572000" y="1638301"/>
            <a:ext cx="7305690" cy="985334"/>
          </a:xfrm>
          <a:prstGeom prst="rect">
            <a:avLst/>
          </a:prstGeom>
        </p:spPr>
        <p:txBody>
          <a:bodyPr vert="horz" wrap="square" lIns="0" tIns="13335" rIns="0" bIns="0" rtlCol="0">
            <a:spAutoFit/>
          </a:bodyPr>
          <a:lstStyle/>
          <a:p>
            <a:pPr lvl="0">
              <a:lnSpc>
                <a:spcPct val="150000"/>
              </a:lnSpc>
            </a:pPr>
            <a:r>
              <a:rPr lang="en-ID" sz="4800" dirty="0" err="1">
                <a:effectLst/>
                <a:latin typeface="Times New Roman" panose="02020603050405020304" pitchFamily="18" charset="0"/>
                <a:ea typeface="Times New Roman" panose="02020603050405020304" pitchFamily="18" charset="0"/>
              </a:rPr>
              <a:t>Produk</a:t>
            </a:r>
            <a:r>
              <a:rPr lang="en-ID" sz="4800" dirty="0">
                <a:effectLst/>
                <a:latin typeface="Times New Roman" panose="02020603050405020304" pitchFamily="18" charset="0"/>
                <a:ea typeface="Times New Roman" panose="02020603050405020304" pitchFamily="18" charset="0"/>
              </a:rPr>
              <a:t> yang </a:t>
            </a:r>
            <a:r>
              <a:rPr lang="en-ID" sz="4800" dirty="0" err="1">
                <a:effectLst/>
                <a:latin typeface="Times New Roman" panose="02020603050405020304" pitchFamily="18" charset="0"/>
                <a:ea typeface="Times New Roman" panose="02020603050405020304" pitchFamily="18" charset="0"/>
              </a:rPr>
              <a:t>Dijual</a:t>
            </a:r>
            <a:endParaRPr sz="20600" dirty="0"/>
          </a:p>
        </p:txBody>
      </p:sp>
      <p:pic>
        <p:nvPicPr>
          <p:cNvPr id="6" name="Picture 5">
            <a:extLst>
              <a:ext uri="{FF2B5EF4-FFF2-40B4-BE49-F238E27FC236}">
                <a16:creationId xmlns:a16="http://schemas.microsoft.com/office/drawing/2014/main" id="{DEAF32C2-E676-AF0F-19CC-CDCADA14514A}"/>
              </a:ext>
            </a:extLst>
          </p:cNvPr>
          <p:cNvPicPr>
            <a:picLocks noChangeAspect="1"/>
          </p:cNvPicPr>
          <p:nvPr/>
        </p:nvPicPr>
        <p:blipFill>
          <a:blip r:embed="rId4"/>
          <a:stretch>
            <a:fillRect/>
          </a:stretch>
        </p:blipFill>
        <p:spPr>
          <a:xfrm rot="5605232">
            <a:off x="-168404" y="7201528"/>
            <a:ext cx="3334801" cy="3084843"/>
          </a:xfrm>
          <a:prstGeom prst="rect">
            <a:avLst/>
          </a:prstGeom>
        </p:spPr>
      </p:pic>
      <p:pic>
        <p:nvPicPr>
          <p:cNvPr id="7" name="Picture 6">
            <a:extLst>
              <a:ext uri="{FF2B5EF4-FFF2-40B4-BE49-F238E27FC236}">
                <a16:creationId xmlns:a16="http://schemas.microsoft.com/office/drawing/2014/main" id="{906BE358-B3C4-1A03-EE1B-A4E7039C95D6}"/>
              </a:ext>
            </a:extLst>
          </p:cNvPr>
          <p:cNvPicPr>
            <a:picLocks noChangeAspect="1"/>
          </p:cNvPicPr>
          <p:nvPr/>
        </p:nvPicPr>
        <p:blipFill>
          <a:blip r:embed="rId5"/>
          <a:stretch>
            <a:fillRect/>
          </a:stretch>
        </p:blipFill>
        <p:spPr>
          <a:xfrm rot="5400000">
            <a:off x="12913910" y="951794"/>
            <a:ext cx="6413548" cy="4334632"/>
          </a:xfrm>
          <a:prstGeom prst="rect">
            <a:avLst/>
          </a:prstGeom>
        </p:spPr>
      </p:pic>
    </p:spTree>
    <p:extLst>
      <p:ext uri="{BB962C8B-B14F-4D97-AF65-F5344CB8AC3E}">
        <p14:creationId xmlns:p14="http://schemas.microsoft.com/office/powerpoint/2010/main" val="3350970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913077" y="7200901"/>
            <a:ext cx="3332295" cy="3086099"/>
          </a:xfrm>
          <a:prstGeom prst="rect">
            <a:avLst/>
          </a:prstGeom>
        </p:spPr>
      </p:pic>
      <p:pic>
        <p:nvPicPr>
          <p:cNvPr id="3" name="object 3"/>
          <p:cNvPicPr/>
          <p:nvPr/>
        </p:nvPicPr>
        <p:blipFill>
          <a:blip r:embed="rId3" cstate="print"/>
          <a:stretch>
            <a:fillRect/>
          </a:stretch>
        </p:blipFill>
        <p:spPr>
          <a:xfrm>
            <a:off x="0" y="13"/>
            <a:ext cx="6410312" cy="4331791"/>
          </a:xfrm>
          <a:prstGeom prst="rect">
            <a:avLst/>
          </a:prstGeom>
        </p:spPr>
      </p:pic>
      <p:sp>
        <p:nvSpPr>
          <p:cNvPr id="5" name="object 5"/>
          <p:cNvSpPr txBox="1">
            <a:spLocks noGrp="1"/>
          </p:cNvSpPr>
          <p:nvPr>
            <p:ph type="title"/>
          </p:nvPr>
        </p:nvSpPr>
        <p:spPr>
          <a:xfrm>
            <a:off x="4572000" y="1638301"/>
            <a:ext cx="7305690" cy="8974252"/>
          </a:xfrm>
          <a:prstGeom prst="rect">
            <a:avLst/>
          </a:prstGeom>
        </p:spPr>
        <p:txBody>
          <a:bodyPr vert="horz" wrap="square" lIns="0" tIns="13335" rIns="0" bIns="0" rtlCol="0">
            <a:spAutoFit/>
          </a:bodyPr>
          <a:lstStyle/>
          <a:p>
            <a:pPr lvl="0">
              <a:lnSpc>
                <a:spcPct val="150000"/>
              </a:lnSpc>
            </a:pPr>
            <a:r>
              <a:rPr lang="en-ID" sz="2800" dirty="0"/>
              <a:t>Strategi </a:t>
            </a:r>
            <a:r>
              <a:rPr lang="en-ID" sz="2800" dirty="0" err="1"/>
              <a:t>Pemasaran</a:t>
            </a:r>
            <a:r>
              <a:rPr lang="en-ID" sz="2800" dirty="0"/>
              <a:t> </a:t>
            </a:r>
            <a:br>
              <a:rPr lang="en-ID" sz="2800" dirty="0"/>
            </a:br>
            <a:br>
              <a:rPr lang="en-ID" sz="2800" dirty="0"/>
            </a:br>
            <a:r>
              <a:rPr lang="en-ID" sz="2800" dirty="0"/>
              <a:t>a) Cara Branding Strategi </a:t>
            </a:r>
            <a:r>
              <a:rPr lang="en-ID" sz="2800" dirty="0" err="1"/>
              <a:t>pemasaran</a:t>
            </a:r>
            <a:r>
              <a:rPr lang="en-ID" sz="2800" dirty="0"/>
              <a:t> yang </a:t>
            </a:r>
            <a:r>
              <a:rPr lang="en-ID" sz="2800" dirty="0" err="1"/>
              <a:t>dilakukan</a:t>
            </a:r>
            <a:r>
              <a:rPr lang="en-ID" sz="2800" dirty="0"/>
              <a:t> </a:t>
            </a:r>
            <a:r>
              <a:rPr lang="en-ID" sz="2800" dirty="0" err="1"/>
              <a:t>dengan</a:t>
            </a:r>
            <a:r>
              <a:rPr lang="en-ID" sz="2800" dirty="0"/>
              <a:t> </a:t>
            </a:r>
            <a:r>
              <a:rPr lang="en-ID" sz="2800" dirty="0" err="1"/>
              <a:t>cara</a:t>
            </a:r>
            <a:r>
              <a:rPr lang="en-ID" sz="2800" dirty="0"/>
              <a:t> </a:t>
            </a:r>
            <a:r>
              <a:rPr lang="en-ID" sz="2800" dirty="0" err="1"/>
              <a:t>melihat</a:t>
            </a:r>
            <a:r>
              <a:rPr lang="en-ID" sz="2800" dirty="0"/>
              <a:t> </a:t>
            </a:r>
            <a:r>
              <a:rPr lang="en-ID" sz="2800" dirty="0" err="1"/>
              <a:t>kebutuhan</a:t>
            </a:r>
            <a:r>
              <a:rPr lang="en-ID" sz="2800" dirty="0"/>
              <a:t> </a:t>
            </a:r>
            <a:r>
              <a:rPr lang="en-ID" sz="2800" dirty="0" err="1"/>
              <a:t>desain</a:t>
            </a:r>
            <a:r>
              <a:rPr lang="en-ID" sz="2800" dirty="0"/>
              <a:t> yang </a:t>
            </a:r>
            <a:r>
              <a:rPr lang="en-ID" sz="2800" dirty="0" err="1"/>
              <a:t>dibutuhkan</a:t>
            </a:r>
            <a:r>
              <a:rPr lang="en-ID" sz="2800" dirty="0"/>
              <a:t> oleh </a:t>
            </a:r>
            <a:r>
              <a:rPr lang="en-ID" sz="2800" dirty="0" err="1"/>
              <a:t>masyarakat</a:t>
            </a:r>
            <a:r>
              <a:rPr lang="en-ID" sz="2800" dirty="0"/>
              <a:t>. Karena </a:t>
            </a:r>
            <a:r>
              <a:rPr lang="en-ID" sz="2800" dirty="0" err="1"/>
              <a:t>perkembangan</a:t>
            </a:r>
            <a:r>
              <a:rPr lang="en-ID" sz="2800" dirty="0"/>
              <a:t> zaman </a:t>
            </a:r>
            <a:r>
              <a:rPr lang="en-ID" sz="2800" dirty="0" err="1"/>
              <a:t>maka</a:t>
            </a:r>
            <a:r>
              <a:rPr lang="en-ID" sz="2800" dirty="0"/>
              <a:t> </a:t>
            </a:r>
            <a:r>
              <a:rPr lang="en-ID" sz="2800" dirty="0" err="1"/>
              <a:t>promosi</a:t>
            </a:r>
            <a:r>
              <a:rPr lang="en-ID" sz="2800" dirty="0"/>
              <a:t> </a:t>
            </a:r>
            <a:r>
              <a:rPr lang="en-ID" sz="2800" dirty="0" err="1"/>
              <a:t>dilakukan</a:t>
            </a:r>
            <a:r>
              <a:rPr lang="en-ID" sz="2800" dirty="0"/>
              <a:t> </a:t>
            </a:r>
            <a:r>
              <a:rPr lang="en-ID" sz="2800" dirty="0" err="1"/>
              <a:t>melalui</a:t>
            </a:r>
            <a:r>
              <a:rPr lang="en-ID" sz="2800" dirty="0"/>
              <a:t> media online </a:t>
            </a:r>
            <a:r>
              <a:rPr lang="en-ID" sz="2800" dirty="0" err="1"/>
              <a:t>seperti</a:t>
            </a:r>
            <a:r>
              <a:rPr lang="en-ID" sz="2800" dirty="0"/>
              <a:t> media social dan marketplace </a:t>
            </a:r>
            <a:r>
              <a:rPr lang="en-ID" sz="2800" dirty="0" err="1"/>
              <a:t>lainnya</a:t>
            </a:r>
            <a:r>
              <a:rPr lang="en-ID" sz="2800" dirty="0"/>
              <a:t>.</a:t>
            </a:r>
            <a:br>
              <a:rPr lang="en-ID" sz="2800" dirty="0"/>
            </a:br>
            <a:br>
              <a:rPr lang="en-ID" sz="2800" dirty="0"/>
            </a:br>
            <a:r>
              <a:rPr lang="en-ID" sz="2800" dirty="0"/>
              <a:t>b) Cara menarik pelanggan Contoh desain akan di upload ke instagram @</a:t>
            </a:r>
            <a:r>
              <a:rPr lang="id-ID" sz="2800" dirty="0" err="1"/>
              <a:t>gravitydesign_production</a:t>
            </a:r>
            <a:r>
              <a:rPr lang="en-ID" sz="2800" dirty="0"/>
              <a:t> terdiri dari beberapa jenis desain dengan menampilkan feed yang menarik.</a:t>
            </a:r>
            <a:endParaRPr sz="29600" dirty="0"/>
          </a:p>
        </p:txBody>
      </p:sp>
      <p:pic>
        <p:nvPicPr>
          <p:cNvPr id="6" name="Picture 5">
            <a:extLst>
              <a:ext uri="{FF2B5EF4-FFF2-40B4-BE49-F238E27FC236}">
                <a16:creationId xmlns:a16="http://schemas.microsoft.com/office/drawing/2014/main" id="{DEAF32C2-E676-AF0F-19CC-CDCADA14514A}"/>
              </a:ext>
            </a:extLst>
          </p:cNvPr>
          <p:cNvPicPr>
            <a:picLocks noChangeAspect="1"/>
          </p:cNvPicPr>
          <p:nvPr/>
        </p:nvPicPr>
        <p:blipFill>
          <a:blip r:embed="rId4"/>
          <a:stretch>
            <a:fillRect/>
          </a:stretch>
        </p:blipFill>
        <p:spPr>
          <a:xfrm rot="5605232">
            <a:off x="-168404" y="7201528"/>
            <a:ext cx="3334801" cy="3084843"/>
          </a:xfrm>
          <a:prstGeom prst="rect">
            <a:avLst/>
          </a:prstGeom>
        </p:spPr>
      </p:pic>
      <p:pic>
        <p:nvPicPr>
          <p:cNvPr id="7" name="Picture 6">
            <a:extLst>
              <a:ext uri="{FF2B5EF4-FFF2-40B4-BE49-F238E27FC236}">
                <a16:creationId xmlns:a16="http://schemas.microsoft.com/office/drawing/2014/main" id="{906BE358-B3C4-1A03-EE1B-A4E7039C95D6}"/>
              </a:ext>
            </a:extLst>
          </p:cNvPr>
          <p:cNvPicPr>
            <a:picLocks noChangeAspect="1"/>
          </p:cNvPicPr>
          <p:nvPr/>
        </p:nvPicPr>
        <p:blipFill>
          <a:blip r:embed="rId5"/>
          <a:stretch>
            <a:fillRect/>
          </a:stretch>
        </p:blipFill>
        <p:spPr>
          <a:xfrm rot="5400000">
            <a:off x="12913910" y="951794"/>
            <a:ext cx="6413548" cy="4334632"/>
          </a:xfrm>
          <a:prstGeom prst="rect">
            <a:avLst/>
          </a:prstGeom>
        </p:spPr>
      </p:pic>
    </p:spTree>
    <p:extLst>
      <p:ext uri="{BB962C8B-B14F-4D97-AF65-F5344CB8AC3E}">
        <p14:creationId xmlns:p14="http://schemas.microsoft.com/office/powerpoint/2010/main" val="1181154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955704" y="7197948"/>
            <a:ext cx="3332295" cy="3086099"/>
          </a:xfrm>
          <a:prstGeom prst="rect">
            <a:avLst/>
          </a:prstGeom>
        </p:spPr>
      </p:pic>
      <p:pic>
        <p:nvPicPr>
          <p:cNvPr id="3" name="object 3"/>
          <p:cNvPicPr/>
          <p:nvPr/>
        </p:nvPicPr>
        <p:blipFill>
          <a:blip r:embed="rId3" cstate="print"/>
          <a:stretch>
            <a:fillRect/>
          </a:stretch>
        </p:blipFill>
        <p:spPr>
          <a:xfrm>
            <a:off x="0" y="13"/>
            <a:ext cx="6410312" cy="4331791"/>
          </a:xfrm>
          <a:prstGeom prst="rect">
            <a:avLst/>
          </a:prstGeom>
        </p:spPr>
      </p:pic>
      <p:sp>
        <p:nvSpPr>
          <p:cNvPr id="4" name="object 4"/>
          <p:cNvSpPr txBox="1">
            <a:spLocks noGrp="1"/>
          </p:cNvSpPr>
          <p:nvPr>
            <p:ph type="body" idx="1"/>
          </p:nvPr>
        </p:nvSpPr>
        <p:spPr>
          <a:xfrm>
            <a:off x="1219200" y="3543300"/>
            <a:ext cx="15675348" cy="3602333"/>
          </a:xfrm>
          <a:prstGeom prst="rect">
            <a:avLst/>
          </a:prstGeom>
        </p:spPr>
        <p:txBody>
          <a:bodyPr vert="horz" wrap="square" lIns="0" tIns="12700" rIns="0" bIns="0" rtlCol="0">
            <a:spAutoFit/>
          </a:bodyPr>
          <a:lstStyle/>
          <a:p>
            <a:pPr marL="742950" lvl="0" indent="-742950">
              <a:lnSpc>
                <a:spcPct val="150000"/>
              </a:lnSpc>
              <a:buFont typeface="+mj-lt"/>
              <a:buAutoNum type="arabicParenR"/>
            </a:pPr>
            <a:r>
              <a:rPr lang="en-ID" sz="4000" dirty="0">
                <a:effectLst/>
                <a:latin typeface="Times New Roman" panose="02020603050405020304" pitchFamily="18" charset="0"/>
                <a:ea typeface="Times New Roman" panose="02020603050405020304" pitchFamily="18" charset="0"/>
              </a:rPr>
              <a:t>Handphone</a:t>
            </a:r>
          </a:p>
          <a:p>
            <a:pPr marL="742950" lvl="0" indent="-742950">
              <a:lnSpc>
                <a:spcPct val="150000"/>
              </a:lnSpc>
              <a:buFont typeface="+mj-lt"/>
              <a:buAutoNum type="arabicParenR"/>
            </a:pPr>
            <a:r>
              <a:rPr lang="en-ID" sz="4000" dirty="0">
                <a:effectLst/>
                <a:latin typeface="Times New Roman" panose="02020603050405020304" pitchFamily="18" charset="0"/>
                <a:ea typeface="Times New Roman" panose="02020603050405020304" pitchFamily="18" charset="0"/>
              </a:rPr>
              <a:t>Laptop</a:t>
            </a:r>
          </a:p>
          <a:p>
            <a:pPr marL="742950" lvl="0" indent="-742950">
              <a:lnSpc>
                <a:spcPct val="150000"/>
              </a:lnSpc>
              <a:buFont typeface="+mj-lt"/>
              <a:buAutoNum type="arabicParenR"/>
            </a:pPr>
            <a:r>
              <a:rPr lang="en-ID" sz="4000" dirty="0">
                <a:latin typeface="Times New Roman" panose="02020603050405020304" pitchFamily="18" charset="0"/>
                <a:ea typeface="Times New Roman" panose="02020603050405020304" pitchFamily="18" charset="0"/>
              </a:rPr>
              <a:t>Aplikasi editing</a:t>
            </a:r>
            <a:r>
              <a:rPr lang="id-ID" sz="4000" dirty="0">
                <a:latin typeface="Times New Roman" panose="02020603050405020304" pitchFamily="18" charset="0"/>
                <a:ea typeface="Times New Roman" panose="02020603050405020304" pitchFamily="18" charset="0"/>
              </a:rPr>
              <a:t> (</a:t>
            </a:r>
            <a:r>
              <a:rPr lang="id-ID" sz="4000" dirty="0" err="1">
                <a:latin typeface="Times New Roman" panose="02020603050405020304" pitchFamily="18" charset="0"/>
                <a:ea typeface="Times New Roman" panose="02020603050405020304" pitchFamily="18" charset="0"/>
              </a:rPr>
              <a:t>canva</a:t>
            </a:r>
            <a:r>
              <a:rPr lang="id-ID" sz="4000" dirty="0">
                <a:latin typeface="Times New Roman" panose="02020603050405020304" pitchFamily="18" charset="0"/>
                <a:ea typeface="Times New Roman" panose="02020603050405020304" pitchFamily="18" charset="0"/>
              </a:rPr>
              <a:t>, </a:t>
            </a:r>
            <a:r>
              <a:rPr lang="id-ID" sz="4000" dirty="0" err="1">
                <a:latin typeface="Times New Roman" panose="02020603050405020304" pitchFamily="18" charset="0"/>
                <a:ea typeface="Times New Roman" panose="02020603050405020304" pitchFamily="18" charset="0"/>
              </a:rPr>
              <a:t>corel</a:t>
            </a:r>
            <a:r>
              <a:rPr lang="id-ID" sz="4000" dirty="0">
                <a:latin typeface="Times New Roman" panose="02020603050405020304" pitchFamily="18" charset="0"/>
                <a:ea typeface="Times New Roman" panose="02020603050405020304" pitchFamily="18" charset="0"/>
              </a:rPr>
              <a:t> </a:t>
            </a:r>
            <a:r>
              <a:rPr lang="id-ID" sz="4000" dirty="0" err="1">
                <a:latin typeface="Times New Roman" panose="02020603050405020304" pitchFamily="18" charset="0"/>
                <a:ea typeface="Times New Roman" panose="02020603050405020304" pitchFamily="18" charset="0"/>
              </a:rPr>
              <a:t>draw</a:t>
            </a:r>
            <a:r>
              <a:rPr lang="id-ID" sz="4000" dirty="0">
                <a:latin typeface="Times New Roman" panose="02020603050405020304" pitchFamily="18" charset="0"/>
                <a:ea typeface="Times New Roman" panose="02020603050405020304" pitchFamily="18" charset="0"/>
              </a:rPr>
              <a:t>, adobe </a:t>
            </a:r>
            <a:r>
              <a:rPr lang="id-ID" sz="4000" dirty="0" err="1">
                <a:latin typeface="Times New Roman" panose="02020603050405020304" pitchFamily="18" charset="0"/>
                <a:ea typeface="Times New Roman" panose="02020603050405020304" pitchFamily="18" charset="0"/>
              </a:rPr>
              <a:t>photoshop</a:t>
            </a:r>
            <a:r>
              <a:rPr lang="id-ID" sz="4000" dirty="0">
                <a:latin typeface="Times New Roman" panose="02020603050405020304" pitchFamily="18" charset="0"/>
                <a:ea typeface="Times New Roman" panose="02020603050405020304" pitchFamily="18" charset="0"/>
              </a:rPr>
              <a:t>)</a:t>
            </a:r>
            <a:endParaRPr lang="en-ID" sz="4000" dirty="0">
              <a:effectLst/>
              <a:latin typeface="Times New Roman" panose="02020603050405020304" pitchFamily="18" charset="0"/>
              <a:ea typeface="Times New Roman" panose="02020603050405020304" pitchFamily="18" charset="0"/>
            </a:endParaRPr>
          </a:p>
          <a:p>
            <a:pPr marL="755650" marR="5080" indent="-742950">
              <a:lnSpc>
                <a:spcPct val="150000"/>
              </a:lnSpc>
              <a:spcBef>
                <a:spcPts val="100"/>
              </a:spcBef>
              <a:buFont typeface="+mj-lt"/>
              <a:buAutoNum type="arabicParenR"/>
            </a:pPr>
            <a:endParaRPr sz="4000" dirty="0"/>
          </a:p>
        </p:txBody>
      </p:sp>
      <p:sp>
        <p:nvSpPr>
          <p:cNvPr id="5" name="object 5"/>
          <p:cNvSpPr txBox="1">
            <a:spLocks noGrp="1"/>
          </p:cNvSpPr>
          <p:nvPr>
            <p:ph type="title"/>
          </p:nvPr>
        </p:nvSpPr>
        <p:spPr>
          <a:xfrm>
            <a:off x="2819400" y="1638301"/>
            <a:ext cx="9058290" cy="985334"/>
          </a:xfrm>
          <a:prstGeom prst="rect">
            <a:avLst/>
          </a:prstGeom>
        </p:spPr>
        <p:txBody>
          <a:bodyPr vert="horz" wrap="square" lIns="0" tIns="13335" rIns="0" bIns="0" rtlCol="0">
            <a:spAutoFit/>
          </a:bodyPr>
          <a:lstStyle/>
          <a:p>
            <a:pPr lvl="0">
              <a:lnSpc>
                <a:spcPct val="150000"/>
              </a:lnSpc>
            </a:pPr>
            <a:r>
              <a:rPr lang="en-ID" sz="4800" dirty="0" err="1">
                <a:effectLst/>
                <a:latin typeface="Times New Roman" panose="02020603050405020304" pitchFamily="18" charset="0"/>
                <a:ea typeface="Times New Roman" panose="02020603050405020304" pitchFamily="18" charset="0"/>
              </a:rPr>
              <a:t>Peralatan</a:t>
            </a:r>
            <a:r>
              <a:rPr lang="en-ID" sz="4800" dirty="0">
                <a:effectLst/>
                <a:latin typeface="Times New Roman" panose="02020603050405020304" pitchFamily="18" charset="0"/>
                <a:ea typeface="Times New Roman" panose="02020603050405020304" pitchFamily="18" charset="0"/>
              </a:rPr>
              <a:t> dan </a:t>
            </a:r>
            <a:r>
              <a:rPr lang="en-ID" sz="4800" dirty="0" err="1">
                <a:effectLst/>
                <a:latin typeface="Times New Roman" panose="02020603050405020304" pitchFamily="18" charset="0"/>
                <a:ea typeface="Times New Roman" panose="02020603050405020304" pitchFamily="18" charset="0"/>
              </a:rPr>
              <a:t>Bahan</a:t>
            </a:r>
            <a:r>
              <a:rPr lang="en-ID" sz="4800" dirty="0">
                <a:effectLst/>
                <a:latin typeface="Times New Roman" panose="02020603050405020304" pitchFamily="18" charset="0"/>
                <a:ea typeface="Times New Roman" panose="02020603050405020304" pitchFamily="18" charset="0"/>
              </a:rPr>
              <a:t> Utama Usaha</a:t>
            </a:r>
            <a:endParaRPr sz="20600" dirty="0"/>
          </a:p>
        </p:txBody>
      </p:sp>
    </p:spTree>
    <p:extLst>
      <p:ext uri="{BB962C8B-B14F-4D97-AF65-F5344CB8AC3E}">
        <p14:creationId xmlns:p14="http://schemas.microsoft.com/office/powerpoint/2010/main" val="352021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TotalTime>
  <Words>610</Words>
  <Application>Microsoft Office PowerPoint</Application>
  <PresentationFormat>Kustom</PresentationFormat>
  <Paragraphs>45</Paragraphs>
  <Slides>15</Slides>
  <Notes>0</Notes>
  <HiddenSlides>0</HiddenSlides>
  <MMClips>0</MMClips>
  <ScaleCrop>false</ScaleCrop>
  <HeadingPairs>
    <vt:vector size="4" baseType="variant">
      <vt:variant>
        <vt:lpstr>Tema</vt:lpstr>
      </vt:variant>
      <vt:variant>
        <vt:i4>1</vt:i4>
      </vt:variant>
      <vt:variant>
        <vt:lpstr>Judul Slide</vt:lpstr>
      </vt:variant>
      <vt:variant>
        <vt:i4>15</vt:i4>
      </vt:variant>
    </vt:vector>
  </HeadingPairs>
  <TitlesOfParts>
    <vt:vector size="16" baseType="lpstr">
      <vt:lpstr>Office Theme</vt:lpstr>
      <vt:lpstr>Menerima Jasa  Pembuatan Graphic Design</vt:lpstr>
      <vt:lpstr>Presentasi PowerPoint</vt:lpstr>
      <vt:lpstr>Latar belakang</vt:lpstr>
      <vt:lpstr>Tujuan</vt:lpstr>
      <vt:lpstr>Manfaat </vt:lpstr>
      <vt:lpstr>Nama Usaha Gravity : design production  Jenis Usaha Jasa : Desain Grafis  Pemilik Usaha : 1. Aprilia Hayusti (2113053111) 2. Diah Nur Aisyah (2113053065) 3. Galuh Ramadhan (2113053063) 4. I Made Suwarjana (2113053235) 5. Tasya Intania (2113053290) </vt:lpstr>
      <vt:lpstr>Produk yang Dijual</vt:lpstr>
      <vt:lpstr>Strategi Pemasaran   a) Cara Branding Strategi pemasaran yang dilakukan dengan cara melihat kebutuhan desain yang dibutuhkan oleh masyarakat. Karena perkembangan zaman maka promosi dilakukan melalui media online seperti media social dan marketplace lainnya.  b) Cara menarik pelanggan Contoh desain akan di upload ke instagram @gravitydesign_production terdiri dari beberapa jenis desain dengan menampilkan feed yang menarik.</vt:lpstr>
      <vt:lpstr>Peralatan dan Bahan Utama Usaha</vt:lpstr>
      <vt:lpstr>Target Pemasaran Produk  • Produk jasa yang dijual: Flyer dan pamplet yang dijual via online. • Target lokasi: Kota-kota besar di Indonesia. • Target demografi: Dari remaja sampai dewasa (dapat dari perusahaan, anak SMP-Kuliah untuk suatu kegiatan ataupun yang lainnya).  • Karakter psikologis: Terbiasa dengan internet dan media sosial, serta mengikuti perkembangan terkini. </vt:lpstr>
      <vt:lpstr>Modal Usaha : Rp. 50.000,00   Produk Usaha dan Harga Jual :  1. Flyer : (15.000 - 25.000) 2. Pamflate : (15.000 - 25.000</vt:lpstr>
      <vt:lpstr>Proses Produksi Flyer  a. Carilah ide yang menarik untuk desain e-flyer-mu.  b. Perhatikan Penggunaan Warna c. Menonjolkan Identitas Brand atau Produk d. Konten yang Muncul dalam Material Promosi e. Menggunakan Gambar yang Menarik f. Gunakan Headline yang Menarik g. Pastikan Ada Bagian Call to Action (CTA) h. Batasi Penggunaan Font  i. Pastikan Tidak Ada Kesalahan Penulisan j. Memasukkan Testimoni dari Konsumen</vt:lpstr>
      <vt:lpstr>Proses produksi Pamflet  a. Siapkan koneksi internet yang stabil pada perangkat yang akan digunakan.  b. Mulai dengan buka www.canva.com untuk memulai pada browser favorit.  c. Lakukan login atau signup.  d. Masuk dan pilih jenis desain pamflet yang diinginkan.  e. Pada halaman ini sudah tersedia banyak template lucu dan unik berbentuk layout untuk cara membuat pamflet.  f. Pilih sesuai kategori pamflet yang akan dibuat.  g. Lakukan perbaikan atau pengeditan dengan gambar yang ada atau gambar yang sudah disediakan sendiri.  h. Perbaiki font, ukuran, filter, dan perpindahan yang lainnya.  i. Simpan dan bisa lakukan pencetakan untuk mengakhiri cara membuat pamflet</vt:lpstr>
      <vt:lpstr>Lampiran Produk</vt:lpstr>
      <vt:lpstr>Terima kasih! Ada pertanyaan untuk kami?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Presentasi Pendidikan Tugas Kelompok Animasi Pola Abstrak Ungu dan Hijau</dc:title>
  <dc:creator>Ni Eka Oktaviani</dc:creator>
  <cp:keywords>DAFRIvF_Csk,BAFB5TRRoU0</cp:keywords>
  <cp:lastModifiedBy>Diah Nur Aisyah</cp:lastModifiedBy>
  <cp:revision>2</cp:revision>
  <dcterms:created xsi:type="dcterms:W3CDTF">2022-11-06T09:29:40Z</dcterms:created>
  <dcterms:modified xsi:type="dcterms:W3CDTF">2022-11-06T23:49:09Z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2022-11-06T00:00:00Z</vt:filetime>
  </property>
  <property fmtid="{D5CDD505-2E9C-101B-9397-08002B2CF9AE}" pid="3" name="Creator">
    <vt:lpwstr>Canva</vt:lpwstr>
  </property>
  <property fmtid="{D5CDD505-2E9C-101B-9397-08002B2CF9AE}" pid="4" name="LastSaved">
    <vt:filetime>2022-11-06T00:00:00Z</vt:filetime>
  </property>
</Properties>
</file>