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9144000" cy="5143500"/>
  <p:notesSz cx="9144000" cy="5143500"/>
  <p:embeddedFontLst>
    <p:embeddedFont>
      <p:font typeface="UBLNKM+TimesNewRomanPSMT"/>
      <p:regular r:id="rId23"/>
    </p:embeddedFont>
    <p:embeddedFont>
      <p:font typeface="EQFSKW+Arial-BoldMT"/>
      <p:regular r:id="rId24"/>
    </p:embeddedFont>
    <p:embeddedFont>
      <p:font typeface="ITUUGO+ArialMT"/>
      <p:regular r:id="rId25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slide" Target="slides/slide13.xml" /><Relationship Id="rId19" Type="http://schemas.openxmlformats.org/officeDocument/2006/relationships/slide" Target="slides/slide14.xml" /><Relationship Id="rId2" Type="http://schemas.openxmlformats.org/officeDocument/2006/relationships/tableStyles" Target="tableStyles.xml" /><Relationship Id="rId20" Type="http://schemas.openxmlformats.org/officeDocument/2006/relationships/slide" Target="slides/slide15.xml" /><Relationship Id="rId21" Type="http://schemas.openxmlformats.org/officeDocument/2006/relationships/slide" Target="slides/slide16.xml" /><Relationship Id="rId22" Type="http://schemas.openxmlformats.org/officeDocument/2006/relationships/slide" Target="slides/slide17.xml" /><Relationship Id="rId23" Type="http://schemas.openxmlformats.org/officeDocument/2006/relationships/font" Target="fonts/font1.fntdata" /><Relationship Id="rId24" Type="http://schemas.openxmlformats.org/officeDocument/2006/relationships/font" Target="fonts/font2.fntdata" /><Relationship Id="rId25" Type="http://schemas.openxmlformats.org/officeDocument/2006/relationships/font" Target="fonts/font3.fntdata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7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57933" y="1308520"/>
            <a:ext cx="4022303" cy="1395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284"/>
              </a:lnSpc>
              <a:spcBef>
                <a:spcPts val="0"/>
              </a:spcBef>
              <a:spcAft>
                <a:spcPts val="0"/>
              </a:spcAft>
            </a:pPr>
            <a:r>
              <a:rPr dirty="0" sz="4500">
                <a:solidFill>
                  <a:srgbClr val="000a39"/>
                </a:solidFill>
                <a:latin typeface="Rockwell"/>
                <a:cs typeface="Rockwell"/>
              </a:rPr>
              <a:t>PERMODELAN</a:t>
            </a:r>
          </a:p>
          <a:p>
            <a:pPr marL="988218" marR="0">
              <a:lnSpc>
                <a:spcPts val="528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4500">
                <a:solidFill>
                  <a:srgbClr val="000a39"/>
                </a:solidFill>
                <a:latin typeface="Rockwell"/>
                <a:cs typeface="Rockwell"/>
              </a:rPr>
              <a:t>USAHA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57669" y="3091062"/>
            <a:ext cx="2193895" cy="8750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59179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Disusun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oleh:</a:t>
            </a:r>
          </a:p>
          <a:p>
            <a:pPr marL="1109186" marR="0">
              <a:lnSpc>
                <a:spcPts val="1550"/>
              </a:lnSpc>
              <a:spcBef>
                <a:spcPts val="91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Kelompok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8</a:t>
            </a:r>
          </a:p>
          <a:p>
            <a:pPr marL="0" marR="0">
              <a:lnSpc>
                <a:spcPts val="1550"/>
              </a:lnSpc>
              <a:spcBef>
                <a:spcPts val="91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Dhanan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Wijaya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84196" y="3379094"/>
            <a:ext cx="1742789" cy="8750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Dosen</a:t>
            </a:r>
            <a:r>
              <a:rPr dirty="0" sz="1400" spc="11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Pengampu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:</a:t>
            </a:r>
          </a:p>
          <a:p>
            <a:pPr marL="0" marR="0">
              <a:lnSpc>
                <a:spcPts val="1550"/>
              </a:lnSpc>
              <a:spcBef>
                <a:spcPts val="91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1.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Dr.</a:t>
            </a: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Sowiyah,</a:t>
            </a: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 spc="-18">
                <a:solidFill>
                  <a:srgbClr val="141313"/>
                </a:solidFill>
                <a:latin typeface="UBLNKM+TimesNewRomanPSMT"/>
                <a:cs typeface="UBLNKM+TimesNewRomanPSMT"/>
              </a:rPr>
              <a:t>M.Pd.</a:t>
            </a:r>
          </a:p>
          <a:p>
            <a:pPr marL="0" marR="0">
              <a:lnSpc>
                <a:spcPts val="1550"/>
              </a:lnSpc>
              <a:spcBef>
                <a:spcPts val="919"/>
              </a:spcBef>
              <a:spcAft>
                <a:spcPts val="0"/>
              </a:spcAft>
            </a:pP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2.</a:t>
            </a: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Muhisom,</a:t>
            </a: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M.Pd.I.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757893" y="3731142"/>
            <a:ext cx="1041400" cy="11951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2153053017</a:t>
            </a:r>
          </a:p>
          <a:p>
            <a:pPr marL="0" marR="0">
              <a:lnSpc>
                <a:spcPts val="1550"/>
              </a:lnSpc>
              <a:spcBef>
                <a:spcPts val="91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2113053127</a:t>
            </a:r>
          </a:p>
          <a:p>
            <a:pPr marL="0" marR="0">
              <a:lnSpc>
                <a:spcPts val="1550"/>
              </a:lnSpc>
              <a:spcBef>
                <a:spcPts val="919"/>
              </a:spcBef>
              <a:spcAft>
                <a:spcPts val="0"/>
              </a:spcAft>
            </a:pP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2153053013</a:t>
            </a:r>
          </a:p>
          <a:p>
            <a:pPr marL="0" marR="0">
              <a:lnSpc>
                <a:spcPts val="1550"/>
              </a:lnSpc>
              <a:spcBef>
                <a:spcPts val="919"/>
              </a:spcBef>
              <a:spcAft>
                <a:spcPts val="0"/>
              </a:spcAft>
            </a:pPr>
            <a:r>
              <a:rPr dirty="0" sz="1400">
                <a:solidFill>
                  <a:srgbClr val="141313"/>
                </a:solidFill>
                <a:latin typeface="UBLNKM+TimesNewRomanPSMT"/>
                <a:cs typeface="UBLNKM+TimesNewRomanPSMT"/>
              </a:rPr>
              <a:t>2113053225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957669" y="4051182"/>
            <a:ext cx="1371013" cy="5550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Fersylia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Marinda</a:t>
            </a:r>
          </a:p>
          <a:p>
            <a:pPr marL="0" marR="0">
              <a:lnSpc>
                <a:spcPts val="1550"/>
              </a:lnSpc>
              <a:spcBef>
                <a:spcPts val="91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Irsa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Febriyana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957669" y="4691262"/>
            <a:ext cx="1592908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Mahya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Lutfia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 </a:t>
            </a:r>
            <a:r>
              <a:rPr dirty="0" sz="1400">
                <a:solidFill>
                  <a:srgbClr val="000000"/>
                </a:solidFill>
                <a:latin typeface="UBLNKM+TimesNewRomanPSMT"/>
                <a:cs typeface="UBLNKM+TimesNewRomanPSMT"/>
              </a:rPr>
              <a:t>Ridha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063025" y="303955"/>
            <a:ext cx="1576616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3.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Channels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20871" y="907674"/>
            <a:ext cx="4747133" cy="36504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Channels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saluran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berhubungan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para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pelanggan.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Komunikasi,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distribusi,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jaringan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penjual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atau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sales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merupakan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satu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usaha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berkomunikasi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pelanggan.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Channels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memainkan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peranan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penting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pengalaman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pelanggan.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Channels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memiliki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beberapa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fungsi,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antara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lain:</a:t>
            </a:r>
          </a:p>
          <a:p>
            <a:pPr marL="0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●</a:t>
            </a:r>
            <a:r>
              <a:rPr dirty="0" sz="1600" spc="12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Meningkatkan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kesadaran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terhadap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produk</a:t>
            </a:r>
          </a:p>
          <a:p>
            <a:pPr marL="330200" marR="0">
              <a:lnSpc>
                <a:spcPts val="1564"/>
              </a:lnSpc>
              <a:spcBef>
                <a:spcPts val="73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jasa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dari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perusahaan.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●</a:t>
            </a:r>
            <a:r>
              <a:rPr dirty="0" sz="1600" spc="12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Membantu</a:t>
            </a:r>
            <a:r>
              <a:rPr dirty="0" sz="1400" spc="12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mengevaluasi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value</a:t>
            </a:r>
          </a:p>
          <a:p>
            <a:pPr marL="330200" marR="0">
              <a:lnSpc>
                <a:spcPts val="1564"/>
              </a:lnSpc>
              <a:spcBef>
                <a:spcPts val="73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proposition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dari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perusahaan.</a:t>
            </a:r>
          </a:p>
          <a:p>
            <a:pPr marL="0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●</a:t>
            </a:r>
            <a:r>
              <a:rPr dirty="0" sz="1600" spc="12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Memfasilitasi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membuat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produk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</a:p>
          <a:p>
            <a:pPr marL="330200" marR="0">
              <a:lnSpc>
                <a:spcPts val="1564"/>
              </a:lnSpc>
              <a:spcBef>
                <a:spcPts val="23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jasa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tertentu.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●</a:t>
            </a:r>
            <a:r>
              <a:rPr dirty="0" sz="1600" spc="12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Membantu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meyampaikan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nilai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tambah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</a:p>
          <a:p>
            <a:pPr marL="330200" marR="0">
              <a:lnSpc>
                <a:spcPts val="1564"/>
              </a:lnSpc>
              <a:spcBef>
                <a:spcPts val="23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pelanggan.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●</a:t>
            </a:r>
            <a:r>
              <a:rPr dirty="0" sz="1600" spc="12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Memberi</a:t>
            </a:r>
            <a:r>
              <a:rPr dirty="0" sz="1400" spc="1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dukungan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kepada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pasca</a:t>
            </a:r>
          </a:p>
          <a:p>
            <a:pPr marL="330200" marR="0">
              <a:lnSpc>
                <a:spcPts val="1564"/>
              </a:lnSpc>
              <a:spcBef>
                <a:spcPts val="23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pembelian.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238216" y="412674"/>
            <a:ext cx="3352838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4.</a:t>
            </a:r>
            <a:r>
              <a:rPr dirty="0" sz="2000" spc="-1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Customer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Relationships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65216" y="1212000"/>
            <a:ext cx="5498238" cy="29941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5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Customer</a:t>
            </a:r>
            <a:r>
              <a:rPr dirty="0" sz="1500" spc="5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relationships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tipe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hubungan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ingin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dijalin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para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dari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segmen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spesifik.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Tugas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seorang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pemasar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(marketer)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dua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kelompok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besar,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yakni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akuisisi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(customer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acquisition)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retensi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(customer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retention).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kelompok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pertama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(akuisisi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pelanggan),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tugas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pemasar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terus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menerus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mencari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baru,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baik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dari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kompetitor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maupun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mengubah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sebelumnya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bukan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siapapun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menjadi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mereka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dikelola.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Adapun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kelompok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kedua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(rentensi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pelanggan),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tugas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pemasar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berupaya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terus-menerus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mempertahankan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sudah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menggunakan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mereknya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agar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tidak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pindah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merek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kompetitor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(Wind,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2002).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11169" y="1588291"/>
            <a:ext cx="2267814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6.</a:t>
            </a:r>
            <a:r>
              <a:rPr dirty="0" sz="2000" spc="-1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Key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Resources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05730" y="1657091"/>
            <a:ext cx="2565755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5.</a:t>
            </a:r>
            <a:r>
              <a:rPr dirty="0" sz="2000" spc="-10" b="1">
                <a:solidFill>
                  <a:srgbClr val="000000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Revenue</a:t>
            </a:r>
            <a:r>
              <a:rPr dirty="0" sz="2000" spc="12" b="1">
                <a:solidFill>
                  <a:srgbClr val="000000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Streams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175279" y="1997224"/>
            <a:ext cx="4934001" cy="109017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Revenue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Streams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adalah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pendapatan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diterima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perusahaan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dari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masing-masing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segmen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pasar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atau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dengan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kata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lain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revenue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streams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adalah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pemasukan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biasanya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diukur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dalam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bentuk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uang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diterima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perusahaan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dari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pelanggannya.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86961" y="2090009"/>
            <a:ext cx="2948154" cy="4500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Key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resources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adalah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sumber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daya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utama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dibutuhkan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oleh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86961" y="2516729"/>
            <a:ext cx="2987803" cy="13035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perusahaan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supaya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bisnis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dapat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berjalan.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Sumber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daya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utama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ini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membuat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sebuah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perusahaan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dapat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membentuk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menawarkan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value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propositions,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mendapatkan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pasar,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mengawasi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hubungan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175279" y="3064024"/>
            <a:ext cx="4706240" cy="45009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bisnis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dapat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dibentuk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dari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2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(dua)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macam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Revenue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Streams: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175279" y="3484995"/>
            <a:ext cx="4941514" cy="1095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19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000000"/>
                </a:solidFill>
                <a:latin typeface="ITUUGO+ArialMT"/>
                <a:cs typeface="ITUUGO+ArialMT"/>
              </a:rPr>
              <a:t>1.</a:t>
            </a:r>
            <a:r>
              <a:rPr dirty="0" sz="1450" spc="11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Pendapatan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didapatkan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dari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satu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kali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transaksi.</a:t>
            </a:r>
          </a:p>
          <a:p>
            <a:pPr marL="0" marR="0">
              <a:lnSpc>
                <a:spcPts val="1619"/>
              </a:lnSpc>
              <a:spcBef>
                <a:spcPts val="60"/>
              </a:spcBef>
              <a:spcAft>
                <a:spcPts val="0"/>
              </a:spcAft>
            </a:pPr>
            <a:r>
              <a:rPr dirty="0" sz="1450">
                <a:solidFill>
                  <a:srgbClr val="000000"/>
                </a:solidFill>
                <a:latin typeface="ITUUGO+ArialMT"/>
                <a:cs typeface="ITUUGO+ArialMT"/>
              </a:rPr>
              <a:t>2.</a:t>
            </a:r>
            <a:r>
              <a:rPr dirty="0" sz="1450" spc="11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Pendapatan</a:t>
            </a:r>
            <a:r>
              <a:rPr dirty="0" sz="1400" spc="1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didapatkan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berulang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kali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yang</a:t>
            </a:r>
          </a:p>
          <a:p>
            <a:pPr marL="342900" marR="0">
              <a:lnSpc>
                <a:spcPts val="1564"/>
              </a:lnSpc>
              <a:spcBef>
                <a:spcPts val="10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dihasilkan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dari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pembayaran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berkelanjutan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baik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untuk</a:t>
            </a:r>
          </a:p>
          <a:p>
            <a:pPr marL="34290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memberikan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value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proposition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kepada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pelanggan</a:t>
            </a:r>
          </a:p>
          <a:p>
            <a:pPr marL="34290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ataupun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tidak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menyediakan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dukungan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pasca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pembelian.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86961" y="3796889"/>
            <a:ext cx="3007895" cy="4500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dengan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segmen-segmen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pasar,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dan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mendapatkan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ITUUGO+ArialMT"/>
                <a:cs typeface="ITUUGO+ArialMT"/>
              </a:rPr>
              <a:t>penghasilan.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046009" y="1789066"/>
            <a:ext cx="7396801" cy="96314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7.</a:t>
            </a:r>
            <a:r>
              <a:rPr dirty="0" sz="2000" spc="-1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Key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Activities</a:t>
            </a:r>
          </a:p>
          <a:p>
            <a:pPr marL="0" marR="0">
              <a:lnSpc>
                <a:spcPts val="1564"/>
              </a:lnSpc>
              <a:spcBef>
                <a:spcPts val="12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Key</a:t>
            </a:r>
            <a:r>
              <a:rPr dirty="0" sz="14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activities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kegiatan-kegiatan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utama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apa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saja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perlu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dilakukan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oleh</a:t>
            </a:r>
            <a:r>
              <a:rPr dirty="0" sz="1400" spc="-89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organisasi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ataupun</a:t>
            </a:r>
            <a:r>
              <a:rPr dirty="0" sz="1400" spc="1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agar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memberikan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nilai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tambah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 spc="-27">
                <a:solidFill>
                  <a:srgbClr val="000a39"/>
                </a:solidFill>
                <a:latin typeface="ITUUGO+ArialMT"/>
                <a:cs typeface="ITUUGO+ArialMT"/>
              </a:rPr>
              <a:t>baik.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Key</a:t>
            </a:r>
            <a:r>
              <a:rPr dirty="0" sz="14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activities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dikategorikan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sebagai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berikut: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46009" y="2942193"/>
            <a:ext cx="7471181" cy="15168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1.</a:t>
            </a:r>
            <a:r>
              <a:rPr dirty="0" sz="1400" spc="3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Operasi</a:t>
            </a:r>
            <a:r>
              <a:rPr dirty="0" sz="1400" spc="25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Produksi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(Production),</a:t>
            </a:r>
            <a:r>
              <a:rPr dirty="0" sz="14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Aktivitas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ini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bertujuan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mendesain,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membuat,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mengantarkan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produk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jumlah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tertentu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atau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kualitas</a:t>
            </a:r>
            <a:r>
              <a:rPr dirty="0" sz="1400" spc="-85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baik.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2.</a:t>
            </a:r>
            <a:r>
              <a:rPr dirty="0" sz="1400" spc="3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Operasi</a:t>
            </a:r>
            <a:r>
              <a:rPr dirty="0" sz="1400" spc="25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Jasa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(Problem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Solving),</a:t>
            </a:r>
            <a:r>
              <a:rPr dirty="0" sz="14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Aktivitas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ini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bertujuan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mengatasi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masalah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memberikan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solusi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baru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atas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masalah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secara</a:t>
            </a:r>
            <a:r>
              <a:rPr dirty="0" sz="1400" spc="-69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individu.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3.</a:t>
            </a:r>
            <a:r>
              <a:rPr dirty="0" sz="1400" spc="3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Platform</a:t>
            </a:r>
            <a:r>
              <a:rPr dirty="0" sz="1400" spc="3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Jaringan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(Platform/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Network),</a:t>
            </a:r>
            <a:r>
              <a:rPr dirty="0" sz="14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Aktivitas-aktivitas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utama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pada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organisasi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berbasis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platform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jaringan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perancangan,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pembangunan,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pengembangan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hardwaredan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software,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termasuk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jaringan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internet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00a39"/>
                </a:solidFill>
                <a:latin typeface="ITUUGO+ArialMT"/>
                <a:cs typeface="ITUUGO+ArialMT"/>
              </a:rPr>
              <a:t>website.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94611" y="2031982"/>
            <a:ext cx="2380002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8.</a:t>
            </a:r>
            <a:r>
              <a:rPr dirty="0" sz="2000" spc="-1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Key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Partnership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29616" y="2031982"/>
            <a:ext cx="2196693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9.</a:t>
            </a:r>
            <a:r>
              <a:rPr dirty="0" sz="2000" spc="-1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Cost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000"/>
                </a:solidFill>
                <a:latin typeface="EQFSKW+Arial-BoldMT"/>
                <a:cs typeface="EQFSKW+Arial-BoldMT"/>
              </a:rPr>
              <a:t>Structure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83655" y="2645235"/>
            <a:ext cx="2410120" cy="12404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Key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partnership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adalah</a:t>
            </a:r>
          </a:p>
          <a:p>
            <a:pPr marL="0" marR="0">
              <a:lnSpc>
                <a:spcPts val="1787"/>
              </a:lnSpc>
              <a:spcBef>
                <a:spcPts val="132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mitra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utama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dalam</a:t>
            </a:r>
          </a:p>
          <a:p>
            <a:pPr marL="0" marR="0">
              <a:lnSpc>
                <a:spcPts val="1787"/>
              </a:lnSpc>
              <a:spcBef>
                <a:spcPts val="132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bisnis,</a:t>
            </a:r>
            <a:r>
              <a:rPr dirty="0" sz="1600" spc="4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misalnya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supplier,</a:t>
            </a:r>
          </a:p>
          <a:p>
            <a:pPr marL="0" marR="0">
              <a:lnSpc>
                <a:spcPts val="1787"/>
              </a:lnSpc>
              <a:spcBef>
                <a:spcPts val="132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sehingga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model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bisnis</a:t>
            </a:r>
          </a:p>
          <a:p>
            <a:pPr marL="0" marR="0">
              <a:lnSpc>
                <a:spcPts val="1787"/>
              </a:lnSpc>
              <a:spcBef>
                <a:spcPts val="182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dapat</a:t>
            </a:r>
            <a:r>
              <a:rPr dirty="0" sz="1600" spc="4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berjalan.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944424" y="2663102"/>
            <a:ext cx="2082627" cy="2651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Cost</a:t>
            </a:r>
            <a:r>
              <a:rPr dirty="0" sz="1600" spc="4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structure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adalah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944424" y="2906942"/>
            <a:ext cx="2681863" cy="12404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komponen-komponen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biaya</a:t>
            </a:r>
          </a:p>
          <a:p>
            <a:pPr marL="0" marR="0">
              <a:lnSpc>
                <a:spcPts val="1787"/>
              </a:lnSpc>
              <a:spcBef>
                <a:spcPts val="132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yang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digunakan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supaya</a:t>
            </a:r>
          </a:p>
          <a:p>
            <a:pPr marL="0" marR="0">
              <a:lnSpc>
                <a:spcPts val="1787"/>
              </a:lnSpc>
              <a:spcBef>
                <a:spcPts val="132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organisasi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atau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perusahaan</a:t>
            </a:r>
          </a:p>
          <a:p>
            <a:pPr marL="0" marR="0">
              <a:lnSpc>
                <a:spcPts val="1787"/>
              </a:lnSpc>
              <a:spcBef>
                <a:spcPts val="132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bisa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berjalan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sesuai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dengan</a:t>
            </a:r>
          </a:p>
          <a:p>
            <a:pPr marL="0" marR="0">
              <a:lnSpc>
                <a:spcPts val="1787"/>
              </a:lnSpc>
              <a:spcBef>
                <a:spcPts val="182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model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ITUUGO+ArialMT"/>
                <a:cs typeface="ITUUGO+ArialMT"/>
              </a:rPr>
              <a:t>bisnisnya.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936287" y="2903721"/>
            <a:ext cx="5704608" cy="13623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027"/>
              </a:lnSpc>
              <a:spcBef>
                <a:spcPts val="0"/>
              </a:spcBef>
              <a:spcAft>
                <a:spcPts val="0"/>
              </a:spcAft>
            </a:pP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Desain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 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Model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 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Bisnis</a:t>
            </a:r>
          </a:p>
          <a:p>
            <a:pPr marL="1762124" marR="0">
              <a:lnSpc>
                <a:spcPts val="5027"/>
              </a:lnSpc>
              <a:spcBef>
                <a:spcPts val="372"/>
              </a:spcBef>
              <a:spcAft>
                <a:spcPts val="0"/>
              </a:spcAft>
            </a:pP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Kanvas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601692" y="1021256"/>
            <a:ext cx="6744336" cy="663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Memetakan</a:t>
            </a:r>
            <a:r>
              <a:rPr dirty="0" sz="1400" spc="12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sebuah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sesuatu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hal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lumrah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dilakukan,</a:t>
            </a:r>
            <a:r>
              <a:rPr dirty="0" sz="1400" spc="-7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namun</a:t>
            </a:r>
          </a:p>
          <a:p>
            <a:pPr marL="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mendesain</a:t>
            </a:r>
            <a:r>
              <a:rPr dirty="0" sz="1400" spc="15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25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baru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inovatif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hal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lain.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Memetakan</a:t>
            </a:r>
          </a:p>
          <a:p>
            <a:pPr marL="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25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4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merupakan</a:t>
            </a:r>
            <a:r>
              <a:rPr dirty="0" sz="1400" spc="1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salah</a:t>
            </a:r>
            <a:r>
              <a:rPr dirty="0" sz="1400" spc="2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satu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tahap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mendesain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 spc="-11">
                <a:solidFill>
                  <a:srgbClr val="000a39"/>
                </a:solidFill>
                <a:latin typeface="ITUUGO+ArialMT"/>
                <a:cs typeface="ITUUGO+ArialMT"/>
              </a:rPr>
              <a:t>bisnis.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4292" y="1875899"/>
            <a:ext cx="5778686" cy="236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mendesain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ada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tiga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hal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perlu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dilakukan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 spc="-21">
                <a:solidFill>
                  <a:srgbClr val="000a39"/>
                </a:solidFill>
                <a:latin typeface="ITUUGO+ArialMT"/>
                <a:cs typeface="ITUUGO+ArialMT"/>
              </a:rPr>
              <a:t>yaitu: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14292" y="2008781"/>
            <a:ext cx="7620851" cy="13840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a.</a:t>
            </a:r>
            <a:r>
              <a:rPr dirty="0" sz="2100" spc="42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Memetakan</a:t>
            </a:r>
            <a:r>
              <a:rPr dirty="0" sz="1400" spc="12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25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400" spc="3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memetakan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dimulai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mendefinisikan</a:t>
            </a:r>
          </a:p>
          <a:p>
            <a:pPr marL="34290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mengisi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kotak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customer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segment.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Hal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ini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dikarenakan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hanya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</a:p>
          <a:p>
            <a:pPr marL="34290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menguntungkanlah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menghidupi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organisasi.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Langkah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selanjutnya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mengisi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kotak</a:t>
            </a:r>
          </a:p>
          <a:p>
            <a:pPr marL="34290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value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propositions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merupakan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pernyataan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keunikan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produk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ataupun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jasa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</a:p>
          <a:p>
            <a:pPr marL="34290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dijanjikan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kepada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customer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segment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dibidik.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Setelah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value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propositions</a:t>
            </a:r>
          </a:p>
          <a:p>
            <a:pPr marL="342900" marR="0">
              <a:lnSpc>
                <a:spcPts val="1564"/>
              </a:lnSpc>
              <a:spcBef>
                <a:spcPts val="6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diisi,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maka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selanjutnya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kotak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channels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-2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diisi.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14292" y="3288940"/>
            <a:ext cx="7507261" cy="5305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b.</a:t>
            </a:r>
            <a:r>
              <a:rPr dirty="0" sz="2100" spc="42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Menganalisis</a:t>
            </a:r>
            <a:r>
              <a:rPr dirty="0" sz="1400" spc="1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kelebihan,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kekurangan,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peluang,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ancaman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dari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masing-masing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elemen</a:t>
            </a:r>
          </a:p>
          <a:p>
            <a:pPr marL="34290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1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ada.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14292" y="3715660"/>
            <a:ext cx="7509150" cy="9572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c.</a:t>
            </a:r>
            <a:r>
              <a:rPr dirty="0" sz="2100" spc="542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Menyempurnakan</a:t>
            </a:r>
            <a:r>
              <a:rPr dirty="0" sz="140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atau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membuat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prototipe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lain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</a:p>
          <a:p>
            <a:pPr marL="34290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mendesain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baik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menyempurnakan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maupun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membuat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prototipe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</a:p>
          <a:p>
            <a:pPr marL="34290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lain,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diperlukan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proses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berfikir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kreatif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mendapatkan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banyak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ide</a:t>
            </a:r>
          </a:p>
          <a:p>
            <a:pPr marL="342900" marR="0">
              <a:lnSpc>
                <a:spcPts val="1564"/>
              </a:lnSpc>
              <a:spcBef>
                <a:spcPts val="115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pembentukan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mengambil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salah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satu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ide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terbaik.</a:t>
            </a: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04650" y="979097"/>
            <a:ext cx="3627112" cy="20035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915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 b="1">
                <a:solidFill>
                  <a:srgbClr val="000a39"/>
                </a:solidFill>
                <a:latin typeface="EQFSKW+Arial-BoldMT"/>
                <a:cs typeface="EQFSKW+Arial-BoldMT"/>
              </a:rPr>
              <a:t>SEKIAN</a:t>
            </a:r>
            <a:r>
              <a:rPr dirty="0" sz="44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4400" b="1">
                <a:solidFill>
                  <a:srgbClr val="000a39"/>
                </a:solidFill>
                <a:latin typeface="EQFSKW+Arial-BoldMT"/>
                <a:cs typeface="EQFSKW+Arial-BoldMT"/>
              </a:rPr>
              <a:t>DAN</a:t>
            </a:r>
          </a:p>
          <a:p>
            <a:pPr marL="0" marR="0">
              <a:lnSpc>
                <a:spcPts val="4915"/>
              </a:lnSpc>
              <a:spcBef>
                <a:spcPts val="364"/>
              </a:spcBef>
              <a:spcAft>
                <a:spcPts val="0"/>
              </a:spcAft>
            </a:pPr>
            <a:r>
              <a:rPr dirty="0" sz="4400" b="1">
                <a:solidFill>
                  <a:srgbClr val="000a39"/>
                </a:solidFill>
                <a:latin typeface="EQFSKW+Arial-BoldMT"/>
                <a:cs typeface="EQFSKW+Arial-BoldMT"/>
              </a:rPr>
              <a:t>TERIMA</a:t>
            </a:r>
          </a:p>
          <a:p>
            <a:pPr marL="0" marR="0">
              <a:lnSpc>
                <a:spcPts val="4915"/>
              </a:lnSpc>
              <a:spcBef>
                <a:spcPts val="364"/>
              </a:spcBef>
              <a:spcAft>
                <a:spcPts val="0"/>
              </a:spcAft>
            </a:pPr>
            <a:r>
              <a:rPr dirty="0" sz="4400" b="1">
                <a:solidFill>
                  <a:srgbClr val="000a39"/>
                </a:solidFill>
                <a:latin typeface="EQFSKW+Arial-BoldMT"/>
                <a:cs typeface="EQFSKW+Arial-BoldMT"/>
              </a:rPr>
              <a:t>KASIH!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909501" y="1458971"/>
            <a:ext cx="2674571" cy="16613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144"/>
              </a:lnSpc>
              <a:spcBef>
                <a:spcPts val="0"/>
              </a:spcBef>
              <a:spcAft>
                <a:spcPts val="0"/>
              </a:spcAft>
            </a:pPr>
            <a:r>
              <a:rPr dirty="0" sz="5500" b="1">
                <a:solidFill>
                  <a:srgbClr val="d78db3"/>
                </a:solidFill>
                <a:latin typeface="EQFSKW+Arial-BoldMT"/>
                <a:cs typeface="EQFSKW+Arial-BoldMT"/>
              </a:rPr>
              <a:t>MODEL</a:t>
            </a:r>
          </a:p>
          <a:p>
            <a:pPr marL="97631" marR="0">
              <a:lnSpc>
                <a:spcPts val="6144"/>
              </a:lnSpc>
              <a:spcBef>
                <a:spcPts val="542"/>
              </a:spcBef>
              <a:spcAft>
                <a:spcPts val="0"/>
              </a:spcAft>
            </a:pPr>
            <a:r>
              <a:rPr dirty="0" sz="5500" b="1">
                <a:solidFill>
                  <a:srgbClr val="d78db3"/>
                </a:solidFill>
                <a:latin typeface="EQFSKW+Arial-BoldMT"/>
                <a:cs typeface="EQFSKW+Arial-BoldMT"/>
              </a:rPr>
              <a:t>BISNIS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359441" y="731742"/>
            <a:ext cx="6629399" cy="25369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5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sebuah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deskripsi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tentang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bagaimana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sebuah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membuat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sebuah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nilai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tambah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dunia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kerja,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termasuk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dalamnya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kombinasi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dari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produk,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pelayanan,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citra,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distribusi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sumber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daya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serta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infrastruktur.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Penerapan</a:t>
            </a:r>
            <a:r>
              <a:rPr dirty="0" sz="1500" spc="6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memiliki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beberapa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 spc="15">
                <a:solidFill>
                  <a:srgbClr val="000a39"/>
                </a:solidFill>
                <a:latin typeface="ITUUGO+ArialMT"/>
                <a:cs typeface="ITUUGO+ArialMT"/>
              </a:rPr>
              <a:t>manfaat: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200">
                <a:solidFill>
                  <a:srgbClr val="434343"/>
                </a:solidFill>
                <a:latin typeface="ITUUGO+ArialMT"/>
                <a:cs typeface="ITUUGO+ArialMT"/>
              </a:rPr>
              <a:t>1.</a:t>
            </a:r>
            <a:r>
              <a:rPr dirty="0" sz="1200" spc="1100">
                <a:solidFill>
                  <a:srgbClr val="434343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Terkait</a:t>
            </a:r>
            <a:r>
              <a:rPr dirty="0" sz="1500" spc="4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komponen-komponennya,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memudahkan</a:t>
            </a:r>
          </a:p>
          <a:p>
            <a:pPr marL="30480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para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perencana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pengambil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keputusan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melihat</a:t>
            </a:r>
          </a:p>
          <a:p>
            <a:pPr marL="30480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hubungan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logis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antara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komponen-komponen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bisnisnya,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sehingga</a:t>
            </a:r>
          </a:p>
          <a:p>
            <a:pPr marL="30480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dihasilkan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nilai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bagi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perusahaan.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200">
                <a:solidFill>
                  <a:srgbClr val="434343"/>
                </a:solidFill>
                <a:latin typeface="ITUUGO+ArialMT"/>
                <a:cs typeface="ITUUGO+ArialMT"/>
              </a:rPr>
              <a:t>2.</a:t>
            </a:r>
            <a:r>
              <a:rPr dirty="0" sz="1200" spc="1100">
                <a:solidFill>
                  <a:srgbClr val="434343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5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dipakai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menguji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konsistensi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hubungan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antar</a:t>
            </a:r>
          </a:p>
          <a:p>
            <a:pPr marL="30480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komponennya.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59441" y="3246342"/>
            <a:ext cx="6386222" cy="9367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5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434343"/>
                </a:solidFill>
                <a:latin typeface="ITUUGO+ArialMT"/>
                <a:cs typeface="ITUUGO+ArialMT"/>
              </a:rPr>
              <a:t>3.</a:t>
            </a:r>
            <a:r>
              <a:rPr dirty="0" sz="1200" spc="1100">
                <a:solidFill>
                  <a:srgbClr val="434343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5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digunakan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menguji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asumsi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</a:p>
          <a:p>
            <a:pPr marL="30480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digunakan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ketika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mengembangkan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bisnis.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200">
                <a:solidFill>
                  <a:srgbClr val="434343"/>
                </a:solidFill>
                <a:latin typeface="ITUUGO+ArialMT"/>
                <a:cs typeface="ITUUGO+ArialMT"/>
              </a:rPr>
              <a:t>4.</a:t>
            </a:r>
            <a:r>
              <a:rPr dirty="0" sz="1200" spc="1100">
                <a:solidFill>
                  <a:srgbClr val="434343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5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dipakai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menunjukkan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seberapa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radikal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suatu</a:t>
            </a:r>
          </a:p>
          <a:p>
            <a:pPr marL="30480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perubahan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dilakukan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konsekuensinya.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183258" y="1415856"/>
            <a:ext cx="7070411" cy="13623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03250" marR="0">
              <a:lnSpc>
                <a:spcPts val="5027"/>
              </a:lnSpc>
              <a:spcBef>
                <a:spcPts val="0"/>
              </a:spcBef>
              <a:spcAft>
                <a:spcPts val="0"/>
              </a:spcAft>
            </a:pP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Model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 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Bisnis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 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Kanvas</a:t>
            </a:r>
          </a:p>
          <a:p>
            <a:pPr marL="0" marR="0">
              <a:lnSpc>
                <a:spcPts val="5027"/>
              </a:lnSpc>
              <a:spcBef>
                <a:spcPts val="372"/>
              </a:spcBef>
              <a:spcAft>
                <a:spcPts val="0"/>
              </a:spcAft>
            </a:pP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(Business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 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Model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 </a:t>
            </a:r>
            <a:r>
              <a:rPr dirty="0" sz="4500" b="1">
                <a:solidFill>
                  <a:srgbClr val="d78db3"/>
                </a:solidFill>
                <a:latin typeface="EQFSKW+Arial-BoldMT"/>
                <a:cs typeface="EQFSKW+Arial-BoldMT"/>
              </a:rPr>
              <a:t>Canvas)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719480" y="1091782"/>
            <a:ext cx="5542502" cy="13939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5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Business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Canvas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sebuah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strategi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manajemen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berupa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visual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chart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terdiri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dari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9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 spc="18">
                <a:solidFill>
                  <a:srgbClr val="000a39"/>
                </a:solidFill>
                <a:latin typeface="ITUUGO+ArialMT"/>
                <a:cs typeface="ITUUGO+ArialMT"/>
              </a:rPr>
              <a:t>elemen.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52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ini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pertama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kali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diperkenalkan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oleh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Alexander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Osterwalder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bukunya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berjudul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Business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Generation.</a:t>
            </a:r>
            <a:r>
              <a:rPr dirty="0" sz="15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500" spc="4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buku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tersebut,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Alexander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mencoba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menjelaskan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sebuah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framework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sederhana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19480" y="2463382"/>
            <a:ext cx="5592888" cy="4795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5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mempresentasikan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elemen-elemen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penting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terdapat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sebuah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19480" y="2920582"/>
            <a:ext cx="5677850" cy="11653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75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kanvas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digambarkan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melalui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sembilan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blok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bangunan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dasar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menunjukkan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logika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bagaimana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sebuah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bermaksud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menghasilkan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uang.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Sembilan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blok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ini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mencakup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empat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bidang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utama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yaitu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pelanggan,</a:t>
            </a:r>
          </a:p>
          <a:p>
            <a:pPr marL="0" marR="0">
              <a:lnSpc>
                <a:spcPts val="1675"/>
              </a:lnSpc>
              <a:spcBef>
                <a:spcPts val="124"/>
              </a:spcBef>
              <a:spcAft>
                <a:spcPts val="0"/>
              </a:spcAft>
            </a:pP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penawaran,</a:t>
            </a:r>
            <a:r>
              <a:rPr dirty="0" sz="15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infrastruktur,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kelayakan</a:t>
            </a:r>
            <a:r>
              <a:rPr dirty="0" sz="15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00a39"/>
                </a:solidFill>
                <a:latin typeface="ITUUGO+ArialMT"/>
                <a:cs typeface="ITUUGO+ArialMT"/>
              </a:rPr>
              <a:t>keuangan.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47001" y="586874"/>
            <a:ext cx="7473489" cy="48017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6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Kesembilan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blok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bangunan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dasar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digunakan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penggambaran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4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kanvas</a:t>
            </a:r>
          </a:p>
          <a:p>
            <a:pPr marL="0" marR="0">
              <a:lnSpc>
                <a:spcPts val="1787"/>
              </a:lnSpc>
              <a:spcBef>
                <a:spcPts val="129"/>
              </a:spcBef>
              <a:spcAft>
                <a:spcPts val="0"/>
              </a:spcAft>
            </a:pPr>
            <a:r>
              <a:rPr dirty="0" sz="14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879449" y="1310930"/>
            <a:ext cx="576188" cy="46374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d78db3"/>
                </a:solidFill>
                <a:latin typeface="EQFSKW+Arial-BoldMT"/>
                <a:cs typeface="EQFSKW+Arial-BoldMT"/>
              </a:rPr>
              <a:t>05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58968" y="1382938"/>
            <a:ext cx="648138" cy="12558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72008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d78db3"/>
                </a:solidFill>
                <a:latin typeface="EQFSKW+Arial-BoldMT"/>
                <a:cs typeface="EQFSKW+Arial-BoldMT"/>
              </a:rPr>
              <a:t>01</a:t>
            </a:r>
          </a:p>
          <a:p>
            <a:pPr marL="0" marR="0">
              <a:lnSpc>
                <a:spcPts val="3351"/>
              </a:lnSpc>
              <a:spcBef>
                <a:spcPts val="2835"/>
              </a:spcBef>
              <a:spcAft>
                <a:spcPts val="0"/>
              </a:spcAft>
            </a:pPr>
            <a:r>
              <a:rPr dirty="0" sz="3000" b="1">
                <a:solidFill>
                  <a:srgbClr val="d78db3"/>
                </a:solidFill>
                <a:latin typeface="EQFSKW+Arial-BoldMT"/>
                <a:cs typeface="EQFSKW+Arial-BoldMT"/>
              </a:rPr>
              <a:t>02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43545" y="1382371"/>
            <a:ext cx="2069931" cy="17336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Revenue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Streams</a:t>
            </a:r>
          </a:p>
          <a:p>
            <a:pPr marL="0" marR="0">
              <a:lnSpc>
                <a:spcPts val="2010"/>
              </a:lnSpc>
              <a:spcBef>
                <a:spcPts val="3658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Key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Resources</a:t>
            </a:r>
          </a:p>
          <a:p>
            <a:pPr marL="0" marR="0">
              <a:lnSpc>
                <a:spcPts val="2010"/>
              </a:lnSpc>
              <a:spcBef>
                <a:spcPts val="3658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Key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Activities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23065" y="1454379"/>
            <a:ext cx="2373969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Customer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Segments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423065" y="2030442"/>
            <a:ext cx="4032513" cy="5678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Value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Propositions(Nilai</a:t>
            </a:r>
            <a:r>
              <a:rPr dirty="0" sz="1800" spc="6122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3000" b="1">
                <a:solidFill>
                  <a:srgbClr val="d78db3"/>
                </a:solidFill>
                <a:latin typeface="EQFSKW+Arial-BoldMT"/>
                <a:cs typeface="EQFSKW+Arial-BoldMT"/>
              </a:rPr>
              <a:t>06</a:t>
            </a:r>
          </a:p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tambah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yang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diberikan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423065" y="2579082"/>
            <a:ext cx="2766899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kepada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para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pelanggan)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879449" y="2751090"/>
            <a:ext cx="576188" cy="46374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d78db3"/>
                </a:solidFill>
                <a:latin typeface="EQFSKW+Arial-BoldMT"/>
                <a:cs typeface="EQFSKW+Arial-BoldMT"/>
              </a:rPr>
              <a:t>07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58968" y="3183139"/>
            <a:ext cx="576188" cy="46374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d78db3"/>
                </a:solidFill>
                <a:latin typeface="EQFSKW+Arial-BoldMT"/>
                <a:cs typeface="EQFSKW+Arial-BoldMT"/>
              </a:rPr>
              <a:t>03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351057" y="3326586"/>
            <a:ext cx="1181323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Channels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879449" y="3542611"/>
            <a:ext cx="2768450" cy="4643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d78db3"/>
                </a:solidFill>
                <a:latin typeface="EQFSKW+Arial-BoldMT"/>
                <a:cs typeface="EQFSKW+Arial-BoldMT"/>
              </a:rPr>
              <a:t>08</a:t>
            </a:r>
            <a:r>
              <a:rPr dirty="0" sz="3000" spc="2634" b="1">
                <a:solidFill>
                  <a:srgbClr val="d78db3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Key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Partnership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558969" y="3974659"/>
            <a:ext cx="2010943" cy="4643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d78db3"/>
                </a:solidFill>
                <a:latin typeface="EQFSKW+Arial-BoldMT"/>
                <a:cs typeface="EQFSKW+Arial-BoldMT"/>
              </a:rPr>
              <a:t>04</a:t>
            </a:r>
            <a:r>
              <a:rPr dirty="0" sz="3000" spc="2067" b="1">
                <a:solidFill>
                  <a:srgbClr val="d78db3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Customer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351057" y="4248979"/>
            <a:ext cx="1651248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Relationships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4951457" y="4263259"/>
            <a:ext cx="576188" cy="46374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d78db3"/>
                </a:solidFill>
                <a:latin typeface="EQFSKW+Arial-BoldMT"/>
                <a:cs typeface="EQFSKW+Arial-BoldMT"/>
              </a:rPr>
              <a:t>09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815553" y="4334699"/>
            <a:ext cx="1738919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Cost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Structure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169577" y="311662"/>
            <a:ext cx="2901798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1.</a:t>
            </a:r>
            <a:r>
              <a:rPr dirty="0" sz="2000" spc="-1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Customer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Segments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7749" y="852395"/>
            <a:ext cx="6768963" cy="2651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Suatu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kelompok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600" spc="4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disebut</a:t>
            </a:r>
            <a:r>
              <a:rPr dirty="0" sz="1600" spc="4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sebagai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segmen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apabila: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5075" y="1298936"/>
            <a:ext cx="533697" cy="5488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f4d562"/>
                </a:solidFill>
                <a:latin typeface="EQFSKW+Arial-BoldMT"/>
                <a:cs typeface="EQFSKW+Arial-BoldMT"/>
              </a:rPr>
              <a:t>1.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51057" y="1413787"/>
            <a:ext cx="6158819" cy="5089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Memerlukan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pelayanan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(value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propositions)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tersendiri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karena</a:t>
            </a:r>
          </a:p>
          <a:p>
            <a:pPr marL="0" marR="0">
              <a:lnSpc>
                <a:spcPts val="1787"/>
              </a:lnSpc>
              <a:spcBef>
                <a:spcPts val="132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permasalahan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kebutuhan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secara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khusus.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65075" y="2057904"/>
            <a:ext cx="533697" cy="5488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1c44ff"/>
                </a:solidFill>
                <a:latin typeface="EQFSKW+Arial-BoldMT"/>
                <a:cs typeface="EQFSKW+Arial-BoldMT"/>
              </a:rPr>
              <a:t>2.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51057" y="2244762"/>
            <a:ext cx="5786353" cy="5691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Dicapai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dilayani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saluran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distribusi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(channels)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</a:p>
          <a:p>
            <a:pPr marL="0" marR="0">
              <a:lnSpc>
                <a:spcPts val="2234"/>
              </a:lnSpc>
              <a:spcBef>
                <a:spcPts val="159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berbeda</a:t>
            </a:r>
            <a:r>
              <a:rPr dirty="0" sz="2000" b="1">
                <a:solidFill>
                  <a:srgbClr val="000a39"/>
                </a:solidFill>
                <a:latin typeface="EQFSKW+Arial-BoldMT"/>
                <a:cs typeface="EQFSKW+Arial-BoldMT"/>
              </a:rPr>
              <a:t>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57770" y="2838232"/>
            <a:ext cx="444188" cy="18822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7515" marR="0">
              <a:lnSpc>
                <a:spcPts val="4021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d78db3"/>
                </a:solidFill>
                <a:latin typeface="EQFSKW+Arial-BoldMT"/>
                <a:cs typeface="EQFSKW+Arial-BoldMT"/>
              </a:rPr>
              <a:t>3</a:t>
            </a:r>
          </a:p>
          <a:p>
            <a:pPr marL="37515" marR="0">
              <a:lnSpc>
                <a:spcPts val="4021"/>
              </a:lnSpc>
              <a:spcBef>
                <a:spcPts val="1001"/>
              </a:spcBef>
              <a:spcAft>
                <a:spcPts val="0"/>
              </a:spcAft>
            </a:pPr>
            <a:r>
              <a:rPr dirty="0" sz="3600" b="1">
                <a:solidFill>
                  <a:srgbClr val="d5815f"/>
                </a:solidFill>
                <a:latin typeface="EQFSKW+Arial-BoldMT"/>
                <a:cs typeface="EQFSKW+Arial-BoldMT"/>
              </a:rPr>
              <a:t>4</a:t>
            </a:r>
          </a:p>
          <a:p>
            <a:pPr marL="0" marR="0">
              <a:lnSpc>
                <a:spcPts val="4021"/>
              </a:lnSpc>
              <a:spcBef>
                <a:spcPts val="1453"/>
              </a:spcBef>
              <a:spcAft>
                <a:spcPts val="0"/>
              </a:spcAft>
            </a:pPr>
            <a:r>
              <a:rPr dirty="0" sz="3600" b="1">
                <a:solidFill>
                  <a:srgbClr val="00b050"/>
                </a:solidFill>
                <a:latin typeface="EQFSKW+Arial-BoldMT"/>
                <a:cs typeface="EQFSKW+Arial-BoldMT"/>
              </a:rPr>
              <a:t>5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351056" y="3108858"/>
            <a:ext cx="5221596" cy="8775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Perlu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pendekatan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(customer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relationship)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berbeda.</a:t>
            </a:r>
          </a:p>
          <a:p>
            <a:pPr marL="0" marR="0">
              <a:lnSpc>
                <a:spcPts val="1787"/>
              </a:lnSpc>
              <a:spcBef>
                <a:spcPts val="3034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Memberikan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profitabilitas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berbeda.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298037" y="4286478"/>
            <a:ext cx="5617697" cy="5089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Mempunyai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kemampuan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bayar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berbeda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sesuai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</a:p>
          <a:p>
            <a:pPr marL="0" marR="0">
              <a:lnSpc>
                <a:spcPts val="1787"/>
              </a:lnSpc>
              <a:spcBef>
                <a:spcPts val="132"/>
              </a:spcBef>
              <a:spcAft>
                <a:spcPts val="0"/>
              </a:spcAft>
            </a:pP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persepsi</a:t>
            </a:r>
            <a:r>
              <a:rPr dirty="0" sz="1600" spc="4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terhadap</a:t>
            </a:r>
            <a:r>
              <a:rPr dirty="0" sz="1600" spc="49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nilai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mereka</a:t>
            </a:r>
            <a:r>
              <a:rPr dirty="0" sz="16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a39"/>
                </a:solidFill>
                <a:latin typeface="ITUUGO+ArialMT"/>
                <a:cs typeface="ITUUGO+ArialMT"/>
              </a:rPr>
              <a:t>terima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29984" y="802046"/>
            <a:ext cx="4885573" cy="22254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Ada</a:t>
            </a:r>
            <a:r>
              <a:rPr dirty="0" sz="1300" spc="3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bermacam-macam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tipe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segmentasi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antara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lain: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9984" y="908190"/>
            <a:ext cx="7825436" cy="908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1.</a:t>
            </a:r>
            <a:r>
              <a:rPr dirty="0" sz="2100" spc="42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3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Terbuka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(Mass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 spc="-12">
                <a:solidFill>
                  <a:srgbClr val="000a39"/>
                </a:solidFill>
                <a:latin typeface="ITUUGO+ArialMT"/>
                <a:cs typeface="ITUUGO+ArialMT"/>
              </a:rPr>
              <a:t>Market),</a:t>
            </a:r>
            <a:r>
              <a:rPr dirty="0" sz="1300" spc="49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segmentasi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pasarnya</a:t>
            </a:r>
            <a:r>
              <a:rPr dirty="0" sz="1300" spc="10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tidak</a:t>
            </a:r>
            <a:r>
              <a:rPr dirty="0" sz="13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mengelompokkan</a:t>
            </a:r>
          </a:p>
          <a:p>
            <a:pPr marL="342900" marR="0">
              <a:lnSpc>
                <a:spcPts val="1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berbagai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kelompok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atau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segmen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khusus.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sini,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beranggapan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bahwa</a:t>
            </a:r>
          </a:p>
          <a:p>
            <a:pPr marL="342900" marR="0">
              <a:lnSpc>
                <a:spcPts val="1452"/>
              </a:lnSpc>
              <a:spcBef>
                <a:spcPts val="10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semua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orang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pelanggan.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Tipe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ini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ditemukan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pada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alat</a:t>
            </a:r>
          </a:p>
          <a:p>
            <a:pPr marL="342900" marR="0">
              <a:lnSpc>
                <a:spcPts val="1452"/>
              </a:lnSpc>
              <a:spcBef>
                <a:spcPts val="5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elektronik..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9984" y="1700670"/>
            <a:ext cx="7684299" cy="9088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2.</a:t>
            </a:r>
            <a:r>
              <a:rPr dirty="0" sz="2100" spc="42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Ceruk</a:t>
            </a:r>
            <a:r>
              <a:rPr dirty="0" sz="1300" spc="4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300" spc="3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(Niche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Market),</a:t>
            </a:r>
            <a:r>
              <a:rPr dirty="0" sz="1300" spc="2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yakni</a:t>
            </a:r>
            <a:r>
              <a:rPr dirty="0" sz="1300" spc="4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menargetkan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kepada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segmen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tertentu</a:t>
            </a:r>
          </a:p>
          <a:p>
            <a:pPr marL="342900" marR="0">
              <a:lnSpc>
                <a:spcPts val="1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spesifik,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biasanya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jumlahnya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kecil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belum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terlayani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 spc="23">
                <a:solidFill>
                  <a:srgbClr val="000a39"/>
                </a:solidFill>
                <a:latin typeface="ITUUGO+ArialMT"/>
                <a:cs typeface="ITUUGO+ArialMT"/>
              </a:rPr>
              <a:t>baik.</a:t>
            </a:r>
            <a:r>
              <a:rPr dirty="0" sz="1300" spc="1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Model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ini</a:t>
            </a:r>
          </a:p>
          <a:p>
            <a:pPr marL="342900" marR="0">
              <a:lnSpc>
                <a:spcPts val="1452"/>
              </a:lnSpc>
              <a:spcBef>
                <a:spcPts val="10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umum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ditemukan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pada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hubungan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antara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supplier-buyer,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misalnya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pabrik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perakitan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mobil</a:t>
            </a:r>
          </a:p>
          <a:p>
            <a:pPr marL="342900" marR="0">
              <a:lnSpc>
                <a:spcPts val="1452"/>
              </a:lnSpc>
              <a:spcBef>
                <a:spcPts val="5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membutuhkan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bahan-bahannya</a:t>
            </a:r>
            <a:r>
              <a:rPr dirty="0" sz="1300" spc="3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dari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pabrik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automobil</a:t>
            </a:r>
            <a:r>
              <a:rPr dirty="0" sz="1300" spc="9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utama.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9984" y="2493150"/>
            <a:ext cx="7880249" cy="110700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3.</a:t>
            </a:r>
            <a:r>
              <a:rPr dirty="0" sz="2100" spc="42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3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Tersegmentasi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(Segmented),</a:t>
            </a:r>
            <a:r>
              <a:rPr dirty="0" sz="13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Segmentasi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merupakan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pengelompokkan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individu</a:t>
            </a:r>
          </a:p>
          <a:p>
            <a:pPr marL="342900" marR="0">
              <a:lnSpc>
                <a:spcPts val="1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(pelanggan)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menjadi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beberapa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kelompok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(segmen)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dimana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individu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berada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dalam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satu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segmen</a:t>
            </a:r>
          </a:p>
          <a:p>
            <a:pPr marL="342900" marR="0">
              <a:lnSpc>
                <a:spcPts val="1452"/>
              </a:lnSpc>
              <a:spcBef>
                <a:spcPts val="10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memiliki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ciri-ciri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atau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perilaku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relatif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sama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(homogen)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dibandingkan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individu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pada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kelompok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lain</a:t>
            </a:r>
          </a:p>
          <a:p>
            <a:pPr marL="342900" marR="0">
              <a:lnSpc>
                <a:spcPts val="1452"/>
              </a:lnSpc>
              <a:spcBef>
                <a:spcPts val="5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(Kotler,2003).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Ada</a:t>
            </a:r>
            <a:r>
              <a:rPr dirty="0" sz="1300" spc="3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beberapa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pendekatan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digunakan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300" spc="3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melakukan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segmentasi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pasar,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yaitu</a:t>
            </a:r>
          </a:p>
          <a:p>
            <a:pPr marL="342900" marR="0">
              <a:lnSpc>
                <a:spcPts val="1452"/>
              </a:lnSpc>
              <a:spcBef>
                <a:spcPts val="10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demografi,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geografi,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psikografi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29984" y="3483750"/>
            <a:ext cx="7543710" cy="5126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4.</a:t>
            </a:r>
            <a:r>
              <a:rPr dirty="0" sz="2100" spc="42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Diversifikasi</a:t>
            </a:r>
            <a:r>
              <a:rPr dirty="0" sz="13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300" spc="3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(Diversified),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adanya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diversifikasi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pasar,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volume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semakin</a:t>
            </a:r>
          </a:p>
          <a:p>
            <a:pPr marL="342900" marR="0">
              <a:lnSpc>
                <a:spcPts val="1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luas.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Bahkan,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mungkin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menciptakan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pasar-pasar</a:t>
            </a:r>
            <a:r>
              <a:rPr dirty="0" sz="1300" spc="13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baru.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29984" y="3879990"/>
            <a:ext cx="7861568" cy="9088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5.</a:t>
            </a:r>
            <a:r>
              <a:rPr dirty="0" sz="2100" spc="42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Multipasar</a:t>
            </a:r>
            <a:r>
              <a:rPr dirty="0" sz="1300" spc="5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(Multi-sided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Platform),</a:t>
            </a:r>
            <a:r>
              <a:rPr dirty="0" sz="1300" spc="3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yakni</a:t>
            </a:r>
            <a:r>
              <a:rPr dirty="0" sz="1300" spc="5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Beberapa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organisasi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melayani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dua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atau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lebih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</a:p>
          <a:p>
            <a:pPr marL="342900" marR="0">
              <a:lnSpc>
                <a:spcPts val="1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memiliki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hubungan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satu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sama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lain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atau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saling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berkaitan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(multiside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market).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Misalnya,</a:t>
            </a:r>
          </a:p>
          <a:p>
            <a:pPr marL="342900" marR="0">
              <a:lnSpc>
                <a:spcPts val="1452"/>
              </a:lnSpc>
              <a:spcBef>
                <a:spcPts val="10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bergerak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bisnis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surat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kabar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membutuhkan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pembaca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banyak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300" spc="3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menarik</a:t>
            </a:r>
          </a:p>
          <a:p>
            <a:pPr marL="342900" marR="0">
              <a:lnSpc>
                <a:spcPts val="1452"/>
              </a:lnSpc>
              <a:spcBef>
                <a:spcPts val="5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perhatian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pengiklan.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30976" y="606574"/>
            <a:ext cx="8255012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2.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Value</a:t>
            </a:r>
            <a:r>
              <a:rPr dirty="0" sz="1800" spc="-94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Propositions(Nilai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tambah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yang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diberikan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kepada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para</a:t>
            </a:r>
            <a:r>
              <a:rPr dirty="0" sz="1800" spc="23" b="1">
                <a:solidFill>
                  <a:srgbClr val="000a39"/>
                </a:solidFill>
                <a:latin typeface="EQFSKW+Arial-BoldMT"/>
                <a:cs typeface="EQFSKW+Arial-BoldMT"/>
              </a:rPr>
              <a:t> </a:t>
            </a:r>
            <a:r>
              <a:rPr dirty="0" sz="1800" b="1">
                <a:solidFill>
                  <a:srgbClr val="000a39"/>
                </a:solidFill>
                <a:latin typeface="EQFSKW+Arial-BoldMT"/>
                <a:cs typeface="EQFSKW+Arial-BoldMT"/>
              </a:rPr>
              <a:t>pelanggan)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7936" y="1162086"/>
            <a:ext cx="7978559" cy="81690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Value</a:t>
            </a:r>
            <a:r>
              <a:rPr dirty="0" sz="1300" spc="43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propositions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keuntungan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ditawarkan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kepada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pelanggan.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Value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propositions</a:t>
            </a:r>
          </a:p>
          <a:p>
            <a:pPr marL="0" marR="0">
              <a:lnSpc>
                <a:spcPts val="1452"/>
              </a:lnSpc>
              <a:spcBef>
                <a:spcPts val="5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merupakan</a:t>
            </a:r>
            <a:r>
              <a:rPr dirty="0" sz="1300" spc="6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alasan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kenapa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300" spc="7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sering</a:t>
            </a:r>
            <a:r>
              <a:rPr dirty="0" sz="1300" spc="4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mengalihkan</a:t>
            </a:r>
            <a:r>
              <a:rPr dirty="0" sz="1300" spc="55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perhatian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dari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satu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</a:p>
          <a:p>
            <a:pPr marL="0" marR="0">
              <a:lnSpc>
                <a:spcPts val="1452"/>
              </a:lnSpc>
              <a:spcBef>
                <a:spcPts val="10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lain.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Value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propositions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ini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mengatasi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kebutuhan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ataupun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memuaskan</a:t>
            </a:r>
            <a:r>
              <a:rPr dirty="0" sz="1300" spc="179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kebutuhan</a:t>
            </a:r>
          </a:p>
          <a:p>
            <a:pPr marL="0" marR="0">
              <a:lnSpc>
                <a:spcPts val="1452"/>
              </a:lnSpc>
              <a:spcBef>
                <a:spcPts val="5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pelanggan.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28136" y="1953448"/>
            <a:ext cx="5833131" cy="22254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Beberapa</a:t>
            </a:r>
            <a:r>
              <a:rPr dirty="0" sz="1300" spc="5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elemen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berkontribusi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pada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pembentukan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nilai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tambah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adalah: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97936" y="2060710"/>
            <a:ext cx="2035036" cy="33605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1.</a:t>
            </a:r>
            <a:r>
              <a:rPr dirty="0" sz="2100" spc="32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Kebaruan</a:t>
            </a:r>
            <a:r>
              <a:rPr dirty="0" sz="1300" spc="51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(Newness)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97936" y="2258830"/>
            <a:ext cx="3978669" cy="15247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2.</a:t>
            </a:r>
            <a:r>
              <a:rPr dirty="0" sz="2100" spc="32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Kinerja</a:t>
            </a:r>
            <a:r>
              <a:rPr dirty="0" sz="1300" spc="4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(Performance)</a:t>
            </a:r>
          </a:p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3.</a:t>
            </a:r>
            <a:r>
              <a:rPr dirty="0" sz="2100" spc="32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Kustomisasi</a:t>
            </a:r>
            <a:r>
              <a:rPr dirty="0" sz="1300" spc="4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(Customization)</a:t>
            </a:r>
          </a:p>
          <a:p>
            <a:pPr marL="0" marR="0">
              <a:lnSpc>
                <a:spcPts val="1559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4.</a:t>
            </a:r>
            <a:r>
              <a:rPr dirty="0" sz="2100" spc="32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Penyelesaian</a:t>
            </a:r>
            <a:r>
              <a:rPr dirty="0" sz="1300" spc="5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Pekerjaan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(Getting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the</a:t>
            </a:r>
            <a:r>
              <a:rPr dirty="0" sz="1300" spc="3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Job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Done)</a:t>
            </a:r>
          </a:p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5.</a:t>
            </a:r>
            <a:r>
              <a:rPr dirty="0" sz="2100" spc="32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Merek/Status</a:t>
            </a:r>
            <a:r>
              <a:rPr dirty="0" sz="1300" spc="60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(Brand/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Status)</a:t>
            </a:r>
          </a:p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6.</a:t>
            </a:r>
            <a:r>
              <a:rPr dirty="0" sz="2100" spc="32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Harga</a:t>
            </a:r>
            <a:r>
              <a:rPr dirty="0" sz="1300" spc="4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(Price)</a:t>
            </a:r>
          </a:p>
          <a:p>
            <a:pPr marL="0" marR="0">
              <a:lnSpc>
                <a:spcPts val="1559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7.</a:t>
            </a:r>
            <a:r>
              <a:rPr dirty="0" sz="2100" spc="32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Pengurangan</a:t>
            </a:r>
            <a:r>
              <a:rPr dirty="0" sz="1300" spc="5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Biaya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(Cost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Reduction)</a:t>
            </a:r>
          </a:p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8.</a:t>
            </a:r>
            <a:r>
              <a:rPr dirty="0" sz="2100" spc="32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Pengurangan</a:t>
            </a:r>
            <a:r>
              <a:rPr dirty="0" sz="1300" spc="58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Risiko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(Risk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Reduction)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97936" y="3645670"/>
            <a:ext cx="1986497" cy="33605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9.</a:t>
            </a:r>
            <a:r>
              <a:rPr dirty="0" sz="2100" spc="32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Akses</a:t>
            </a:r>
            <a:r>
              <a:rPr dirty="0" sz="1300" spc="37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(Accessibility)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97936" y="3843790"/>
            <a:ext cx="8324673" cy="71076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a39"/>
                </a:solidFill>
                <a:latin typeface="ITUUGO+ArialMT"/>
                <a:cs typeface="ITUUGO+ArialMT"/>
              </a:rPr>
              <a:t>10.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Kenyamanan/Kemudahan</a:t>
            </a:r>
            <a:r>
              <a:rPr dirty="0" sz="1300" spc="7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Penggunaan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(Convenience/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Usability)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Perusahaan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juga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dapat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menciptakan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nilai</a:t>
            </a:r>
          </a:p>
          <a:p>
            <a:pPr marL="330200" marR="0">
              <a:lnSpc>
                <a:spcPts val="1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tambah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dengan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cara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membuat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produk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lebih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nyaman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mudah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untuk</a:t>
            </a:r>
            <a:r>
              <a:rPr dirty="0" sz="1300" spc="36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digunakan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pelanggan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adalah</a:t>
            </a:r>
          </a:p>
          <a:p>
            <a:pPr marL="330200" marR="0">
              <a:lnSpc>
                <a:spcPts val="1452"/>
              </a:lnSpc>
              <a:spcBef>
                <a:spcPts val="107"/>
              </a:spcBef>
              <a:spcAft>
                <a:spcPts val="0"/>
              </a:spcAft>
            </a:pP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pembentukan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nilai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tambah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yang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a39"/>
                </a:solidFill>
                <a:latin typeface="ITUUGO+ArialMT"/>
                <a:cs typeface="ITUUGO+ArialMT"/>
              </a:rPr>
              <a:t>sangat</a:t>
            </a:r>
            <a:r>
              <a:rPr dirty="0" sz="1300" spc="34">
                <a:solidFill>
                  <a:srgbClr val="000a39"/>
                </a:solidFill>
                <a:latin typeface="Times New Roman"/>
                <a:cs typeface="Times New Roman"/>
              </a:rPr>
              <a:t> </a:t>
            </a:r>
            <a:r>
              <a:rPr dirty="0" sz="1300" spc="10">
                <a:solidFill>
                  <a:srgbClr val="000a39"/>
                </a:solidFill>
                <a:latin typeface="ITUUGO+ArialMT"/>
                <a:cs typeface="ITUUGO+ArialMT"/>
              </a:rPr>
              <a:t>penting..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2022-11-14T08:12:13-06:00</dcterms:modified>
</cp:coreProperties>
</file>