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3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5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8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5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1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B6B4-227C-4CD3-81DF-7DE45ADB562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F06D-08B4-4D24-8CF4-A66B6E4D4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MATEMATIKA KEUANGAN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Bab 2. 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(2)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(30/360).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(2)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49348" y="3492011"/>
                <a:ext cx="9909152" cy="3110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=17,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2000" i="1" dirty="0" smtClean="0"/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,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360∗(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)+30*(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)+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)=0+30∗3+(−7)=83</m:t>
                    </m:r>
                  </m:oMath>
                </a14:m>
                <a:endParaRPr lang="en-US" sz="2000" i="1" dirty="0" smtClean="0"/>
              </a:p>
              <a:p>
                <a:pPr algn="just"/>
                <a:r>
                  <a:rPr lang="en-US" sz="2000" i="1" dirty="0" err="1" smtClean="0"/>
                  <a:t>Nilai</a:t>
                </a:r>
                <a:r>
                  <a:rPr lang="en-US" sz="2000" i="1" dirty="0"/>
                  <a:t> </a:t>
                </a:r>
                <a:r>
                  <a:rPr lang="en-US" sz="2000" i="1" dirty="0" err="1" smtClean="0"/>
                  <a:t>Bunga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sederhana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biasa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*(83/360)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=36.89</m:t>
                      </m:r>
                    </m:oMath>
                  </m:oMathPara>
                </a14:m>
                <a:endParaRPr lang="en-US" sz="1600" i="1" dirty="0" smtClean="0"/>
              </a:p>
              <a:p>
                <a:pPr algn="just"/>
                <a:endParaRPr lang="en-US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348" y="3492011"/>
                <a:ext cx="9909152" cy="3110467"/>
              </a:xfrm>
              <a:prstGeom prst="rect">
                <a:avLst/>
              </a:prstGeom>
              <a:blipFill rotWithShape="0">
                <a:blip r:embed="rId2"/>
                <a:stretch>
                  <a:fillRect l="-677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64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(3) </a:t>
            </a:r>
            <a:r>
              <a:rPr lang="en-US" dirty="0" err="1" smtClean="0"/>
              <a:t>Aturan</a:t>
            </a:r>
            <a:r>
              <a:rPr lang="en-US" dirty="0" smtClean="0"/>
              <a:t> Bank (</a:t>
            </a:r>
            <a:r>
              <a:rPr lang="en-US" dirty="0" err="1" smtClean="0"/>
              <a:t>aktual</a:t>
            </a:r>
            <a:r>
              <a:rPr lang="en-US" dirty="0" smtClean="0"/>
              <a:t>/360).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(3)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6691" y="3084884"/>
                <a:ext cx="9909152" cy="3182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:r>
                  <a:rPr lang="en-US" sz="2000" i="1" dirty="0" err="1" smtClean="0"/>
                  <a:t>Berdasarkan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lampiran</a:t>
                </a:r>
                <a:r>
                  <a:rPr lang="en-US" sz="2000" i="1" dirty="0" smtClean="0"/>
                  <a:t> II, </a:t>
                </a:r>
              </a:p>
              <a:p>
                <a:pPr algn="just"/>
                <a:r>
                  <a:rPr lang="en-US" sz="2000" i="1" dirty="0" smtClean="0"/>
                  <a:t>17 </a:t>
                </a:r>
                <a:r>
                  <a:rPr lang="en-US" sz="2000" i="1" dirty="0" err="1" smtClean="0"/>
                  <a:t>Juni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168, </a:t>
                </a:r>
              </a:p>
              <a:p>
                <a:pPr algn="just"/>
                <a:r>
                  <a:rPr lang="en-US" sz="2000" i="1" dirty="0" smtClean="0"/>
                  <a:t>10 September 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253</a:t>
                </a:r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adalah</a:t>
                </a:r>
                <a:r>
                  <a:rPr lang="en-US" sz="2000" i="1" dirty="0" smtClean="0"/>
                  <a:t> 253-168=85</a:t>
                </a:r>
              </a:p>
              <a:p>
                <a:pPr algn="just"/>
                <a:r>
                  <a:rPr lang="en-US" sz="2000" i="1" dirty="0" err="1" smtClean="0"/>
                  <a:t>Aturan</a:t>
                </a:r>
                <a:r>
                  <a:rPr lang="en-US" sz="2000" i="1" dirty="0" smtClean="0"/>
                  <a:t> bank 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*(85/360)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=2000∗0.08∗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=37.78</m:t>
                      </m:r>
                    </m:oMath>
                  </m:oMathPara>
                </a14:m>
                <a:endParaRPr lang="en-US" sz="1600" i="1" dirty="0" smtClean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691" y="3084884"/>
                <a:ext cx="9909152" cy="3182025"/>
              </a:xfrm>
              <a:prstGeom prst="rect">
                <a:avLst/>
              </a:prstGeom>
              <a:blipFill rotWithShape="0">
                <a:blip r:embed="rId2"/>
                <a:stretch>
                  <a:fillRect l="-615" t="-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64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diinvestasikan</a:t>
            </a:r>
            <a:r>
              <a:rPr lang="en-US" dirty="0" smtClean="0"/>
              <a:t> (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Lamanya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2.4 </a:t>
            </a:r>
            <a:r>
              <a:rPr lang="en-US" sz="4000" dirty="0" err="1" smtClean="0"/>
              <a:t>Permasalahan</a:t>
            </a:r>
            <a:r>
              <a:rPr lang="en-US" sz="4000" dirty="0" smtClean="0"/>
              <a:t> </a:t>
            </a:r>
            <a:r>
              <a:rPr lang="en-US" sz="4000" dirty="0" err="1" smtClean="0"/>
              <a:t>Dasar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75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fundamental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sejumlah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r>
              <a:rPr lang="en-US" b="1" dirty="0" smtClean="0"/>
              <a:t> </a:t>
            </a:r>
            <a:r>
              <a:rPr lang="en-US" b="1" dirty="0" err="1" smtClean="0"/>
              <a:t>bergantung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</a:t>
            </a:r>
            <a:r>
              <a:rPr lang="en-US" b="1" dirty="0" err="1" smtClean="0"/>
              <a:t>sejak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b="1" dirty="0" smtClean="0"/>
              <a:t> di masa </a:t>
            </a:r>
            <a:r>
              <a:rPr lang="en-US" b="1" dirty="0" err="1" smtClean="0"/>
              <a:t>lalu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di masa </a:t>
            </a:r>
            <a:r>
              <a:rPr lang="en-US" b="1" dirty="0" err="1" smtClean="0"/>
              <a:t>depan</a:t>
            </a:r>
            <a:r>
              <a:rPr lang="en-US" b="1" dirty="0" smtClean="0"/>
              <a:t> </a:t>
            </a:r>
            <a:r>
              <a:rPr lang="en-US" b="1" dirty="0" err="1" smtClean="0"/>
              <a:t>sebelum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dirty="0" smtClean="0"/>
              <a:t>.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dicirikan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2.5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Persamaan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909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7" y="1075769"/>
            <a:ext cx="10411326" cy="3657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fundamental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b="1" dirty="0" err="1" smtClean="0"/>
              <a:t>nilai</a:t>
            </a:r>
            <a:r>
              <a:rPr lang="en-US" b="1" dirty="0" smtClean="0"/>
              <a:t> </a:t>
            </a:r>
            <a:r>
              <a:rPr lang="en-US" b="1" dirty="0" err="1" smtClean="0"/>
              <a:t>sejumlah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tertentu</a:t>
            </a:r>
            <a:r>
              <a:rPr lang="en-US" b="1" dirty="0" smtClean="0"/>
              <a:t> </a:t>
            </a:r>
            <a:r>
              <a:rPr lang="en-US" b="1" dirty="0" err="1" smtClean="0"/>
              <a:t>bergantung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telah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</a:t>
            </a:r>
            <a:r>
              <a:rPr lang="en-US" b="1" dirty="0" err="1" smtClean="0"/>
              <a:t>sejak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b="1" dirty="0" smtClean="0"/>
              <a:t> di masa </a:t>
            </a:r>
            <a:r>
              <a:rPr lang="en-US" b="1" dirty="0" err="1" smtClean="0"/>
              <a:t>lalu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yang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berlalu</a:t>
            </a:r>
            <a:r>
              <a:rPr lang="en-US" b="1" dirty="0" smtClean="0"/>
              <a:t> di masa </a:t>
            </a:r>
            <a:r>
              <a:rPr lang="en-US" b="1" dirty="0" err="1" smtClean="0"/>
              <a:t>depan</a:t>
            </a:r>
            <a:r>
              <a:rPr lang="en-US" b="1" dirty="0" smtClean="0"/>
              <a:t> </a:t>
            </a:r>
            <a:r>
              <a:rPr lang="en-US" b="1" dirty="0" err="1" smtClean="0"/>
              <a:t>sebelum</a:t>
            </a:r>
            <a:r>
              <a:rPr lang="en-US" b="1" dirty="0" smtClean="0"/>
              <a:t> </a:t>
            </a:r>
            <a:r>
              <a:rPr lang="en-US" b="1" dirty="0" err="1" smtClean="0"/>
              <a:t>dibayarkan</a:t>
            </a:r>
            <a:r>
              <a:rPr lang="en-US" dirty="0" smtClean="0"/>
              <a:t>.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dicirikan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b="1" dirty="0" err="1" smtClean="0"/>
              <a:t>ilai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2.5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Persamaan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06385" y="4119301"/>
            <a:ext cx="95218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konsekuensi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jelaslah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terhutang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diakumulasikan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perbandingan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mengakumulasi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mendiskontokan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nilai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persamaan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44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939" t="14021" r="37911" b="52015"/>
          <a:stretch/>
        </p:blipFill>
        <p:spPr>
          <a:xfrm>
            <a:off x="0" y="-56226"/>
            <a:ext cx="12192000" cy="69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5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940" t="49046" r="37612" b="17256"/>
          <a:stretch/>
        </p:blipFill>
        <p:spPr>
          <a:xfrm>
            <a:off x="0" y="24891"/>
            <a:ext cx="12192000" cy="68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7" y="1075769"/>
            <a:ext cx="10411326" cy="3657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kami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Metode</a:t>
            </a:r>
            <a:r>
              <a:rPr lang="en-US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logaritmik</a:t>
            </a:r>
            <a:r>
              <a:rPr lang="en-US" dirty="0"/>
              <a:t>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Interpolasi</a:t>
            </a:r>
            <a:r>
              <a:rPr lang="en-US" dirty="0"/>
              <a:t> linier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table </a:t>
            </a:r>
            <a:r>
              <a:rPr lang="en-US" dirty="0" err="1" smtClean="0"/>
              <a:t>bunga</a:t>
            </a:r>
            <a:r>
              <a:rPr lang="en-US" dirty="0" smtClean="0"/>
              <a:t>,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disamakan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Waktu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diketahui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712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292" t="18148" r="37709" b="47963"/>
          <a:stretch/>
        </p:blipFill>
        <p:spPr>
          <a:xfrm>
            <a:off x="0" y="-52387"/>
            <a:ext cx="12192000" cy="698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9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6876" t="53333" r="37812" b="12963"/>
          <a:stretch/>
        </p:blipFill>
        <p:spPr>
          <a:xfrm>
            <a:off x="0" y="-42862"/>
            <a:ext cx="12192000" cy="694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0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PERTEMUAN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Bab 2. 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Beberapa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yang </a:t>
                </a:r>
                <a:r>
                  <a:rPr lang="en-US" dirty="0" err="1"/>
                  <a:t>dilakukan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berbagai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harus</a:t>
                </a:r>
                <a:r>
                  <a:rPr lang="en-US" dirty="0"/>
                  <a:t> </a:t>
                </a:r>
                <a:r>
                  <a:rPr lang="en-US" dirty="0" err="1"/>
                  <a:t>diganti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yang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numerik</a:t>
                </a:r>
                <a:r>
                  <a:rPr lang="en-US" dirty="0"/>
                  <a:t>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jumlah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</a:t>
                </a:r>
                <a:r>
                  <a:rPr lang="en-US" dirty="0" err="1"/>
                  <a:t>lainnya</a:t>
                </a:r>
                <a:r>
                  <a:rPr lang="en-US" dirty="0"/>
                  <a:t>. </a:t>
                </a:r>
                <a:r>
                  <a:rPr lang="en-US" dirty="0" err="1"/>
                  <a:t>Masalahnya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menemukan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di </a:t>
                </a:r>
                <a:r>
                  <a:rPr lang="en-US" dirty="0" err="1" smtClean="0"/>
                  <a:t>mana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satu</a:t>
                </a:r>
                <a:r>
                  <a:rPr lang="en-US" dirty="0" smtClean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</a:t>
                </a:r>
                <a:r>
                  <a:rPr lang="en-US" dirty="0" err="1"/>
                  <a:t>harus</a:t>
                </a:r>
                <a:r>
                  <a:rPr lang="en-US" dirty="0"/>
                  <a:t> </a:t>
                </a:r>
                <a:r>
                  <a:rPr lang="en-US" dirty="0" err="1"/>
                  <a:t>dilakukan</a:t>
                </a:r>
                <a:r>
                  <a:rPr lang="en-US" dirty="0"/>
                  <a:t>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rupa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nilainya</a:t>
                </a:r>
                <a:r>
                  <a:rPr lang="en-US" dirty="0"/>
                  <a:t> </a:t>
                </a:r>
                <a:r>
                  <a:rPr lang="en-US" dirty="0" err="1"/>
                  <a:t>setara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yang </a:t>
                </a:r>
                <a:r>
                  <a:rPr lang="en-US" dirty="0" err="1"/>
                  <a:t>dilakukan</a:t>
                </a:r>
                <a:r>
                  <a:rPr lang="en-US" dirty="0"/>
                  <a:t>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terpisah</a:t>
                </a:r>
                <a:r>
                  <a:rPr lang="en-US" dirty="0" smtClean="0"/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sv-SE" dirty="0"/>
                  <a:t>Misalkan jumlah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dibayarkan masing-masing pada waktu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sv-SE" dirty="0" smtClean="0"/>
                  <a:t> Persamaan </a:t>
                </a:r>
                <a:r>
                  <a:rPr lang="sv-SE" dirty="0"/>
                  <a:t>nilai yang mendasar adalah</a:t>
                </a:r>
                <a:r>
                  <a:rPr lang="sv-SE" dirty="0" smtClean="0"/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/>
                  <a:t>Masalahnya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mencari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t.</a:t>
                </a: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 r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Eksak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78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subSup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p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limLoc m:val="subSup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Eksak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1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Sebagai </a:t>
                </a:r>
                <a:r>
                  <a:rPr lang="en-US" dirty="0" err="1"/>
                  <a:t>perkiraan</a:t>
                </a:r>
                <a:r>
                  <a:rPr lang="en-US" dirty="0"/>
                  <a:t> </a:t>
                </a:r>
                <a:r>
                  <a:rPr lang="en-US" dirty="0" err="1"/>
                  <a:t>pertama</a:t>
                </a:r>
                <a:r>
                  <a:rPr lang="en-US" dirty="0"/>
                  <a:t>, t </a:t>
                </a:r>
                <a:r>
                  <a:rPr lang="en-US" dirty="0" err="1"/>
                  <a:t>sering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rata-rata </a:t>
                </a:r>
                <a:r>
                  <a:rPr lang="en-US" dirty="0" err="1"/>
                  <a:t>tertimbang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berbagai</a:t>
                </a:r>
                <a:r>
                  <a:rPr lang="en-US" dirty="0"/>
                  <a:t> kali </a:t>
                </a:r>
                <a:r>
                  <a:rPr lang="en-US" dirty="0" err="1"/>
                  <a:t>pembayaran</a:t>
                </a:r>
                <a:r>
                  <a:rPr lang="en-US" dirty="0"/>
                  <a:t>, di </a:t>
                </a:r>
                <a:r>
                  <a:rPr lang="en-US" dirty="0" err="1"/>
                  <a:t>mana</a:t>
                </a:r>
                <a:r>
                  <a:rPr lang="en-US" dirty="0"/>
                  <a:t> </a:t>
                </a:r>
                <a:r>
                  <a:rPr lang="en-US" dirty="0" err="1" smtClean="0"/>
                  <a:t>bobotnya</a:t>
                </a:r>
                <a:r>
                  <a:rPr lang="en-US" dirty="0" smtClean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berbagai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 smtClean="0"/>
                  <a:t>.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/>
                  <a:t>Perkiraan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dilambangkan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t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yang </a:t>
                </a:r>
                <a:r>
                  <a:rPr lang="en-US" dirty="0" err="1"/>
                  <a:t>disamakan</a:t>
                </a:r>
                <a:r>
                  <a:rPr lang="en-US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 r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/>
              <a:t>Metode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yang </a:t>
            </a:r>
            <a:r>
              <a:rPr lang="en-US" sz="4000" dirty="0" err="1"/>
              <a:t>disamakan</a:t>
            </a:r>
            <a:r>
              <a:rPr lang="en-US" sz="4000" dirty="0"/>
              <a:t> (1)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5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Nilai</a:t>
                </a:r>
                <a:r>
                  <a:rPr lang="en-US" dirty="0"/>
                  <a:t> t </a:t>
                </a:r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lebih</a:t>
                </a:r>
                <a:r>
                  <a:rPr lang="en-US" dirty="0"/>
                  <a:t> </a:t>
                </a:r>
                <a:r>
                  <a:rPr lang="en-US" dirty="0" err="1"/>
                  <a:t>besar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sebenarnya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t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acc>
                  </m:oMath>
                </a14:m>
                <a:r>
                  <a:rPr lang="en-US" dirty="0" smtClean="0"/>
                  <a:t> &gt; </a:t>
                </a:r>
                <a:r>
                  <a:rPr lang="en-US" dirty="0"/>
                  <a:t>t), </a:t>
                </a:r>
                <a:r>
                  <a:rPr lang="en-US" dirty="0" err="1"/>
                  <a:t>atau</a:t>
                </a:r>
                <a:r>
                  <a:rPr lang="en-US" dirty="0"/>
                  <a:t>,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sekarang</a:t>
                </a:r>
                <a:r>
                  <a:rPr lang="en-US" dirty="0"/>
                  <a:t> yang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yang </a:t>
                </a:r>
                <a:r>
                  <a:rPr lang="en-US" dirty="0" err="1"/>
                  <a:t>dipersamakan</a:t>
                </a:r>
                <a:r>
                  <a:rPr lang="en-US" dirty="0"/>
                  <a:t> </a:t>
                </a:r>
                <a:r>
                  <a:rPr lang="en-US" dirty="0" err="1"/>
                  <a:t>lebih</a:t>
                </a:r>
                <a:r>
                  <a:rPr lang="en-US" dirty="0"/>
                  <a:t> </a:t>
                </a:r>
                <a:r>
                  <a:rPr lang="en-US" dirty="0" err="1"/>
                  <a:t>kecil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sekarang</a:t>
                </a:r>
                <a:r>
                  <a:rPr lang="en-US" dirty="0"/>
                  <a:t> </a:t>
                </a:r>
                <a:r>
                  <a:rPr lang="en-US" dirty="0" err="1"/>
                  <a:t>sebenarnya</a:t>
                </a:r>
                <a:r>
                  <a:rPr lang="en-US" dirty="0"/>
                  <a:t>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ac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i="1" dirty="0" smtClean="0">
                    <a:latin typeface="Cambria Math" panose="02040503050406030204" pitchFamily="18" charset="0"/>
                  </a:rPr>
                  <a:t>. Bukti: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𝑡𝑘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 r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/>
              <a:t>Metode</a:t>
            </a:r>
            <a:r>
              <a:rPr lang="en-US" sz="4000" dirty="0"/>
              <a:t> </a:t>
            </a:r>
            <a:r>
              <a:rPr lang="en-US" sz="4000" dirty="0" err="1"/>
              <a:t>waktu</a:t>
            </a:r>
            <a:r>
              <a:rPr lang="en-US" sz="4000" dirty="0"/>
              <a:t> yang </a:t>
            </a:r>
            <a:r>
              <a:rPr lang="en-US" sz="4000" dirty="0" err="1"/>
              <a:t>disamakan</a:t>
            </a:r>
            <a:r>
              <a:rPr lang="en-US" sz="4000" dirty="0"/>
              <a:t> </a:t>
            </a:r>
            <a:r>
              <a:rPr lang="en-US" sz="4000" dirty="0" smtClean="0"/>
              <a:t>(2)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89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Pembayaran</a:t>
                </a:r>
                <a:r>
                  <a:rPr lang="en-US" dirty="0"/>
                  <a:t> 100, 200, </a:t>
                </a:r>
                <a:r>
                  <a:rPr lang="en-US" dirty="0" err="1"/>
                  <a:t>dan</a:t>
                </a:r>
                <a:r>
                  <a:rPr lang="en-US" dirty="0"/>
                  <a:t> 500 </a:t>
                </a:r>
                <a:r>
                  <a:rPr lang="en-US" dirty="0" err="1"/>
                  <a:t>jatuh</a:t>
                </a:r>
                <a:r>
                  <a:rPr lang="en-US" dirty="0"/>
                  <a:t> tempo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akhir</a:t>
                </a:r>
                <a:r>
                  <a:rPr lang="en-US" dirty="0"/>
                  <a:t> </a:t>
                </a:r>
                <a:r>
                  <a:rPr lang="en-US" dirty="0" err="1"/>
                  <a:t>tahun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2, 3, </a:t>
                </a:r>
                <a:r>
                  <a:rPr lang="en-US" dirty="0" err="1"/>
                  <a:t>dan</a:t>
                </a:r>
                <a:r>
                  <a:rPr lang="en-US" dirty="0"/>
                  <a:t> 8, </a:t>
                </a:r>
                <a:r>
                  <a:rPr lang="en-US" dirty="0" err="1"/>
                  <a:t>masing-masing</a:t>
                </a:r>
                <a:r>
                  <a:rPr lang="en-US" dirty="0"/>
                  <a:t>.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asumsi</a:t>
                </a:r>
                <a:r>
                  <a:rPr lang="en-US" dirty="0"/>
                  <a:t> </a:t>
                </a:r>
                <a:r>
                  <a:rPr lang="en-US" dirty="0" err="1"/>
                  <a:t>tingkat</a:t>
                </a:r>
                <a:r>
                  <a:rPr lang="en-US" dirty="0"/>
                  <a:t> </a:t>
                </a:r>
                <a:r>
                  <a:rPr lang="en-US" dirty="0" err="1"/>
                  <a:t>suku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efektif</a:t>
                </a:r>
                <a:r>
                  <a:rPr lang="en-US" dirty="0"/>
                  <a:t> 0,05 per </a:t>
                </a:r>
                <a:r>
                  <a:rPr lang="en-US" dirty="0" err="1"/>
                  <a:t>tahun</a:t>
                </a:r>
                <a:r>
                  <a:rPr lang="en-US" dirty="0"/>
                  <a:t>, </a:t>
                </a:r>
                <a:r>
                  <a:rPr lang="en-US" dirty="0" err="1"/>
                  <a:t>temukan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di </a:t>
                </a:r>
                <a:r>
                  <a:rPr lang="en-US" dirty="0" err="1"/>
                  <a:t>mana</a:t>
                </a:r>
                <a:r>
                  <a:rPr lang="en-US" dirty="0"/>
                  <a:t> </a:t>
                </a:r>
                <a:r>
                  <a:rPr lang="en-US" dirty="0" err="1"/>
                  <a:t>pembayaran</a:t>
                </a:r>
                <a:r>
                  <a:rPr lang="en-US" dirty="0"/>
                  <a:t> 800 </a:t>
                </a:r>
                <a:r>
                  <a:rPr lang="en-US" dirty="0" err="1"/>
                  <a:t>akan</a:t>
                </a:r>
                <a:r>
                  <a:rPr lang="en-US" dirty="0"/>
                  <a:t> </a:t>
                </a:r>
                <a:r>
                  <a:rPr lang="en-US" dirty="0" err="1"/>
                  <a:t>setara</a:t>
                </a:r>
                <a:r>
                  <a:rPr lang="en-US" dirty="0"/>
                  <a:t>: (1)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yang </a:t>
                </a:r>
                <a:r>
                  <a:rPr lang="en-US" dirty="0" err="1" smtClean="0"/>
                  <a:t>disamakan</a:t>
                </a:r>
                <a:r>
                  <a:rPr lang="en-US" dirty="0"/>
                  <a:t>, </a:t>
                </a:r>
                <a:r>
                  <a:rPr lang="en-US" dirty="0" err="1"/>
                  <a:t>dan</a:t>
                </a:r>
                <a:r>
                  <a:rPr lang="en-US" dirty="0"/>
                  <a:t> (2)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eksak</a:t>
                </a:r>
                <a:r>
                  <a:rPr lang="en-US" dirty="0" smtClean="0"/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Diberikan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=200,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=500,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=0.05,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 r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2.6 (1)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729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Diberikan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marL="457200" indent="-457200" algn="just">
                  <a:lnSpc>
                    <a:spcPct val="150000"/>
                  </a:lnSpc>
                  <a:buAutoNum type="arabicParenBoth"/>
                </a:pPr>
                <a:r>
                  <a:rPr lang="en-US" b="0" dirty="0" err="1" smtClean="0"/>
                  <a:t>Metode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waktu</a:t>
                </a:r>
                <a:r>
                  <a:rPr lang="en-US" b="0" dirty="0" smtClean="0"/>
                  <a:t> yang </a:t>
                </a:r>
                <a:r>
                  <a:rPr lang="en-US" b="0" dirty="0" err="1" smtClean="0"/>
                  <a:t>disamakan</a:t>
                </a:r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2.6 (1)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887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Diberikan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=200,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=500,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=0.05,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b="0" dirty="0" smtClean="0"/>
                  <a:t>(2) </a:t>
                </a:r>
                <a:r>
                  <a:rPr lang="en-US" b="0" dirty="0" err="1" smtClean="0"/>
                  <a:t>Metode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Eksak</a:t>
                </a:r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1.05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subSup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p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limLoc m:val="subSup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5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0.75236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0.952381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−0.28454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−0.04879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=5.832</m:t>
                      </m:r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2.6 (1)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351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7" y="1075769"/>
            <a:ext cx="10411326" cy="54751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ditemui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pengembalian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smtClean="0"/>
              <a:t>Kita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.</a:t>
            </a:r>
            <a:endParaRPr lang="en-US" b="0" dirty="0" smtClean="0"/>
          </a:p>
          <a:p>
            <a:pPr algn="just">
              <a:lnSpc>
                <a:spcPct val="150000"/>
              </a:lnSpc>
            </a:pP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logaritmik</a:t>
            </a:r>
            <a:r>
              <a:rPr lang="en-US" dirty="0" smtClean="0"/>
              <a:t>,</a:t>
            </a:r>
            <a:endParaRPr lang="en-US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Interpolasi</a:t>
            </a:r>
            <a:r>
              <a:rPr lang="en-US" dirty="0"/>
              <a:t> linier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aproksimasi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iterasi</a:t>
            </a:r>
            <a:r>
              <a:rPr lang="en-US" dirty="0"/>
              <a:t> yang </a:t>
            </a:r>
            <a:r>
              <a:rPr lang="en-US" dirty="0" err="1"/>
              <a:t>berurutan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2.7 </a:t>
            </a:r>
            <a:r>
              <a:rPr lang="nn-NO" sz="2800" b="1" dirty="0"/>
              <a:t>TINGKAT BUNGA YANG TIDAK DIKETAHUI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691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 fontScale="77500" lnSpcReduction="2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tingkat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apa</a:t>
                </a:r>
                <a:r>
                  <a:rPr lang="en-US" dirty="0"/>
                  <a:t> yang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dikonversi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dirty="0" err="1"/>
                  <a:t>triwulan</a:t>
                </a:r>
                <a:r>
                  <a:rPr lang="en-US" dirty="0"/>
                  <a:t> yang </a:t>
                </a:r>
                <a:r>
                  <a:rPr lang="en-US" dirty="0" err="1"/>
                  <a:t>akan</a:t>
                </a:r>
                <a:r>
                  <a:rPr lang="en-US" dirty="0"/>
                  <a:t> </a:t>
                </a:r>
                <a:r>
                  <a:rPr lang="en-US" dirty="0" err="1"/>
                  <a:t>mengumpulkan</a:t>
                </a:r>
                <a:r>
                  <a:rPr lang="en-US" dirty="0"/>
                  <a:t> 1000 </a:t>
                </a:r>
                <a:r>
                  <a:rPr lang="en-US" dirty="0" err="1"/>
                  <a:t>menjadi</a:t>
                </a:r>
                <a:r>
                  <a:rPr lang="en-US" dirty="0"/>
                  <a:t> 1600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enam</a:t>
                </a:r>
                <a:r>
                  <a:rPr lang="en-US" dirty="0"/>
                  <a:t> </a:t>
                </a:r>
                <a:r>
                  <a:rPr lang="en-US" dirty="0" err="1"/>
                  <a:t>tahun</a:t>
                </a:r>
                <a:r>
                  <a:rPr lang="en-US" dirty="0" smtClean="0"/>
                  <a:t>?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Diberikan</a:t>
                </a:r>
                <a:r>
                  <a:rPr lang="en-US" dirty="0" smtClean="0"/>
                  <a:t> k=1000, n=6, A(6)=1600, m=4,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(1+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=1000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(1+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4.6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1600=1000∗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=4∗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1.6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=4∗0.019776=0.0791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527" r="-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26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tingkat</a:t>
                </a:r>
                <a:r>
                  <a:rPr lang="en-US" dirty="0"/>
                  <a:t> </a:t>
                </a:r>
                <a:r>
                  <a:rPr lang="en-US" dirty="0" err="1"/>
                  <a:t>suku</a:t>
                </a:r>
                <a:r>
                  <a:rPr lang="en-US" dirty="0"/>
                  <a:t> </a:t>
                </a:r>
                <a:r>
                  <a:rPr lang="en-US" dirty="0" err="1"/>
                  <a:t>bunga</a:t>
                </a:r>
                <a:r>
                  <a:rPr lang="en-US" dirty="0"/>
                  <a:t> </a:t>
                </a:r>
                <a:r>
                  <a:rPr lang="en-US" dirty="0" err="1"/>
                  <a:t>efektif</a:t>
                </a:r>
                <a:r>
                  <a:rPr lang="en-US" dirty="0"/>
                  <a:t> </a:t>
                </a:r>
                <a:r>
                  <a:rPr lang="en-US" dirty="0" err="1"/>
                  <a:t>berapa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sekarang</a:t>
                </a:r>
                <a:r>
                  <a:rPr lang="en-US" dirty="0"/>
                  <a:t> 2000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akhir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tahun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3000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akhir</a:t>
                </a:r>
                <a:r>
                  <a:rPr lang="en-US" dirty="0"/>
                  <a:t> </a:t>
                </a:r>
                <a:r>
                  <a:rPr lang="en-US" dirty="0" err="1"/>
                  <a:t>empat</a:t>
                </a:r>
                <a:r>
                  <a:rPr lang="en-US" dirty="0"/>
                  <a:t> </a:t>
                </a:r>
                <a:r>
                  <a:rPr lang="en-US" dirty="0" err="1"/>
                  <a:t>tahun</a:t>
                </a:r>
                <a:r>
                  <a:rPr lang="en-US" dirty="0"/>
                  <a:t> </a:t>
                </a:r>
                <a:r>
                  <a:rPr lang="en-US" dirty="0" err="1"/>
                  <a:t>akan</a:t>
                </a:r>
                <a:r>
                  <a:rPr lang="en-US" dirty="0"/>
                  <a:t>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smtClean="0"/>
                  <a:t>4000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 smtClean="0"/>
                  <a:t>Diberikan</a:t>
                </a:r>
                <a:r>
                  <a:rPr lang="en-US" dirty="0" smtClean="0"/>
                  <a:t> k=4000, A(2)=2000, A(4)=3000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4000=2000∗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+3000∗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yang </a:t>
                </a:r>
                <a:r>
                  <a:rPr lang="en-US" dirty="0" err="1"/>
                  <a:t>bisa</a:t>
                </a:r>
                <a:r>
                  <a:rPr lang="en-US" dirty="0"/>
                  <a:t> </a:t>
                </a:r>
                <a:r>
                  <a:rPr lang="en-US" dirty="0" err="1"/>
                  <a:t>ditulis</a:t>
                </a:r>
                <a:r>
                  <a:rPr lang="en-US" dirty="0"/>
                  <a:t> </a:t>
                </a:r>
                <a:r>
                  <a:rPr lang="en-US" dirty="0" err="1" smtClean="0"/>
                  <a:t>sebagai</a:t>
                </a:r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+3∗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878" r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72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621" y="1748589"/>
            <a:ext cx="7908758" cy="24063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Bab 1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2.1 </a:t>
            </a:r>
            <a:r>
              <a:rPr lang="en-US" sz="4000" dirty="0" err="1" smtClean="0"/>
              <a:t>Pendahuluan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37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</p:spPr>
            <p:txBody>
              <a:bodyPr>
                <a:normAutofit fontScale="925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/>
                  <a:t>yang </a:t>
                </a:r>
                <a:r>
                  <a:rPr lang="en-US" dirty="0" err="1"/>
                  <a:t>bisa</a:t>
                </a:r>
                <a:r>
                  <a:rPr lang="en-US" dirty="0"/>
                  <a:t> </a:t>
                </a:r>
                <a:r>
                  <a:rPr lang="en-US" dirty="0" err="1"/>
                  <a:t>ditulis</a:t>
                </a:r>
                <a:r>
                  <a:rPr lang="en-US" dirty="0"/>
                  <a:t> </a:t>
                </a:r>
                <a:r>
                  <a:rPr lang="en-US" dirty="0" err="1" smtClean="0"/>
                  <a:t>sebagai</a:t>
                </a:r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+3∗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:r>
                  <a:rPr lang="en-US" dirty="0" err="1"/>
                  <a:t>Persamaan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diselesaikan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kuadrat</a:t>
                </a:r>
                <a:r>
                  <a:rPr lang="en-US" dirty="0"/>
                  <a:t> 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dirty="0" smtClean="0"/>
                  <a:t>, </a:t>
                </a:r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−4∗3∗(−4)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2∗3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=0.868517</m:t>
                      </m:r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0.868517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=1.151388</m:t>
                      </m:r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1.151388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−1=0.0730</m:t>
                      </m:r>
                    </m:oMath>
                  </m:oMathPara>
                </a14:m>
                <a:endParaRPr lang="en-US" b="0" dirty="0" smtClean="0"/>
              </a:p>
              <a:p>
                <a:pPr algn="just">
                  <a:lnSpc>
                    <a:spcPct val="150000"/>
                  </a:lnSpc>
                </a:pPr>
                <a:endParaRPr lang="en-US" dirty="0" smtClean="0"/>
              </a:p>
              <a:p>
                <a:pPr algn="just"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90337" y="1075769"/>
                <a:ext cx="10411326" cy="5475156"/>
              </a:xfrm>
              <a:blipFill rotWithShape="0">
                <a:blip r:embed="rId2"/>
                <a:stretch>
                  <a:fillRect l="-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164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779" y="1909011"/>
            <a:ext cx="10411326" cy="36576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Metodenya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kalkulator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(</a:t>
            </a:r>
            <a:r>
              <a:rPr lang="en-US" dirty="0" err="1" smtClean="0"/>
              <a:t>Lampiran</a:t>
            </a:r>
            <a:r>
              <a:rPr lang="en-US" dirty="0" smtClean="0"/>
              <a:t> I),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(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seri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2.2 MENDAPATKAN HASIL NUMERIK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55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005403"/>
            <a:ext cx="10162673" cy="149716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2.3 MENENTUKAN PERIODE WAKTU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914400" y="2123490"/>
            <a:ext cx="103311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ditemui</a:t>
            </a:r>
            <a:r>
              <a:rPr lang="en-US" sz="2400" dirty="0" smtClean="0"/>
              <a:t>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365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 (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II),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mengasumsikan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bulan</a:t>
            </a:r>
            <a:r>
              <a:rPr lang="en-US" sz="2400" dirty="0" smtClean="0"/>
              <a:t> </a:t>
            </a:r>
            <a:r>
              <a:rPr lang="en-US" sz="2400" dirty="0" err="1" smtClean="0"/>
              <a:t>kalender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30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kalender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360 </a:t>
            </a:r>
            <a:r>
              <a:rPr lang="en-US" sz="2400" dirty="0" err="1" smtClean="0"/>
              <a:t>hari</a:t>
            </a:r>
            <a:r>
              <a:rPr lang="en-US" sz="2400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hibrida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360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55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365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 (</a:t>
            </a:r>
            <a:r>
              <a:rPr lang="en-US" dirty="0" err="1"/>
              <a:t>Lampiran</a:t>
            </a:r>
            <a:r>
              <a:rPr lang="en-US" dirty="0"/>
              <a:t> II),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Pertama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kadang-kadang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eksak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"</a:t>
            </a:r>
            <a:r>
              <a:rPr lang="en-US" sz="2400" dirty="0" err="1" smtClean="0"/>
              <a:t>aktual</a:t>
            </a:r>
            <a:r>
              <a:rPr lang="en-US" sz="2400" dirty="0" smtClean="0"/>
              <a:t>". 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penomoran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9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mengasumsikan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kalender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360 </a:t>
            </a:r>
            <a:r>
              <a:rPr lang="en-US" dirty="0" err="1"/>
              <a:t>hari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Kedua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“30/360”. </a:t>
            </a:r>
            <a:r>
              <a:rPr lang="en-US" sz="2400" dirty="0" err="1" smtClean="0"/>
              <a:t>Lampiran</a:t>
            </a:r>
            <a:r>
              <a:rPr lang="en-US" sz="2400" dirty="0" smtClean="0"/>
              <a:t> II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Rumus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41522" y="5229894"/>
                <a:ext cx="40717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360(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)+30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522" y="5229894"/>
                <a:ext cx="4071749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946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3" y="1242112"/>
            <a:ext cx="7908758" cy="133149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hibrida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360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setahun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Metode</a:t>
            </a:r>
            <a:r>
              <a:rPr lang="en-US" sz="4000" dirty="0" smtClean="0"/>
              <a:t> </a:t>
            </a:r>
            <a:r>
              <a:rPr lang="en-US" sz="4000" dirty="0" err="1" smtClean="0"/>
              <a:t>Ketiga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2133600" y="2800868"/>
            <a:ext cx="7603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Bunga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Bankir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"</a:t>
            </a:r>
            <a:r>
              <a:rPr lang="en-US" sz="2400" dirty="0" err="1" smtClean="0"/>
              <a:t>aktual</a:t>
            </a:r>
            <a:r>
              <a:rPr lang="en-US" sz="2400" dirty="0" smtClean="0"/>
              <a:t> / 360".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81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6062" y="1242112"/>
            <a:ext cx="9696881" cy="15587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2000 yang </a:t>
            </a:r>
            <a:r>
              <a:rPr lang="en-US" dirty="0" err="1" smtClean="0"/>
              <a:t>disetor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 </a:t>
            </a:r>
            <a:r>
              <a:rPr lang="en-US" dirty="0" err="1" smtClean="0"/>
              <a:t>Juni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10 September di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bunganya</a:t>
            </a:r>
            <a:r>
              <a:rPr lang="en-US" dirty="0" smtClean="0"/>
              <a:t> 0,08,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(1)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eksak</a:t>
            </a:r>
            <a:r>
              <a:rPr lang="en-US" dirty="0" smtClean="0"/>
              <a:t> (</a:t>
            </a:r>
            <a:r>
              <a:rPr lang="en-US" dirty="0" err="1" smtClean="0"/>
              <a:t>aktual</a:t>
            </a:r>
            <a:r>
              <a:rPr lang="en-US" dirty="0" smtClean="0"/>
              <a:t> / </a:t>
            </a:r>
            <a:r>
              <a:rPr lang="en-US" dirty="0" err="1" smtClean="0"/>
              <a:t>aktual</a:t>
            </a:r>
            <a:r>
              <a:rPr lang="en-US" dirty="0" smtClean="0"/>
              <a:t> 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925"/>
            <a:ext cx="12192000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MatematikaKeuangan</a:t>
            </a:r>
            <a:r>
              <a:rPr lang="en-US" dirty="0" smtClean="0"/>
              <a:t>									PandriFerdias_2021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86063" y="535675"/>
            <a:ext cx="9144000" cy="54009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Contoh</a:t>
            </a:r>
            <a:r>
              <a:rPr lang="en-US" sz="4000" dirty="0" smtClean="0"/>
              <a:t> 2.3 (1)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82005" y="3429754"/>
                <a:ext cx="9909152" cy="342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/>
                  <a:t>Jawab :</a:t>
                </a:r>
              </a:p>
              <a:p>
                <a:pPr algn="just"/>
                <a:r>
                  <a:rPr lang="en-US" sz="2000" dirty="0" err="1" smtClean="0"/>
                  <a:t>Diketahui</a:t>
                </a:r>
                <a:r>
                  <a:rPr lang="en-US" sz="2000" dirty="0" smtClean="0"/>
                  <a:t>, k=2000,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=0.08,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i="1" dirty="0" smtClean="0"/>
                  <a:t>  = ?</a:t>
                </a:r>
              </a:p>
              <a:p>
                <a:pPr algn="just"/>
                <a:r>
                  <a:rPr lang="en-US" sz="2000" i="1" dirty="0" err="1" smtClean="0"/>
                  <a:t>Berdasarkan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lampiran</a:t>
                </a:r>
                <a:r>
                  <a:rPr lang="en-US" sz="2000" i="1" dirty="0" smtClean="0"/>
                  <a:t> II, </a:t>
                </a:r>
              </a:p>
              <a:p>
                <a:pPr algn="just"/>
                <a:r>
                  <a:rPr lang="en-US" sz="2000" i="1" dirty="0" smtClean="0"/>
                  <a:t>17 </a:t>
                </a:r>
                <a:r>
                  <a:rPr lang="en-US" sz="2000" i="1" dirty="0" err="1" smtClean="0"/>
                  <a:t>Juni</a:t>
                </a:r>
                <a:r>
                  <a:rPr lang="en-US" sz="2000" i="1" dirty="0" smtClean="0"/>
                  <a:t>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168, </a:t>
                </a:r>
              </a:p>
              <a:p>
                <a:pPr algn="just"/>
                <a:r>
                  <a:rPr lang="en-US" sz="2000" i="1" dirty="0" smtClean="0"/>
                  <a:t>10 September =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ke</a:t>
                </a:r>
                <a:r>
                  <a:rPr lang="en-US" sz="2000" i="1" dirty="0" smtClean="0"/>
                  <a:t> 253</a:t>
                </a:r>
              </a:p>
              <a:p>
                <a:pPr algn="just"/>
                <a:r>
                  <a:rPr lang="en-US" sz="2000" i="1" dirty="0" err="1" smtClean="0"/>
                  <a:t>Jumlah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hari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sebenarnya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adalah</a:t>
                </a:r>
                <a:r>
                  <a:rPr lang="en-US" sz="2000" i="1" dirty="0" smtClean="0"/>
                  <a:t> 253-168=85</a:t>
                </a:r>
              </a:p>
              <a:p>
                <a:pPr algn="just"/>
                <a:r>
                  <a:rPr lang="en-US" sz="2000" i="1" dirty="0" err="1" smtClean="0"/>
                  <a:t>Nilai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eksak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Bunga</a:t>
                </a:r>
                <a:r>
                  <a:rPr lang="en-US" sz="2000" i="1" dirty="0" smtClean="0"/>
                  <a:t> </a:t>
                </a:r>
                <a:r>
                  <a:rPr lang="en-US" sz="2000" i="1" dirty="0" err="1" smtClean="0"/>
                  <a:t>sederhana</a:t>
                </a:r>
                <a:r>
                  <a:rPr lang="en-US" sz="2000" i="1" dirty="0" smtClean="0"/>
                  <a:t> = </a:t>
                </a:r>
                <a:r>
                  <a:rPr lang="en-US" sz="2000" i="1" dirty="0" err="1" smtClean="0"/>
                  <a:t>i</a:t>
                </a:r>
                <a:r>
                  <a:rPr lang="en-US" sz="2000" i="1" dirty="0" smtClean="0"/>
                  <a:t>*(85/365)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365</m:t>
                          </m:r>
                        </m:den>
                      </m:f>
                    </m:oMath>
                  </m:oMathPara>
                </a14:m>
                <a:endParaRPr lang="en-US" sz="1600" b="0" i="1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365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26</m:t>
                      </m:r>
                    </m:oMath>
                  </m:oMathPara>
                </a14:m>
                <a:endParaRPr lang="en-US" sz="1600" i="1" dirty="0" smtClean="0"/>
              </a:p>
              <a:p>
                <a:pPr algn="just"/>
                <a:endParaRPr lang="en-US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005" y="3429754"/>
                <a:ext cx="9909152" cy="3428246"/>
              </a:xfrm>
              <a:prstGeom prst="rect">
                <a:avLst/>
              </a:prstGeom>
              <a:blipFill rotWithShape="0">
                <a:blip r:embed="rId2"/>
                <a:stretch>
                  <a:fillRect l="-615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9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1108</Words>
  <Application>Microsoft Office PowerPoint</Application>
  <PresentationFormat>Widescreen</PresentationFormat>
  <Paragraphs>167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Office Theme</vt:lpstr>
      <vt:lpstr>MATEMATIKA KEUANGAN</vt:lpstr>
      <vt:lpstr>PERTEMUAN 4</vt:lpstr>
      <vt:lpstr>2.1 Pendahuluan</vt:lpstr>
      <vt:lpstr>2.2 MENDAPATKAN HASIL NUMERIK</vt:lpstr>
      <vt:lpstr>2.3 MENENTUKAN PERIODE WAKTU</vt:lpstr>
      <vt:lpstr>Metode Pertama</vt:lpstr>
      <vt:lpstr>Metode Kedua</vt:lpstr>
      <vt:lpstr>Metode Ketiga</vt:lpstr>
      <vt:lpstr>Contoh 2.3 (1)</vt:lpstr>
      <vt:lpstr>Contoh 2.3 (2)</vt:lpstr>
      <vt:lpstr>Contoh 2.3 (3)</vt:lpstr>
      <vt:lpstr>2.4 Permasalahan Dasar</vt:lpstr>
      <vt:lpstr>2.5 Nilai Persamaan</vt:lpstr>
      <vt:lpstr>2.5 Nilai Persamaan</vt:lpstr>
      <vt:lpstr>PowerPoint Presentation</vt:lpstr>
      <vt:lpstr>PowerPoint Presentation</vt:lpstr>
      <vt:lpstr>Waktu Tidak diketahui</vt:lpstr>
      <vt:lpstr>PowerPoint Presentation</vt:lpstr>
      <vt:lpstr>PowerPoint Presentation</vt:lpstr>
      <vt:lpstr>Metode Eksak</vt:lpstr>
      <vt:lpstr>Metode Eksak</vt:lpstr>
      <vt:lpstr>Metode waktu yang disamakan (1)</vt:lpstr>
      <vt:lpstr>Metode waktu yang disamakan (2)</vt:lpstr>
      <vt:lpstr>Contoh 2.6 (1)</vt:lpstr>
      <vt:lpstr>Contoh 2.6 (1)</vt:lpstr>
      <vt:lpstr>Contoh 2.6 (1)</vt:lpstr>
      <vt:lpstr>2.7 TINGKAT BUNGA YANG TIDAK DIKETAHUI</vt:lpstr>
      <vt:lpstr>Contoh 2.7</vt:lpstr>
      <vt:lpstr>Contoh 2.8</vt:lpstr>
      <vt:lpstr>Contoh 2.8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KEUANGAN</dc:title>
  <dc:creator>HP</dc:creator>
  <cp:lastModifiedBy>HP</cp:lastModifiedBy>
  <cp:revision>22</cp:revision>
  <dcterms:created xsi:type="dcterms:W3CDTF">2021-04-19T04:29:30Z</dcterms:created>
  <dcterms:modified xsi:type="dcterms:W3CDTF">2021-05-11T08:40:00Z</dcterms:modified>
</cp:coreProperties>
</file>