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0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9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3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3226-F336-497B-8534-442BAF4D0C3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MATEMATIKA KEUANGAN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PENDAHULUAN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Simbol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541867"/>
                <a:ext cx="11353800" cy="5584296"/>
              </a:xfrm>
            </p:spPr>
            <p:txBody>
              <a:bodyPr/>
              <a:lstStyle/>
              <a:p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sederhana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mencari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efektif</a:t>
                </a:r>
                <a:r>
                  <a:rPr lang="en-US" dirty="0"/>
                  <a:t>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-n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:</a:t>
                </a:r>
                <a:endParaRPr lang="en-US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−[1+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541867"/>
                <a:ext cx="11353800" cy="5584296"/>
              </a:xfrm>
              <a:blipFill rotWithShape="0">
                <a:blip r:embed="rId2"/>
                <a:stretch>
                  <a:fillRect l="-967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5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unit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t + s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t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jumlah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a(t </a:t>
            </a:r>
            <a:r>
              <a:rPr lang="en-US" dirty="0"/>
              <a:t>+ s) = a(t) + a(s) − 1 for t ≥ 0 and t ≥ 0.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sv-SE" dirty="0"/>
                  <a:t>Sifat-sifat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sv-SE" dirty="0"/>
                  <a:t> bunga </a:t>
                </a:r>
                <a:r>
                  <a:rPr lang="sv-SE" dirty="0" smtClean="0"/>
                  <a:t>sederhana :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2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1: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Hitung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akumulasi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awal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$2000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diinvestasikan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suku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8%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Jawab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A(0)=k=P= $2000, t=4,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=0.08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A(t) = A(0).(1+it)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A(4)= $2000.(1+0,08.4) = $2.640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1867"/>
                <a:ext cx="10515600" cy="56350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Bunga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Majemuk</a:t>
                </a:r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Definisi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:</a:t>
                </a:r>
              </a:p>
              <a:p>
                <a:pPr marL="0" indent="0" algn="just">
                  <a:lnSpc>
                    <a:spcPct val="160000"/>
                  </a:lnSpc>
                  <a:buNone/>
                </a:pPr>
                <a:r>
                  <a:rPr lang="en-US" b="1" dirty="0" err="1"/>
                  <a:t>Nilai</a:t>
                </a:r>
                <a:r>
                  <a:rPr lang="en-US" b="1" dirty="0"/>
                  <a:t> </a:t>
                </a:r>
                <a:r>
                  <a:rPr lang="en-US" b="1" dirty="0" err="1"/>
                  <a:t>akumulasi</a:t>
                </a:r>
                <a:r>
                  <a:rPr lang="en-US" b="1" dirty="0"/>
                  <a:t> 1 </a:t>
                </a:r>
                <a:r>
                  <a:rPr lang="en-US" b="1" dirty="0" err="1"/>
                  <a:t>pada</a:t>
                </a:r>
                <a:r>
                  <a:rPr lang="en-US" b="1" dirty="0"/>
                  <a:t> </a:t>
                </a:r>
                <a:r>
                  <a:rPr lang="en-US" b="1" dirty="0" err="1"/>
                  <a:t>akhir</a:t>
                </a:r>
                <a:r>
                  <a:rPr lang="en-US" b="1" dirty="0"/>
                  <a:t> </a:t>
                </a:r>
                <a:r>
                  <a:rPr lang="en-US" b="1" dirty="0" err="1"/>
                  <a:t>periode</a:t>
                </a:r>
                <a:r>
                  <a:rPr lang="en-US" b="1" dirty="0"/>
                  <a:t> </a:t>
                </a:r>
                <a:r>
                  <a:rPr lang="en-US" b="1" dirty="0" err="1"/>
                  <a:t>pertama</a:t>
                </a:r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:r>
                  <a:rPr lang="en-US" b="1" dirty="0" smtClean="0"/>
                  <a:t>(1 </a:t>
                </a:r>
                <a:r>
                  <a:rPr lang="en-US" b="1" dirty="0"/>
                  <a:t>+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), </a:t>
                </a:r>
                <a:r>
                  <a:rPr lang="en-US" b="1" dirty="0" err="1" smtClean="0"/>
                  <a:t>saldo</a:t>
                </a:r>
                <a:r>
                  <a:rPr lang="en-US" b="1" dirty="0" smtClean="0"/>
                  <a:t> (1 </a:t>
                </a:r>
                <a:r>
                  <a:rPr lang="en-US" b="1" dirty="0"/>
                  <a:t>+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) </a:t>
                </a:r>
                <a:r>
                  <a:rPr lang="en-US" b="1" dirty="0" err="1"/>
                  <a:t>ini</a:t>
                </a:r>
                <a:r>
                  <a:rPr lang="en-US" b="1" dirty="0"/>
                  <a:t>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dianggap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sebagai</a:t>
                </a:r>
                <a:r>
                  <a:rPr lang="en-US" b="1" dirty="0" smtClean="0"/>
                  <a:t> principal (modal) </a:t>
                </a:r>
                <a:r>
                  <a:rPr lang="en-US" b="1" dirty="0" err="1"/>
                  <a:t>pada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awal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periode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kedua</a:t>
                </a:r>
                <a:r>
                  <a:rPr lang="en-US" b="1" dirty="0"/>
                  <a:t>. </a:t>
                </a:r>
                <a:r>
                  <a:rPr lang="en-US" b="1" dirty="0" err="1"/>
                  <a:t>dan</a:t>
                </a:r>
                <a:r>
                  <a:rPr lang="en-US" b="1" dirty="0"/>
                  <a:t> </a:t>
                </a:r>
                <a:r>
                  <a:rPr lang="en-US" b="1" dirty="0" err="1"/>
                  <a:t>akan</a:t>
                </a:r>
                <a:r>
                  <a:rPr lang="en-US" b="1" dirty="0"/>
                  <a:t> </a:t>
                </a:r>
                <a:r>
                  <a:rPr lang="en-US" b="1" dirty="0" err="1"/>
                  <a:t>mendapatkan</a:t>
                </a:r>
                <a:r>
                  <a:rPr lang="en-US" b="1" dirty="0"/>
                  <a:t> </a:t>
                </a:r>
                <a:r>
                  <a:rPr lang="en-US" b="1" dirty="0" err="1"/>
                  <a:t>bunga</a:t>
                </a:r>
                <a:r>
                  <a:rPr lang="en-US" b="1" dirty="0"/>
                  <a:t> </a:t>
                </a:r>
                <a:r>
                  <a:rPr lang="en-US" b="1" dirty="0" err="1"/>
                  <a:t>i</a:t>
                </a:r>
                <a:r>
                  <a:rPr lang="en-US" b="1" dirty="0"/>
                  <a:t>(1 + </a:t>
                </a:r>
                <a:r>
                  <a:rPr lang="en-US" b="1" dirty="0" err="1"/>
                  <a:t>i</a:t>
                </a:r>
                <a:r>
                  <a:rPr lang="en-US" b="1" dirty="0"/>
                  <a:t>) </a:t>
                </a:r>
                <a:r>
                  <a:rPr lang="en-US" b="1" dirty="0" err="1" smtClean="0"/>
                  <a:t>selama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Periode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kedua</a:t>
                </a:r>
                <a:r>
                  <a:rPr lang="en-US" b="1" dirty="0" smtClean="0"/>
                  <a:t>. </a:t>
                </a:r>
                <a:r>
                  <a:rPr lang="en-US" b="1" dirty="0" err="1"/>
                  <a:t>Saldo</a:t>
                </a:r>
                <a:r>
                  <a:rPr lang="en-US" b="1" dirty="0"/>
                  <a:t> </a:t>
                </a:r>
                <a:r>
                  <a:rPr lang="en-US" b="1" dirty="0" err="1"/>
                  <a:t>pada</a:t>
                </a:r>
                <a:r>
                  <a:rPr lang="en-US" b="1" dirty="0"/>
                  <a:t> </a:t>
                </a:r>
                <a:r>
                  <a:rPr lang="en-US" b="1" dirty="0" err="1"/>
                  <a:t>akhir</a:t>
                </a:r>
                <a:r>
                  <a:rPr lang="en-US" b="1" dirty="0"/>
                  <a:t> </a:t>
                </a:r>
                <a:r>
                  <a:rPr lang="en-US" b="1" dirty="0" err="1"/>
                  <a:t>periode</a:t>
                </a:r>
                <a:r>
                  <a:rPr lang="en-US" b="1" dirty="0"/>
                  <a:t> </a:t>
                </a:r>
                <a:r>
                  <a:rPr lang="en-US" b="1" dirty="0" err="1"/>
                  <a:t>kedua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adalah</a:t>
                </a:r>
                <a:r>
                  <a:rPr lang="en-US" b="1" dirty="0" smtClean="0"/>
                  <a:t> (</a:t>
                </a:r>
                <a:r>
                  <a:rPr lang="en-US" b="1" dirty="0"/>
                  <a:t>1 + </a:t>
                </a:r>
                <a:r>
                  <a:rPr lang="en-US" b="1" dirty="0" err="1"/>
                  <a:t>i</a:t>
                </a:r>
                <a:r>
                  <a:rPr lang="en-US" b="1" dirty="0"/>
                  <a:t>) + </a:t>
                </a:r>
                <a:r>
                  <a:rPr lang="en-US" b="1" dirty="0" err="1"/>
                  <a:t>i</a:t>
                </a:r>
                <a:r>
                  <a:rPr lang="en-US" b="1" dirty="0"/>
                  <a:t>(1 + </a:t>
                </a:r>
                <a:r>
                  <a:rPr lang="en-US" b="1" dirty="0" err="1"/>
                  <a:t>i</a:t>
                </a:r>
                <a:r>
                  <a:rPr lang="en-US" b="1" dirty="0"/>
                  <a:t>)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(1 + </m:t>
                        </m:r>
                        <m:r>
                          <m:rPr>
                            <m:nor/>
                          </m:rPr>
                          <a:rPr lang="en-US" b="1" dirty="0"/>
                          <m:t>i</m:t>
                        </m:r>
                        <m:r>
                          <m:rPr>
                            <m:nor/>
                          </m:rPr>
                          <a:rPr lang="en-US" b="1" dirty="0"/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 err="1" smtClean="0"/>
                  <a:t>dst</a:t>
                </a:r>
                <a:r>
                  <a:rPr lang="en-US" b="1" dirty="0" smtClean="0"/>
                  <a:t>. </a:t>
                </a:r>
                <a:r>
                  <a:rPr lang="en-US" b="1" dirty="0" err="1"/>
                  <a:t>Perolehan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menurut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pola</a:t>
                </a:r>
                <a:r>
                  <a:rPr lang="en-US" b="1" dirty="0"/>
                  <a:t> </a:t>
                </a:r>
                <a:r>
                  <a:rPr lang="en-US" b="1" dirty="0" err="1"/>
                  <a:t>ini</a:t>
                </a:r>
                <a:r>
                  <a:rPr lang="en-US" b="1" dirty="0"/>
                  <a:t> </a:t>
                </a:r>
                <a:r>
                  <a:rPr lang="en-US" b="1" dirty="0" err="1"/>
                  <a:t>disebut</a:t>
                </a:r>
                <a:r>
                  <a:rPr lang="en-US" b="1" dirty="0"/>
                  <a:t> </a:t>
                </a:r>
                <a:r>
                  <a:rPr lang="en-US" b="1" dirty="0" err="1"/>
                  <a:t>bunga</a:t>
                </a:r>
                <a:r>
                  <a:rPr lang="en-US" b="1" dirty="0"/>
                  <a:t> </a:t>
                </a:r>
                <a:r>
                  <a:rPr lang="en-US" b="1" dirty="0" err="1"/>
                  <a:t>majemuk</a:t>
                </a:r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err="1" smtClean="0"/>
                  <a:t>Dengan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fungsi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akumulasi</a:t>
                </a:r>
                <a:r>
                  <a:rPr lang="en-US" b="0" dirty="0" smtClean="0"/>
                  <a:t> :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 </a:t>
                </a:r>
                <a:r>
                  <a:rPr lang="en-US" dirty="0" err="1" smtClean="0"/>
                  <a:t>menyatakan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waktu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tahun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menyatakan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efektif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tahunan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1867"/>
                <a:ext cx="10515600" cy="5635096"/>
              </a:xfrm>
              <a:blipFill rotWithShape="0">
                <a:blip r:embed="rId2"/>
                <a:stretch>
                  <a:fillRect l="-638" t="-2056" r="-580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8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8366" y="1869743"/>
                <a:ext cx="11235267" cy="4494201"/>
              </a:xfrm>
            </p:spPr>
            <p:txBody>
              <a:bodyPr/>
              <a:lstStyle/>
              <a:p>
                <a:r>
                  <a:rPr lang="en-US" dirty="0" smtClean="0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 smtClean="0"/>
                  <a:t>majemuk</a:t>
                </a:r>
                <a:r>
                  <a:rPr lang="en-US" dirty="0" smtClean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mencari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efektif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-n </a:t>
                </a:r>
                <a:r>
                  <a:rPr lang="en-US" dirty="0" err="1"/>
                  <a:t>adalah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366" y="1869743"/>
                <a:ext cx="11235267" cy="4494201"/>
              </a:xfrm>
              <a:blipFill rotWithShape="0">
                <a:blip r:embed="rId2"/>
                <a:stretch>
                  <a:fillRect l="-976" t="-2307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4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v-SE" dirty="0" smtClean="0"/>
                  <a:t>Sifat-sifat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sv-SE" dirty="0" smtClean="0"/>
                  <a:t> bunga </a:t>
                </a:r>
                <a:r>
                  <a:rPr lang="sv-SE" dirty="0"/>
                  <a:t>majemuk </a:t>
                </a:r>
                <a:r>
                  <a:rPr lang="sv-SE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unit </a:t>
                </a:r>
                <a:r>
                  <a:rPr lang="en-US" dirty="0" err="1"/>
                  <a:t>selama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+ s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yang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diakhiri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yang </a:t>
                </a:r>
                <a:r>
                  <a:rPr lang="en-US" dirty="0" err="1"/>
                  <a:t>terakumulasi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 </a:t>
                </a:r>
                <a:r>
                  <a:rPr lang="en-US" dirty="0" err="1"/>
                  <a:t>segera</a:t>
                </a:r>
                <a:r>
                  <a:rPr lang="en-US" dirty="0"/>
                  <a:t>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/>
                  <a:t>tambahan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akumulasi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a(t </a:t>
                </a:r>
                <a:r>
                  <a:rPr lang="en-US" dirty="0"/>
                  <a:t>+ s) = a(t</a:t>
                </a:r>
                <a:r>
                  <a:rPr lang="en-US" dirty="0" smtClean="0"/>
                  <a:t>).a(s</a:t>
                </a:r>
                <a:r>
                  <a:rPr lang="en-US" dirty="0"/>
                  <a:t>) for t ≥ 0 and t ≥ 0. </a:t>
                </a: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  <a:blipFill rotWithShape="0">
                <a:blip r:embed="rId2"/>
                <a:stretch>
                  <a:fillRect l="-1085" t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v-SE" b="1" dirty="0" smtClean="0"/>
                  <a:t>Sifat-sifat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sv-SE" b="1" dirty="0" smtClean="0"/>
                  <a:t> bunga </a:t>
                </a:r>
                <a:r>
                  <a:rPr lang="sv-SE" b="1" dirty="0"/>
                  <a:t>majemuk </a:t>
                </a:r>
                <a:r>
                  <a:rPr lang="sv-SE" dirty="0" smtClean="0"/>
                  <a:t>:</a:t>
                </a:r>
              </a:p>
              <a:p>
                <a:pPr marL="0" indent="0">
                  <a:buNone/>
                </a:pPr>
                <a:endParaRPr lang="sv-SE" dirty="0" smtClean="0"/>
              </a:p>
              <a:p>
                <a:pPr marL="0" indent="0">
                  <a:buNone/>
                </a:pP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unit </a:t>
                </a:r>
                <a:r>
                  <a:rPr lang="en-US" dirty="0" err="1"/>
                  <a:t>selama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+ s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yang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diakhiri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yang </a:t>
                </a:r>
                <a:r>
                  <a:rPr lang="en-US" dirty="0" err="1"/>
                  <a:t>terakumulasi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 </a:t>
                </a:r>
                <a:r>
                  <a:rPr lang="en-US" dirty="0" err="1"/>
                  <a:t>segera</a:t>
                </a:r>
                <a:r>
                  <a:rPr lang="en-US" dirty="0"/>
                  <a:t>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/>
                  <a:t>tambahan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akumulasi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a(t </a:t>
                </a:r>
                <a:r>
                  <a:rPr lang="en-US" dirty="0"/>
                  <a:t>+ s) = a(t</a:t>
                </a:r>
                <a:r>
                  <a:rPr lang="en-US" dirty="0" smtClean="0"/>
                  <a:t>).a(s</a:t>
                </a:r>
                <a:r>
                  <a:rPr lang="en-US" dirty="0"/>
                  <a:t>) for t ≥ 0 and t ≥ 0. </a:t>
                </a: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  <a:blipFill rotWithShape="0">
                <a:blip r:embed="rId2"/>
                <a:stretch>
                  <a:fillRect l="-1085" t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v-SE" dirty="0" smtClean="0"/>
                  <a:t>Contoh 2: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nilai akumulasi 2000 yang diinvestasikan selama empat tahun, jika</a:t>
                </a:r>
              </a:p>
              <a:p>
                <a:pPr marL="0" indent="0">
                  <a:buNone/>
                </a:pPr>
                <a:r>
                  <a:rPr lang="sv-SE" dirty="0"/>
                  <a:t>tingkat bunga majemuk adalah 0,08 tahun</a:t>
                </a:r>
                <a:r>
                  <a:rPr lang="sv-SE" dirty="0" smtClean="0"/>
                  <a:t>.</a:t>
                </a:r>
              </a:p>
              <a:p>
                <a:pPr marL="0" indent="0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>
                  <a:buNone/>
                </a:pPr>
                <a:r>
                  <a:rPr lang="sv-SE" dirty="0" smtClean="0"/>
                  <a:t>Dik: A(0)=k=P=2000, </a:t>
                </a:r>
                <a:r>
                  <a:rPr lang="sv-SE" dirty="0" smtClean="0"/>
                  <a:t>n=t=4</a:t>
                </a:r>
                <a:r>
                  <a:rPr lang="sv-SE" dirty="0" smtClean="0"/>
                  <a:t>, i=0.08</a:t>
                </a:r>
              </a:p>
              <a:p>
                <a:pPr marL="0" indent="0">
                  <a:buNone/>
                </a:pPr>
                <a:r>
                  <a:rPr lang="sv-SE" dirty="0" smtClean="0"/>
                  <a:t>A(4)?</a:t>
                </a:r>
              </a:p>
              <a:p>
                <a:pPr marL="0" indent="0">
                  <a:buNone/>
                </a:pPr>
                <a:r>
                  <a:rPr lang="sv-SE" dirty="0" smtClean="0"/>
                  <a:t>			A(t)=k.a(t) =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=2000.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(1+0.08)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=2720.98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3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Present Value (</a:t>
                </a:r>
                <a:r>
                  <a:rPr lang="en-US" b="1" dirty="0" err="1" smtClean="0"/>
                  <a:t>Nilai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Sekarang</a:t>
                </a:r>
                <a:r>
                  <a:rPr lang="en-US" b="1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Definisi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Seringkali</a:t>
                </a:r>
                <a:r>
                  <a:rPr lang="en-US" dirty="0" smtClean="0"/>
                  <a:t> </a:t>
                </a:r>
                <a:r>
                  <a:rPr lang="en-US" dirty="0" err="1"/>
                  <a:t>perlu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menentukan</a:t>
                </a:r>
                <a:r>
                  <a:rPr lang="en-US" dirty="0"/>
                  <a:t> </a:t>
                </a:r>
                <a:r>
                  <a:rPr lang="en-US" dirty="0" err="1"/>
                  <a:t>berapa</a:t>
                </a:r>
                <a:r>
                  <a:rPr lang="en-US" dirty="0"/>
                  <a:t> </a:t>
                </a:r>
                <a:r>
                  <a:rPr lang="en-US" dirty="0" err="1"/>
                  <a:t>banyak</a:t>
                </a:r>
                <a:r>
                  <a:rPr lang="en-US" dirty="0"/>
                  <a:t> </a:t>
                </a:r>
                <a:r>
                  <a:rPr lang="en-US" dirty="0" err="1"/>
                  <a:t>seseorang</a:t>
                </a:r>
                <a:r>
                  <a:rPr lang="en-US" dirty="0"/>
                  <a:t>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berinvestasi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awalnya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saldonya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1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. </a:t>
                </a:r>
                <a:r>
                  <a:rPr lang="en-US" dirty="0" err="1" smtClean="0"/>
                  <a:t>jawabannya</a:t>
                </a:r>
                <a:r>
                  <a:rPr lang="en-US" dirty="0" smtClean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 + </m:t>
                        </m:r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= </a:t>
                </a:r>
                <a:r>
                  <a:rPr lang="el-GR" dirty="0"/>
                  <a:t>ν. </a:t>
                </a:r>
                <a:r>
                  <a:rPr lang="en-US" dirty="0" err="1"/>
                  <a:t>Istilah</a:t>
                </a:r>
                <a:r>
                  <a:rPr lang="en-US" dirty="0"/>
                  <a:t> </a:t>
                </a:r>
                <a:r>
                  <a:rPr lang="el-GR" dirty="0"/>
                  <a:t>ν </a:t>
                </a:r>
                <a:r>
                  <a:rPr lang="en-US" dirty="0" err="1"/>
                  <a:t>sering</a:t>
                </a:r>
                <a:r>
                  <a:rPr lang="en-US" dirty="0"/>
                  <a:t>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faktor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diskon</a:t>
                </a:r>
                <a:r>
                  <a:rPr lang="en-US" dirty="0"/>
                  <a:t>. </a:t>
                </a:r>
                <a:r>
                  <a:rPr lang="en-US" dirty="0" err="1"/>
                  <a:t>Istilah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dikatakan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nilai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sekarang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1 yang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dibayar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𝑠𝑒𝑑𝑒𝑟h𝑎𝑛𝑎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𝑚𝑎𝑗𝑒𝑚𝑢𝑘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20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199" y="641684"/>
            <a:ext cx="11235267" cy="5518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3:</a:t>
            </a:r>
          </a:p>
          <a:p>
            <a:pPr marL="0" indent="0">
              <a:buNone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diinvestasikan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0,09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mengakumulasi</a:t>
            </a:r>
            <a:r>
              <a:rPr lang="en-US" dirty="0"/>
              <a:t> 1000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 smtClean="0"/>
              <a:t>tahun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Jawab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Dik</a:t>
            </a:r>
            <a:r>
              <a:rPr lang="en-US" dirty="0" smtClean="0"/>
              <a:t>: </a:t>
            </a:r>
            <a:r>
              <a:rPr lang="pt-BR" dirty="0"/>
              <a:t>A(3) = 1000, </a:t>
            </a:r>
            <a:r>
              <a:rPr lang="pt-BR" dirty="0" smtClean="0"/>
              <a:t>t=n </a:t>
            </a:r>
            <a:r>
              <a:rPr lang="pt-BR" dirty="0"/>
              <a:t>= 3, i = </a:t>
            </a:r>
            <a:r>
              <a:rPr lang="pt-BR" dirty="0" smtClean="0"/>
              <a:t>0.09,</a:t>
            </a:r>
          </a:p>
          <a:p>
            <a:pPr marL="0" indent="0">
              <a:buNone/>
            </a:pPr>
            <a:r>
              <a:rPr lang="pt-BR" dirty="0" smtClean="0"/>
              <a:t>K=A(0)?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en-US" dirty="0" smtClean="0"/>
              <a:t>A(t) </a:t>
            </a:r>
            <a:r>
              <a:rPr lang="en-US" dirty="0"/>
              <a:t>= </a:t>
            </a:r>
            <a:r>
              <a:rPr lang="en-US" dirty="0" err="1" smtClean="0"/>
              <a:t>k.a</a:t>
            </a:r>
            <a:r>
              <a:rPr lang="en-US" dirty="0" smtClean="0"/>
              <a:t>(t) </a:t>
            </a:r>
            <a:r>
              <a:rPr lang="en-US" dirty="0"/>
              <a:t>= k(1 + </a:t>
            </a:r>
            <a:r>
              <a:rPr lang="en-US" dirty="0" smtClean="0"/>
              <a:t>it)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 = A(t)/1+it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= 1000/ 1+0.09*3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dirty="0"/>
              <a:t>= </a:t>
            </a:r>
            <a:r>
              <a:rPr lang="en-US" dirty="0" smtClean="0"/>
              <a:t>787.40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Simbol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Prinsip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asar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Matematika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Keuangan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 </a:t>
            </a:r>
            <a:r>
              <a:rPr lang="en-US" dirty="0" smtClean="0"/>
              <a:t>= Principal </a:t>
            </a:r>
            <a:r>
              <a:rPr lang="en-US" dirty="0"/>
              <a:t>(Modal</a:t>
            </a:r>
            <a:r>
              <a:rPr lang="en-US" dirty="0" smtClean="0"/>
              <a:t>),  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diinvestasikan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		(the </a:t>
            </a:r>
            <a:r>
              <a:rPr lang="en-US" i="1" dirty="0"/>
              <a:t>initial amount of money </a:t>
            </a:r>
            <a:r>
              <a:rPr lang="en-US" i="1" dirty="0" smtClean="0"/>
              <a:t>invested) , </a:t>
            </a:r>
            <a:r>
              <a:rPr lang="en-US" dirty="0" smtClean="0"/>
              <a:t>P=k.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n=t </a:t>
            </a:r>
            <a:r>
              <a:rPr lang="en-US" dirty="0"/>
              <a:t>=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tahun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period </a:t>
            </a:r>
            <a:r>
              <a:rPr lang="en-US" i="1" dirty="0"/>
              <a:t>= measure time  from the date of  investment  (day, month, 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year </a:t>
            </a:r>
            <a:r>
              <a:rPr lang="en-US" i="1" dirty="0" err="1"/>
              <a:t>etc</a:t>
            </a:r>
            <a:r>
              <a:rPr lang="en-US" i="1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err="1" smtClean="0"/>
                  <a:t>Contoh</a:t>
                </a:r>
                <a:r>
                  <a:rPr lang="en-US" dirty="0" smtClean="0"/>
                  <a:t> 4: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Tentukan</a:t>
                </a:r>
                <a:r>
                  <a:rPr lang="en-US" dirty="0" smtClean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yang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majemuk</a:t>
                </a:r>
                <a:r>
                  <a:rPr lang="en-US" dirty="0"/>
                  <a:t> 0,09 per </a:t>
                </a:r>
                <a:r>
                  <a:rPr lang="en-US" dirty="0" err="1"/>
                  <a:t>tahun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mengakumulasi</a:t>
                </a:r>
                <a:r>
                  <a:rPr lang="en-US" dirty="0"/>
                  <a:t> 1000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 smtClean="0"/>
                  <a:t>akhir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tahun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tiga</a:t>
                </a:r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Jawab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</a:t>
                </a:r>
                <a:r>
                  <a:rPr lang="pt-BR" dirty="0"/>
                  <a:t>A(3) = 1000, </a:t>
                </a:r>
                <a:r>
                  <a:rPr lang="pt-BR" dirty="0" smtClean="0"/>
                  <a:t>t </a:t>
                </a:r>
                <a:r>
                  <a:rPr lang="pt-BR" dirty="0" smtClean="0"/>
                  <a:t>=n= </a:t>
                </a:r>
                <a:r>
                  <a:rPr lang="pt-BR" dirty="0"/>
                  <a:t>3, i = 0.09 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K?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A(t) =  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(t)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(1 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(1 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 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0.09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=772.18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2428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</a:t>
                </a:r>
                <a:r>
                  <a:rPr lang="en-US" b="1" dirty="0"/>
                  <a:t> </a:t>
                </a:r>
                <a:r>
                  <a:rPr lang="en-US" b="1" dirty="0" err="1"/>
                  <a:t>tingkat</a:t>
                </a:r>
                <a:r>
                  <a:rPr lang="en-US" b="1" dirty="0"/>
                  <a:t> </a:t>
                </a:r>
                <a:r>
                  <a:rPr lang="en-US" b="1" dirty="0" err="1"/>
                  <a:t>diskon</a:t>
                </a:r>
                <a:r>
                  <a:rPr lang="en-US" b="1" dirty="0"/>
                  <a:t> </a:t>
                </a:r>
                <a:r>
                  <a:rPr lang="en-US" b="1" dirty="0" err="1"/>
                  <a:t>efektif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Tingkat </a:t>
                </a:r>
                <a:r>
                  <a:rPr lang="en-US" dirty="0" err="1"/>
                  <a:t>diskon</a:t>
                </a:r>
                <a:r>
                  <a:rPr lang="en-US" dirty="0"/>
                  <a:t> </a:t>
                </a:r>
                <a:r>
                  <a:rPr lang="en-US" dirty="0" err="1" smtClean="0"/>
                  <a:t>efektif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ukuran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yang </a:t>
                </a:r>
                <a:r>
                  <a:rPr lang="en-US" dirty="0" err="1"/>
                  <a:t>dibayarkan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jumlah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n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Nilai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Sekarang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dibawah</a:t>
                </a:r>
                <a:r>
                  <a:rPr lang="en-US" b="1" dirty="0" smtClean="0"/>
                  <a:t> d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Dari </a:t>
                </a:r>
                <a:r>
                  <a:rPr lang="en-US" dirty="0" err="1"/>
                  <a:t>definisi</a:t>
                </a:r>
                <a:r>
                  <a:rPr lang="en-US" dirty="0"/>
                  <a:t> </a:t>
                </a:r>
                <a:r>
                  <a:rPr lang="en-US" dirty="0" err="1"/>
                  <a:t>dasar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rasio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(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)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 smtClean="0"/>
                  <a:t>pokok</a:t>
                </a:r>
                <a:r>
                  <a:rPr lang="en-US" dirty="0" smtClean="0"/>
                  <a:t>/modal,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𝑠𝑒𝑑𝑒𝑟h𝑎𝑛𝑎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𝑚𝑎𝑗𝑒𝑚𝑢𝑘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 b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err="1" smtClean="0"/>
                  <a:t>Contoh</a:t>
                </a:r>
                <a:r>
                  <a:rPr lang="en-US" dirty="0" smtClean="0"/>
                  <a:t>  5: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jumlah yang harus diinvestasikan dengan tingkat diskon sederhana 0,09 per tahun untuk mengakumulasi 1000 pada akhir </a:t>
                </a:r>
                <a:r>
                  <a:rPr lang="sv-SE" dirty="0" smtClean="0"/>
                  <a:t>tahun ke</a:t>
                </a:r>
                <a:r>
                  <a:rPr lang="sv-SE" dirty="0"/>
                  <a:t> tiga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Jawab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</a:t>
                </a:r>
                <a:r>
                  <a:rPr lang="pt-BR" dirty="0"/>
                  <a:t>A(3) = 1000, </a:t>
                </a:r>
                <a:r>
                  <a:rPr lang="pt-BR" dirty="0" smtClean="0"/>
                  <a:t>t </a:t>
                </a:r>
                <a:r>
                  <a:rPr lang="pt-BR" dirty="0"/>
                  <a:t>= 3, </a:t>
                </a:r>
                <a:r>
                  <a:rPr lang="pt-BR" dirty="0" smtClean="0"/>
                  <a:t>d = </a:t>
                </a:r>
                <a:r>
                  <a:rPr lang="pt-BR" dirty="0"/>
                  <a:t>0.09 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K?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A(t) =  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(t)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1−0.09∗3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=730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err="1" smtClean="0"/>
                  <a:t>Contoh</a:t>
                </a:r>
                <a:r>
                  <a:rPr lang="en-US" dirty="0" smtClean="0"/>
                  <a:t>  6: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jumlah yang harus diinvestasikan dengan tingkat diskon </a:t>
                </a:r>
                <a:r>
                  <a:rPr lang="sv-SE" dirty="0" smtClean="0"/>
                  <a:t>majemuk </a:t>
                </a:r>
                <a:r>
                  <a:rPr lang="sv-SE" dirty="0"/>
                  <a:t>0,09 per tahun untuk mengakumulasi 1000 pada akhir tahun ke tiga</a:t>
                </a:r>
                <a:endParaRPr lang="sv-SE" dirty="0" smtClean="0"/>
              </a:p>
              <a:p>
                <a:pPr marL="0" indent="0" algn="just">
                  <a:buNone/>
                </a:pPr>
                <a:r>
                  <a:rPr lang="en-US" dirty="0" err="1" smtClean="0"/>
                  <a:t>Jawab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</a:t>
                </a:r>
                <a:r>
                  <a:rPr lang="pt-BR" dirty="0"/>
                  <a:t>A(3) = 1000, </a:t>
                </a:r>
                <a:r>
                  <a:rPr lang="pt-BR" dirty="0" smtClean="0"/>
                  <a:t>t </a:t>
                </a:r>
                <a:r>
                  <a:rPr lang="pt-BR" dirty="0"/>
                  <a:t>= 3, </a:t>
                </a:r>
                <a:r>
                  <a:rPr lang="pt-BR" dirty="0" smtClean="0"/>
                  <a:t>d </a:t>
                </a:r>
                <a:r>
                  <a:rPr lang="pt-BR" dirty="0"/>
                  <a:t>= 0.09 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K?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A(t) =  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(t)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0.09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=753.57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20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 suku bunga nominal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err="1" smtClean="0"/>
                  <a:t>Simbol</a:t>
                </a:r>
                <a:r>
                  <a:rPr lang="en-US" dirty="0" smtClean="0"/>
                  <a:t> </a:t>
                </a:r>
                <a:r>
                  <a:rPr lang="en-US" dirty="0"/>
                  <a:t>tingkat bunga nominal yang harus dibayar m kali per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Artinya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yang </a:t>
                </a:r>
                <a:r>
                  <a:rPr lang="en-US" dirty="0"/>
                  <a:t>harus dibayar bulanan,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untuk setiap bulan suatu periode</a:t>
                </a:r>
                <a:r>
                  <a:rPr lang="en-US" b="1" dirty="0"/>
                  <a:t>.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813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 Tingkat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err="1" smtClean="0"/>
                  <a:t>Simbol</a:t>
                </a:r>
                <a:r>
                  <a:rPr lang="en-US" dirty="0" smtClean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 </a:t>
                </a:r>
                <a:r>
                  <a:rPr lang="en-US" dirty="0"/>
                  <a:t>nominal yang harus dibayar m kali per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Artinya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yang </a:t>
                </a:r>
                <a:r>
                  <a:rPr lang="en-US" dirty="0"/>
                  <a:t>harus dibayar bulanan,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untuk setiap bulan suatu periode</a:t>
                </a:r>
                <a:r>
                  <a:rPr lang="en-US" b="1" dirty="0"/>
                  <a:t>.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813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:r>
                  <a:rPr lang="en-US" b="1" dirty="0" err="1" smtClean="0"/>
                  <a:t>suku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nominal </a:t>
                </a:r>
                <a:r>
                  <a:rPr lang="en-US" b="1" dirty="0" err="1" smtClean="0"/>
                  <a:t>dan</a:t>
                </a:r>
                <a:r>
                  <a:rPr lang="en-US" b="1" dirty="0" smtClean="0"/>
                  <a:t> Tingkat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sv-SE" dirty="0"/>
                  <a:t>Hubungan berikut berlaku, karena kedua sisi persamaan sama dengan 1 + i,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m=p, </a:t>
                </a:r>
                <a:r>
                  <a:rPr lang="en-US" dirty="0" err="1" smtClean="0"/>
                  <a:t>maka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Bukti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  <a:blipFill rotWithShape="0">
                <a:blip r:embed="rId2"/>
                <a:stretch>
                  <a:fillRect l="-1085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:r>
                  <a:rPr lang="en-US" b="1" dirty="0" err="1" smtClean="0"/>
                  <a:t>suku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nominal </a:t>
                </a:r>
                <a:r>
                  <a:rPr lang="en-US" b="1" dirty="0" err="1" smtClean="0"/>
                  <a:t>dan</a:t>
                </a:r>
                <a:r>
                  <a:rPr lang="en-US" b="1" dirty="0" smtClean="0"/>
                  <a:t> Tingkat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smtClean="0"/>
                  <a:t>Analog </a:t>
                </a:r>
                <a:r>
                  <a:rPr lang="en-US" dirty="0" err="1" smtClean="0"/>
                  <a:t>untuk</a:t>
                </a:r>
                <a:r>
                  <a:rPr lang="en-US" dirty="0"/>
                  <a:t> </a:t>
                </a:r>
                <a:r>
                  <a:rPr lang="en-US" dirty="0" smtClean="0"/>
                  <a:t>formula,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smtClean="0"/>
                  <a:t>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Bukti</a:t>
                </a:r>
                <a:r>
                  <a:rPr lang="en-US" dirty="0" smtClean="0"/>
                  <a:t> : 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  <a:blipFill rotWithShape="0">
                <a:blip r:embed="rId2"/>
                <a:stretch>
                  <a:fillRect l="-1085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Contoh  7: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nilai akumulasi 5.000 yang diinvestasikan selama lima tahun pada 0, 08 per tahun konversi triwulanan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k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5000</a:t>
                </a:r>
                <a:r>
                  <a:rPr lang="pt-BR" dirty="0"/>
                  <a:t>, n</a:t>
                </a:r>
                <a:r>
                  <a:rPr lang="pt-BR" dirty="0" smtClean="0"/>
                  <a:t>= 5, m=4,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=0.08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A(5)=?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4∗5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=742.9727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759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Akumulasi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50" y="1825625"/>
                <a:ext cx="1141095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dirty="0" smtClean="0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akumulasi</a:t>
                </a:r>
                <a:r>
                  <a:rPr lang="en-US" dirty="0"/>
                  <a:t> (accumulation value) = Total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dana</a:t>
                </a:r>
                <a:r>
                  <a:rPr lang="en-US" dirty="0"/>
                  <a:t> yang </a:t>
                </a:r>
                <a:r>
                  <a:rPr lang="en-US" dirty="0" err="1"/>
                  <a:t>diterima</a:t>
                </a:r>
                <a:r>
                  <a:rPr lang="en-US" dirty="0"/>
                  <a:t> </a:t>
                </a:r>
                <a:r>
                  <a:rPr lang="en-US" dirty="0" err="1"/>
                  <a:t>setelah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/>
                  <a:t>waktu</a:t>
                </a:r>
                <a:r>
                  <a:rPr lang="en-US" dirty="0"/>
                  <a:t> t.</a:t>
                </a:r>
              </a:p>
              <a:p>
                <a:pPr marL="0" lvl="0" indent="0">
                  <a:buNone/>
                </a:pPr>
                <a:endParaRPr lang="en-US" i="1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= 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akumulasi</a:t>
                </a:r>
                <a:r>
                  <a:rPr lang="en-US" dirty="0"/>
                  <a:t> (accumulation </a:t>
                </a:r>
                <a:r>
                  <a:rPr lang="en-US" dirty="0" smtClean="0"/>
                  <a:t>fs) </a:t>
                </a:r>
                <a:r>
                  <a:rPr lang="en-US" dirty="0"/>
                  <a:t>yang </a:t>
                </a:r>
                <a:r>
                  <a:rPr lang="en-US" dirty="0" err="1"/>
                  <a:t>bergantung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t </a:t>
                </a:r>
                <a:r>
                  <a:rPr lang="en-US" dirty="0" err="1"/>
                  <a:t>dengan</a:t>
                </a:r>
                <a:r>
                  <a:rPr lang="en-US" dirty="0"/>
                  <a:t> t ≥ 0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/>
                  <a:t>t ≥ 0   </a:t>
                </a:r>
                <a:r>
                  <a:rPr lang="en-US" dirty="0" err="1"/>
                  <a:t>dan</a:t>
                </a:r>
                <a:r>
                  <a:rPr lang="en-US" dirty="0"/>
                  <a:t>  P = 1 (</a:t>
                </a:r>
                <a:r>
                  <a:rPr lang="en-US" dirty="0" err="1"/>
                  <a:t>satuan</a:t>
                </a:r>
                <a:r>
                  <a:rPr lang="en-US" dirty="0"/>
                  <a:t>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</m:sSub>
                  </m:oMath>
                </a14:m>
                <a:r>
                  <a:rPr lang="en-US" dirty="0"/>
                  <a:t> =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/>
                  <a:t>umumnya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naik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naik</a:t>
                </a:r>
                <a:r>
                  <a:rPr lang="en-US" dirty="0"/>
                  <a:t> (</a:t>
                </a:r>
                <a:r>
                  <a:rPr lang="en-US" dirty="0" err="1"/>
                  <a:t>bertambah</a:t>
                </a:r>
                <a:r>
                  <a:rPr lang="en-US" dirty="0"/>
                  <a:t>) </a:t>
                </a:r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kontinu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fungsi</a:t>
                </a:r>
                <a:r>
                  <a:rPr lang="en-US" dirty="0"/>
                  <a:t> yang </a:t>
                </a:r>
                <a:r>
                  <a:rPr lang="en-US" dirty="0" err="1" smtClean="0"/>
                  <a:t>kontinu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100" dirty="0" smtClean="0"/>
                  <a:t>Note: </a:t>
                </a:r>
              </a:p>
              <a:p>
                <a:pPr marL="0" indent="0">
                  <a:buNone/>
                </a:pPr>
                <a:r>
                  <a:rPr lang="en-US" sz="2100" dirty="0" err="1" smtClean="0"/>
                  <a:t>secara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sederhana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 err="1" smtClean="0"/>
                  <a:t>disebut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sebagai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nilai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akumulasi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pada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waktu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ke</a:t>
                </a:r>
                <a:r>
                  <a:rPr lang="en-US" sz="2100" dirty="0" smtClean="0"/>
                  <a:t>-t </a:t>
                </a:r>
                <a:r>
                  <a:rPr lang="en-US" sz="2100" dirty="0" err="1" smtClean="0"/>
                  <a:t>dari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investasi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awal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sebesar</a:t>
                </a:r>
                <a:r>
                  <a:rPr lang="en-US" sz="2100" dirty="0" smtClean="0"/>
                  <a:t> 1 di </a:t>
                </a:r>
                <a:r>
                  <a:rPr lang="en-US" sz="2100" dirty="0" err="1" smtClean="0"/>
                  <a:t>tahun</a:t>
                </a:r>
                <a:r>
                  <a:rPr lang="en-US" sz="2100" dirty="0" smtClean="0"/>
                  <a:t> ke-0</a:t>
                </a:r>
                <a:endParaRPr lang="en-US" sz="2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825625"/>
                <a:ext cx="11410950" cy="4351338"/>
              </a:xfrm>
              <a:blipFill rotWithShape="0">
                <a:blip r:embed="rId2"/>
                <a:stretch>
                  <a:fillRect l="-855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Contoh  8: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nilai sekarang 1000 yang harus dibayar pada akhir tahun </a:t>
                </a:r>
                <a:r>
                  <a:rPr lang="sv-SE" dirty="0" smtClean="0"/>
                  <a:t>ke enam pada 0,06 </a:t>
                </a:r>
                <a:r>
                  <a:rPr lang="sv-SE" dirty="0"/>
                  <a:t>per tahun dibayarkan di muka dan dapat dikonversi setengah tahunan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A(6)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1000</a:t>
                </a:r>
                <a:r>
                  <a:rPr lang="pt-BR" dirty="0"/>
                  <a:t>, n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6, m=2,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=0.06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A(0)=?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ka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en-US" dirty="0" smtClean="0"/>
                  <a:t>		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0.97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=693.8424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20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jumlah</a:t>
                </a:r>
                <a:r>
                  <a:rPr lang="en-US" dirty="0"/>
                  <a:t> ( amount </a:t>
                </a:r>
                <a:r>
                  <a:rPr lang="en-US" dirty="0" smtClean="0"/>
                  <a:t>fs) </a:t>
                </a:r>
                <a:r>
                  <a:rPr lang="en-US" dirty="0" err="1"/>
                  <a:t>dengan</a:t>
                </a:r>
                <a:r>
                  <a:rPr lang="en-US" dirty="0"/>
                  <a:t> t ≥ 0   </a:t>
                </a:r>
                <a:r>
                  <a:rPr lang="en-US" dirty="0" err="1"/>
                  <a:t>dan</a:t>
                </a:r>
                <a:r>
                  <a:rPr lang="en-US" dirty="0"/>
                  <a:t> P </a:t>
                </a:r>
                <a:r>
                  <a:rPr lang="en-US" dirty="0" err="1"/>
                  <a:t>dana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yang </a:t>
                </a:r>
                <a:r>
                  <a:rPr lang="en-US" dirty="0" err="1" smtClean="0"/>
                  <a:t>diinvestasikan</a:t>
                </a:r>
                <a:endParaRPr lang="en-US" dirty="0" smtClean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 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:r>
                  <a:rPr lang="en-US" dirty="0" err="1"/>
                  <a:t>untuk</a:t>
                </a:r>
                <a:r>
                  <a:rPr lang="en-US" dirty="0"/>
                  <a:t> t = 0,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baseline="-25000" dirty="0"/>
                  <a:t>(0)</a:t>
                </a:r>
                <a:r>
                  <a:rPr lang="en-US" dirty="0"/>
                  <a:t> = </a:t>
                </a:r>
                <a:r>
                  <a:rPr lang="en-US" dirty="0" smtClean="0"/>
                  <a:t>P</a:t>
                </a:r>
              </a:p>
              <a:p>
                <a:pPr marL="0" lv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   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/>
                  <a:t>P = 1, 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jumlah</a:t>
                </a:r>
                <a:r>
                  <a:rPr lang="en-US" b="1" dirty="0"/>
                  <a:t> </a:t>
                </a:r>
                <a:r>
                  <a:rPr lang="en-US" dirty="0"/>
                  <a:t>= Principal x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akumulasi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P </a:t>
                </a:r>
                <a:r>
                  <a:rPr lang="en-US" dirty="0"/>
                  <a:t>= </a:t>
                </a:r>
                <a:r>
                  <a:rPr lang="en-US" dirty="0" smtClean="0"/>
                  <a:t>k, (</a:t>
                </a:r>
                <a:r>
                  <a:rPr lang="en-US" dirty="0" err="1" smtClean="0"/>
                  <a:t>Kellison</a:t>
                </a:r>
                <a:r>
                  <a:rPr lang="en-US" dirty="0"/>
                  <a:t>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sz="2300" dirty="0" smtClean="0"/>
              </a:p>
              <a:p>
                <a:pPr marL="0" indent="0">
                  <a:buNone/>
                </a:pPr>
                <a:r>
                  <a:rPr lang="en-US" sz="2300" dirty="0" smtClean="0"/>
                  <a:t>Note</a:t>
                </a:r>
                <a:r>
                  <a:rPr lang="en-US" sz="2300" dirty="0"/>
                  <a:t>: </a:t>
                </a:r>
              </a:p>
              <a:p>
                <a:pPr marL="0" indent="0">
                  <a:buNone/>
                </a:pPr>
                <a:r>
                  <a:rPr lang="en-US" sz="2300" dirty="0" err="1"/>
                  <a:t>secara</a:t>
                </a:r>
                <a:r>
                  <a:rPr lang="en-US" sz="2300" dirty="0"/>
                  <a:t> </a:t>
                </a:r>
                <a:r>
                  <a:rPr lang="en-US" sz="2300" dirty="0" err="1" smtClean="0"/>
                  <a:t>sederhana</a:t>
                </a:r>
                <a:r>
                  <a:rPr lang="en-US" sz="2300" dirty="0" smtClean="0"/>
                  <a:t> </a:t>
                </a:r>
                <a:r>
                  <a:rPr lang="en-US" sz="1800" dirty="0" smtClean="0"/>
                  <a:t>A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 err="1"/>
                  <a:t>disebut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sebagai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nilai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akumulasi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pada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waktu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ke</a:t>
                </a:r>
                <a:r>
                  <a:rPr lang="en-US" sz="2300" dirty="0"/>
                  <a:t>-t </a:t>
                </a:r>
                <a:r>
                  <a:rPr lang="en-US" sz="2300" dirty="0" err="1"/>
                  <a:t>dari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investasi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awal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sebesar</a:t>
                </a:r>
                <a:r>
                  <a:rPr lang="en-US" sz="2300" dirty="0"/>
                  <a:t> </a:t>
                </a:r>
                <a:r>
                  <a:rPr lang="en-US" sz="2300" dirty="0" smtClean="0"/>
                  <a:t>A(0) </a:t>
                </a:r>
                <a:r>
                  <a:rPr lang="en-US" sz="2300" dirty="0"/>
                  <a:t>di </a:t>
                </a:r>
                <a:r>
                  <a:rPr lang="en-US" sz="2300" dirty="0" err="1"/>
                  <a:t>tahun</a:t>
                </a:r>
                <a:r>
                  <a:rPr lang="en-US" sz="2300" dirty="0"/>
                  <a:t> ke-0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6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b="1" dirty="0"/>
              <a:t>amount of interest earned during n period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/>
              <a:t>dana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dibungakan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periode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	I</a:t>
            </a:r>
            <a:r>
              <a:rPr lang="en-US" b="1" baseline="-25000" dirty="0" smtClean="0"/>
              <a:t>n</a:t>
            </a:r>
            <a:r>
              <a:rPr lang="en-US" b="1" dirty="0" smtClean="0"/>
              <a:t> </a:t>
            </a:r>
            <a:r>
              <a:rPr lang="en-US" b="1" dirty="0"/>
              <a:t>= A</a:t>
            </a:r>
            <a:r>
              <a:rPr lang="en-US" b="1" baseline="-25000" dirty="0"/>
              <a:t>(n)</a:t>
            </a:r>
            <a:r>
              <a:rPr lang="en-US" b="1" dirty="0"/>
              <a:t> – A</a:t>
            </a:r>
            <a:r>
              <a:rPr lang="en-US" b="1" baseline="-25000" dirty="0"/>
              <a:t>(n-1)</a:t>
            </a:r>
            <a:r>
              <a:rPr lang="en-US" b="1" dirty="0"/>
              <a:t> ;  n ≥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 smtClean="0"/>
              <a:t>I</a:t>
            </a:r>
            <a:r>
              <a:rPr lang="en-US" b="1" baseline="-25000" dirty="0" smtClean="0"/>
              <a:t>n </a:t>
            </a:r>
            <a:r>
              <a:rPr lang="en-US" b="1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/>
              <a:t>A(n)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5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02" t="38467" r="31255" b="19746"/>
          <a:stretch/>
        </p:blipFill>
        <p:spPr>
          <a:xfrm>
            <a:off x="2973649" y="820319"/>
            <a:ext cx="7776840" cy="485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6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Interest rate =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suku</a:t>
            </a:r>
            <a:r>
              <a:rPr lang="en-US" sz="2800" dirty="0"/>
              <a:t> </a:t>
            </a:r>
            <a:r>
              <a:rPr lang="en-US" sz="2800" dirty="0" err="1"/>
              <a:t>bunga</a:t>
            </a:r>
            <a:r>
              <a:rPr lang="en-US" sz="2800" dirty="0"/>
              <a:t>,  </a:t>
            </a:r>
            <a:r>
              <a:rPr lang="en-US" sz="2800" dirty="0" err="1"/>
              <a:t>selisih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(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akumulasi</a:t>
            </a:r>
            <a:r>
              <a:rPr lang="en-US" sz="2800" dirty="0"/>
              <a:t> – Modal), </a:t>
            </a:r>
            <a:r>
              <a:rPr lang="en-US" sz="2800" dirty="0" smtClean="0"/>
              <a:t>			    </a:t>
            </a:r>
            <a:r>
              <a:rPr lang="en-US" sz="2800" dirty="0" err="1" smtClean="0"/>
              <a:t>biasa</a:t>
            </a:r>
            <a:r>
              <a:rPr lang="en-US" sz="2800" dirty="0" smtClean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%.</a:t>
            </a:r>
            <a:br>
              <a:rPr lang="en-US" sz="2800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5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 </a:t>
                </a:r>
                <a:r>
                  <a:rPr lang="en-US" dirty="0"/>
                  <a:t>= the effective rate of interest (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efektif</a:t>
                </a:r>
                <a:r>
                  <a:rPr lang="en-US" dirty="0"/>
                  <a:t> 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is </a:t>
                </a:r>
                <a:r>
                  <a:rPr lang="en-US" dirty="0"/>
                  <a:t>the amount of money that one unit invested at the beginning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of </a:t>
                </a:r>
                <a:r>
                  <a:rPr lang="en-US" dirty="0"/>
                  <a:t>the period, where </a:t>
                </a:r>
                <a:r>
                  <a:rPr lang="en-US" dirty="0" smtClean="0"/>
                  <a:t>the </a:t>
                </a:r>
                <a:r>
                  <a:rPr lang="en-US" dirty="0"/>
                  <a:t>interest is paid at the end of </a:t>
                </a:r>
                <a:r>
                  <a:rPr lang="en-US" dirty="0" smtClean="0"/>
                  <a:t>period</a:t>
                </a:r>
              </a:p>
              <a:p>
                <a:pPr marL="0" indent="0">
                  <a:buNone/>
                </a:pPr>
                <a:r>
                  <a:rPr lang="en-US" dirty="0"/>
                  <a:t>	(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uang</a:t>
                </a:r>
                <a:r>
                  <a:rPr lang="en-US" dirty="0"/>
                  <a:t> yang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unit di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, di </a:t>
                </a:r>
                <a:r>
                  <a:rPr lang="en-US" dirty="0" err="1"/>
                  <a:t>mana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dibayarkan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:r>
                  <a:rPr lang="en-US" dirty="0" err="1"/>
                  <a:t>asumsi</a:t>
                </a:r>
                <a:r>
                  <a:rPr lang="en-US" dirty="0"/>
                  <a:t>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𝑚𝑎𝑘𝑎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baseline="-25000" dirty="0"/>
                  <a:t>(0)</a:t>
                </a:r>
                <a:r>
                  <a:rPr lang="en-US" dirty="0"/>
                  <a:t>= 1		      a</a:t>
                </a:r>
                <a:r>
                  <a:rPr lang="en-US" baseline="-25000" dirty="0"/>
                  <a:t>(1)</a:t>
                </a:r>
                <a:r>
                  <a:rPr lang="en-US" dirty="0"/>
                  <a:t>= (1+i)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 </a:t>
                </a:r>
                <a:r>
                  <a:rPr lang="en-US" dirty="0"/>
                  <a:t>= 0		         	</a:t>
                </a:r>
                <a:r>
                  <a:rPr lang="en-US" dirty="0" smtClean="0"/>
                  <a:t>t=1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5363"/>
              </a:xfrm>
              <a:blipFill rotWithShape="0">
                <a:blip r:embed="rId2"/>
                <a:stretch>
                  <a:fillRect l="-1217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4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Maka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mencari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persentase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tingkat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bunga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Jenis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Bunga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934"/>
            <a:ext cx="10515600" cy="51440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Bunga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Sederhana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(Simple Interest)</a:t>
            </a:r>
          </a:p>
          <a:p>
            <a:pPr marL="0" indent="0">
              <a:buNone/>
            </a:pPr>
            <a:r>
              <a:rPr lang="en-US" dirty="0" err="1" smtClean="0"/>
              <a:t>Definisi</a:t>
            </a:r>
            <a:r>
              <a:rPr lang="en-US" dirty="0" smtClean="0"/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d-ID" dirty="0"/>
              <a:t>Nilai akumulasi 1 di akhir periode pertama adalah 1 + i, pada akhir periode kedua adalah 1 + 2i, dst. Akurasi dari Bunga menurut pola ini disebut bunga sederhana.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/>
              <a:t>	t = 0 ;	a</a:t>
            </a:r>
            <a:r>
              <a:rPr lang="en-US" baseline="-25000" dirty="0"/>
              <a:t>(0)</a:t>
            </a:r>
            <a:r>
              <a:rPr lang="en-US" dirty="0"/>
              <a:t>= 1			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t </a:t>
            </a:r>
            <a:r>
              <a:rPr lang="en-US" dirty="0"/>
              <a:t>= 1 ;	a</a:t>
            </a:r>
            <a:r>
              <a:rPr lang="en-US" baseline="-25000" dirty="0"/>
              <a:t>(1)</a:t>
            </a:r>
            <a:r>
              <a:rPr lang="en-US" dirty="0"/>
              <a:t>= 1 + </a:t>
            </a:r>
            <a:r>
              <a:rPr lang="en-US" dirty="0" err="1"/>
              <a:t>i</a:t>
            </a:r>
            <a:r>
              <a:rPr lang="en-US" dirty="0"/>
              <a:t>(1)		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dibungakan</a:t>
            </a:r>
            <a:r>
              <a:rPr lang="en-US" dirty="0"/>
              <a:t> 1 kali </a:t>
            </a:r>
            <a:r>
              <a:rPr lang="en-US" dirty="0" err="1"/>
              <a:t>i</a:t>
            </a:r>
            <a:r>
              <a:rPr lang="en-US" dirty="0"/>
              <a:t>%</a:t>
            </a:r>
          </a:p>
          <a:p>
            <a:pPr marL="0" indent="0">
              <a:buNone/>
            </a:pPr>
            <a:r>
              <a:rPr lang="en-US" dirty="0"/>
              <a:t>		t = 2 ;	a</a:t>
            </a:r>
            <a:r>
              <a:rPr lang="en-US" baseline="-25000" dirty="0"/>
              <a:t>(2)</a:t>
            </a:r>
            <a:r>
              <a:rPr lang="en-US" dirty="0"/>
              <a:t>= 1 + </a:t>
            </a:r>
            <a:r>
              <a:rPr lang="en-US" dirty="0" err="1"/>
              <a:t>i</a:t>
            </a:r>
            <a:r>
              <a:rPr lang="en-US" dirty="0"/>
              <a:t>(2)		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	t = t ;	a</a:t>
            </a:r>
            <a:r>
              <a:rPr lang="en-US" baseline="-25000" dirty="0"/>
              <a:t>(t)</a:t>
            </a:r>
            <a:r>
              <a:rPr lang="en-US" dirty="0"/>
              <a:t>= 1 + </a:t>
            </a:r>
            <a:r>
              <a:rPr lang="en-US" dirty="0" err="1"/>
              <a:t>i</a:t>
            </a:r>
            <a:r>
              <a:rPr lang="en-US" dirty="0"/>
              <a:t>(t)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sehingga</a:t>
            </a:r>
            <a:r>
              <a:rPr lang="en-US" dirty="0" smtClean="0"/>
              <a:t>:	</a:t>
            </a:r>
            <a:r>
              <a:rPr lang="en-US" dirty="0" smtClean="0"/>
              <a:t>a(t)= </a:t>
            </a:r>
            <a:r>
              <a:rPr lang="en-US" dirty="0"/>
              <a:t>1+i.(</a:t>
            </a:r>
            <a:r>
              <a:rPr lang="en-US" dirty="0" smtClean="0"/>
              <a:t>t)          </a:t>
            </a:r>
            <a:r>
              <a:rPr lang="en-US" dirty="0"/>
              <a:t>t≥0  		(1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A(t)= A(0).(1+i.t)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Pembuktian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2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</TotalTime>
  <Words>825</Words>
  <Application>Microsoft Office PowerPoint</Application>
  <PresentationFormat>Widescreen</PresentationFormat>
  <Paragraphs>276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MATEMATIKA KEUANGAN</vt:lpstr>
      <vt:lpstr>Simbol dan Prinsip Dasar Matematika Keuangan</vt:lpstr>
      <vt:lpstr>Nilai Akumulasi</vt:lpstr>
      <vt:lpstr>PowerPoint Presentation</vt:lpstr>
      <vt:lpstr>PowerPoint Presentation</vt:lpstr>
      <vt:lpstr>PowerPoint Presentation</vt:lpstr>
      <vt:lpstr>Interest rate = tingkat suku bunga,  selisih antara (Nilai akumulasi – Modal),        biasa dinyatakan dalam %. </vt:lpstr>
      <vt:lpstr>PowerPoint Presentation</vt:lpstr>
      <vt:lpstr>Jenis Bunga</vt:lpstr>
      <vt:lpstr>PowerPoint Presentation</vt:lpstr>
      <vt:lpstr>Sifat-sifat a (t) bunga sederhana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KEUANGAN</dc:title>
  <dc:creator>HP</dc:creator>
  <cp:lastModifiedBy>HP</cp:lastModifiedBy>
  <cp:revision>49</cp:revision>
  <dcterms:created xsi:type="dcterms:W3CDTF">2021-03-29T05:23:08Z</dcterms:created>
  <dcterms:modified xsi:type="dcterms:W3CDTF">2021-04-06T10:35:12Z</dcterms:modified>
</cp:coreProperties>
</file>