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6" autoAdjust="0"/>
    <p:restoredTop sz="94660"/>
  </p:normalViewPr>
  <p:slideViewPr>
    <p:cSldViewPr snapToGrid="0">
      <p:cViewPr>
        <p:scale>
          <a:sx n="70" d="100"/>
          <a:sy n="70" d="100"/>
        </p:scale>
        <p:origin x="1860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3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3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3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0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0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1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8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0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9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9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3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A3226-F336-497B-8534-442BAF4D0C36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0F479-1A82-4376-9486-2DBBFA83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1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MATEMATIKA KEUANGAN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PENDAHULUAN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Simbol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4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Bunga</a:t>
                </a:r>
                <a:r>
                  <a:rPr lang="en-US" b="1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Majemuk</a:t>
                </a:r>
                <a:endParaRPr lang="en-US" b="1" dirty="0" smtClean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:endParaRPr lang="en-US" b="1" dirty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t </a:t>
                </a:r>
                <a:r>
                  <a:rPr lang="en-US" dirty="0" err="1" smtClean="0"/>
                  <a:t>menyatakan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waktu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dalam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tahun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menyatakan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efektif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tahunan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87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Hitung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nilai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akumulasi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$2000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yang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diinvestasikan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suku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bunga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8% per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Jawab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A(t) = A(0).(1+it)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= $2000.(1+0,08.4) = $2.640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2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en-US" dirty="0" smtClean="0"/>
                  <a:t>Jika </a:t>
                </a:r>
                <a:r>
                  <a:rPr lang="en-US" dirty="0" err="1" smtClean="0"/>
                  <a:t>kita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mencari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tingkat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efektif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endParaRPr lang="en-US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1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5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chemeClr val="bg2">
                    <a:lumMod val="50000"/>
                  </a:schemeClr>
                </a:solidFill>
              </a:rPr>
              <a:t>Simbol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bg2">
                    <a:lumMod val="50000"/>
                  </a:schemeClr>
                </a:solidFill>
              </a:rPr>
              <a:t>dan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bg2">
                    <a:lumMod val="50000"/>
                  </a:schemeClr>
                </a:solidFill>
              </a:rPr>
              <a:t>Prinsip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sz="4000" b="1" dirty="0" err="1" smtClean="0">
                <a:solidFill>
                  <a:schemeClr val="bg2">
                    <a:lumMod val="50000"/>
                  </a:schemeClr>
                </a:solidFill>
              </a:rPr>
              <a:t>asar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bg2">
                    <a:lumMod val="50000"/>
                  </a:schemeClr>
                </a:solidFill>
              </a:rPr>
              <a:t>Matematika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bg2">
                    <a:lumMod val="50000"/>
                  </a:schemeClr>
                </a:solidFill>
              </a:rPr>
              <a:t>Keuangan</a:t>
            </a:r>
            <a:endParaRPr lang="en-US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 </a:t>
            </a:r>
            <a:r>
              <a:rPr lang="en-US" dirty="0" smtClean="0"/>
              <a:t>= Principal </a:t>
            </a:r>
            <a:r>
              <a:rPr lang="en-US" dirty="0"/>
              <a:t>(Modal</a:t>
            </a:r>
            <a:r>
              <a:rPr lang="en-US" dirty="0" smtClean="0"/>
              <a:t>),  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diinvestasikan</a:t>
            </a:r>
            <a:endParaRPr lang="en-US" dirty="0"/>
          </a:p>
          <a:p>
            <a:pPr marL="0" indent="0">
              <a:buNone/>
            </a:pPr>
            <a:r>
              <a:rPr lang="en-US" i="1" dirty="0" smtClean="0"/>
              <a:t>		(the </a:t>
            </a:r>
            <a:r>
              <a:rPr lang="en-US" i="1" dirty="0"/>
              <a:t>initial amount of money </a:t>
            </a:r>
            <a:r>
              <a:rPr lang="en-US" i="1" dirty="0" smtClean="0"/>
              <a:t>invested) , </a:t>
            </a:r>
            <a:r>
              <a:rPr lang="en-US" dirty="0" smtClean="0"/>
              <a:t>P=k.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 =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tahun</a:t>
            </a:r>
            <a:endParaRPr lang="en-US" dirty="0"/>
          </a:p>
          <a:p>
            <a:pPr marL="0" indent="0">
              <a:buNone/>
            </a:pPr>
            <a:r>
              <a:rPr lang="en-US" i="1" dirty="0" smtClean="0"/>
              <a:t>   period </a:t>
            </a:r>
            <a:r>
              <a:rPr lang="en-US" i="1" dirty="0"/>
              <a:t>= measure time  from the date of  investment  (day, month, </a:t>
            </a:r>
            <a:r>
              <a:rPr lang="en-US" i="1" dirty="0" smtClean="0"/>
              <a:t> 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year </a:t>
            </a:r>
            <a:r>
              <a:rPr lang="en-US" i="1" dirty="0" err="1"/>
              <a:t>etc</a:t>
            </a:r>
            <a:r>
              <a:rPr lang="en-US" i="1" dirty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22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Nilai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Akumulasi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825625"/>
                <a:ext cx="11410950" cy="4351338"/>
              </a:xfrm>
            </p:spPr>
            <p:txBody>
              <a:bodyPr>
                <a:normAutofit fontScale="85000" lnSpcReduction="20000"/>
              </a:bodyPr>
              <a:lstStyle/>
              <a:p>
                <a:pPr lvl="0"/>
                <a:r>
                  <a:rPr lang="en-US" dirty="0" smtClean="0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akumulasi</a:t>
                </a:r>
                <a:r>
                  <a:rPr lang="en-US" dirty="0"/>
                  <a:t> (accumulation value) = Total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dana</a:t>
                </a:r>
                <a:r>
                  <a:rPr lang="en-US" dirty="0"/>
                  <a:t> yang </a:t>
                </a:r>
                <a:r>
                  <a:rPr lang="en-US" dirty="0" err="1"/>
                  <a:t>diterima</a:t>
                </a:r>
                <a:r>
                  <a:rPr lang="en-US" dirty="0"/>
                  <a:t> </a:t>
                </a:r>
                <a:r>
                  <a:rPr lang="en-US" dirty="0" err="1"/>
                  <a:t>setelah</a:t>
                </a:r>
                <a:r>
                  <a:rPr lang="en-US" dirty="0"/>
                  <a:t> </a:t>
                </a:r>
                <a:r>
                  <a:rPr lang="en-US" dirty="0" err="1"/>
                  <a:t>periode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t.</a:t>
                </a:r>
              </a:p>
              <a:p>
                <a:pPr marL="0" lvl="0" indent="0">
                  <a:buNone/>
                </a:pPr>
                <a:endParaRPr lang="en-US" i="1" dirty="0" smtClean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sub>
                    </m:sSub>
                  </m:oMath>
                </a14:m>
                <a:r>
                  <a:rPr lang="en-US" dirty="0"/>
                  <a:t> =  </a:t>
                </a:r>
                <a:r>
                  <a:rPr lang="en-US" b="1" dirty="0" err="1"/>
                  <a:t>fungsi</a:t>
                </a:r>
                <a:r>
                  <a:rPr lang="en-US" b="1" dirty="0"/>
                  <a:t> </a:t>
                </a:r>
                <a:r>
                  <a:rPr lang="en-US" b="1" dirty="0" err="1"/>
                  <a:t>akumulasi</a:t>
                </a:r>
                <a:r>
                  <a:rPr lang="en-US" dirty="0"/>
                  <a:t> (accumulation </a:t>
                </a:r>
                <a:r>
                  <a:rPr lang="en-US" dirty="0" smtClean="0"/>
                  <a:t>fs) </a:t>
                </a:r>
                <a:r>
                  <a:rPr lang="en-US" dirty="0"/>
                  <a:t>yang </a:t>
                </a:r>
                <a:r>
                  <a:rPr lang="en-US" dirty="0" err="1"/>
                  <a:t>bergantung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t </a:t>
                </a:r>
                <a:r>
                  <a:rPr lang="en-US" dirty="0" err="1"/>
                  <a:t>dengan</a:t>
                </a:r>
                <a:r>
                  <a:rPr lang="en-US" dirty="0"/>
                  <a:t> t ≥ 0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/>
                  <a:t>t ≥ 0   </a:t>
                </a:r>
                <a:r>
                  <a:rPr lang="en-US" dirty="0" err="1"/>
                  <a:t>dan</a:t>
                </a:r>
                <a:r>
                  <a:rPr lang="en-US" dirty="0"/>
                  <a:t>  P = 1 (</a:t>
                </a:r>
                <a:r>
                  <a:rPr lang="en-US" dirty="0" err="1"/>
                  <a:t>satuan</a:t>
                </a:r>
                <a:r>
                  <a:rPr lang="en-US" dirty="0"/>
                  <a:t>),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(0)</m:t>
                        </m:r>
                      </m:sub>
                    </m:sSub>
                  </m:oMath>
                </a14:m>
                <a:r>
                  <a:rPr lang="en-US" dirty="0"/>
                  <a:t> = 1</a:t>
                </a:r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:r>
                  <a:rPr lang="en-US" dirty="0" err="1" smtClean="0"/>
                  <a:t>Pada</a:t>
                </a:r>
                <a:r>
                  <a:rPr lang="en-US" dirty="0" smtClean="0"/>
                  <a:t> </a:t>
                </a:r>
                <a:r>
                  <a:rPr lang="en-US" dirty="0" err="1"/>
                  <a:t>umumnya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naik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/>
                  <a:t>tingkat</a:t>
                </a:r>
                <a:r>
                  <a:rPr lang="en-US" dirty="0"/>
                  <a:t> </a:t>
                </a:r>
                <a:r>
                  <a:rPr lang="en-US" dirty="0" err="1"/>
                  <a:t>suku</a:t>
                </a:r>
                <a:r>
                  <a:rPr lang="en-US" dirty="0"/>
                  <a:t> </a:t>
                </a:r>
                <a:r>
                  <a:rPr lang="en-US" dirty="0" err="1"/>
                  <a:t>bunga</a:t>
                </a:r>
                <a:r>
                  <a:rPr lang="en-US" dirty="0"/>
                  <a:t> </a:t>
                </a:r>
                <a:r>
                  <a:rPr lang="en-US" dirty="0" err="1"/>
                  <a:t>naik</a:t>
                </a:r>
                <a:r>
                  <a:rPr lang="en-US" dirty="0"/>
                  <a:t> (</a:t>
                </a:r>
                <a:r>
                  <a:rPr lang="en-US" dirty="0" err="1"/>
                  <a:t>bertambah</a:t>
                </a:r>
                <a:r>
                  <a:rPr lang="en-US" dirty="0"/>
                  <a:t>)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kontinu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:r>
                  <a:rPr lang="en-US" dirty="0" err="1"/>
                  <a:t>fungsi</a:t>
                </a:r>
                <a:r>
                  <a:rPr lang="en-US" dirty="0"/>
                  <a:t> yang </a:t>
                </a:r>
                <a:r>
                  <a:rPr lang="en-US" dirty="0" err="1" smtClean="0"/>
                  <a:t>kontinu</a:t>
                </a:r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2100" dirty="0" smtClean="0"/>
                  <a:t>Note: </a:t>
                </a:r>
              </a:p>
              <a:p>
                <a:pPr marL="0" indent="0">
                  <a:buNone/>
                </a:pPr>
                <a:r>
                  <a:rPr lang="en-US" sz="2100" dirty="0" err="1" smtClean="0"/>
                  <a:t>secara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sederhana</a:t>
                </a:r>
                <a:r>
                  <a:rPr lang="en-US" sz="21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1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1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1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2100" dirty="0" smtClean="0"/>
                  <a:t> </a:t>
                </a:r>
                <a:r>
                  <a:rPr lang="en-US" sz="2100" dirty="0" err="1" smtClean="0"/>
                  <a:t>disebut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sebagai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nilai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akumulasi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pada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waktu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ke</a:t>
                </a:r>
                <a:r>
                  <a:rPr lang="en-US" sz="2100" dirty="0" smtClean="0"/>
                  <a:t>-t </a:t>
                </a:r>
                <a:r>
                  <a:rPr lang="en-US" sz="2100" dirty="0" err="1" smtClean="0"/>
                  <a:t>dari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investasi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awal</a:t>
                </a:r>
                <a:r>
                  <a:rPr lang="en-US" sz="2100" dirty="0" smtClean="0"/>
                  <a:t> </a:t>
                </a:r>
                <a:r>
                  <a:rPr lang="en-US" sz="2100" dirty="0" err="1" smtClean="0"/>
                  <a:t>sebesar</a:t>
                </a:r>
                <a:r>
                  <a:rPr lang="en-US" sz="2100" dirty="0" smtClean="0"/>
                  <a:t> 1 di </a:t>
                </a:r>
                <a:r>
                  <a:rPr lang="en-US" sz="2100" dirty="0" err="1" smtClean="0"/>
                  <a:t>tahun</a:t>
                </a:r>
                <a:r>
                  <a:rPr lang="en-US" sz="2100" dirty="0" smtClean="0"/>
                  <a:t> ke-0</a:t>
                </a:r>
                <a:endParaRPr lang="en-US" sz="21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825625"/>
                <a:ext cx="11410950" cy="4351338"/>
              </a:xfrm>
              <a:blipFill rotWithShape="0">
                <a:blip r:embed="rId2"/>
                <a:stretch>
                  <a:fillRect l="-855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3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lvl="0"/>
                <a:r>
                  <a:rPr lang="en-US" dirty="0"/>
                  <a:t>A</a:t>
                </a:r>
                <a14:m>
                  <m:oMath xmlns:m="http://schemas.openxmlformats.org/officeDocument/2006/math">
                    <m:r>
                      <a:rPr lang="en-US" i="1"/>
                      <m:t>(</m:t>
                    </m:r>
                    <m:r>
                      <a:rPr lang="en-US" i="1"/>
                      <m:t>𝑡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  = </a:t>
                </a:r>
                <a:r>
                  <a:rPr lang="en-US" b="1" dirty="0" err="1"/>
                  <a:t>fungsi</a:t>
                </a:r>
                <a:r>
                  <a:rPr lang="en-US" b="1" dirty="0"/>
                  <a:t> </a:t>
                </a:r>
                <a:r>
                  <a:rPr lang="en-US" b="1" dirty="0" err="1"/>
                  <a:t>jumlah</a:t>
                </a:r>
                <a:r>
                  <a:rPr lang="en-US" dirty="0"/>
                  <a:t> ( amount </a:t>
                </a:r>
                <a:r>
                  <a:rPr lang="en-US" dirty="0" smtClean="0"/>
                  <a:t>fs) </a:t>
                </a:r>
                <a:r>
                  <a:rPr lang="en-US" dirty="0" err="1"/>
                  <a:t>dengan</a:t>
                </a:r>
                <a:r>
                  <a:rPr lang="en-US" dirty="0"/>
                  <a:t> t ≥ 0   </a:t>
                </a:r>
                <a:r>
                  <a:rPr lang="en-US" dirty="0" err="1"/>
                  <a:t>dan</a:t>
                </a:r>
                <a:r>
                  <a:rPr lang="en-US" dirty="0"/>
                  <a:t> P </a:t>
                </a:r>
                <a:r>
                  <a:rPr lang="en-US" dirty="0" err="1"/>
                  <a:t>dana</a:t>
                </a:r>
                <a:r>
                  <a:rPr lang="en-US" dirty="0"/>
                  <a:t> </a:t>
                </a:r>
                <a:r>
                  <a:rPr lang="en-US" dirty="0" err="1"/>
                  <a:t>awal</a:t>
                </a:r>
                <a:r>
                  <a:rPr lang="en-US" dirty="0"/>
                  <a:t> yang </a:t>
                </a:r>
                <a:r>
                  <a:rPr lang="en-US" dirty="0" err="1" smtClean="0"/>
                  <a:t>diinvestasikan</a:t>
                </a:r>
                <a:endParaRPr lang="en-US" dirty="0" smtClean="0"/>
              </a:p>
              <a:p>
                <a:pPr marL="0" lvl="0" indent="0">
                  <a:buNone/>
                </a:pPr>
                <a:endParaRPr lang="en-US" dirty="0"/>
              </a:p>
              <a:p>
                <a:pPr marL="0" lvl="0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/>
                      <m:t>(</m:t>
                    </m:r>
                    <m:r>
                      <a:rPr lang="en-US" i="1"/>
                      <m:t>𝑡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  = P.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sub>
                    </m:sSub>
                  </m:oMath>
                </a14:m>
                <a:r>
                  <a:rPr lang="en-US" dirty="0"/>
                  <a:t>    </a:t>
                </a:r>
                <a:r>
                  <a:rPr lang="en-US" dirty="0" err="1"/>
                  <a:t>untuk</a:t>
                </a:r>
                <a:r>
                  <a:rPr lang="en-US" dirty="0"/>
                  <a:t> t = 0,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/>
                  <a:t>A</a:t>
                </a:r>
                <a:r>
                  <a:rPr lang="en-US" baseline="-25000" dirty="0"/>
                  <a:t>(0)</a:t>
                </a:r>
                <a:r>
                  <a:rPr lang="en-US" dirty="0"/>
                  <a:t> = </a:t>
                </a:r>
                <a:r>
                  <a:rPr lang="en-US" dirty="0" smtClean="0"/>
                  <a:t>P</a:t>
                </a:r>
              </a:p>
              <a:p>
                <a:pPr marL="0" lv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    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/>
                  <a:t>P = 1,  A</a:t>
                </a:r>
                <a14:m>
                  <m:oMath xmlns:m="http://schemas.openxmlformats.org/officeDocument/2006/math">
                    <m:r>
                      <a:rPr lang="en-US" i="1"/>
                      <m:t>(</m:t>
                    </m:r>
                    <m:r>
                      <a:rPr lang="en-US" i="1"/>
                      <m:t>𝑡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 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lv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fungsi</a:t>
                </a:r>
                <a:r>
                  <a:rPr lang="en-US" b="1" dirty="0"/>
                  <a:t> </a:t>
                </a:r>
                <a:r>
                  <a:rPr lang="en-US" b="1" dirty="0" err="1"/>
                  <a:t>jumlah</a:t>
                </a:r>
                <a:r>
                  <a:rPr lang="en-US" b="1" dirty="0"/>
                  <a:t> </a:t>
                </a:r>
                <a:r>
                  <a:rPr lang="en-US" dirty="0"/>
                  <a:t>= Principal x </a:t>
                </a:r>
                <a:r>
                  <a:rPr lang="en-US" b="1" dirty="0" err="1"/>
                  <a:t>fungsi</a:t>
                </a:r>
                <a:r>
                  <a:rPr lang="en-US" b="1" dirty="0"/>
                  <a:t> </a:t>
                </a:r>
                <a:r>
                  <a:rPr lang="en-US" b="1" dirty="0" err="1"/>
                  <a:t>akumulasi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Note: P </a:t>
                </a:r>
                <a:r>
                  <a:rPr lang="en-US" dirty="0"/>
                  <a:t>= </a:t>
                </a:r>
                <a:r>
                  <a:rPr lang="en-US" dirty="0" smtClean="0"/>
                  <a:t>k, (</a:t>
                </a:r>
                <a:r>
                  <a:rPr lang="en-US" dirty="0" err="1" smtClean="0"/>
                  <a:t>Kellison</a:t>
                </a:r>
                <a:r>
                  <a:rPr lang="en-US" dirty="0"/>
                  <a:t>)</a:t>
                </a:r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sz="2300" dirty="0" smtClean="0"/>
              </a:p>
              <a:p>
                <a:pPr marL="0" indent="0">
                  <a:buNone/>
                </a:pPr>
                <a:r>
                  <a:rPr lang="en-US" sz="2300" dirty="0" smtClean="0"/>
                  <a:t>Note</a:t>
                </a:r>
                <a:r>
                  <a:rPr lang="en-US" sz="2300" dirty="0"/>
                  <a:t>: </a:t>
                </a:r>
              </a:p>
              <a:p>
                <a:pPr marL="0" indent="0">
                  <a:buNone/>
                </a:pPr>
                <a:r>
                  <a:rPr lang="en-US" sz="2300" dirty="0" err="1"/>
                  <a:t>secara</a:t>
                </a:r>
                <a:r>
                  <a:rPr lang="en-US" sz="2300" dirty="0"/>
                  <a:t> </a:t>
                </a:r>
                <a:r>
                  <a:rPr lang="en-US" sz="2300" dirty="0" err="1" smtClean="0"/>
                  <a:t>sederhana</a:t>
                </a:r>
                <a:r>
                  <a:rPr lang="en-US" sz="2300" dirty="0" smtClean="0"/>
                  <a:t> </a:t>
                </a:r>
                <a:r>
                  <a:rPr lang="en-US" sz="1800" dirty="0" smtClean="0"/>
                  <a:t>A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300" dirty="0" smtClean="0"/>
                  <a:t> </a:t>
                </a:r>
                <a:r>
                  <a:rPr lang="en-US" sz="2300" dirty="0" err="1"/>
                  <a:t>disebut</a:t>
                </a:r>
                <a:r>
                  <a:rPr lang="en-US" sz="2300" dirty="0"/>
                  <a:t> </a:t>
                </a:r>
                <a:r>
                  <a:rPr lang="en-US" sz="2300" dirty="0" err="1"/>
                  <a:t>sebagai</a:t>
                </a:r>
                <a:r>
                  <a:rPr lang="en-US" sz="2300" dirty="0"/>
                  <a:t> </a:t>
                </a:r>
                <a:r>
                  <a:rPr lang="en-US" sz="2300" dirty="0" err="1"/>
                  <a:t>nilai</a:t>
                </a:r>
                <a:r>
                  <a:rPr lang="en-US" sz="2300" dirty="0"/>
                  <a:t> </a:t>
                </a:r>
                <a:r>
                  <a:rPr lang="en-US" sz="2300" dirty="0" err="1"/>
                  <a:t>akumulasi</a:t>
                </a:r>
                <a:r>
                  <a:rPr lang="en-US" sz="2300" dirty="0"/>
                  <a:t> </a:t>
                </a:r>
                <a:r>
                  <a:rPr lang="en-US" sz="2300" dirty="0" err="1"/>
                  <a:t>pada</a:t>
                </a:r>
                <a:r>
                  <a:rPr lang="en-US" sz="2300" dirty="0"/>
                  <a:t> </a:t>
                </a:r>
                <a:r>
                  <a:rPr lang="en-US" sz="2300" dirty="0" err="1"/>
                  <a:t>waktu</a:t>
                </a:r>
                <a:r>
                  <a:rPr lang="en-US" sz="2300" dirty="0"/>
                  <a:t> </a:t>
                </a:r>
                <a:r>
                  <a:rPr lang="en-US" sz="2300" dirty="0" err="1"/>
                  <a:t>ke</a:t>
                </a:r>
                <a:r>
                  <a:rPr lang="en-US" sz="2300" dirty="0"/>
                  <a:t>-t </a:t>
                </a:r>
                <a:r>
                  <a:rPr lang="en-US" sz="2300" dirty="0" err="1"/>
                  <a:t>dari</a:t>
                </a:r>
                <a:r>
                  <a:rPr lang="en-US" sz="2300" dirty="0"/>
                  <a:t> </a:t>
                </a:r>
                <a:r>
                  <a:rPr lang="en-US" sz="2300" dirty="0" err="1"/>
                  <a:t>investasi</a:t>
                </a:r>
                <a:r>
                  <a:rPr lang="en-US" sz="2300" dirty="0"/>
                  <a:t> </a:t>
                </a:r>
                <a:r>
                  <a:rPr lang="en-US" sz="2300" dirty="0" err="1"/>
                  <a:t>awal</a:t>
                </a:r>
                <a:r>
                  <a:rPr lang="en-US" sz="2300" dirty="0"/>
                  <a:t> </a:t>
                </a:r>
                <a:r>
                  <a:rPr lang="en-US" sz="2300" dirty="0" err="1"/>
                  <a:t>sebesar</a:t>
                </a:r>
                <a:r>
                  <a:rPr lang="en-US" sz="2300" dirty="0"/>
                  <a:t> </a:t>
                </a:r>
                <a:r>
                  <a:rPr lang="en-US" sz="2300" dirty="0" smtClean="0"/>
                  <a:t>A(0) </a:t>
                </a:r>
                <a:r>
                  <a:rPr lang="en-US" sz="2300" dirty="0"/>
                  <a:t>di </a:t>
                </a:r>
                <a:r>
                  <a:rPr lang="en-US" sz="2300" dirty="0" err="1"/>
                  <a:t>tahun</a:t>
                </a:r>
                <a:r>
                  <a:rPr lang="en-US" sz="2300" dirty="0"/>
                  <a:t> ke-0</a:t>
                </a:r>
                <a:endParaRPr lang="en-US" sz="23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38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61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</a:t>
            </a:r>
            <a:r>
              <a:rPr lang="en-US" baseline="-25000" dirty="0"/>
              <a:t>n</a:t>
            </a:r>
            <a:r>
              <a:rPr lang="en-US" dirty="0"/>
              <a:t> = </a:t>
            </a:r>
            <a:r>
              <a:rPr lang="en-US" b="1" dirty="0"/>
              <a:t>amount of interest earned during n period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dibungakan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n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periode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	I</a:t>
            </a:r>
            <a:r>
              <a:rPr lang="en-US" b="1" baseline="-25000" dirty="0" smtClean="0"/>
              <a:t>n</a:t>
            </a:r>
            <a:r>
              <a:rPr lang="en-US" b="1" dirty="0" smtClean="0"/>
              <a:t> </a:t>
            </a:r>
            <a:r>
              <a:rPr lang="en-US" b="1" dirty="0"/>
              <a:t>= A</a:t>
            </a:r>
            <a:r>
              <a:rPr lang="en-US" b="1" baseline="-25000" dirty="0"/>
              <a:t>(n)</a:t>
            </a:r>
            <a:r>
              <a:rPr lang="en-US" b="1" dirty="0"/>
              <a:t> – A</a:t>
            </a:r>
            <a:r>
              <a:rPr lang="en-US" b="1" baseline="-25000" dirty="0"/>
              <a:t>(n-1)</a:t>
            </a:r>
            <a:r>
              <a:rPr lang="en-US" b="1" dirty="0"/>
              <a:t> ;  n ≥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b="1" dirty="0" smtClean="0"/>
              <a:t>I</a:t>
            </a:r>
            <a:r>
              <a:rPr lang="en-US" b="1" baseline="-25000" dirty="0" smtClean="0"/>
              <a:t>n </a:t>
            </a:r>
            <a:r>
              <a:rPr lang="en-US" b="1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selang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dirty="0" smtClean="0"/>
              <a:t>A(n)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5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102" t="38467" r="31255" b="19746"/>
          <a:stretch/>
        </p:blipFill>
        <p:spPr>
          <a:xfrm>
            <a:off x="2973649" y="820319"/>
            <a:ext cx="7776840" cy="48562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267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Interest rate =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r>
              <a:rPr lang="en-US" sz="2800" dirty="0" err="1"/>
              <a:t>bunga</a:t>
            </a:r>
            <a:r>
              <a:rPr lang="en-US" sz="2800" dirty="0"/>
              <a:t>,  </a:t>
            </a:r>
            <a:r>
              <a:rPr lang="en-US" sz="2800" dirty="0" err="1"/>
              <a:t>selisih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(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akumulasi</a:t>
            </a:r>
            <a:r>
              <a:rPr lang="en-US" sz="2800" dirty="0"/>
              <a:t> – Modal), </a:t>
            </a:r>
            <a:r>
              <a:rPr lang="en-US" sz="2800" dirty="0" smtClean="0"/>
              <a:t>			    </a:t>
            </a:r>
            <a:r>
              <a:rPr lang="en-US" sz="2800" dirty="0" err="1" smtClean="0"/>
              <a:t>biasa</a:t>
            </a:r>
            <a:r>
              <a:rPr lang="en-US" sz="2800" dirty="0" smtClean="0"/>
              <a:t> </a:t>
            </a:r>
            <a:r>
              <a:rPr lang="en-US" sz="2800" dirty="0" err="1"/>
              <a:t>dinyatakan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%.</a:t>
            </a:r>
            <a:br>
              <a:rPr lang="en-US" sz="2800" dirty="0"/>
            </a:b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8053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i </a:t>
                </a:r>
                <a:r>
                  <a:rPr lang="en-US" dirty="0"/>
                  <a:t>= the effective rate of interest ( </a:t>
                </a:r>
                <a:r>
                  <a:rPr lang="en-US" dirty="0" err="1"/>
                  <a:t>tingkat</a:t>
                </a:r>
                <a:r>
                  <a:rPr lang="en-US" dirty="0"/>
                  <a:t> </a:t>
                </a:r>
                <a:r>
                  <a:rPr lang="en-US" dirty="0" err="1"/>
                  <a:t>suku</a:t>
                </a:r>
                <a:r>
                  <a:rPr lang="en-US" dirty="0"/>
                  <a:t> </a:t>
                </a:r>
                <a:r>
                  <a:rPr lang="en-US" dirty="0" err="1"/>
                  <a:t>bunga</a:t>
                </a:r>
                <a:r>
                  <a:rPr lang="en-US" dirty="0"/>
                  <a:t> </a:t>
                </a:r>
                <a:r>
                  <a:rPr lang="en-US" dirty="0" err="1"/>
                  <a:t>efektif</a:t>
                </a:r>
                <a:r>
                  <a:rPr lang="en-US" dirty="0"/>
                  <a:t> )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is </a:t>
                </a:r>
                <a:r>
                  <a:rPr lang="en-US" dirty="0"/>
                  <a:t>the amount of money that one unit invested at the beginning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of </a:t>
                </a:r>
                <a:r>
                  <a:rPr lang="en-US" dirty="0"/>
                  <a:t>the period, where </a:t>
                </a:r>
                <a:r>
                  <a:rPr lang="en-US" dirty="0" smtClean="0"/>
                  <a:t>the </a:t>
                </a:r>
                <a:r>
                  <a:rPr lang="en-US" dirty="0"/>
                  <a:t>interest is paid at the end of </a:t>
                </a:r>
                <a:r>
                  <a:rPr lang="en-US" dirty="0" smtClean="0"/>
                  <a:t>period</a:t>
                </a:r>
              </a:p>
              <a:p>
                <a:pPr marL="0" indent="0">
                  <a:buNone/>
                </a:pPr>
                <a:r>
                  <a:rPr lang="en-US" dirty="0"/>
                  <a:t>	(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uang</a:t>
                </a:r>
                <a:r>
                  <a:rPr lang="en-US" dirty="0"/>
                  <a:t> yang </a:t>
                </a:r>
                <a:r>
                  <a:rPr lang="en-US" dirty="0" err="1"/>
                  <a:t>diinvestasikan</a:t>
                </a:r>
                <a:r>
                  <a:rPr lang="en-US" dirty="0"/>
                  <a:t> </a:t>
                </a:r>
                <a:r>
                  <a:rPr lang="en-US" dirty="0" err="1"/>
                  <a:t>satu</a:t>
                </a:r>
                <a:r>
                  <a:rPr lang="en-US" dirty="0"/>
                  <a:t> unit di </a:t>
                </a:r>
                <a:r>
                  <a:rPr lang="en-US" dirty="0" err="1"/>
                  <a:t>awal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err="1" smtClean="0"/>
                  <a:t>periode</a:t>
                </a:r>
                <a:r>
                  <a:rPr lang="en-US" dirty="0" smtClean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, di </a:t>
                </a:r>
                <a:r>
                  <a:rPr lang="en-US" dirty="0" err="1"/>
                  <a:t>mana</a:t>
                </a:r>
                <a:r>
                  <a:rPr lang="en-US" dirty="0"/>
                  <a:t> </a:t>
                </a:r>
                <a:r>
                  <a:rPr lang="en-US" dirty="0" err="1"/>
                  <a:t>bunga</a:t>
                </a:r>
                <a:r>
                  <a:rPr lang="en-US" dirty="0"/>
                  <a:t> </a:t>
                </a:r>
                <a:r>
                  <a:rPr lang="en-US" dirty="0" err="1"/>
                  <a:t>dibayarkan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akhir</a:t>
                </a:r>
                <a:r>
                  <a:rPr lang="en-US" dirty="0"/>
                  <a:t> </a:t>
                </a:r>
                <a:r>
                  <a:rPr lang="en-US" dirty="0" err="1" smtClean="0"/>
                  <a:t>periode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(0)</m:t>
                        </m:r>
                      </m:sub>
                    </m:sSub>
                  </m:oMath>
                </a14:m>
                <a:r>
                  <a:rPr lang="en-US" dirty="0" smtClean="0"/>
                  <a:t>; </a:t>
                </a:r>
                <a:r>
                  <a:rPr lang="en-US" dirty="0" err="1"/>
                  <a:t>asumsi</a:t>
                </a:r>
                <a:r>
                  <a:rPr lang="en-US" dirty="0"/>
                  <a:t> 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(0)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 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=(1+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a</a:t>
                </a:r>
                <a:r>
                  <a:rPr lang="en-US" baseline="-25000" dirty="0"/>
                  <a:t>(0)</a:t>
                </a:r>
                <a:r>
                  <a:rPr lang="en-US" dirty="0"/>
                  <a:t>= 1		      a</a:t>
                </a:r>
                <a:r>
                  <a:rPr lang="en-US" baseline="-25000" dirty="0"/>
                  <a:t>(1)</a:t>
                </a:r>
                <a:r>
                  <a:rPr lang="en-US" dirty="0"/>
                  <a:t>= (1+i)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t </a:t>
                </a:r>
                <a:r>
                  <a:rPr lang="en-US" dirty="0"/>
                  <a:t>= 0		         	</a:t>
                </a:r>
                <a:r>
                  <a:rPr lang="en-US" dirty="0" smtClean="0"/>
                  <a:t>t=1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805363"/>
              </a:xfrm>
              <a:blipFill rotWithShape="0">
                <a:blip r:embed="rId2"/>
                <a:stretch>
                  <a:fillRect l="-1217" t="-2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Maka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mencari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persentase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tingkat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𝑖</m:t>
                      </m:r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𝑎</m:t>
                              </m:r>
                            </m:e>
                            <m:sub>
                              <m:r>
                                <a:rPr lang="en-US" i="1"/>
                                <m:t>(1)</m:t>
                              </m:r>
                            </m:sub>
                          </m:sSub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𝑎</m:t>
                              </m:r>
                            </m:e>
                            <m:sub>
                              <m:r>
                                <a:rPr lang="en-US" i="1"/>
                                <m:t>(0)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𝑎</m:t>
                              </m:r>
                            </m:e>
                            <m:sub>
                              <m:r>
                                <a:rPr lang="en-US" i="1"/>
                                <m:t>(0)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(1+</m:t>
                          </m:r>
                          <m:r>
                            <a:rPr lang="en-US" i="1"/>
                            <m:t>𝑖</m:t>
                          </m:r>
                          <m:r>
                            <a:rPr lang="en-US" i="1"/>
                            <m:t>)−1</m:t>
                          </m:r>
                        </m:num>
                        <m:den>
                          <m:r>
                            <a:rPr lang="en-US" i="1"/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(1)</m:t>
                              </m:r>
                            </m:sub>
                          </m:sSub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(0)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(0)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𝐼</m:t>
                              </m:r>
                            </m:e>
                            <m:sub>
                              <m:r>
                                <a:rPr lang="en-US" i="1"/>
                                <m:t>(1)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(0)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i="1" dirty="0" smtClean="0"/>
              </a:p>
              <a:p>
                <a:pPr marL="0" indent="0">
                  <a:buNone/>
                </a:pPr>
                <a:endParaRPr lang="en-U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𝑖</m:t>
                          </m:r>
                        </m:e>
                        <m:sub>
                          <m:r>
                            <a:rPr lang="en-US" i="1"/>
                            <m:t>(</m:t>
                          </m:r>
                          <m:r>
                            <a:rPr lang="en-US" i="1"/>
                            <m:t>𝑛</m:t>
                          </m:r>
                          <m:r>
                            <a:rPr lang="en-US" i="1"/>
                            <m:t>)</m:t>
                          </m:r>
                        </m:sub>
                      </m:sSub>
                      <m:r>
                        <a:rPr lang="en-US" i="1"/>
                        <m:t>= 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</m:t>
                              </m:r>
                              <m:r>
                                <a:rPr lang="en-US" i="1"/>
                                <m:t>𝑛</m:t>
                              </m:r>
                              <m:r>
                                <a:rPr lang="en-US" i="1"/>
                                <m:t>)</m:t>
                              </m:r>
                            </m:sub>
                          </m:sSub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</m:t>
                              </m:r>
                              <m:r>
                                <a:rPr lang="en-US" i="1"/>
                                <m:t>𝑛</m:t>
                              </m:r>
                              <m:r>
                                <a:rPr lang="en-US" i="1"/>
                                <m:t>−1)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</m:t>
                              </m:r>
                              <m:r>
                                <a:rPr lang="en-US" i="1"/>
                                <m:t>𝑛</m:t>
                              </m:r>
                              <m:r>
                                <a:rPr lang="en-US" i="1"/>
                                <m:t>−1)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𝐼</m:t>
                              </m:r>
                            </m:e>
                            <m:sub>
                              <m:r>
                                <a:rPr lang="en-US" i="1"/>
                                <m:t>(</m:t>
                              </m:r>
                              <m:r>
                                <a:rPr lang="en-US" i="1"/>
                                <m:t>𝑛</m:t>
                              </m:r>
                              <m:r>
                                <a:rPr lang="en-US" i="1"/>
                                <m:t>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𝐴</m:t>
                              </m:r>
                            </m:e>
                            <m:sub>
                              <m:r>
                                <a:rPr lang="en-US" i="1"/>
                                <m:t>(</m:t>
                              </m:r>
                              <m:r>
                                <a:rPr lang="en-US" i="1"/>
                                <m:t>𝑛</m:t>
                              </m:r>
                              <m:r>
                                <a:rPr lang="en-US" i="1"/>
                                <m:t>−1)</m:t>
                              </m:r>
                            </m:sub>
                          </m:sSub>
                          <m:r>
                            <a:rPr lang="en-US" i="1"/>
                            <m:t>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−[1+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4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137"/>
            <a:ext cx="10515600" cy="1325563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Jenis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Bunga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</a:rPr>
              <a:t>Bunga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</a:rPr>
              <a:t>Sederhana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 (Simple Interest)</a:t>
            </a:r>
          </a:p>
          <a:p>
            <a:r>
              <a:rPr lang="en-US" dirty="0" err="1"/>
              <a:t>Untuk</a:t>
            </a:r>
            <a:r>
              <a:rPr lang="en-US" dirty="0"/>
              <a:t>  	t = 0 ;	a</a:t>
            </a:r>
            <a:r>
              <a:rPr lang="en-US" baseline="-25000" dirty="0"/>
              <a:t>(0)</a:t>
            </a:r>
            <a:r>
              <a:rPr lang="en-US" dirty="0"/>
              <a:t>= 1		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t </a:t>
            </a:r>
            <a:r>
              <a:rPr lang="en-US" dirty="0"/>
              <a:t>= 1 ;	a</a:t>
            </a:r>
            <a:r>
              <a:rPr lang="en-US" baseline="-25000" dirty="0"/>
              <a:t>(1)</a:t>
            </a:r>
            <a:r>
              <a:rPr lang="en-US" dirty="0"/>
              <a:t>= 1 + </a:t>
            </a:r>
            <a:r>
              <a:rPr lang="en-US" dirty="0" err="1"/>
              <a:t>i</a:t>
            </a:r>
            <a:r>
              <a:rPr lang="en-US" dirty="0"/>
              <a:t>(1)		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dibungakan</a:t>
            </a:r>
            <a:r>
              <a:rPr lang="en-US" dirty="0"/>
              <a:t> 1 kali </a:t>
            </a:r>
            <a:r>
              <a:rPr lang="en-US" dirty="0" err="1"/>
              <a:t>i</a:t>
            </a:r>
            <a:r>
              <a:rPr lang="en-US" dirty="0"/>
              <a:t>%</a:t>
            </a:r>
          </a:p>
          <a:p>
            <a:pPr marL="0" indent="0">
              <a:buNone/>
            </a:pPr>
            <a:r>
              <a:rPr lang="en-US" dirty="0"/>
              <a:t>		t = 2 ;	a</a:t>
            </a:r>
            <a:r>
              <a:rPr lang="en-US" baseline="-25000" dirty="0"/>
              <a:t>(2)</a:t>
            </a:r>
            <a:r>
              <a:rPr lang="en-US" dirty="0"/>
              <a:t>= 1 + </a:t>
            </a:r>
            <a:r>
              <a:rPr lang="en-US" dirty="0" err="1"/>
              <a:t>i</a:t>
            </a:r>
            <a:r>
              <a:rPr lang="en-US" dirty="0"/>
              <a:t>(2)		</a:t>
            </a:r>
            <a:r>
              <a:rPr lang="en-US" dirty="0" err="1"/>
              <a:t>dst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t = t ;	a</a:t>
            </a:r>
            <a:r>
              <a:rPr lang="en-US" baseline="-25000" dirty="0"/>
              <a:t>(t)</a:t>
            </a:r>
            <a:r>
              <a:rPr lang="en-US" dirty="0"/>
              <a:t>= 1 + </a:t>
            </a:r>
            <a:r>
              <a:rPr lang="en-US" dirty="0" err="1"/>
              <a:t>i</a:t>
            </a:r>
            <a:r>
              <a:rPr lang="en-US" dirty="0"/>
              <a:t>(t)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sehingga</a:t>
            </a:r>
            <a:r>
              <a:rPr lang="en-US" dirty="0" smtClean="0"/>
              <a:t>:	a</a:t>
            </a:r>
            <a:r>
              <a:rPr lang="en-US" baseline="-25000" dirty="0" smtClean="0"/>
              <a:t>(t</a:t>
            </a:r>
            <a:r>
              <a:rPr lang="en-US" baseline="-25000" dirty="0"/>
              <a:t>)</a:t>
            </a:r>
            <a:r>
              <a:rPr lang="en-US" dirty="0"/>
              <a:t>= 1+i.(</a:t>
            </a:r>
            <a:r>
              <a:rPr lang="en-US" dirty="0" smtClean="0"/>
              <a:t>t)          </a:t>
            </a:r>
            <a:r>
              <a:rPr lang="en-US" dirty="0"/>
              <a:t>t≥0  		(1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	A(t)= A(0).(1+i.t)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2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746</TotalTime>
  <Words>203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MATEMATIKA KEUANGAN</vt:lpstr>
      <vt:lpstr>Simbol dan Prinsip Dasar Matematika Keuangan</vt:lpstr>
      <vt:lpstr>Nilai Akumulasi</vt:lpstr>
      <vt:lpstr>PowerPoint Presentation</vt:lpstr>
      <vt:lpstr>PowerPoint Presentation</vt:lpstr>
      <vt:lpstr>PowerPoint Presentation</vt:lpstr>
      <vt:lpstr>Interest rate = tingkat suku bunga,  selisih antara (Nilai akumulasi – Modal),        biasa dinyatakan dalam %. </vt:lpstr>
      <vt:lpstr>PowerPoint Presentation</vt:lpstr>
      <vt:lpstr>Jenis Bunga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KEUANGAN</dc:title>
  <dc:creator>HP</dc:creator>
  <cp:lastModifiedBy>HP</cp:lastModifiedBy>
  <cp:revision>17</cp:revision>
  <dcterms:created xsi:type="dcterms:W3CDTF">2021-03-29T05:23:08Z</dcterms:created>
  <dcterms:modified xsi:type="dcterms:W3CDTF">2021-03-30T05:42:50Z</dcterms:modified>
</cp:coreProperties>
</file>