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8"/>
  </p:notesMasterIdLst>
  <p:sldIdLst>
    <p:sldId id="256" r:id="rId2"/>
    <p:sldId id="288" r:id="rId3"/>
    <p:sldId id="258" r:id="rId4"/>
    <p:sldId id="289" r:id="rId5"/>
    <p:sldId id="259" r:id="rId6"/>
    <p:sldId id="287" r:id="rId7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Open Sans SemiBold" panose="020B0706030804020204" pitchFamily="34" charset="0"/>
      <p:regular r:id="rId17"/>
      <p:bold r:id="rId18"/>
      <p:italic r:id="rId19"/>
      <p:boldItalic r:id="rId20"/>
    </p:embeddedFont>
    <p:embeddedFont>
      <p:font typeface="Overpass Black" panose="020B0604020202020204" charset="0"/>
      <p:bold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AC36E5-31AB-434E-AC12-F0192B11A276}">
  <a:tblStyle styleId="{03AC36E5-31AB-434E-AC12-F0192B11A2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1" autoAdjust="0"/>
  </p:normalViewPr>
  <p:slideViewPr>
    <p:cSldViewPr snapToGrid="0">
      <p:cViewPr varScale="1">
        <p:scale>
          <a:sx n="100" d="100"/>
          <a:sy n="100" d="100"/>
        </p:scale>
        <p:origin x="94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3" name="Google Shape;21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ga7274a1822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ga7274a1822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531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a7274a182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a7274a182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a7274a182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a7274a182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196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ga7274a1822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8" name="Google Shape;2168;ga7274a1822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ga9b21f1572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9" name="Google Shape;3139;ga9b21f1572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www.freepik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laticon.com/" TargetMode="External"/><Relationship Id="rId5" Type="http://schemas.openxmlformats.org/officeDocument/2006/relationships/hyperlink" Target="https://slidesgo.com/" TargetMode="Externa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26500" y="1130675"/>
            <a:ext cx="6291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220225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-1328945" y="-932567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2440329">
            <a:off x="6865875" y="-711275"/>
            <a:ext cx="3592175" cy="302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 rot="5400000" flipH="1">
            <a:off x="-1871711" y="-356575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-889245" y="3430558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 rot="10670981">
            <a:off x="6959826" y="3022524"/>
            <a:ext cx="3632875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 rot="-2700000">
            <a:off x="381980" y="2801012"/>
            <a:ext cx="1344349" cy="2469678"/>
            <a:chOff x="272875" y="1419395"/>
            <a:chExt cx="255950" cy="563168"/>
          </a:xfrm>
        </p:grpSpPr>
        <p:sp>
          <p:nvSpPr>
            <p:cNvPr id="17" name="Google Shape;17;p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2700000">
            <a:off x="7112113" y="-364316"/>
            <a:ext cx="1344349" cy="1995327"/>
            <a:chOff x="272875" y="1527563"/>
            <a:chExt cx="255950" cy="455000"/>
          </a:xfrm>
        </p:grpSpPr>
        <p:sp>
          <p:nvSpPr>
            <p:cNvPr id="53" name="Google Shape;53;p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2"/>
          <p:cNvSpPr/>
          <p:nvPr/>
        </p:nvSpPr>
        <p:spPr>
          <a:xfrm rot="10800000">
            <a:off x="4793599" y="4568874"/>
            <a:ext cx="2265082" cy="2165834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_1"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5" name="Google Shape;2035;p34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6" name="Google Shape;2036;p34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 rot="1326165" flipH="1">
            <a:off x="-191445" y="412888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7" name="Google Shape;2037;p34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2038" name="Google Shape;2038;p3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4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4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4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4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4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4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3" name="Google Shape;2073;p34"/>
          <p:cNvSpPr/>
          <p:nvPr/>
        </p:nvSpPr>
        <p:spPr>
          <a:xfrm>
            <a:off x="4566955" y="-2521549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4" name="Google Shape;2074;p34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7675040">
            <a:off x="2669916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5" name="Google Shape;2075;p34"/>
          <p:cNvPicPr preferRelativeResize="0"/>
          <p:nvPr/>
        </p:nvPicPr>
        <p:blipFill>
          <a:blip r:embed="rId5">
            <a:alphaModFix amt="74000"/>
          </a:blip>
          <a:stretch>
            <a:fillRect/>
          </a:stretch>
        </p:blipFill>
        <p:spPr>
          <a:xfrm rot="-9631575" flipH="1">
            <a:off x="-1503235" y="-1230424"/>
            <a:ext cx="2894874" cy="25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4_1_1_2"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" name="Google Shape;2077;p3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8" name="Google Shape;2078;p35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2079" name="Google Shape;2079;p3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14" name="Google Shape;2114;p3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5" name="Google Shape;2115;p35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2116" name="Google Shape;2116;p35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B45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720000" y="1055850"/>
            <a:ext cx="7704000" cy="3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70" name="Google Shape;170;p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7658780" y="-1091242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rot="5400000" flipH="1">
            <a:off x="7116014" y="-515250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547182" flipH="1">
            <a:off x="-1959645" y="2413033"/>
            <a:ext cx="3297391" cy="227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7617396">
            <a:off x="7156577" y="3425249"/>
            <a:ext cx="3632874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4"/>
          <p:cNvGrpSpPr/>
          <p:nvPr/>
        </p:nvGrpSpPr>
        <p:grpSpPr>
          <a:xfrm>
            <a:off x="-624370" y="1649584"/>
            <a:ext cx="1344377" cy="1995312"/>
            <a:chOff x="272875" y="1527563"/>
            <a:chExt cx="255950" cy="455000"/>
          </a:xfrm>
        </p:grpSpPr>
        <p:sp>
          <p:nvSpPr>
            <p:cNvPr id="175" name="Google Shape;175;p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4"/>
          <p:cNvSpPr/>
          <p:nvPr/>
        </p:nvSpPr>
        <p:spPr>
          <a:xfrm rot="2491995">
            <a:off x="8061861" y="3895420"/>
            <a:ext cx="2265111" cy="2165862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1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1538275" flipH="1">
            <a:off x="-1241959" y="-985041"/>
            <a:ext cx="3297390" cy="2276635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13"/>
          <p:cNvSpPr/>
          <p:nvPr/>
        </p:nvSpPr>
        <p:spPr>
          <a:xfrm rot="3011561">
            <a:off x="8474812" y="4330185"/>
            <a:ext cx="1345837" cy="1286867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13"/>
          <p:cNvGrpSpPr/>
          <p:nvPr/>
        </p:nvGrpSpPr>
        <p:grpSpPr>
          <a:xfrm rot="3559955">
            <a:off x="-42012" y="-631342"/>
            <a:ext cx="1344348" cy="1995332"/>
            <a:chOff x="272875" y="1527563"/>
            <a:chExt cx="255950" cy="455000"/>
          </a:xfrm>
        </p:grpSpPr>
        <p:sp>
          <p:nvSpPr>
            <p:cNvPr id="671" name="Google Shape;671;p1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06" name="Google Shape;706;p1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024386">
            <a:off x="7156213" y="-1143378"/>
            <a:ext cx="2894879" cy="259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13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-7120613" flipH="1">
            <a:off x="5305666" y="-1758350"/>
            <a:ext cx="2894876" cy="2593327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13"/>
          <p:cNvSpPr txBox="1">
            <a:spLocks noGrp="1"/>
          </p:cNvSpPr>
          <p:nvPr>
            <p:ph type="title" hasCustomPrompt="1"/>
          </p:nvPr>
        </p:nvSpPr>
        <p:spPr>
          <a:xfrm>
            <a:off x="3170031" y="3417401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09" name="Google Shape;709;p13"/>
          <p:cNvSpPr txBox="1">
            <a:spLocks noGrp="1"/>
          </p:cNvSpPr>
          <p:nvPr>
            <p:ph type="title" idx="2" hasCustomPrompt="1"/>
          </p:nvPr>
        </p:nvSpPr>
        <p:spPr>
          <a:xfrm>
            <a:off x="5686543" y="3417401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0" name="Google Shape;710;p13"/>
          <p:cNvSpPr txBox="1">
            <a:spLocks noGrp="1"/>
          </p:cNvSpPr>
          <p:nvPr>
            <p:ph type="title" idx="3" hasCustomPrompt="1"/>
          </p:nvPr>
        </p:nvSpPr>
        <p:spPr>
          <a:xfrm>
            <a:off x="5697526" y="1667000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1" name="Google Shape;711;p13"/>
          <p:cNvSpPr txBox="1">
            <a:spLocks noGrp="1"/>
          </p:cNvSpPr>
          <p:nvPr>
            <p:ph type="title" idx="4" hasCustomPrompt="1"/>
          </p:nvPr>
        </p:nvSpPr>
        <p:spPr>
          <a:xfrm>
            <a:off x="637282" y="3444201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2" name="Google Shape;712;p13"/>
          <p:cNvSpPr txBox="1">
            <a:spLocks noGrp="1"/>
          </p:cNvSpPr>
          <p:nvPr>
            <p:ph type="title" idx="5" hasCustomPrompt="1"/>
          </p:nvPr>
        </p:nvSpPr>
        <p:spPr>
          <a:xfrm>
            <a:off x="637282" y="1667000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3" name="Google Shape;713;p13"/>
          <p:cNvSpPr txBox="1">
            <a:spLocks noGrp="1"/>
          </p:cNvSpPr>
          <p:nvPr>
            <p:ph type="title" idx="6" hasCustomPrompt="1"/>
          </p:nvPr>
        </p:nvSpPr>
        <p:spPr>
          <a:xfrm>
            <a:off x="3170031" y="1667000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4" name="Google Shape;714;p13"/>
          <p:cNvSpPr txBox="1">
            <a:spLocks noGrp="1"/>
          </p:cNvSpPr>
          <p:nvPr>
            <p:ph type="ctrTitle" idx="7"/>
          </p:nvPr>
        </p:nvSpPr>
        <p:spPr>
          <a:xfrm>
            <a:off x="4160248" y="326740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5" name="Google Shape;715;p13"/>
          <p:cNvSpPr txBox="1">
            <a:spLocks noGrp="1"/>
          </p:cNvSpPr>
          <p:nvPr>
            <p:ph type="subTitle" idx="1"/>
          </p:nvPr>
        </p:nvSpPr>
        <p:spPr>
          <a:xfrm>
            <a:off x="4160247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13"/>
          <p:cNvSpPr txBox="1">
            <a:spLocks noGrp="1"/>
          </p:cNvSpPr>
          <p:nvPr>
            <p:ph type="ctrTitle" idx="8"/>
          </p:nvPr>
        </p:nvSpPr>
        <p:spPr>
          <a:xfrm>
            <a:off x="6688381" y="326740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7" name="Google Shape;717;p13"/>
          <p:cNvSpPr txBox="1">
            <a:spLocks noGrp="1"/>
          </p:cNvSpPr>
          <p:nvPr>
            <p:ph type="subTitle" idx="9"/>
          </p:nvPr>
        </p:nvSpPr>
        <p:spPr>
          <a:xfrm>
            <a:off x="6688378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13"/>
          <p:cNvSpPr/>
          <p:nvPr/>
        </p:nvSpPr>
        <p:spPr>
          <a:xfrm>
            <a:off x="1150175" y="2700900"/>
            <a:ext cx="2525" cy="25"/>
          </a:xfrm>
          <a:custGeom>
            <a:avLst/>
            <a:gdLst/>
            <a:ahLst/>
            <a:cxnLst/>
            <a:rect l="l" t="t" r="r" b="b"/>
            <a:pathLst>
              <a:path w="101" h="1" extrusionOk="0">
                <a:moveTo>
                  <a:pt x="101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EF2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719" name="Google Shape;719;p13"/>
          <p:cNvSpPr txBox="1">
            <a:spLocks noGrp="1"/>
          </p:cNvSpPr>
          <p:nvPr>
            <p:ph type="ctrTitle" idx="13"/>
          </p:nvPr>
        </p:nvSpPr>
        <p:spPr>
          <a:xfrm>
            <a:off x="6688650" y="149005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0" name="Google Shape;720;p13"/>
          <p:cNvSpPr txBox="1">
            <a:spLocks noGrp="1"/>
          </p:cNvSpPr>
          <p:nvPr>
            <p:ph type="subTitle" idx="14"/>
          </p:nvPr>
        </p:nvSpPr>
        <p:spPr>
          <a:xfrm>
            <a:off x="6688665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13"/>
          <p:cNvSpPr txBox="1">
            <a:spLocks noGrp="1"/>
          </p:cNvSpPr>
          <p:nvPr>
            <p:ph type="ctrTitle" idx="15"/>
          </p:nvPr>
        </p:nvSpPr>
        <p:spPr>
          <a:xfrm>
            <a:off x="1622668" y="326740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2" name="Google Shape;722;p13"/>
          <p:cNvSpPr txBox="1">
            <a:spLocks noGrp="1"/>
          </p:cNvSpPr>
          <p:nvPr>
            <p:ph type="subTitle" idx="16"/>
          </p:nvPr>
        </p:nvSpPr>
        <p:spPr>
          <a:xfrm>
            <a:off x="1622669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13"/>
          <p:cNvSpPr txBox="1">
            <a:spLocks noGrp="1"/>
          </p:cNvSpPr>
          <p:nvPr>
            <p:ph type="ctrTitle" idx="17"/>
          </p:nvPr>
        </p:nvSpPr>
        <p:spPr>
          <a:xfrm>
            <a:off x="1622668" y="149005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4" name="Google Shape;724;p13"/>
          <p:cNvSpPr txBox="1">
            <a:spLocks noGrp="1"/>
          </p:cNvSpPr>
          <p:nvPr>
            <p:ph type="subTitle" idx="18"/>
          </p:nvPr>
        </p:nvSpPr>
        <p:spPr>
          <a:xfrm>
            <a:off x="1622669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13"/>
          <p:cNvSpPr txBox="1">
            <a:spLocks noGrp="1"/>
          </p:cNvSpPr>
          <p:nvPr>
            <p:ph type="ctrTitle" idx="19"/>
          </p:nvPr>
        </p:nvSpPr>
        <p:spPr>
          <a:xfrm>
            <a:off x="4160243" y="149005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subTitle" idx="20"/>
          </p:nvPr>
        </p:nvSpPr>
        <p:spPr>
          <a:xfrm>
            <a:off x="4160258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3"/>
          <p:cNvSpPr txBox="1">
            <a:spLocks noGrp="1"/>
          </p:cNvSpPr>
          <p:nvPr>
            <p:ph type="ctrTitle" idx="21"/>
          </p:nvPr>
        </p:nvSpPr>
        <p:spPr>
          <a:xfrm>
            <a:off x="720000" y="342524"/>
            <a:ext cx="7704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1"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25"/>
          <p:cNvSpPr txBox="1">
            <a:spLocks noGrp="1"/>
          </p:cNvSpPr>
          <p:nvPr>
            <p:ph type="subTitle" idx="1"/>
          </p:nvPr>
        </p:nvSpPr>
        <p:spPr>
          <a:xfrm>
            <a:off x="671450" y="2555700"/>
            <a:ext cx="3566700" cy="11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5" name="Google Shape;1495;p25"/>
          <p:cNvSpPr txBox="1">
            <a:spLocks noGrp="1"/>
          </p:cNvSpPr>
          <p:nvPr>
            <p:ph type="ctrTitle"/>
          </p:nvPr>
        </p:nvSpPr>
        <p:spPr>
          <a:xfrm>
            <a:off x="671450" y="1875052"/>
            <a:ext cx="26043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96" name="Google Shape;1496;p25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25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 rot="1326165" flipH="1">
            <a:off x="-191445" y="412888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8" name="Google Shape;1498;p25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499" name="Google Shape;1499;p2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4" name="Google Shape;1534;p25"/>
          <p:cNvSpPr/>
          <p:nvPr/>
        </p:nvSpPr>
        <p:spPr>
          <a:xfrm>
            <a:off x="4566955" y="-2521549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5" name="Google Shape;1535;p25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7675040">
            <a:off x="2669916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" name="Google Shape;1536;p25"/>
          <p:cNvPicPr preferRelativeResize="0"/>
          <p:nvPr/>
        </p:nvPicPr>
        <p:blipFill>
          <a:blip r:embed="rId5">
            <a:alphaModFix amt="74000"/>
          </a:blip>
          <a:stretch>
            <a:fillRect/>
          </a:stretch>
        </p:blipFill>
        <p:spPr>
          <a:xfrm rot="-9631575" flipH="1">
            <a:off x="-1503235" y="-1230424"/>
            <a:ext cx="2894874" cy="25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BLANK_1_1_1_1_1_1_2_1"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9" name="Google Shape;1759;p30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1248590" y="25322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0" name="Google Shape;1760;p30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-1738310" y="40818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1" name="Google Shape;1761;p30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 rot="2453973">
            <a:off x="6716115" y="-248136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2" name="Google Shape;1762;p30"/>
          <p:cNvPicPr preferRelativeResize="0"/>
          <p:nvPr/>
        </p:nvPicPr>
        <p:blipFill>
          <a:blip r:embed="rId4">
            <a:alphaModFix amt="47000"/>
          </a:blip>
          <a:stretch>
            <a:fillRect/>
          </a:stretch>
        </p:blipFill>
        <p:spPr>
          <a:xfrm rot="10800000"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3" name="Google Shape;1763;p30"/>
          <p:cNvGrpSpPr/>
          <p:nvPr/>
        </p:nvGrpSpPr>
        <p:grpSpPr>
          <a:xfrm rot="-2700000">
            <a:off x="167955" y="3080962"/>
            <a:ext cx="1344349" cy="2469678"/>
            <a:chOff x="272875" y="1419395"/>
            <a:chExt cx="255950" cy="563168"/>
          </a:xfrm>
        </p:grpSpPr>
        <p:sp>
          <p:nvSpPr>
            <p:cNvPr id="1764" name="Google Shape;1764;p30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0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0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0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0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0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0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0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0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0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0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0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0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0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0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0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0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0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0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0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0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0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0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0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0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0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0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0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0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0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0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0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0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0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0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9" name="Google Shape;1799;p30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800" name="Google Shape;1800;p30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0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0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0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0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0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0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0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0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0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0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0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0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0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0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0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0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0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0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0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0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0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0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0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0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0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0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0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0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0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0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0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0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0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0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5" name="Google Shape;1835;p30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7704000" cy="13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36" name="Google Shape;1836;p30"/>
          <p:cNvSpPr txBox="1">
            <a:spLocks noGrp="1"/>
          </p:cNvSpPr>
          <p:nvPr>
            <p:ph type="subTitle" idx="1"/>
          </p:nvPr>
        </p:nvSpPr>
        <p:spPr>
          <a:xfrm>
            <a:off x="720000" y="2603948"/>
            <a:ext cx="7704000" cy="9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37" name="Google Shape;1837;p30"/>
          <p:cNvSpPr txBox="1"/>
          <p:nvPr/>
        </p:nvSpPr>
        <p:spPr>
          <a:xfrm>
            <a:off x="2646000" y="3628979"/>
            <a:ext cx="38520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CREDITS: This presentation template was created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Slidesgo,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including icons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Flaticon,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</a:t>
            </a: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nfographics &amp; images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Freepik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8" name="Google Shape;1838;p30"/>
          <p:cNvSpPr/>
          <p:nvPr/>
        </p:nvSpPr>
        <p:spPr>
          <a:xfrm>
            <a:off x="5570568" y="-2413037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0" name="Google Shape;1840;p31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1248590" y="25322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1" name="Google Shape;1841;p31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-1738310" y="40818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2" name="Google Shape;1842;p31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 rot="2453973">
            <a:off x="6716115" y="-248136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" name="Google Shape;1843;p31"/>
          <p:cNvPicPr preferRelativeResize="0"/>
          <p:nvPr/>
        </p:nvPicPr>
        <p:blipFill>
          <a:blip r:embed="rId4">
            <a:alphaModFix amt="47000"/>
          </a:blip>
          <a:stretch>
            <a:fillRect/>
          </a:stretch>
        </p:blipFill>
        <p:spPr>
          <a:xfrm rot="10800000"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4" name="Google Shape;1844;p31"/>
          <p:cNvGrpSpPr/>
          <p:nvPr/>
        </p:nvGrpSpPr>
        <p:grpSpPr>
          <a:xfrm rot="-2700000">
            <a:off x="167955" y="3080962"/>
            <a:ext cx="1344349" cy="2469678"/>
            <a:chOff x="272875" y="1419395"/>
            <a:chExt cx="255950" cy="563168"/>
          </a:xfrm>
        </p:grpSpPr>
        <p:sp>
          <p:nvSpPr>
            <p:cNvPr id="1845" name="Google Shape;1845;p3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1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1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1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1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1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1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0" name="Google Shape;1880;p31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881" name="Google Shape;1881;p3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1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1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1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1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6" name="Google Shape;1916;p31"/>
          <p:cNvSpPr/>
          <p:nvPr/>
        </p:nvSpPr>
        <p:spPr>
          <a:xfrm>
            <a:off x="5570568" y="-2413037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8" name="Google Shape;1918;p3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9" name="Google Shape;1919;p32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920" name="Google Shape;1920;p3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2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2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2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2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2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2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55" name="Google Shape;1955;p32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6" name="Google Shape;1956;p32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957" name="Google Shape;1957;p32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B45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9" name="Google Shape;1959;p3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0" name="Google Shape;1960;p33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1961" name="Google Shape;1961;p3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96" name="Google Shape;1996;p3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7" name="Google Shape;1997;p33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8" name="Google Shape;1998;p33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1999" name="Google Shape;1999;p3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3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3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3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3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3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3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71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5" name="Google Shape;2125;p38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9461196">
            <a:off x="1917996" y="2388117"/>
            <a:ext cx="2894873" cy="259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6" name="Google Shape;2126;p38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1377427">
            <a:off x="4764679" y="752254"/>
            <a:ext cx="2894876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7" name="Google Shape;2127;p38"/>
          <p:cNvPicPr preferRelativeResize="0"/>
          <p:nvPr/>
        </p:nvPicPr>
        <p:blipFill>
          <a:blip r:embed="rId5">
            <a:alphaModFix amt="47000"/>
          </a:blip>
          <a:stretch>
            <a:fillRect/>
          </a:stretch>
        </p:blipFill>
        <p:spPr>
          <a:xfrm>
            <a:off x="1808452" y="227299"/>
            <a:ext cx="5527099" cy="4562724"/>
          </a:xfrm>
          <a:prstGeom prst="rect">
            <a:avLst/>
          </a:prstGeom>
          <a:noFill/>
          <a:ln>
            <a:noFill/>
          </a:ln>
        </p:spPr>
      </p:pic>
      <p:sp>
        <p:nvSpPr>
          <p:cNvPr id="2128" name="Google Shape;2128;p38"/>
          <p:cNvSpPr txBox="1">
            <a:spLocks noGrp="1"/>
          </p:cNvSpPr>
          <p:nvPr>
            <p:ph type="ctrTitle"/>
          </p:nvPr>
        </p:nvSpPr>
        <p:spPr>
          <a:xfrm>
            <a:off x="1426500" y="1130675"/>
            <a:ext cx="6291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Pancasila Sebagai Sistem Etika</a:t>
            </a:r>
            <a:endParaRPr dirty="0"/>
          </a:p>
        </p:txBody>
      </p:sp>
      <p:sp>
        <p:nvSpPr>
          <p:cNvPr id="2129" name="Google Shape;2129;p38"/>
          <p:cNvSpPr txBox="1">
            <a:spLocks noGrp="1"/>
          </p:cNvSpPr>
          <p:nvPr>
            <p:ph type="subTitle" idx="1"/>
          </p:nvPr>
        </p:nvSpPr>
        <p:spPr>
          <a:xfrm>
            <a:off x="720000" y="3220225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Kelompok 11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Anggota : Muhammad Sandy Syahputra 2207051009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                Rischo </a:t>
            </a:r>
            <a:r>
              <a:rPr lang="en"/>
              <a:t>Herlambang 2207051014</a:t>
            </a:r>
            <a:endParaRPr dirty="0"/>
          </a:p>
        </p:txBody>
      </p:sp>
      <p:sp>
        <p:nvSpPr>
          <p:cNvPr id="2130" name="Google Shape;2130;p38"/>
          <p:cNvSpPr/>
          <p:nvPr/>
        </p:nvSpPr>
        <p:spPr>
          <a:xfrm>
            <a:off x="-3657600" y="7305175"/>
            <a:ext cx="792600" cy="792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Google Shape;2136;p39"/>
          <p:cNvSpPr txBox="1">
            <a:spLocks noGrp="1"/>
          </p:cNvSpPr>
          <p:nvPr>
            <p:ph type="ctrTitle"/>
          </p:nvPr>
        </p:nvSpPr>
        <p:spPr>
          <a:xfrm>
            <a:off x="423840" y="285750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Penjelasan Pancasila Sebagai Dasar Etika</a:t>
            </a:r>
            <a:endParaRPr dirty="0"/>
          </a:p>
        </p:txBody>
      </p:sp>
      <p:sp>
        <p:nvSpPr>
          <p:cNvPr id="2135" name="Google Shape;2135;p39"/>
          <p:cNvSpPr txBox="1">
            <a:spLocks noGrp="1"/>
          </p:cNvSpPr>
          <p:nvPr>
            <p:ph type="body" idx="1"/>
          </p:nvPr>
        </p:nvSpPr>
        <p:spPr>
          <a:xfrm>
            <a:off x="552360" y="863550"/>
            <a:ext cx="7704000" cy="704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0" i="0" dirty="0">
                <a:effectLst/>
                <a:latin typeface="Roboto" panose="020B0604020202020204" pitchFamily="2" charset="0"/>
              </a:rPr>
              <a:t>Pancasila </a:t>
            </a:r>
            <a:r>
              <a:rPr lang="en-ID" b="0" i="0" dirty="0" err="1">
                <a:effectLst/>
                <a:latin typeface="Roboto" panose="020B0604020202020204" pitchFamily="2" charset="0"/>
              </a:rPr>
              <a:t>sebagai</a:t>
            </a:r>
            <a:r>
              <a:rPr lang="en-ID" b="0" i="0" dirty="0">
                <a:effectLst/>
                <a:latin typeface="Roboto" panose="020B0604020202020204" pitchFamily="2" charset="0"/>
              </a:rPr>
              <a:t> Etika </a:t>
            </a:r>
            <a:r>
              <a:rPr lang="en-ID" b="0" i="0" dirty="0" err="1">
                <a:effectLst/>
                <a:latin typeface="Roboto" panose="020B0604020202020204" pitchFamily="2" charset="0"/>
              </a:rPr>
              <a:t>merupakan</a:t>
            </a:r>
            <a:r>
              <a:rPr lang="en-ID" b="0" i="0" dirty="0"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effectLst/>
                <a:latin typeface="Roboto" panose="020B0604020202020204" pitchFamily="2" charset="0"/>
              </a:rPr>
              <a:t>penjabaran</a:t>
            </a:r>
            <a:r>
              <a:rPr lang="en-ID" b="0" i="0" dirty="0"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effectLst/>
                <a:latin typeface="Roboto" panose="020B0604020202020204" pitchFamily="2" charset="0"/>
              </a:rPr>
              <a:t>dari</a:t>
            </a:r>
            <a:r>
              <a:rPr lang="en-ID" b="0" i="0" dirty="0"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effectLst/>
                <a:latin typeface="Roboto" panose="020B0604020202020204" pitchFamily="2" charset="0"/>
              </a:rPr>
              <a:t>sila</a:t>
            </a:r>
            <a:r>
              <a:rPr lang="en-ID" b="0" i="0" dirty="0">
                <a:effectLst/>
                <a:latin typeface="Roboto" panose="020B0604020202020204" pitchFamily="2" charset="0"/>
              </a:rPr>
              <a:t> Pancasila (</a:t>
            </a:r>
            <a:r>
              <a:rPr lang="en-ID" b="0" i="0" dirty="0" err="1">
                <a:effectLst/>
                <a:latin typeface="Roboto" panose="020B0604020202020204" pitchFamily="2" charset="0"/>
              </a:rPr>
              <a:t>nilai</a:t>
            </a:r>
            <a:r>
              <a:rPr lang="en-ID" b="0" i="0" dirty="0"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effectLst/>
                <a:latin typeface="Roboto" panose="020B0604020202020204" pitchFamily="2" charset="0"/>
              </a:rPr>
              <a:t>luhur</a:t>
            </a:r>
            <a:r>
              <a:rPr lang="en-ID" b="0" i="0" dirty="0"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effectLst/>
                <a:latin typeface="Roboto" panose="020B0604020202020204" pitchFamily="2" charset="0"/>
              </a:rPr>
              <a:t>bangsa</a:t>
            </a:r>
            <a:r>
              <a:rPr lang="en-ID" b="0" i="0" dirty="0">
                <a:effectLst/>
                <a:latin typeface="Roboto" panose="020B0604020202020204" pitchFamily="2" charset="0"/>
              </a:rPr>
              <a:t>) </a:t>
            </a:r>
            <a:r>
              <a:rPr lang="en-ID" b="0" i="0" dirty="0" err="1">
                <a:effectLst/>
                <a:latin typeface="Roboto" panose="020B0604020202020204" pitchFamily="2" charset="0"/>
              </a:rPr>
              <a:t>untuk</a:t>
            </a:r>
            <a:r>
              <a:rPr lang="en-ID" b="0" i="0" dirty="0"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effectLst/>
                <a:latin typeface="Roboto" panose="020B0604020202020204" pitchFamily="2" charset="0"/>
              </a:rPr>
              <a:t>mengatur</a:t>
            </a:r>
            <a:r>
              <a:rPr lang="en-ID" b="0" i="0" dirty="0"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effectLst/>
                <a:latin typeface="Roboto" panose="020B0604020202020204" pitchFamily="2" charset="0"/>
              </a:rPr>
              <a:t>perilaku</a:t>
            </a:r>
            <a:r>
              <a:rPr lang="en-ID" b="0" i="0" dirty="0"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effectLst/>
                <a:latin typeface="Roboto" panose="020B0604020202020204" pitchFamily="2" charset="0"/>
              </a:rPr>
              <a:t>masyarakat</a:t>
            </a:r>
            <a:r>
              <a:rPr lang="en-ID" b="0" i="0" dirty="0"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effectLst/>
                <a:latin typeface="Roboto" panose="020B0604020202020204" pitchFamily="2" charset="0"/>
              </a:rPr>
              <a:t>dalam</a:t>
            </a:r>
            <a:r>
              <a:rPr lang="en-ID" b="0" i="0" dirty="0"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effectLst/>
                <a:latin typeface="Roboto" panose="020B0604020202020204" pitchFamily="2" charset="0"/>
              </a:rPr>
              <a:t>kehidupan</a:t>
            </a:r>
            <a:r>
              <a:rPr lang="en-ID" b="0" i="0" dirty="0">
                <a:effectLst/>
                <a:latin typeface="Roboto" panose="020B0604020202020204" pitchFamily="2" charset="0"/>
              </a:rPr>
              <a:t>. </a:t>
            </a:r>
            <a:r>
              <a:rPr lang="en-ID" b="0" i="0" dirty="0" err="1">
                <a:effectLst/>
                <a:latin typeface="Roboto" panose="020B0604020202020204" pitchFamily="2" charset="0"/>
              </a:rPr>
              <a:t>Tujuannya</a:t>
            </a:r>
            <a:r>
              <a:rPr lang="en-ID" b="0" i="0" dirty="0">
                <a:effectLst/>
                <a:latin typeface="Roboto" panose="020B0604020202020204" pitchFamily="2" charset="0"/>
              </a:rPr>
              <a:t> agar </a:t>
            </a:r>
            <a:r>
              <a:rPr lang="en-ID" b="0" i="0" dirty="0" err="1">
                <a:effectLst/>
                <a:latin typeface="Roboto" panose="020B0604020202020204" pitchFamily="2" charset="0"/>
              </a:rPr>
              <a:t>tidak</a:t>
            </a:r>
            <a:r>
              <a:rPr lang="en-ID" b="0" i="0" dirty="0"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effectLst/>
                <a:latin typeface="Roboto" panose="020B0604020202020204" pitchFamily="2" charset="0"/>
              </a:rPr>
              <a:t>ada</a:t>
            </a:r>
            <a:r>
              <a:rPr lang="en-ID" b="0" i="0" dirty="0"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effectLst/>
                <a:latin typeface="Roboto" panose="020B0604020202020204" pitchFamily="2" charset="0"/>
              </a:rPr>
              <a:t>ketimpangan</a:t>
            </a:r>
            <a:r>
              <a:rPr lang="en-ID" b="0" i="0" dirty="0">
                <a:effectLst/>
                <a:latin typeface="Roboto" panose="020B0604020202020204" pitchFamily="2" charset="0"/>
              </a:rPr>
              <a:t> moral </a:t>
            </a:r>
            <a:r>
              <a:rPr lang="en-ID" b="0" i="0" dirty="0" err="1">
                <a:effectLst/>
                <a:latin typeface="Roboto" panose="020B0604020202020204" pitchFamily="2" charset="0"/>
              </a:rPr>
              <a:t>untuk</a:t>
            </a:r>
            <a:r>
              <a:rPr lang="en-ID" b="0" i="0" dirty="0"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effectLst/>
                <a:latin typeface="Roboto" panose="020B0604020202020204" pitchFamily="2" charset="0"/>
              </a:rPr>
              <a:t>menilai</a:t>
            </a:r>
            <a:r>
              <a:rPr lang="en-ID" b="0" i="0" dirty="0"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effectLst/>
                <a:latin typeface="Roboto" panose="020B0604020202020204" pitchFamily="2" charset="0"/>
              </a:rPr>
              <a:t>baik</a:t>
            </a:r>
            <a:r>
              <a:rPr lang="en-ID" b="0" i="0" dirty="0">
                <a:effectLst/>
                <a:latin typeface="Roboto" panose="020B0604020202020204" pitchFamily="2" charset="0"/>
              </a:rPr>
              <a:t> dan </a:t>
            </a:r>
            <a:r>
              <a:rPr lang="en-ID" b="0" i="0" dirty="0" err="1">
                <a:effectLst/>
                <a:latin typeface="Roboto" panose="020B0604020202020204" pitchFamily="2" charset="0"/>
              </a:rPr>
              <a:t>buruknya</a:t>
            </a:r>
            <a:r>
              <a:rPr lang="en-ID" b="0" i="0" dirty="0"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effectLst/>
                <a:latin typeface="Roboto" panose="020B0604020202020204" pitchFamily="2" charset="0"/>
              </a:rPr>
              <a:t>nilai-nilai</a:t>
            </a:r>
            <a:r>
              <a:rPr lang="en-ID" b="0" i="0" dirty="0"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effectLst/>
                <a:latin typeface="Roboto" panose="020B0604020202020204" pitchFamily="2" charset="0"/>
              </a:rPr>
              <a:t>luhur</a:t>
            </a:r>
            <a:r>
              <a:rPr lang="en-ID" b="0" i="0" dirty="0"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effectLst/>
                <a:latin typeface="Roboto" panose="020B0604020202020204" pitchFamily="2" charset="0"/>
              </a:rPr>
              <a:t>bangsa</a:t>
            </a:r>
            <a:r>
              <a:rPr lang="en-ID" b="0" i="0" dirty="0">
                <a:effectLst/>
                <a:latin typeface="Roboto" panose="020B0604020202020204" pitchFamily="2" charset="0"/>
              </a:rPr>
              <a:t>.</a:t>
            </a:r>
            <a:endParaRPr dirty="0"/>
          </a:p>
        </p:txBody>
      </p:sp>
      <p:sp>
        <p:nvSpPr>
          <p:cNvPr id="4" name="Google Shape;2136;p39">
            <a:extLst>
              <a:ext uri="{FF2B5EF4-FFF2-40B4-BE49-F238E27FC236}">
                <a16:creationId xmlns:a16="http://schemas.microsoft.com/office/drawing/2014/main" id="{33406D8E-C713-5F43-8076-71D1FA4075B2}"/>
              </a:ext>
            </a:extLst>
          </p:cNvPr>
          <p:cNvSpPr txBox="1">
            <a:spLocks/>
          </p:cNvSpPr>
          <p:nvPr/>
        </p:nvSpPr>
        <p:spPr>
          <a:xfrm>
            <a:off x="423840" y="1720800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verpass Black"/>
              <a:buNone/>
              <a:defRPr sz="8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en-ID" dirty="0" err="1"/>
              <a:t>Penjelasan</a:t>
            </a:r>
            <a:r>
              <a:rPr lang="en-ID" dirty="0"/>
              <a:t> Etika</a:t>
            </a:r>
          </a:p>
        </p:txBody>
      </p:sp>
      <p:sp>
        <p:nvSpPr>
          <p:cNvPr id="5" name="Google Shape;2135;p39">
            <a:extLst>
              <a:ext uri="{FF2B5EF4-FFF2-40B4-BE49-F238E27FC236}">
                <a16:creationId xmlns:a16="http://schemas.microsoft.com/office/drawing/2014/main" id="{1A4B9014-3F56-79B5-31FE-D1C8891681C6}"/>
              </a:ext>
            </a:extLst>
          </p:cNvPr>
          <p:cNvSpPr txBox="1">
            <a:spLocks/>
          </p:cNvSpPr>
          <p:nvPr/>
        </p:nvSpPr>
        <p:spPr>
          <a:xfrm>
            <a:off x="250693" y="2571750"/>
            <a:ext cx="7704000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 sz="12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39700" indent="0">
              <a:buNone/>
            </a:pP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Secara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etimologi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“ ETIKA “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berasal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dari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Bahasa Yunani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yaitu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ethos yang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berarti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watak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,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adat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ataupun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kesusilaan</a:t>
            </a:r>
            <a:endParaRPr lang="en-ID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40"/>
          <p:cNvSpPr txBox="1">
            <a:spLocks noGrp="1"/>
          </p:cNvSpPr>
          <p:nvPr>
            <p:ph type="ctrTitle" idx="21"/>
          </p:nvPr>
        </p:nvSpPr>
        <p:spPr>
          <a:xfrm>
            <a:off x="720000" y="342524"/>
            <a:ext cx="7704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Nilai Nilai Etika Pancasila</a:t>
            </a:r>
            <a:endParaRPr dirty="0"/>
          </a:p>
        </p:txBody>
      </p:sp>
      <p:pic>
        <p:nvPicPr>
          <p:cNvPr id="2142" name="Google Shape;2142;p40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3294245" y="3365497"/>
            <a:ext cx="842174" cy="7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3" name="Google Shape;2143;p40"/>
          <p:cNvPicPr preferRelativeResize="0"/>
          <p:nvPr/>
        </p:nvPicPr>
        <p:blipFill>
          <a:blip r:embed="rId4">
            <a:alphaModFix amt="61000"/>
          </a:blip>
          <a:stretch>
            <a:fillRect/>
          </a:stretch>
        </p:blipFill>
        <p:spPr>
          <a:xfrm>
            <a:off x="759925" y="3365497"/>
            <a:ext cx="842174" cy="7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5" name="Google Shape;2145;p40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759925" y="1601697"/>
            <a:ext cx="842174" cy="7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6" name="Google Shape;2146;p40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5822959" y="1601700"/>
            <a:ext cx="842174" cy="7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7" name="Google Shape;2147;p40"/>
          <p:cNvPicPr preferRelativeResize="0"/>
          <p:nvPr/>
        </p:nvPicPr>
        <p:blipFill>
          <a:blip r:embed="rId4">
            <a:alphaModFix amt="61000"/>
          </a:blip>
          <a:stretch>
            <a:fillRect/>
          </a:stretch>
        </p:blipFill>
        <p:spPr>
          <a:xfrm>
            <a:off x="3294234" y="1601697"/>
            <a:ext cx="842174" cy="708408"/>
          </a:xfrm>
          <a:prstGeom prst="rect">
            <a:avLst/>
          </a:prstGeom>
          <a:noFill/>
          <a:ln>
            <a:noFill/>
          </a:ln>
        </p:spPr>
      </p:pic>
      <p:sp>
        <p:nvSpPr>
          <p:cNvPr id="2148" name="Google Shape;2148;p40"/>
          <p:cNvSpPr txBox="1">
            <a:spLocks noGrp="1"/>
          </p:cNvSpPr>
          <p:nvPr>
            <p:ph type="title"/>
          </p:nvPr>
        </p:nvSpPr>
        <p:spPr>
          <a:xfrm>
            <a:off x="3170031" y="3417401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150" name="Google Shape;2150;p40"/>
          <p:cNvSpPr txBox="1">
            <a:spLocks noGrp="1"/>
          </p:cNvSpPr>
          <p:nvPr>
            <p:ph type="title" idx="3"/>
          </p:nvPr>
        </p:nvSpPr>
        <p:spPr>
          <a:xfrm>
            <a:off x="5697526" y="1667000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51" name="Google Shape;2151;p40"/>
          <p:cNvSpPr txBox="1">
            <a:spLocks noGrp="1"/>
          </p:cNvSpPr>
          <p:nvPr>
            <p:ph type="title" idx="4"/>
          </p:nvPr>
        </p:nvSpPr>
        <p:spPr>
          <a:xfrm>
            <a:off x="637282" y="3444201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52" name="Google Shape;2152;p40"/>
          <p:cNvSpPr txBox="1">
            <a:spLocks noGrp="1"/>
          </p:cNvSpPr>
          <p:nvPr>
            <p:ph type="title" idx="5"/>
          </p:nvPr>
        </p:nvSpPr>
        <p:spPr>
          <a:xfrm>
            <a:off x="637282" y="1667000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153" name="Google Shape;2153;p40"/>
          <p:cNvSpPr txBox="1">
            <a:spLocks noGrp="1"/>
          </p:cNvSpPr>
          <p:nvPr>
            <p:ph type="title" idx="6"/>
          </p:nvPr>
        </p:nvSpPr>
        <p:spPr>
          <a:xfrm>
            <a:off x="3170031" y="1667000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154" name="Google Shape;2154;p40"/>
          <p:cNvSpPr txBox="1">
            <a:spLocks noGrp="1"/>
          </p:cNvSpPr>
          <p:nvPr>
            <p:ph type="ctrTitle" idx="7"/>
          </p:nvPr>
        </p:nvSpPr>
        <p:spPr>
          <a:xfrm>
            <a:off x="4160248" y="326740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Sila kelima</a:t>
            </a:r>
            <a:endParaRPr dirty="0"/>
          </a:p>
        </p:txBody>
      </p:sp>
      <p:sp>
        <p:nvSpPr>
          <p:cNvPr id="2155" name="Google Shape;2155;p40"/>
          <p:cNvSpPr txBox="1">
            <a:spLocks noGrp="1"/>
          </p:cNvSpPr>
          <p:nvPr>
            <p:ph type="subTitle" idx="1"/>
          </p:nvPr>
        </p:nvSpPr>
        <p:spPr>
          <a:xfrm>
            <a:off x="4160247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Mengandung maksud bahwa  setiap penduduk Indonesia berhak mendapatkan penghidupan yang layak sesuai dengan amanat UUD 1945 dalam setiap lini kehidupan</a:t>
            </a:r>
            <a:endParaRPr sz="1100" dirty="0"/>
          </a:p>
        </p:txBody>
      </p:sp>
      <p:sp>
        <p:nvSpPr>
          <p:cNvPr id="2158" name="Google Shape;2158;p40"/>
          <p:cNvSpPr txBox="1">
            <a:spLocks noGrp="1"/>
          </p:cNvSpPr>
          <p:nvPr>
            <p:ph type="ctrTitle" idx="13"/>
          </p:nvPr>
        </p:nvSpPr>
        <p:spPr>
          <a:xfrm>
            <a:off x="6688650" y="149005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Sila Ketiga</a:t>
            </a:r>
            <a:endParaRPr dirty="0"/>
          </a:p>
        </p:txBody>
      </p:sp>
      <p:sp>
        <p:nvSpPr>
          <p:cNvPr id="2159" name="Google Shape;2159;p40"/>
          <p:cNvSpPr txBox="1">
            <a:spLocks noGrp="1"/>
          </p:cNvSpPr>
          <p:nvPr>
            <p:ph type="subTitle" idx="14"/>
          </p:nvPr>
        </p:nvSpPr>
        <p:spPr>
          <a:xfrm>
            <a:off x="6688665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Mengandung makna bahwa seluruh penduduk yang mendiami seluruh pulau yang ada di Indonesia ini merupakan saudara</a:t>
            </a:r>
            <a:endParaRPr sz="1100" dirty="0"/>
          </a:p>
        </p:txBody>
      </p:sp>
      <p:sp>
        <p:nvSpPr>
          <p:cNvPr id="2160" name="Google Shape;2160;p40"/>
          <p:cNvSpPr txBox="1">
            <a:spLocks noGrp="1"/>
          </p:cNvSpPr>
          <p:nvPr>
            <p:ph type="ctrTitle" idx="15"/>
          </p:nvPr>
        </p:nvSpPr>
        <p:spPr>
          <a:xfrm>
            <a:off x="1622668" y="326740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Sila Keempat</a:t>
            </a:r>
            <a:endParaRPr dirty="0"/>
          </a:p>
        </p:txBody>
      </p:sp>
      <p:sp>
        <p:nvSpPr>
          <p:cNvPr id="2161" name="Google Shape;2161;p40"/>
          <p:cNvSpPr txBox="1">
            <a:spLocks noGrp="1"/>
          </p:cNvSpPr>
          <p:nvPr>
            <p:ph type="subTitle" idx="16"/>
          </p:nvPr>
        </p:nvSpPr>
        <p:spPr>
          <a:xfrm>
            <a:off x="1622669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Mengandung maksud bahwa setiap pengambilan keputusan hendaknya dilakukan dengan jalan musyawarah untuk mufakat</a:t>
            </a:r>
            <a:endParaRPr sz="1100" dirty="0"/>
          </a:p>
        </p:txBody>
      </p:sp>
      <p:sp>
        <p:nvSpPr>
          <p:cNvPr id="2162" name="Google Shape;2162;p40"/>
          <p:cNvSpPr txBox="1">
            <a:spLocks noGrp="1"/>
          </p:cNvSpPr>
          <p:nvPr>
            <p:ph type="ctrTitle" idx="17"/>
          </p:nvPr>
        </p:nvSpPr>
        <p:spPr>
          <a:xfrm>
            <a:off x="1622668" y="149005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Sila Pertama</a:t>
            </a:r>
            <a:endParaRPr dirty="0"/>
          </a:p>
        </p:txBody>
      </p:sp>
      <p:sp>
        <p:nvSpPr>
          <p:cNvPr id="2163" name="Google Shape;2163;p40"/>
          <p:cNvSpPr txBox="1">
            <a:spLocks noGrp="1"/>
          </p:cNvSpPr>
          <p:nvPr>
            <p:ph type="subTitle" idx="18"/>
          </p:nvPr>
        </p:nvSpPr>
        <p:spPr>
          <a:xfrm>
            <a:off x="1622669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Secara garis besar mengandung makna bahwa Negara melindungi setiap pemeluk agama </a:t>
            </a:r>
            <a:endParaRPr sz="1100" dirty="0"/>
          </a:p>
        </p:txBody>
      </p:sp>
      <p:sp>
        <p:nvSpPr>
          <p:cNvPr id="2164" name="Google Shape;2164;p40"/>
          <p:cNvSpPr txBox="1">
            <a:spLocks noGrp="1"/>
          </p:cNvSpPr>
          <p:nvPr>
            <p:ph type="ctrTitle" idx="19"/>
          </p:nvPr>
        </p:nvSpPr>
        <p:spPr>
          <a:xfrm>
            <a:off x="4160243" y="149005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Sila Kedua</a:t>
            </a:r>
            <a:endParaRPr dirty="0"/>
          </a:p>
        </p:txBody>
      </p:sp>
      <p:sp>
        <p:nvSpPr>
          <p:cNvPr id="2165" name="Google Shape;2165;p40"/>
          <p:cNvSpPr txBox="1">
            <a:spLocks noGrp="1"/>
          </p:cNvSpPr>
          <p:nvPr>
            <p:ph type="subTitle" idx="20"/>
          </p:nvPr>
        </p:nvSpPr>
        <p:spPr>
          <a:xfrm>
            <a:off x="4160258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Mengandung makna bahwa setiap warga Negara mendapatkan perlakuan yang sama di mata hukum</a:t>
            </a:r>
            <a:endParaRPr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40"/>
          <p:cNvSpPr txBox="1">
            <a:spLocks noGrp="1"/>
          </p:cNvSpPr>
          <p:nvPr>
            <p:ph type="ctrTitle" idx="21"/>
          </p:nvPr>
        </p:nvSpPr>
        <p:spPr>
          <a:xfrm>
            <a:off x="720000" y="342524"/>
            <a:ext cx="7704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PENGERTIAN ETIKA</a:t>
            </a:r>
            <a:endParaRPr dirty="0"/>
          </a:p>
        </p:txBody>
      </p:sp>
      <p:pic>
        <p:nvPicPr>
          <p:cNvPr id="2145" name="Google Shape;2145;p40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759925" y="1601697"/>
            <a:ext cx="842174" cy="7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7" name="Google Shape;2147;p40"/>
          <p:cNvPicPr preferRelativeResize="0"/>
          <p:nvPr/>
        </p:nvPicPr>
        <p:blipFill>
          <a:blip r:embed="rId4">
            <a:alphaModFix amt="61000"/>
          </a:blip>
          <a:stretch>
            <a:fillRect/>
          </a:stretch>
        </p:blipFill>
        <p:spPr>
          <a:xfrm>
            <a:off x="5556780" y="1600939"/>
            <a:ext cx="842174" cy="708408"/>
          </a:xfrm>
          <a:prstGeom prst="rect">
            <a:avLst/>
          </a:prstGeom>
          <a:noFill/>
          <a:ln>
            <a:noFill/>
          </a:ln>
        </p:spPr>
      </p:pic>
      <p:sp>
        <p:nvSpPr>
          <p:cNvPr id="2152" name="Google Shape;2152;p40"/>
          <p:cNvSpPr txBox="1">
            <a:spLocks noGrp="1"/>
          </p:cNvSpPr>
          <p:nvPr>
            <p:ph type="title" idx="5"/>
          </p:nvPr>
        </p:nvSpPr>
        <p:spPr>
          <a:xfrm>
            <a:off x="637282" y="1667000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153" name="Google Shape;2153;p40"/>
          <p:cNvSpPr txBox="1">
            <a:spLocks noGrp="1"/>
          </p:cNvSpPr>
          <p:nvPr>
            <p:ph type="title" idx="6"/>
          </p:nvPr>
        </p:nvSpPr>
        <p:spPr>
          <a:xfrm>
            <a:off x="5459467" y="1667000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162" name="Google Shape;2162;p40"/>
          <p:cNvSpPr txBox="1">
            <a:spLocks noGrp="1"/>
          </p:cNvSpPr>
          <p:nvPr>
            <p:ph type="ctrTitle" idx="17"/>
          </p:nvPr>
        </p:nvSpPr>
        <p:spPr>
          <a:xfrm>
            <a:off x="1635760" y="1602453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UMUM</a:t>
            </a:r>
            <a:endParaRPr dirty="0"/>
          </a:p>
        </p:txBody>
      </p:sp>
      <p:sp>
        <p:nvSpPr>
          <p:cNvPr id="2164" name="Google Shape;2164;p40"/>
          <p:cNvSpPr txBox="1">
            <a:spLocks noGrp="1"/>
          </p:cNvSpPr>
          <p:nvPr>
            <p:ph type="ctrTitle" idx="19"/>
          </p:nvPr>
        </p:nvSpPr>
        <p:spPr>
          <a:xfrm>
            <a:off x="6496267" y="1649001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KHUSUS</a:t>
            </a:r>
            <a:endParaRPr dirty="0"/>
          </a:p>
        </p:txBody>
      </p:sp>
      <p:sp>
        <p:nvSpPr>
          <p:cNvPr id="24" name="Google Shape;2161;p40">
            <a:extLst>
              <a:ext uri="{FF2B5EF4-FFF2-40B4-BE49-F238E27FC236}">
                <a16:creationId xmlns:a16="http://schemas.microsoft.com/office/drawing/2014/main" id="{30FEA311-5C3E-9A32-CF0B-27373C7747E9}"/>
              </a:ext>
            </a:extLst>
          </p:cNvPr>
          <p:cNvSpPr txBox="1">
            <a:spLocks/>
          </p:cNvSpPr>
          <p:nvPr/>
        </p:nvSpPr>
        <p:spPr>
          <a:xfrm>
            <a:off x="1598581" y="1900447"/>
            <a:ext cx="18210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Mempertanyakan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prinsip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prinsip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berlaku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bagi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setiap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 Tindakan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manusia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id-ID" sz="1100" dirty="0"/>
          </a:p>
        </p:txBody>
      </p:sp>
      <p:sp>
        <p:nvSpPr>
          <p:cNvPr id="25" name="Google Shape;2161;p40">
            <a:extLst>
              <a:ext uri="{FF2B5EF4-FFF2-40B4-BE49-F238E27FC236}">
                <a16:creationId xmlns:a16="http://schemas.microsoft.com/office/drawing/2014/main" id="{7F6E4D94-69FE-5D28-9C59-454D23F54C5D}"/>
              </a:ext>
            </a:extLst>
          </p:cNvPr>
          <p:cNvSpPr txBox="1">
            <a:spLocks/>
          </p:cNvSpPr>
          <p:nvPr/>
        </p:nvSpPr>
        <p:spPr>
          <a:xfrm>
            <a:off x="6398954" y="1900447"/>
            <a:ext cx="18210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Membahas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prinsip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prinsip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tersebut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atas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hubungannya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berbagai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aspek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kehidupan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manusia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baik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sebagai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individu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etika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individual)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maupun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makhluk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sosial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etika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social)</a:t>
            </a:r>
            <a:endParaRPr lang="id-ID" sz="1100" dirty="0"/>
          </a:p>
        </p:txBody>
      </p:sp>
    </p:spTree>
    <p:extLst>
      <p:ext uri="{BB962C8B-B14F-4D97-AF65-F5344CB8AC3E}">
        <p14:creationId xmlns:p14="http://schemas.microsoft.com/office/powerpoint/2010/main" val="192365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p41"/>
          <p:cNvSpPr txBox="1">
            <a:spLocks noGrp="1"/>
          </p:cNvSpPr>
          <p:nvPr>
            <p:ph type="subTitle" idx="1"/>
          </p:nvPr>
        </p:nvSpPr>
        <p:spPr>
          <a:xfrm>
            <a:off x="671450" y="2555700"/>
            <a:ext cx="3566700" cy="11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1200" dirty="0"/>
              <a:t>Pancasila </a:t>
            </a:r>
            <a:r>
              <a:rPr lang="en-ID" sz="1200" dirty="0" err="1"/>
              <a:t>sebagai</a:t>
            </a:r>
            <a:r>
              <a:rPr lang="en-ID" sz="1200" dirty="0"/>
              <a:t> </a:t>
            </a:r>
            <a:r>
              <a:rPr lang="en-ID" sz="1200" dirty="0" err="1"/>
              <a:t>sistem</a:t>
            </a:r>
            <a:r>
              <a:rPr lang="en-ID" sz="1200" dirty="0"/>
              <a:t> </a:t>
            </a:r>
            <a:r>
              <a:rPr lang="en-ID" sz="1200" dirty="0" err="1"/>
              <a:t>filsafat</a:t>
            </a:r>
            <a:r>
              <a:rPr lang="en-ID" sz="1200" dirty="0"/>
              <a:t> pada </a:t>
            </a:r>
            <a:r>
              <a:rPr lang="en-ID" sz="1200" dirty="0" err="1"/>
              <a:t>hakekatnya</a:t>
            </a:r>
            <a:r>
              <a:rPr lang="en-ID" sz="1200" dirty="0"/>
              <a:t> </a:t>
            </a:r>
            <a:r>
              <a:rPr lang="en-ID" sz="1200" dirty="0" err="1"/>
              <a:t>adalah</a:t>
            </a:r>
            <a:r>
              <a:rPr lang="en-ID" sz="1200" dirty="0"/>
              <a:t> </a:t>
            </a:r>
            <a:r>
              <a:rPr lang="en-ID" sz="1200" dirty="0" err="1"/>
              <a:t>suatu</a:t>
            </a:r>
            <a:r>
              <a:rPr lang="en-ID" sz="1200" dirty="0"/>
              <a:t> </a:t>
            </a:r>
            <a:r>
              <a:rPr lang="en-ID" sz="1200" dirty="0" err="1"/>
              <a:t>nilai</a:t>
            </a:r>
            <a:r>
              <a:rPr lang="en-ID" sz="1200" dirty="0"/>
              <a:t>, </a:t>
            </a:r>
            <a:r>
              <a:rPr lang="en-ID" sz="1200" dirty="0" err="1"/>
              <a:t>sehingga</a:t>
            </a:r>
            <a:r>
              <a:rPr lang="en-ID" sz="1200" dirty="0"/>
              <a:t> </a:t>
            </a:r>
            <a:r>
              <a:rPr lang="en-ID" sz="1200" dirty="0" err="1"/>
              <a:t>menjadi</a:t>
            </a:r>
            <a:r>
              <a:rPr lang="en-ID" sz="1200" dirty="0"/>
              <a:t> </a:t>
            </a:r>
            <a:r>
              <a:rPr lang="en-ID" sz="1200" dirty="0" err="1"/>
              <a:t>sumber</a:t>
            </a:r>
            <a:r>
              <a:rPr lang="en-ID" sz="1200" dirty="0"/>
              <a:t> </a:t>
            </a:r>
            <a:r>
              <a:rPr lang="en-ID" sz="1200" dirty="0" err="1"/>
              <a:t>segala</a:t>
            </a:r>
            <a:r>
              <a:rPr lang="en-ID" sz="1200" dirty="0"/>
              <a:t> </a:t>
            </a:r>
            <a:r>
              <a:rPr lang="en-ID" sz="1200" dirty="0" err="1"/>
              <a:t>pembentuk</a:t>
            </a:r>
            <a:r>
              <a:rPr lang="en-ID" sz="1200" dirty="0"/>
              <a:t> </a:t>
            </a:r>
            <a:r>
              <a:rPr lang="en-ID" sz="1200" dirty="0" err="1"/>
              <a:t>norma</a:t>
            </a:r>
            <a:r>
              <a:rPr lang="en-ID" sz="1200" dirty="0"/>
              <a:t>, </a:t>
            </a:r>
            <a:r>
              <a:rPr lang="en-ID" sz="1200" dirty="0" err="1"/>
              <a:t>termasuk</a:t>
            </a:r>
            <a:r>
              <a:rPr lang="en-ID" sz="1200" dirty="0"/>
              <a:t> </a:t>
            </a:r>
            <a:r>
              <a:rPr lang="en-ID" sz="1200" dirty="0" err="1"/>
              <a:t>norma</a:t>
            </a:r>
            <a:r>
              <a:rPr lang="en-ID" sz="1200" dirty="0"/>
              <a:t> </a:t>
            </a:r>
            <a:r>
              <a:rPr lang="en-ID" sz="1200" dirty="0" err="1"/>
              <a:t>hukum</a:t>
            </a:r>
            <a:r>
              <a:rPr lang="en-ID" sz="1200" dirty="0"/>
              <a:t>, </a:t>
            </a:r>
            <a:r>
              <a:rPr lang="en-ID" sz="1200" dirty="0" err="1"/>
              <a:t>norma</a:t>
            </a:r>
            <a:r>
              <a:rPr lang="en-ID" sz="1200" dirty="0"/>
              <a:t> moral, dan </a:t>
            </a:r>
            <a:r>
              <a:rPr lang="en-ID" sz="1200" dirty="0" err="1"/>
              <a:t>norma</a:t>
            </a:r>
            <a:r>
              <a:rPr lang="en-ID" sz="1200" dirty="0"/>
              <a:t> </a:t>
            </a:r>
            <a:r>
              <a:rPr lang="en-ID" sz="1200" dirty="0" err="1"/>
              <a:t>nasional</a:t>
            </a:r>
            <a:r>
              <a:rPr lang="en-ID" sz="1200" dirty="0"/>
              <a:t> </a:t>
            </a:r>
            <a:r>
              <a:rPr lang="en-ID" sz="1200" dirty="0" err="1"/>
              <a:t>lainnya</a:t>
            </a:r>
            <a:r>
              <a:rPr lang="en-ID" sz="1200" dirty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1200" dirty="0" err="1"/>
              <a:t>Pemikiran</a:t>
            </a:r>
            <a:r>
              <a:rPr lang="en-ID" sz="1200" dirty="0"/>
              <a:t> </a:t>
            </a:r>
            <a:r>
              <a:rPr lang="en-ID" sz="1200" dirty="0" err="1"/>
              <a:t>filosofis</a:t>
            </a:r>
            <a:r>
              <a:rPr lang="en-ID" sz="1200" dirty="0"/>
              <a:t> </a:t>
            </a:r>
            <a:r>
              <a:rPr lang="en-ID" sz="1200" dirty="0" err="1"/>
              <a:t>tidak</a:t>
            </a:r>
            <a:r>
              <a:rPr lang="en-ID" sz="1200" dirty="0"/>
              <a:t> </a:t>
            </a:r>
            <a:r>
              <a:rPr lang="en-ID" sz="1200" dirty="0" err="1"/>
              <a:t>secara</a:t>
            </a:r>
            <a:r>
              <a:rPr lang="en-ID" sz="1200" dirty="0"/>
              <a:t> </a:t>
            </a:r>
            <a:r>
              <a:rPr lang="en-ID" sz="1200" dirty="0" err="1"/>
              <a:t>langsung</a:t>
            </a:r>
            <a:r>
              <a:rPr lang="en-ID" sz="1200" dirty="0"/>
              <a:t> </a:t>
            </a:r>
            <a:r>
              <a:rPr lang="en-ID" sz="1200" dirty="0" err="1"/>
              <a:t>mengajukan</a:t>
            </a:r>
            <a:r>
              <a:rPr lang="en-ID" sz="1200" dirty="0"/>
              <a:t> </a:t>
            </a:r>
            <a:r>
              <a:rPr lang="en-ID" sz="1200" dirty="0" err="1"/>
              <a:t>norma</a:t>
            </a:r>
            <a:r>
              <a:rPr lang="en-ID" sz="1200" dirty="0"/>
              <a:t> </a:t>
            </a:r>
            <a:r>
              <a:rPr lang="en-ID" sz="1200" dirty="0" err="1"/>
              <a:t>sebagai</a:t>
            </a:r>
            <a:r>
              <a:rPr lang="en-ID" sz="1200" dirty="0"/>
              <a:t> </a:t>
            </a:r>
            <a:r>
              <a:rPr lang="en-ID" sz="1200" dirty="0" err="1"/>
              <a:t>pedoman</a:t>
            </a:r>
            <a:r>
              <a:rPr lang="en-ID" sz="1200" dirty="0"/>
              <a:t> </a:t>
            </a:r>
            <a:r>
              <a:rPr lang="en-ID" sz="1200" dirty="0" err="1"/>
              <a:t>tindakan</a:t>
            </a:r>
            <a:r>
              <a:rPr lang="en-ID" sz="1200" dirty="0"/>
              <a:t> </a:t>
            </a:r>
            <a:r>
              <a:rPr lang="en-ID" sz="1200" dirty="0" err="1"/>
              <a:t>atau</a:t>
            </a:r>
            <a:r>
              <a:rPr lang="en-ID" sz="1200" dirty="0"/>
              <a:t> </a:t>
            </a:r>
            <a:r>
              <a:rPr lang="en-ID" sz="1200" dirty="0" err="1"/>
              <a:t>praktik</a:t>
            </a:r>
            <a:r>
              <a:rPr lang="en-ID" sz="1200" dirty="0"/>
              <a:t>, </a:t>
            </a:r>
            <a:r>
              <a:rPr lang="en-ID" sz="1200" dirty="0" err="1"/>
              <a:t>melainkan</a:t>
            </a:r>
            <a:r>
              <a:rPr lang="en-ID" sz="1200" dirty="0"/>
              <a:t> </a:t>
            </a:r>
            <a:r>
              <a:rPr lang="en-ID" sz="1200" dirty="0" err="1"/>
              <a:t>nilai-nilai</a:t>
            </a:r>
            <a:r>
              <a:rPr lang="en-ID" sz="1200" dirty="0"/>
              <a:t> fundamental.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1200" dirty="0"/>
              <a:t>Etika </a:t>
            </a:r>
            <a:r>
              <a:rPr lang="en-ID" sz="1200" dirty="0" err="1"/>
              <a:t>adalah</a:t>
            </a:r>
            <a:r>
              <a:rPr lang="en-ID" sz="1200" dirty="0"/>
              <a:t> </a:t>
            </a:r>
            <a:r>
              <a:rPr lang="en-ID" sz="1200" dirty="0" err="1"/>
              <a:t>ilmu</a:t>
            </a:r>
            <a:r>
              <a:rPr lang="en-ID" sz="1200" dirty="0"/>
              <a:t> yang </a:t>
            </a:r>
            <a:r>
              <a:rPr lang="en-ID" sz="1200" dirty="0" err="1"/>
              <a:t>membahas</a:t>
            </a:r>
            <a:r>
              <a:rPr lang="en-ID" sz="1200" dirty="0"/>
              <a:t> </a:t>
            </a:r>
            <a:r>
              <a:rPr lang="en-ID" sz="1200" dirty="0" err="1"/>
              <a:t>tentang</a:t>
            </a:r>
            <a:r>
              <a:rPr lang="en-ID" sz="1200" dirty="0"/>
              <a:t> </a:t>
            </a:r>
            <a:r>
              <a:rPr lang="en-ID" sz="1200" dirty="0" err="1"/>
              <a:t>prinsip-prinsip</a:t>
            </a:r>
            <a:r>
              <a:rPr lang="en-ID" sz="1200" dirty="0"/>
              <a:t> yang </a:t>
            </a:r>
            <a:r>
              <a:rPr lang="en-ID" sz="1200" dirty="0" err="1"/>
              <a:t>berlaku</a:t>
            </a:r>
            <a:r>
              <a:rPr lang="en-ID" sz="1200" dirty="0"/>
              <a:t> pada </a:t>
            </a:r>
            <a:r>
              <a:rPr lang="en-ID" sz="1200" dirty="0" err="1"/>
              <a:t>setiap</a:t>
            </a:r>
            <a:r>
              <a:rPr lang="en-ID" sz="1200" dirty="0"/>
              <a:t> </a:t>
            </a:r>
            <a:r>
              <a:rPr lang="en-ID" sz="1200" dirty="0" err="1"/>
              <a:t>tindakan</a:t>
            </a:r>
            <a:r>
              <a:rPr lang="en-ID" sz="1200" dirty="0"/>
              <a:t> </a:t>
            </a:r>
            <a:r>
              <a:rPr lang="en-ID" sz="1200" dirty="0" err="1"/>
              <a:t>manusia</a:t>
            </a:r>
            <a:r>
              <a:rPr lang="en-ID" sz="1200" dirty="0"/>
              <a:t>, </a:t>
            </a:r>
            <a:r>
              <a:rPr lang="en-ID" sz="1200" dirty="0" err="1"/>
              <a:t>membahas</a:t>
            </a:r>
            <a:r>
              <a:rPr lang="en-ID" sz="1200" dirty="0"/>
              <a:t> </a:t>
            </a:r>
            <a:r>
              <a:rPr lang="en-ID" sz="1200" dirty="0" err="1"/>
              <a:t>masalah-masalah</a:t>
            </a:r>
            <a:r>
              <a:rPr lang="en-ID" sz="1200" dirty="0"/>
              <a:t> yang </a:t>
            </a:r>
            <a:r>
              <a:rPr lang="en-ID" sz="1200" dirty="0" err="1"/>
              <a:t>berkaitan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predikat</a:t>
            </a:r>
            <a:r>
              <a:rPr lang="en-ID" sz="1200" dirty="0"/>
              <a:t> “</a:t>
            </a:r>
            <a:r>
              <a:rPr lang="en-ID" sz="1200" dirty="0" err="1"/>
              <a:t>moralitas</a:t>
            </a:r>
            <a:r>
              <a:rPr lang="en-ID" sz="1200" dirty="0"/>
              <a:t>” , “</a:t>
            </a:r>
            <a:r>
              <a:rPr lang="en-ID" sz="1200" dirty="0" err="1"/>
              <a:t>baik</a:t>
            </a:r>
            <a:r>
              <a:rPr lang="en-ID" sz="1200" dirty="0"/>
              <a:t>” dan “</a:t>
            </a:r>
            <a:r>
              <a:rPr lang="en-ID" sz="1200" dirty="0" err="1"/>
              <a:t>buruk</a:t>
            </a:r>
            <a:r>
              <a:rPr lang="en-ID" sz="1200" dirty="0"/>
              <a:t>”.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1200" dirty="0" err="1"/>
              <a:t>Hubungan</a:t>
            </a:r>
            <a:r>
              <a:rPr lang="en-ID" sz="1200" dirty="0"/>
              <a:t> </a:t>
            </a:r>
            <a:r>
              <a:rPr lang="en-ID" sz="1200" dirty="0" err="1"/>
              <a:t>sistematis</a:t>
            </a:r>
            <a:r>
              <a:rPr lang="en-ID" sz="1200" dirty="0"/>
              <a:t> </a:t>
            </a:r>
            <a:r>
              <a:rPr lang="en-ID" sz="1200" dirty="0" err="1"/>
              <a:t>antara</a:t>
            </a:r>
            <a:r>
              <a:rPr lang="en-ID" sz="1200" dirty="0"/>
              <a:t> </a:t>
            </a:r>
            <a:r>
              <a:rPr lang="en-ID" sz="1200" dirty="0" err="1"/>
              <a:t>nilai</a:t>
            </a:r>
            <a:r>
              <a:rPr lang="en-ID" sz="1200" dirty="0"/>
              <a:t>, </a:t>
            </a:r>
            <a:r>
              <a:rPr lang="en-ID" sz="1200" dirty="0" err="1"/>
              <a:t>norma</a:t>
            </a:r>
            <a:r>
              <a:rPr lang="en-ID" sz="1200" dirty="0"/>
              <a:t>, dan moral, yang </a:t>
            </a:r>
            <a:r>
              <a:rPr lang="en-ID" sz="1200" dirty="0" err="1"/>
              <a:t>diwujudkan</a:t>
            </a:r>
            <a:r>
              <a:rPr lang="en-ID" sz="1200" dirty="0"/>
              <a:t> </a:t>
            </a:r>
            <a:r>
              <a:rPr lang="en-ID" sz="1200" dirty="0" err="1"/>
              <a:t>dalam</a:t>
            </a:r>
            <a:r>
              <a:rPr lang="en-ID" sz="1200" dirty="0"/>
              <a:t> </a:t>
            </a:r>
            <a:r>
              <a:rPr lang="en-ID" sz="1200" dirty="0" err="1"/>
              <a:t>perilaku</a:t>
            </a:r>
            <a:r>
              <a:rPr lang="en-ID" sz="1200" dirty="0"/>
              <a:t> </a:t>
            </a:r>
            <a:r>
              <a:rPr lang="en-ID" sz="1200" dirty="0" err="1"/>
              <a:t>kehidupan</a:t>
            </a:r>
            <a:r>
              <a:rPr lang="en-ID" sz="1200" dirty="0"/>
              <a:t> </a:t>
            </a:r>
            <a:r>
              <a:rPr lang="en-ID" sz="1200" dirty="0" err="1"/>
              <a:t>manusia</a:t>
            </a:r>
            <a:r>
              <a:rPr lang="en-ID" sz="1200" dirty="0"/>
              <a:t> yang </a:t>
            </a:r>
            <a:r>
              <a:rPr lang="en-ID" sz="1200" dirty="0" err="1"/>
              <a:t>sebenarnya</a:t>
            </a:r>
            <a:r>
              <a:rPr lang="en-ID" sz="1200" dirty="0"/>
              <a:t>.</a:t>
            </a:r>
            <a:endParaRPr sz="1200" dirty="0"/>
          </a:p>
        </p:txBody>
      </p:sp>
      <p:pic>
        <p:nvPicPr>
          <p:cNvPr id="2171" name="Google Shape;2171;p41"/>
          <p:cNvPicPr preferRelativeResize="0"/>
          <p:nvPr/>
        </p:nvPicPr>
        <p:blipFill rotWithShape="1">
          <a:blip r:embed="rId3"/>
          <a:srcRect l="26721" t="184" r="31446"/>
          <a:stretch/>
        </p:blipFill>
        <p:spPr>
          <a:xfrm>
            <a:off x="5601717" y="540000"/>
            <a:ext cx="2554500" cy="4063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72" name="Google Shape;2172;p41"/>
          <p:cNvSpPr/>
          <p:nvPr/>
        </p:nvSpPr>
        <p:spPr>
          <a:xfrm>
            <a:off x="4566955" y="-2521549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41"/>
          <p:cNvSpPr txBox="1">
            <a:spLocks noGrp="1"/>
          </p:cNvSpPr>
          <p:nvPr>
            <p:ph type="ctrTitle"/>
          </p:nvPr>
        </p:nvSpPr>
        <p:spPr>
          <a:xfrm>
            <a:off x="671450" y="899692"/>
            <a:ext cx="26043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Kesimpulan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p69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7704000" cy="13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3142" name="Google Shape;3142;p69"/>
          <p:cNvSpPr txBox="1">
            <a:spLocks noGrp="1"/>
          </p:cNvSpPr>
          <p:nvPr>
            <p:ph type="subTitle" idx="1"/>
          </p:nvPr>
        </p:nvSpPr>
        <p:spPr>
          <a:xfrm>
            <a:off x="720000" y="2603948"/>
            <a:ext cx="7704000" cy="9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A</a:t>
            </a:r>
            <a:r>
              <a:rPr lang="en" dirty="0"/>
              <a:t>dakah pertanyaan?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sandisaputra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+91 620 421 838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yourcompany.com</a:t>
            </a:r>
          </a:p>
        </p:txBody>
      </p:sp>
      <p:grpSp>
        <p:nvGrpSpPr>
          <p:cNvPr id="3143" name="Google Shape;3143;p69"/>
          <p:cNvGrpSpPr/>
          <p:nvPr/>
        </p:nvGrpSpPr>
        <p:grpSpPr>
          <a:xfrm>
            <a:off x="3767367" y="1989683"/>
            <a:ext cx="1609267" cy="389593"/>
            <a:chOff x="3771072" y="3043102"/>
            <a:chExt cx="1609267" cy="389593"/>
          </a:xfrm>
        </p:grpSpPr>
        <p:sp>
          <p:nvSpPr>
            <p:cNvPr id="3144" name="Google Shape;3144;p69"/>
            <p:cNvSpPr/>
            <p:nvPr/>
          </p:nvSpPr>
          <p:spPr>
            <a:xfrm>
              <a:off x="4990793" y="3043102"/>
              <a:ext cx="389546" cy="389593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3145" name="Google Shape;3145;p69"/>
            <p:cNvGrpSpPr/>
            <p:nvPr/>
          </p:nvGrpSpPr>
          <p:grpSpPr>
            <a:xfrm>
              <a:off x="3771072" y="3043102"/>
              <a:ext cx="389566" cy="389593"/>
              <a:chOff x="3859373" y="3043102"/>
              <a:chExt cx="389566" cy="389593"/>
            </a:xfrm>
          </p:grpSpPr>
          <p:sp>
            <p:nvSpPr>
              <p:cNvPr id="3146" name="Google Shape;3146;p69"/>
              <p:cNvSpPr/>
              <p:nvPr/>
            </p:nvSpPr>
            <p:spPr>
              <a:xfrm>
                <a:off x="4043511" y="3111313"/>
                <a:ext cx="133363" cy="321381"/>
              </a:xfrm>
              <a:custGeom>
                <a:avLst/>
                <a:gdLst/>
                <a:ahLst/>
                <a:cxnLst/>
                <a:rect l="l" t="t" r="r" b="b"/>
                <a:pathLst>
                  <a:path w="6527" h="15727" extrusionOk="0">
                    <a:moveTo>
                      <a:pt x="4957" y="1"/>
                    </a:moveTo>
                    <a:cubicBezTo>
                      <a:pt x="4645" y="1"/>
                      <a:pt x="4336" y="24"/>
                      <a:pt x="4028" y="69"/>
                    </a:cubicBezTo>
                    <a:cubicBezTo>
                      <a:pt x="2588" y="280"/>
                      <a:pt x="1700" y="890"/>
                      <a:pt x="1675" y="2250"/>
                    </a:cubicBezTo>
                    <a:lnTo>
                      <a:pt x="1675" y="5040"/>
                    </a:lnTo>
                    <a:cubicBezTo>
                      <a:pt x="1675" y="5348"/>
                      <a:pt x="1426" y="5599"/>
                      <a:pt x="1118" y="5599"/>
                    </a:cubicBezTo>
                    <a:lnTo>
                      <a:pt x="0" y="5599"/>
                    </a:lnTo>
                    <a:lnTo>
                      <a:pt x="0" y="6715"/>
                    </a:lnTo>
                    <a:lnTo>
                      <a:pt x="1118" y="6715"/>
                    </a:lnTo>
                    <a:cubicBezTo>
                      <a:pt x="1426" y="6715"/>
                      <a:pt x="1675" y="6965"/>
                      <a:pt x="1675" y="7274"/>
                    </a:cubicBezTo>
                    <a:lnTo>
                      <a:pt x="1675" y="15727"/>
                    </a:lnTo>
                    <a:lnTo>
                      <a:pt x="3352" y="15727"/>
                    </a:lnTo>
                    <a:lnTo>
                      <a:pt x="3352" y="7274"/>
                    </a:lnTo>
                    <a:cubicBezTo>
                      <a:pt x="3352" y="6965"/>
                      <a:pt x="3602" y="6715"/>
                      <a:pt x="3910" y="6715"/>
                    </a:cubicBezTo>
                    <a:lnTo>
                      <a:pt x="5709" y="6715"/>
                    </a:lnTo>
                    <a:lnTo>
                      <a:pt x="5987" y="5599"/>
                    </a:lnTo>
                    <a:lnTo>
                      <a:pt x="3910" y="5599"/>
                    </a:lnTo>
                    <a:cubicBezTo>
                      <a:pt x="3602" y="5599"/>
                      <a:pt x="3352" y="5348"/>
                      <a:pt x="3352" y="5040"/>
                    </a:cubicBezTo>
                    <a:lnTo>
                      <a:pt x="3352" y="3253"/>
                    </a:lnTo>
                    <a:cubicBezTo>
                      <a:pt x="3352" y="2316"/>
                      <a:pt x="3942" y="1677"/>
                      <a:pt x="4968" y="1504"/>
                    </a:cubicBezTo>
                    <a:cubicBezTo>
                      <a:pt x="5157" y="1473"/>
                      <a:pt x="5339" y="1460"/>
                      <a:pt x="5511" y="1460"/>
                    </a:cubicBezTo>
                    <a:cubicBezTo>
                      <a:pt x="5810" y="1460"/>
                      <a:pt x="6082" y="1498"/>
                      <a:pt x="6324" y="1546"/>
                    </a:cubicBezTo>
                    <a:lnTo>
                      <a:pt x="6526" y="182"/>
                    </a:lnTo>
                    <a:cubicBezTo>
                      <a:pt x="5988" y="62"/>
                      <a:pt x="5468" y="1"/>
                      <a:pt x="49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147" name="Google Shape;3147;p69"/>
              <p:cNvSpPr/>
              <p:nvPr/>
            </p:nvSpPr>
            <p:spPr>
              <a:xfrm>
                <a:off x="3859373" y="3043102"/>
                <a:ext cx="389566" cy="389593"/>
              </a:xfrm>
              <a:custGeom>
                <a:avLst/>
                <a:gdLst/>
                <a:ahLst/>
                <a:cxnLst/>
                <a:rect l="l" t="t" r="r" b="b"/>
                <a:pathLst>
                  <a:path w="19066" h="19065" extrusionOk="0">
                    <a:moveTo>
                      <a:pt x="2794" y="0"/>
                    </a:moveTo>
                    <a:cubicBezTo>
                      <a:pt x="1255" y="0"/>
                      <a:pt x="1" y="1253"/>
                      <a:pt x="1" y="2793"/>
                    </a:cubicBezTo>
                    <a:lnTo>
                      <a:pt x="1" y="16271"/>
                    </a:lnTo>
                    <a:cubicBezTo>
                      <a:pt x="1" y="17812"/>
                      <a:pt x="1255" y="19065"/>
                      <a:pt x="2794" y="19065"/>
                    </a:cubicBezTo>
                    <a:lnTo>
                      <a:pt x="9571" y="19065"/>
                    </a:lnTo>
                    <a:lnTo>
                      <a:pt x="9571" y="11171"/>
                    </a:lnTo>
                    <a:lnTo>
                      <a:pt x="8453" y="11171"/>
                    </a:lnTo>
                    <a:cubicBezTo>
                      <a:pt x="8145" y="11171"/>
                      <a:pt x="7896" y="10920"/>
                      <a:pt x="7896" y="10612"/>
                    </a:cubicBezTo>
                    <a:lnTo>
                      <a:pt x="7896" y="8378"/>
                    </a:lnTo>
                    <a:cubicBezTo>
                      <a:pt x="7896" y="8070"/>
                      <a:pt x="8145" y="7819"/>
                      <a:pt x="8453" y="7819"/>
                    </a:cubicBezTo>
                    <a:lnTo>
                      <a:pt x="9571" y="7819"/>
                    </a:lnTo>
                    <a:lnTo>
                      <a:pt x="9571" y="5836"/>
                    </a:lnTo>
                    <a:cubicBezTo>
                      <a:pt x="9571" y="3710"/>
                      <a:pt x="10741" y="2615"/>
                      <a:pt x="12878" y="2302"/>
                    </a:cubicBezTo>
                    <a:cubicBezTo>
                      <a:pt x="13231" y="2249"/>
                      <a:pt x="13591" y="2223"/>
                      <a:pt x="13956" y="2223"/>
                    </a:cubicBezTo>
                    <a:cubicBezTo>
                      <a:pt x="14725" y="2223"/>
                      <a:pt x="15517" y="2339"/>
                      <a:pt x="16318" y="2567"/>
                    </a:cubicBezTo>
                    <a:cubicBezTo>
                      <a:pt x="16589" y="2643"/>
                      <a:pt x="16759" y="2908"/>
                      <a:pt x="16718" y="3186"/>
                    </a:cubicBezTo>
                    <a:lnTo>
                      <a:pt x="16352" y="5650"/>
                    </a:lnTo>
                    <a:cubicBezTo>
                      <a:pt x="16329" y="5806"/>
                      <a:pt x="16240" y="5944"/>
                      <a:pt x="16111" y="6031"/>
                    </a:cubicBezTo>
                    <a:cubicBezTo>
                      <a:pt x="16006" y="6102"/>
                      <a:pt x="15912" y="6127"/>
                      <a:pt x="15818" y="6127"/>
                    </a:cubicBezTo>
                    <a:cubicBezTo>
                      <a:pt x="15717" y="6127"/>
                      <a:pt x="15614" y="6098"/>
                      <a:pt x="15494" y="6068"/>
                    </a:cubicBezTo>
                    <a:cubicBezTo>
                      <a:pt x="15202" y="5995"/>
                      <a:pt x="14879" y="5914"/>
                      <a:pt x="14527" y="5914"/>
                    </a:cubicBezTo>
                    <a:cubicBezTo>
                      <a:pt x="14409" y="5914"/>
                      <a:pt x="14289" y="5923"/>
                      <a:pt x="14165" y="5944"/>
                    </a:cubicBezTo>
                    <a:cubicBezTo>
                      <a:pt x="13534" y="6050"/>
                      <a:pt x="13481" y="6333"/>
                      <a:pt x="13481" y="6590"/>
                    </a:cubicBezTo>
                    <a:lnTo>
                      <a:pt x="13481" y="7819"/>
                    </a:lnTo>
                    <a:lnTo>
                      <a:pt x="15715" y="7819"/>
                    </a:lnTo>
                    <a:cubicBezTo>
                      <a:pt x="15887" y="7819"/>
                      <a:pt x="16048" y="7899"/>
                      <a:pt x="16154" y="8035"/>
                    </a:cubicBezTo>
                    <a:cubicBezTo>
                      <a:pt x="16260" y="8169"/>
                      <a:pt x="16297" y="8346"/>
                      <a:pt x="16256" y="8513"/>
                    </a:cubicBezTo>
                    <a:lnTo>
                      <a:pt x="15697" y="10747"/>
                    </a:lnTo>
                    <a:cubicBezTo>
                      <a:pt x="15635" y="10996"/>
                      <a:pt x="15412" y="11170"/>
                      <a:pt x="15156" y="11170"/>
                    </a:cubicBezTo>
                    <a:lnTo>
                      <a:pt x="13481" y="11170"/>
                    </a:lnTo>
                    <a:lnTo>
                      <a:pt x="13481" y="19065"/>
                    </a:lnTo>
                    <a:lnTo>
                      <a:pt x="16272" y="19065"/>
                    </a:lnTo>
                    <a:cubicBezTo>
                      <a:pt x="17813" y="19065"/>
                      <a:pt x="19066" y="17810"/>
                      <a:pt x="19066" y="16271"/>
                    </a:cubicBezTo>
                    <a:lnTo>
                      <a:pt x="19066" y="2793"/>
                    </a:lnTo>
                    <a:cubicBezTo>
                      <a:pt x="19066" y="1253"/>
                      <a:pt x="17813" y="0"/>
                      <a:pt x="16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148" name="Google Shape;3148;p69"/>
            <p:cNvGrpSpPr/>
            <p:nvPr/>
          </p:nvGrpSpPr>
          <p:grpSpPr>
            <a:xfrm>
              <a:off x="4380953" y="3043102"/>
              <a:ext cx="389525" cy="389593"/>
              <a:chOff x="4393055" y="3043102"/>
              <a:chExt cx="389525" cy="389593"/>
            </a:xfrm>
          </p:grpSpPr>
          <p:sp>
            <p:nvSpPr>
              <p:cNvPr id="3149" name="Google Shape;3149;p69"/>
              <p:cNvSpPr/>
              <p:nvPr/>
            </p:nvSpPr>
            <p:spPr>
              <a:xfrm>
                <a:off x="4462281" y="3112355"/>
                <a:ext cx="251075" cy="251085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2287" extrusionOk="0">
                    <a:moveTo>
                      <a:pt x="10053" y="1117"/>
                    </a:moveTo>
                    <a:cubicBezTo>
                      <a:pt x="10669" y="1117"/>
                      <a:pt x="11171" y="1617"/>
                      <a:pt x="11171" y="2233"/>
                    </a:cubicBezTo>
                    <a:cubicBezTo>
                      <a:pt x="11170" y="2850"/>
                      <a:pt x="10669" y="3351"/>
                      <a:pt x="10053" y="3351"/>
                    </a:cubicBezTo>
                    <a:cubicBezTo>
                      <a:pt x="9438" y="3351"/>
                      <a:pt x="8937" y="2850"/>
                      <a:pt x="8937" y="2233"/>
                    </a:cubicBezTo>
                    <a:cubicBezTo>
                      <a:pt x="8937" y="1617"/>
                      <a:pt x="9438" y="1117"/>
                      <a:pt x="10053" y="1117"/>
                    </a:cubicBezTo>
                    <a:close/>
                    <a:moveTo>
                      <a:pt x="6144" y="2233"/>
                    </a:moveTo>
                    <a:cubicBezTo>
                      <a:pt x="8300" y="2233"/>
                      <a:pt x="10053" y="3988"/>
                      <a:pt x="10053" y="6144"/>
                    </a:cubicBezTo>
                    <a:cubicBezTo>
                      <a:pt x="10053" y="8299"/>
                      <a:pt x="8300" y="10054"/>
                      <a:pt x="6144" y="10054"/>
                    </a:cubicBezTo>
                    <a:cubicBezTo>
                      <a:pt x="3989" y="10054"/>
                      <a:pt x="2234" y="8299"/>
                      <a:pt x="2234" y="6144"/>
                    </a:cubicBezTo>
                    <a:cubicBezTo>
                      <a:pt x="2234" y="3988"/>
                      <a:pt x="3987" y="2233"/>
                      <a:pt x="6144" y="2233"/>
                    </a:cubicBezTo>
                    <a:close/>
                    <a:moveTo>
                      <a:pt x="1675" y="1"/>
                    </a:moveTo>
                    <a:cubicBezTo>
                      <a:pt x="752" y="1"/>
                      <a:pt x="0" y="751"/>
                      <a:pt x="0" y="1676"/>
                    </a:cubicBezTo>
                    <a:lnTo>
                      <a:pt x="0" y="10611"/>
                    </a:lnTo>
                    <a:cubicBezTo>
                      <a:pt x="0" y="11536"/>
                      <a:pt x="752" y="12286"/>
                      <a:pt x="1675" y="12286"/>
                    </a:cubicBezTo>
                    <a:lnTo>
                      <a:pt x="10612" y="12286"/>
                    </a:lnTo>
                    <a:cubicBezTo>
                      <a:pt x="11536" y="12286"/>
                      <a:pt x="12288" y="11536"/>
                      <a:pt x="12288" y="10611"/>
                    </a:cubicBezTo>
                    <a:lnTo>
                      <a:pt x="12288" y="1676"/>
                    </a:lnTo>
                    <a:cubicBezTo>
                      <a:pt x="12288" y="752"/>
                      <a:pt x="11536" y="1"/>
                      <a:pt x="10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150" name="Google Shape;3150;p69"/>
              <p:cNvSpPr/>
              <p:nvPr/>
            </p:nvSpPr>
            <p:spPr>
              <a:xfrm>
                <a:off x="4530730" y="3180832"/>
                <a:ext cx="114177" cy="114129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585" extrusionOk="0">
                    <a:moveTo>
                      <a:pt x="2794" y="0"/>
                    </a:moveTo>
                    <a:cubicBezTo>
                      <a:pt x="1255" y="0"/>
                      <a:pt x="1" y="1252"/>
                      <a:pt x="1" y="2793"/>
                    </a:cubicBezTo>
                    <a:cubicBezTo>
                      <a:pt x="1" y="4332"/>
                      <a:pt x="1255" y="5585"/>
                      <a:pt x="2794" y="5585"/>
                    </a:cubicBezTo>
                    <a:cubicBezTo>
                      <a:pt x="4333" y="5585"/>
                      <a:pt x="5587" y="4332"/>
                      <a:pt x="5587" y="2793"/>
                    </a:cubicBezTo>
                    <a:cubicBezTo>
                      <a:pt x="5587" y="1252"/>
                      <a:pt x="4333" y="0"/>
                      <a:pt x="27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151" name="Google Shape;3151;p69"/>
              <p:cNvSpPr/>
              <p:nvPr/>
            </p:nvSpPr>
            <p:spPr>
              <a:xfrm>
                <a:off x="4393055" y="3043102"/>
                <a:ext cx="389525" cy="389593"/>
              </a:xfrm>
              <a:custGeom>
                <a:avLst/>
                <a:gdLst/>
                <a:ahLst/>
                <a:cxnLst/>
                <a:rect l="l" t="t" r="r" b="b"/>
                <a:pathLst>
                  <a:path w="19064" h="19065" extrusionOk="0">
                    <a:moveTo>
                      <a:pt x="14000" y="2271"/>
                    </a:moveTo>
                    <a:cubicBezTo>
                      <a:pt x="15539" y="2271"/>
                      <a:pt x="16794" y="3524"/>
                      <a:pt x="16794" y="5065"/>
                    </a:cubicBezTo>
                    <a:lnTo>
                      <a:pt x="16794" y="14000"/>
                    </a:lnTo>
                    <a:cubicBezTo>
                      <a:pt x="16794" y="15541"/>
                      <a:pt x="15539" y="16793"/>
                      <a:pt x="14000" y="16793"/>
                    </a:cubicBezTo>
                    <a:lnTo>
                      <a:pt x="5063" y="16793"/>
                    </a:lnTo>
                    <a:cubicBezTo>
                      <a:pt x="3524" y="16793"/>
                      <a:pt x="2272" y="15541"/>
                      <a:pt x="2272" y="14000"/>
                    </a:cubicBezTo>
                    <a:lnTo>
                      <a:pt x="2272" y="5065"/>
                    </a:lnTo>
                    <a:cubicBezTo>
                      <a:pt x="2272" y="3524"/>
                      <a:pt x="3524" y="2271"/>
                      <a:pt x="5063" y="2271"/>
                    </a:cubicBezTo>
                    <a:close/>
                    <a:moveTo>
                      <a:pt x="2829" y="0"/>
                    </a:moveTo>
                    <a:cubicBezTo>
                      <a:pt x="1290" y="0"/>
                      <a:pt x="0" y="1290"/>
                      <a:pt x="0" y="2831"/>
                    </a:cubicBezTo>
                    <a:lnTo>
                      <a:pt x="0" y="16234"/>
                    </a:lnTo>
                    <a:cubicBezTo>
                      <a:pt x="0" y="17775"/>
                      <a:pt x="1290" y="19065"/>
                      <a:pt x="2829" y="19065"/>
                    </a:cubicBezTo>
                    <a:lnTo>
                      <a:pt x="16235" y="19065"/>
                    </a:lnTo>
                    <a:cubicBezTo>
                      <a:pt x="17774" y="19065"/>
                      <a:pt x="19063" y="17775"/>
                      <a:pt x="19063" y="16234"/>
                    </a:cubicBezTo>
                    <a:lnTo>
                      <a:pt x="19063" y="2831"/>
                    </a:lnTo>
                    <a:cubicBezTo>
                      <a:pt x="19063" y="1290"/>
                      <a:pt x="17774" y="0"/>
                      <a:pt x="16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Aqua Marketing Plan by Slidego">
  <a:themeElements>
    <a:clrScheme name="Simple Light">
      <a:dk1>
        <a:srgbClr val="434343"/>
      </a:dk1>
      <a:lt1>
        <a:srgbClr val="FFFFFF"/>
      </a:lt1>
      <a:dk2>
        <a:srgbClr val="632F07"/>
      </a:dk2>
      <a:lt2>
        <a:srgbClr val="D47843"/>
      </a:lt2>
      <a:accent1>
        <a:srgbClr val="D47843"/>
      </a:accent1>
      <a:accent2>
        <a:srgbClr val="A8BAD7"/>
      </a:accent2>
      <a:accent3>
        <a:srgbClr val="9FC5E8"/>
      </a:accent3>
      <a:accent4>
        <a:srgbClr val="DC9EBD"/>
      </a:accent4>
      <a:accent5>
        <a:srgbClr val="7D93C4"/>
      </a:accent5>
      <a:accent6>
        <a:srgbClr val="DC946F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322</Words>
  <Application>Microsoft Office PowerPoint</Application>
  <PresentationFormat>On-screen Show (16:9)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Overpass Black</vt:lpstr>
      <vt:lpstr>Roboto</vt:lpstr>
      <vt:lpstr>Open Sans SemiBold</vt:lpstr>
      <vt:lpstr>Times New Roman</vt:lpstr>
      <vt:lpstr>Fira Sans Extra Condensed Medium</vt:lpstr>
      <vt:lpstr>Arial</vt:lpstr>
      <vt:lpstr>Open Sans</vt:lpstr>
      <vt:lpstr>Aqua Marketing Plan by Slidego</vt:lpstr>
      <vt:lpstr>Pancasila Sebagai Sistem Etika</vt:lpstr>
      <vt:lpstr>Penjelasan Pancasila Sebagai Dasar Etika</vt:lpstr>
      <vt:lpstr>Nilai Nilai Etika Pancasila</vt:lpstr>
      <vt:lpstr>PENGERTIAN ETIKA</vt:lpstr>
      <vt:lpstr>Kesimpulan 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Pancasila Sebagai Sistem Etika</dc:title>
  <cp:lastModifiedBy>Sandy Syahputra</cp:lastModifiedBy>
  <cp:revision>7</cp:revision>
  <dcterms:modified xsi:type="dcterms:W3CDTF">2022-11-08T01:47:47Z</dcterms:modified>
</cp:coreProperties>
</file>