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68" r:id="rId4"/>
    <p:sldId id="259" r:id="rId5"/>
    <p:sldId id="258" r:id="rId6"/>
    <p:sldId id="263" r:id="rId7"/>
    <p:sldId id="262" r:id="rId8"/>
    <p:sldId id="264" r:id="rId9"/>
    <p:sldId id="266" r:id="rId10"/>
    <p:sldId id="267" r:id="rId11"/>
  </p:sldIdLst>
  <p:sldSz cx="18288000" cy="10287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Happy Font TH" charset="-34"/>
      <p:regular r:id="rId16"/>
    </p:embeddedFont>
    <p:embeddedFont>
      <p:font typeface="Milk Tea Font TH" charset="-3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7" d="100"/>
          <a:sy n="47" d="100"/>
        </p:scale>
        <p:origin x="-600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8.svg"/><Relationship Id="rId7" Type="http://schemas.openxmlformats.org/officeDocument/2006/relationships/image" Target="../media/image7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9.svg"/><Relationship Id="rId5" Type="http://schemas.openxmlformats.org/officeDocument/2006/relationships/image" Target="../media/image84.svg"/><Relationship Id="rId10" Type="http://schemas.openxmlformats.org/officeDocument/2006/relationships/image" Target="../media/image28.png"/><Relationship Id="rId4" Type="http://schemas.openxmlformats.org/officeDocument/2006/relationships/image" Target="../media/image43.png"/><Relationship Id="rId9" Type="http://schemas.openxmlformats.org/officeDocument/2006/relationships/image" Target="../media/image5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2.svg"/><Relationship Id="rId4" Type="http://schemas.openxmlformats.org/officeDocument/2006/relationships/image" Target="../media/image9.png"/><Relationship Id="rId9" Type="http://schemas.openxmlformats.org/officeDocument/2006/relationships/image" Target="../media/image5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2.svg"/><Relationship Id="rId4" Type="http://schemas.openxmlformats.org/officeDocument/2006/relationships/image" Target="../media/image9.png"/><Relationship Id="rId9" Type="http://schemas.openxmlformats.org/officeDocument/2006/relationships/image" Target="../media/image5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jpe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4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40.svg"/><Relationship Id="rId10" Type="http://schemas.openxmlformats.org/officeDocument/2006/relationships/image" Target="../media/image16.jpeg"/><Relationship Id="rId4" Type="http://schemas.openxmlformats.org/officeDocument/2006/relationships/image" Target="../media/image13.png"/><Relationship Id="rId9" Type="http://schemas.openxmlformats.org/officeDocument/2006/relationships/image" Target="../media/image44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image" Target="../media/image2.svg"/><Relationship Id="rId7" Type="http://schemas.openxmlformats.org/officeDocument/2006/relationships/image" Target="../media/image30.svg"/><Relationship Id="rId12" Type="http://schemas.openxmlformats.org/officeDocument/2006/relationships/image" Target="../media/image34.svg"/><Relationship Id="rId2" Type="http://schemas.openxmlformats.org/officeDocument/2006/relationships/image" Target="../media/image1.png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28.svg"/><Relationship Id="rId1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32.svg"/><Relationship Id="rId14" Type="http://schemas.openxmlformats.org/officeDocument/2006/relationships/image" Target="../media/image3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79.svg"/><Relationship Id="rId3" Type="http://schemas.openxmlformats.org/officeDocument/2006/relationships/image" Target="../media/image71.svg"/><Relationship Id="rId7" Type="http://schemas.openxmlformats.org/officeDocument/2006/relationships/image" Target="../media/image75.svg"/><Relationship Id="rId12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9.svg"/><Relationship Id="rId5" Type="http://schemas.openxmlformats.org/officeDocument/2006/relationships/image" Target="../media/image73.svg"/><Relationship Id="rId10" Type="http://schemas.openxmlformats.org/officeDocument/2006/relationships/image" Target="../media/image5.png"/><Relationship Id="rId4" Type="http://schemas.openxmlformats.org/officeDocument/2006/relationships/image" Target="../media/image25.png"/><Relationship Id="rId9" Type="http://schemas.openxmlformats.org/officeDocument/2006/relationships/image" Target="../media/image7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67.svg"/><Relationship Id="rId4" Type="http://schemas.openxmlformats.org/officeDocument/2006/relationships/image" Target="../media/image30.png"/><Relationship Id="rId9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7.svg"/><Relationship Id="rId7" Type="http://schemas.openxmlformats.org/officeDocument/2006/relationships/image" Target="../media/image81.svg"/><Relationship Id="rId12" Type="http://schemas.openxmlformats.org/officeDocument/2006/relationships/image" Target="../media/image65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29.png"/><Relationship Id="rId5" Type="http://schemas.openxmlformats.org/officeDocument/2006/relationships/image" Target="../media/image13.svg"/><Relationship Id="rId10" Type="http://schemas.openxmlformats.org/officeDocument/2006/relationships/image" Target="../media/image35.png"/><Relationship Id="rId4" Type="http://schemas.openxmlformats.org/officeDocument/2006/relationships/image" Target="../media/image7.png"/><Relationship Id="rId9" Type="http://schemas.openxmlformats.org/officeDocument/2006/relationships/image" Target="../media/image5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png"/><Relationship Id="rId3" Type="http://schemas.openxmlformats.org/officeDocument/2006/relationships/image" Target="../media/image88.svg"/><Relationship Id="rId7" Type="http://schemas.openxmlformats.org/officeDocument/2006/relationships/image" Target="../media/image90.svg"/><Relationship Id="rId12" Type="http://schemas.openxmlformats.org/officeDocument/2006/relationships/image" Target="../media/image94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52.svg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image" Target="../media/image92.svg"/><Relationship Id="rId14" Type="http://schemas.openxmlformats.org/officeDocument/2006/relationships/image" Target="../media/image9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4535"/>
          <a:stretch>
            <a:fillRect/>
          </a:stretch>
        </p:blipFill>
        <p:spPr>
          <a:xfrm>
            <a:off x="9144000" y="-409275"/>
            <a:ext cx="9491270" cy="111055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66039" y="-409275"/>
            <a:ext cx="11105549" cy="111055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-2601900" y="5953768"/>
            <a:ext cx="9455480" cy="6264255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89795" y="1617149"/>
            <a:ext cx="7327417" cy="7052703"/>
            <a:chOff x="30480" y="591820"/>
            <a:chExt cx="12736830" cy="12259310"/>
          </a:xfrm>
        </p:grpSpPr>
        <p:sp>
          <p:nvSpPr>
            <p:cNvPr id="6" name="Freeform 6"/>
            <p:cNvSpPr/>
            <p:nvPr/>
          </p:nvSpPr>
          <p:spPr>
            <a:xfrm>
              <a:off x="30480" y="59182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6"/>
              <a:stretch>
                <a:fillRect l="-22142" t="-5134" r="-15986" b="5134"/>
              </a:stretch>
            </a:blip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124627" y="-1204146"/>
            <a:ext cx="9934454" cy="65815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243885" y="7432329"/>
            <a:ext cx="3219389" cy="21189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987893">
            <a:off x="17184780" y="7280375"/>
            <a:ext cx="437038" cy="333848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355344">
            <a:off x="17427270" y="6121757"/>
            <a:ext cx="437038" cy="333848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455045" y="-242512"/>
            <a:ext cx="2496274" cy="24781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1623091" flipH="1">
            <a:off x="1352036" y="1439460"/>
            <a:ext cx="1547608" cy="129436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105253" y="1333500"/>
            <a:ext cx="7571008" cy="2071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1" dirty="0" err="1" smtClean="0">
                <a:solidFill>
                  <a:srgbClr val="000000"/>
                </a:solidFill>
                <a:latin typeface="Milk Tea Font TH"/>
              </a:rPr>
              <a:t>Fungsi-Fungsi</a:t>
            </a:r>
            <a:r>
              <a:rPr lang="en-US" sz="5999" b="1" dirty="0" smtClean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5999" b="1" dirty="0" err="1" smtClean="0">
                <a:solidFill>
                  <a:srgbClr val="000000"/>
                </a:solidFill>
                <a:latin typeface="Milk Tea Font TH"/>
              </a:rPr>
              <a:t>Manajemen</a:t>
            </a:r>
            <a:r>
              <a:rPr lang="en-US" sz="5999" b="1" dirty="0" smtClean="0">
                <a:solidFill>
                  <a:srgbClr val="000000"/>
                </a:solidFill>
                <a:latin typeface="Milk Tea Font TH"/>
              </a:rPr>
              <a:t> Usaha</a:t>
            </a:r>
            <a:endParaRPr lang="en-US" sz="5999" b="1" dirty="0">
              <a:solidFill>
                <a:srgbClr val="000000"/>
              </a:solidFill>
              <a:latin typeface="Milk Tea Font TH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767842" y="3921111"/>
            <a:ext cx="6274417" cy="7022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0000"/>
                </a:solidFill>
                <a:latin typeface="Happy Font TH"/>
              </a:rPr>
              <a:t>Kelompok</a:t>
            </a:r>
            <a:r>
              <a:rPr lang="en-US" sz="2800" dirty="0" smtClean="0">
                <a:solidFill>
                  <a:srgbClr val="000000"/>
                </a:solidFill>
                <a:latin typeface="Happy Font TH"/>
              </a:rPr>
              <a:t> 4 :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000000"/>
                </a:solidFill>
                <a:latin typeface="Happy Font TH"/>
              </a:rPr>
              <a:t>Atika</a:t>
            </a:r>
            <a:r>
              <a:rPr lang="en-US" sz="2800" dirty="0" smtClean="0">
                <a:solidFill>
                  <a:srgbClr val="000000"/>
                </a:solidFill>
                <a:latin typeface="Happy Font TH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appy Font TH"/>
              </a:rPr>
              <a:t>Dwi</a:t>
            </a:r>
            <a:r>
              <a:rPr lang="en-US" sz="2800" dirty="0" smtClean="0">
                <a:solidFill>
                  <a:srgbClr val="000000"/>
                </a:solidFill>
                <a:latin typeface="Happy Font TH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appy Font TH"/>
              </a:rPr>
              <a:t>Aufa</a:t>
            </a:r>
            <a:r>
              <a:rPr lang="en-US" sz="2800" dirty="0" smtClean="0">
                <a:solidFill>
                  <a:srgbClr val="000000"/>
                </a:solidFill>
                <a:latin typeface="Happy Font TH"/>
              </a:rPr>
              <a:t>		2113053199</a:t>
            </a:r>
            <a:endParaRPr lang="en-US" sz="2800" dirty="0" smtClean="0">
              <a:solidFill>
                <a:srgbClr val="000000"/>
              </a:solidFill>
              <a:latin typeface="Happy Font TH"/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000000"/>
                </a:solidFill>
                <a:latin typeface="Happy Font TH"/>
              </a:rPr>
              <a:t>Mellyza</a:t>
            </a:r>
            <a:r>
              <a:rPr lang="en-US" sz="2800" dirty="0" smtClean="0">
                <a:solidFill>
                  <a:srgbClr val="000000"/>
                </a:solidFill>
                <a:latin typeface="Happy Font TH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appy Font TH"/>
              </a:rPr>
              <a:t>Azzara</a:t>
            </a:r>
            <a:r>
              <a:rPr lang="en-US" sz="2800" dirty="0">
                <a:solidFill>
                  <a:srgbClr val="000000"/>
                </a:solidFill>
                <a:latin typeface="Happy Font TH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Happy Font TH"/>
              </a:rPr>
              <a:t>	2113053035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Happy Font TH"/>
              </a:rPr>
              <a:t>Mita</a:t>
            </a:r>
            <a:r>
              <a:rPr lang="en-US" sz="2800" dirty="0">
                <a:solidFill>
                  <a:srgbClr val="000000"/>
                </a:solidFill>
                <a:latin typeface="Happy Font TH"/>
              </a:rPr>
              <a:t> Tri  </a:t>
            </a:r>
            <a:r>
              <a:rPr lang="en-US" sz="2800" dirty="0" err="1">
                <a:solidFill>
                  <a:srgbClr val="000000"/>
                </a:solidFill>
                <a:latin typeface="Happy Font TH"/>
              </a:rPr>
              <a:t>Febriyanti</a:t>
            </a:r>
            <a:r>
              <a:rPr lang="en-US" sz="2800" dirty="0">
                <a:solidFill>
                  <a:srgbClr val="000000"/>
                </a:solidFill>
                <a:latin typeface="Happy Font TH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Happy Font TH"/>
              </a:rPr>
              <a:t>2113053001</a:t>
            </a:r>
            <a:endParaRPr lang="en-US" sz="2800" dirty="0" smtClean="0">
              <a:solidFill>
                <a:srgbClr val="000000"/>
              </a:solidFill>
              <a:latin typeface="Happy Font TH"/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000000"/>
                </a:solidFill>
                <a:latin typeface="Happy Font TH"/>
              </a:rPr>
              <a:t>Putri</a:t>
            </a:r>
            <a:r>
              <a:rPr lang="en-US" sz="2800" dirty="0" smtClean="0">
                <a:solidFill>
                  <a:srgbClr val="000000"/>
                </a:solidFill>
                <a:latin typeface="Happy Font TH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appy Font TH"/>
              </a:rPr>
              <a:t>Karlinda</a:t>
            </a:r>
            <a:r>
              <a:rPr lang="en-US" sz="2800" dirty="0" smtClean="0">
                <a:solidFill>
                  <a:srgbClr val="000000"/>
                </a:solidFill>
                <a:latin typeface="Happy Font TH"/>
              </a:rPr>
              <a:t>		2113053261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000000"/>
              </a:solidFill>
              <a:latin typeface="Happy Font TH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Happy Font TH"/>
              </a:rPr>
              <a:t>Mata </a:t>
            </a:r>
            <a:r>
              <a:rPr lang="en-US" sz="2800" dirty="0" err="1" smtClean="0">
                <a:solidFill>
                  <a:srgbClr val="000000"/>
                </a:solidFill>
                <a:latin typeface="Happy Font TH"/>
              </a:rPr>
              <a:t>Kuliah</a:t>
            </a:r>
            <a:r>
              <a:rPr lang="en-US" sz="2800" dirty="0" smtClean="0">
                <a:solidFill>
                  <a:srgbClr val="000000"/>
                </a:solidFill>
                <a:latin typeface="Happy Font TH"/>
              </a:rPr>
              <a:t> 	: </a:t>
            </a:r>
            <a:r>
              <a:rPr lang="en-US" sz="2800" dirty="0" err="1" smtClean="0">
                <a:solidFill>
                  <a:srgbClr val="000000"/>
                </a:solidFill>
                <a:latin typeface="Happy Font TH"/>
              </a:rPr>
              <a:t>Kewirausahaan</a:t>
            </a:r>
            <a:endParaRPr lang="en-US" sz="2800" dirty="0" smtClean="0">
              <a:solidFill>
                <a:srgbClr val="000000"/>
              </a:solidFill>
              <a:latin typeface="Happy Font TH"/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000000"/>
                </a:solidFill>
                <a:latin typeface="Happy Font TH"/>
              </a:rPr>
              <a:t>Dosen</a:t>
            </a:r>
            <a:r>
              <a:rPr lang="en-US" sz="2800" dirty="0" smtClean="0">
                <a:solidFill>
                  <a:srgbClr val="000000"/>
                </a:solidFill>
                <a:latin typeface="Happy Font TH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appy Font TH"/>
              </a:rPr>
              <a:t>Pengampu</a:t>
            </a:r>
            <a:r>
              <a:rPr lang="en-US" sz="2800" dirty="0" smtClean="0">
                <a:solidFill>
                  <a:srgbClr val="000000"/>
                </a:solidFill>
                <a:latin typeface="Happy Font TH"/>
              </a:rPr>
              <a:t> : 1. Dr. </a:t>
            </a:r>
            <a:r>
              <a:rPr lang="en-US" sz="2800" dirty="0" err="1" smtClean="0">
                <a:solidFill>
                  <a:srgbClr val="000000"/>
                </a:solidFill>
                <a:latin typeface="Happy Font TH"/>
              </a:rPr>
              <a:t>Sowiyah</a:t>
            </a:r>
            <a:r>
              <a:rPr lang="en-US" sz="2800" dirty="0" smtClean="0">
                <a:solidFill>
                  <a:srgbClr val="000000"/>
                </a:solidFill>
                <a:latin typeface="Happy Font TH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Happy Font TH"/>
              </a:rPr>
              <a:t>M.Pd</a:t>
            </a:r>
            <a:endParaRPr lang="en-US" sz="2800" dirty="0" smtClean="0">
              <a:solidFill>
                <a:srgbClr val="000000"/>
              </a:solidFill>
              <a:latin typeface="Happy Font TH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Happy Font TH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Happy Font TH"/>
              </a:rPr>
              <a:t>		 2. </a:t>
            </a:r>
            <a:r>
              <a:rPr lang="en-US" sz="2800" dirty="0" err="1" smtClean="0">
                <a:solidFill>
                  <a:srgbClr val="000000"/>
                </a:solidFill>
                <a:latin typeface="Happy Font TH"/>
              </a:rPr>
              <a:t>Muhisom</a:t>
            </a:r>
            <a:r>
              <a:rPr lang="en-US" sz="2800" dirty="0" smtClean="0">
                <a:solidFill>
                  <a:srgbClr val="000000"/>
                </a:solidFill>
                <a:latin typeface="Happy Font TH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Happy Font TH"/>
              </a:rPr>
              <a:t>M.Pd.I</a:t>
            </a:r>
            <a:endParaRPr lang="en-US" sz="2800" dirty="0" smtClean="0">
              <a:solidFill>
                <a:srgbClr val="000000"/>
              </a:solidFill>
              <a:latin typeface="Happy Font TH"/>
            </a:endParaRPr>
          </a:p>
          <a:p>
            <a:pPr algn="ctr">
              <a:lnSpc>
                <a:spcPts val="9379"/>
              </a:lnSpc>
            </a:pPr>
            <a:endParaRPr lang="en-US" sz="6699" dirty="0">
              <a:solidFill>
                <a:srgbClr val="000000"/>
              </a:solidFill>
              <a:latin typeface="Happy Font TH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888730" y="233676"/>
            <a:ext cx="10510540" cy="924814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749005" y="2857500"/>
            <a:ext cx="10789989" cy="4434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79"/>
              </a:lnSpc>
            </a:pPr>
            <a:r>
              <a:rPr lang="en-US" sz="15999">
                <a:solidFill>
                  <a:srgbClr val="000000"/>
                </a:solidFill>
                <a:latin typeface="Happy Font TH"/>
              </a:rPr>
              <a:t>Terima</a:t>
            </a:r>
          </a:p>
          <a:p>
            <a:pPr algn="ctr">
              <a:lnSpc>
                <a:spcPts val="17279"/>
              </a:lnSpc>
            </a:pPr>
            <a:r>
              <a:rPr lang="en-US" sz="15999">
                <a:solidFill>
                  <a:srgbClr val="000000"/>
                </a:solidFill>
                <a:latin typeface="Happy Font TH"/>
              </a:rPr>
              <a:t>Kasih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933558">
            <a:off x="3989075" y="6506807"/>
            <a:ext cx="2256181" cy="45123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319606" y="7362881"/>
            <a:ext cx="3219389" cy="21189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2675493" y="1028700"/>
            <a:ext cx="3247960" cy="27873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411273">
            <a:off x="10807202" y="-255587"/>
            <a:ext cx="4244197" cy="34956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2037080" y="-1550292"/>
            <a:ext cx="14829750" cy="117525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50063" y="302535"/>
            <a:ext cx="5624202" cy="49486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554200" y="433888"/>
            <a:ext cx="3247960" cy="27873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1028700" y="6483623"/>
            <a:ext cx="2057400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50063" y="1827558"/>
            <a:ext cx="5747445" cy="189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00" dirty="0" err="1">
                <a:solidFill>
                  <a:srgbClr val="000000"/>
                </a:solidFill>
                <a:latin typeface="Happy Font TH"/>
              </a:rPr>
              <a:t>Teori</a:t>
            </a:r>
            <a:r>
              <a:rPr lang="en-US" sz="5400" dirty="0">
                <a:solidFill>
                  <a:srgbClr val="000000"/>
                </a:solidFill>
                <a:latin typeface="Happy Font TH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Happy Font TH"/>
              </a:rPr>
              <a:t>kewirausahaan</a:t>
            </a:r>
            <a:endParaRPr lang="en-US" sz="5400" dirty="0">
              <a:solidFill>
                <a:srgbClr val="000000"/>
              </a:solidFill>
              <a:latin typeface="Happy Font TH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843307" y="3221228"/>
            <a:ext cx="10333403" cy="3270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119"/>
              </a:lnSpc>
            </a:pPr>
            <a:r>
              <a:rPr lang="en-US" sz="2400" b="1" dirty="0">
                <a:solidFill>
                  <a:srgbClr val="000000"/>
                </a:solidFill>
                <a:latin typeface="Milk Tea Font TH"/>
              </a:rPr>
              <a:t>Harvey </a:t>
            </a:r>
            <a:r>
              <a:rPr lang="en-US" sz="2400" b="1" dirty="0" err="1">
                <a:solidFill>
                  <a:srgbClr val="000000"/>
                </a:solidFill>
                <a:latin typeface="Milk Tea Font TH"/>
              </a:rPr>
              <a:t>Leibenstein</a:t>
            </a:r>
            <a:r>
              <a:rPr lang="en-US" sz="2400" b="1" dirty="0">
                <a:solidFill>
                  <a:srgbClr val="000000"/>
                </a:solidFill>
                <a:latin typeface="Milk Tea Font TH"/>
              </a:rPr>
              <a:t> (1968, 1979)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mengemukakan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kewirausahaan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mencakup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kegiatan-kegiatann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dibutuhkan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untuk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menciptakan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atau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melaksanakan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perusahaan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pada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saat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semua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pasar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belum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terbentuk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atau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belum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teridentifikasi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dengan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jelas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atau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komponen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fungsi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produksinya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belum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diketahui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sepenuhnya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.</a:t>
            </a:r>
            <a:endParaRPr lang="en-US" sz="2400" dirty="0">
              <a:solidFill>
                <a:srgbClr val="000000"/>
              </a:solidFill>
              <a:latin typeface="Milk Tea Font TH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863627" y="6995160"/>
            <a:ext cx="10583127" cy="1962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119"/>
              </a:lnSpc>
            </a:pPr>
            <a:r>
              <a:rPr lang="en-US" sz="2400" b="1" dirty="0">
                <a:solidFill>
                  <a:srgbClr val="000000"/>
                </a:solidFill>
                <a:latin typeface="Milk Tea Font TH"/>
              </a:rPr>
              <a:t>Penrose (1963) :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Kegiatan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kewirausahaan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mencakup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indentifikasi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peluang-peluang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di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dalam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sistem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ekonomi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Kapasitas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atau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kemampuan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manajerial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berbeda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dengan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kapasitas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kewirausahaan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.</a:t>
            </a:r>
            <a:endParaRPr lang="en-US" sz="2400" dirty="0">
              <a:solidFill>
                <a:srgbClr val="000000"/>
              </a:solidFill>
              <a:latin typeface="Milk Tea Font TH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2037080" y="-1550292"/>
            <a:ext cx="14829750" cy="117525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50063" y="302535"/>
            <a:ext cx="5624202" cy="49486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782800" y="7414945"/>
            <a:ext cx="3247960" cy="27873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1028700" y="6483623"/>
            <a:ext cx="2057400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50063" y="1827558"/>
            <a:ext cx="5747445" cy="189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00" dirty="0" err="1">
                <a:solidFill>
                  <a:srgbClr val="000000"/>
                </a:solidFill>
                <a:latin typeface="Happy Font TH"/>
              </a:rPr>
              <a:t>Teori</a:t>
            </a:r>
            <a:r>
              <a:rPr lang="en-US" sz="5400" dirty="0">
                <a:solidFill>
                  <a:srgbClr val="000000"/>
                </a:solidFill>
                <a:latin typeface="Happy Font TH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Happy Font TH"/>
              </a:rPr>
              <a:t>kewirausahaan</a:t>
            </a:r>
            <a:endParaRPr lang="en-US" sz="5400" dirty="0">
              <a:solidFill>
                <a:srgbClr val="000000"/>
              </a:solidFill>
              <a:latin typeface="Happy Font TH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092428" y="1638300"/>
            <a:ext cx="9234894" cy="3270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119"/>
              </a:lnSpc>
            </a:pPr>
            <a:r>
              <a:rPr lang="en-US" sz="2400" dirty="0" err="1" smtClean="0">
                <a:solidFill>
                  <a:srgbClr val="000000"/>
                </a:solidFill>
                <a:latin typeface="Milk Tea Font TH"/>
              </a:rPr>
              <a:t>Seiring</a:t>
            </a:r>
            <a:r>
              <a:rPr lang="en-US" sz="2400" dirty="0" smtClean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berjalanya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waktu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kewirausahaan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semakin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berkembang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maka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lahirlah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berbagai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macam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teori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tentang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kewirausahaan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diantaranya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adalah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sebagai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berikut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ilk Tea Font TH"/>
              </a:rPr>
              <a:t>:</a:t>
            </a:r>
          </a:p>
          <a:p>
            <a:pPr marL="457200" indent="-457200" algn="just">
              <a:lnSpc>
                <a:spcPts val="5119"/>
              </a:lnSpc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Milk Tea Font TH"/>
              </a:rPr>
              <a:t>Neo </a:t>
            </a:r>
            <a:r>
              <a:rPr lang="en-US" sz="2400" dirty="0" err="1" smtClean="0">
                <a:solidFill>
                  <a:srgbClr val="000000"/>
                </a:solidFill>
                <a:latin typeface="Milk Tea Font TH"/>
              </a:rPr>
              <a:t>Klasik</a:t>
            </a:r>
            <a:endParaRPr lang="en-US" sz="2400" dirty="0" smtClean="0">
              <a:solidFill>
                <a:srgbClr val="000000"/>
              </a:solidFill>
              <a:latin typeface="Milk Tea Font TH"/>
            </a:endParaRPr>
          </a:p>
          <a:p>
            <a:pPr marL="457200" indent="-457200" algn="just">
              <a:lnSpc>
                <a:spcPts val="5119"/>
              </a:lnSpc>
              <a:buAutoNum type="arabicPeriod"/>
            </a:pPr>
            <a:r>
              <a:rPr lang="en-US" sz="2400" dirty="0" err="1" smtClean="0">
                <a:solidFill>
                  <a:srgbClr val="000000"/>
                </a:solidFill>
                <a:latin typeface="Milk Tea Font TH"/>
              </a:rPr>
              <a:t>Kirzerian</a:t>
            </a:r>
            <a:r>
              <a:rPr lang="en-US" sz="2400" dirty="0" smtClean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Entrepreneur</a:t>
            </a:r>
            <a:endParaRPr lang="en-US" sz="2400" dirty="0">
              <a:solidFill>
                <a:srgbClr val="000000"/>
              </a:solidFill>
              <a:latin typeface="Milk Tea Font TH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092428" y="5251230"/>
            <a:ext cx="8120947" cy="3924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119"/>
              </a:lnSpc>
            </a:pPr>
            <a:r>
              <a:rPr lang="en-US" sz="2400" dirty="0">
                <a:solidFill>
                  <a:srgbClr val="000000"/>
                </a:solidFill>
                <a:latin typeface="Milk Tea Font TH"/>
              </a:rPr>
              <a:t>Dari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berbagai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disiplin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ilmu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lahirlah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teori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kewirausahaan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dipandang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dari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sudut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pandang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mereka</a:t>
            </a:r>
            <a:r>
              <a:rPr lang="en-US" sz="24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masing-masing</a:t>
            </a:r>
            <a:r>
              <a:rPr lang="en-US" sz="2400" dirty="0" smtClean="0">
                <a:solidFill>
                  <a:srgbClr val="000000"/>
                </a:solidFill>
                <a:latin typeface="Milk Tea Font TH"/>
              </a:rPr>
              <a:t>,</a:t>
            </a:r>
          </a:p>
          <a:p>
            <a:pPr marL="457200" indent="-457200" algn="just">
              <a:lnSpc>
                <a:spcPts val="5119"/>
              </a:lnSpc>
              <a:buAutoNum type="arabicPeriod"/>
            </a:pPr>
            <a:r>
              <a:rPr lang="en-US" sz="2400" dirty="0" err="1" smtClean="0">
                <a:solidFill>
                  <a:srgbClr val="000000"/>
                </a:solidFill>
                <a:latin typeface="Milk Tea Font TH"/>
              </a:rPr>
              <a:t>Teori</a:t>
            </a:r>
            <a:r>
              <a:rPr lang="en-US" sz="2400" dirty="0" smtClean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Milk Tea Font TH"/>
              </a:rPr>
              <a:t>ekonomi</a:t>
            </a:r>
            <a:endParaRPr lang="en-US" sz="2400" dirty="0" smtClean="0">
              <a:solidFill>
                <a:srgbClr val="000000"/>
              </a:solidFill>
              <a:latin typeface="Milk Tea Font TH"/>
            </a:endParaRPr>
          </a:p>
          <a:p>
            <a:pPr marL="457200" indent="-457200" algn="just">
              <a:lnSpc>
                <a:spcPts val="5119"/>
              </a:lnSpc>
              <a:buAutoNum type="arabicPeriod"/>
            </a:pPr>
            <a:r>
              <a:rPr lang="en-US" sz="2400" dirty="0" err="1" smtClean="0">
                <a:solidFill>
                  <a:srgbClr val="000000"/>
                </a:solidFill>
                <a:latin typeface="Milk Tea Font TH"/>
              </a:rPr>
              <a:t>Teori</a:t>
            </a:r>
            <a:r>
              <a:rPr lang="en-US" sz="2400" dirty="0" smtClean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Milk Tea Font TH"/>
              </a:rPr>
              <a:t>Sosiologi</a:t>
            </a:r>
            <a:endParaRPr lang="en-US" sz="2400" dirty="0" smtClean="0">
              <a:solidFill>
                <a:srgbClr val="000000"/>
              </a:solidFill>
              <a:latin typeface="Milk Tea Font TH"/>
            </a:endParaRPr>
          </a:p>
          <a:p>
            <a:pPr marL="457200" indent="-457200" algn="just">
              <a:lnSpc>
                <a:spcPts val="5119"/>
              </a:lnSpc>
              <a:buAutoNum type="arabicPeriod"/>
            </a:pPr>
            <a:r>
              <a:rPr lang="en-US" sz="2400" dirty="0" err="1" smtClean="0">
                <a:solidFill>
                  <a:srgbClr val="000000"/>
                </a:solidFill>
                <a:latin typeface="Milk Tea Font TH"/>
              </a:rPr>
              <a:t>Teori</a:t>
            </a:r>
            <a:r>
              <a:rPr lang="en-US" sz="2400" dirty="0" smtClean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Milk Tea Font TH"/>
              </a:rPr>
              <a:t>psikologi</a:t>
            </a:r>
            <a:endParaRPr lang="en-US" sz="2400" dirty="0" smtClean="0">
              <a:solidFill>
                <a:srgbClr val="000000"/>
              </a:solidFill>
              <a:latin typeface="Milk Tea Font TH"/>
            </a:endParaRPr>
          </a:p>
          <a:p>
            <a:pPr marL="457200" indent="-457200" algn="just">
              <a:lnSpc>
                <a:spcPts val="5119"/>
              </a:lnSpc>
              <a:buAutoNum type="arabicPeriod"/>
            </a:pPr>
            <a:r>
              <a:rPr lang="en-US" sz="2400" dirty="0" err="1" smtClean="0">
                <a:solidFill>
                  <a:srgbClr val="000000"/>
                </a:solidFill>
                <a:latin typeface="Milk Tea Font TH"/>
              </a:rPr>
              <a:t>Teori</a:t>
            </a:r>
            <a:r>
              <a:rPr lang="en-US" sz="2400" dirty="0" smtClean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ilk Tea Font TH"/>
              </a:rPr>
              <a:t>perilaku</a:t>
            </a:r>
            <a:endParaRPr lang="en-US" sz="2400" dirty="0">
              <a:solidFill>
                <a:srgbClr val="000000"/>
              </a:solidFill>
              <a:latin typeface="Milk Tea Font TH"/>
            </a:endParaRPr>
          </a:p>
        </p:txBody>
      </p:sp>
    </p:spTree>
    <p:extLst>
      <p:ext uri="{BB962C8B-B14F-4D97-AF65-F5344CB8AC3E}">
        <p14:creationId xmlns:p14="http://schemas.microsoft.com/office/powerpoint/2010/main" val="30609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13278"/>
          <a:stretch>
            <a:fillRect/>
          </a:stretch>
        </p:blipFill>
        <p:spPr>
          <a:xfrm rot="-5400000">
            <a:off x="6792589" y="-1157544"/>
            <a:ext cx="7609290" cy="126020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365785" y="6789243"/>
            <a:ext cx="3064988" cy="32606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400000" flipH="1">
            <a:off x="-1018052" y="7510462"/>
            <a:ext cx="4244197" cy="349567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334612" y="1912353"/>
            <a:ext cx="5658540" cy="131844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412419" y="3390900"/>
            <a:ext cx="10727757" cy="1119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</a:pP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Manajemen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usaha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adalah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salah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satu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kegiatan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perencanaan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dalam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bisnis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dilakukan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untuk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mencapai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target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bisnis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.</a:t>
            </a:r>
            <a:endParaRPr lang="en-US" sz="2800" dirty="0">
              <a:solidFill>
                <a:srgbClr val="000000"/>
              </a:solidFill>
              <a:latin typeface="Milk Tea Font TH"/>
            </a:endParaRP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71318" y="751377"/>
            <a:ext cx="5441101" cy="6052280"/>
            <a:chOff x="687070" y="247650"/>
            <a:chExt cx="11148060" cy="12400280"/>
          </a:xfrm>
        </p:grpSpPr>
        <p:sp>
          <p:nvSpPr>
            <p:cNvPr id="9" name="Freeform 9"/>
            <p:cNvSpPr/>
            <p:nvPr/>
          </p:nvSpPr>
          <p:spPr>
            <a:xfrm>
              <a:off x="687070" y="247650"/>
              <a:ext cx="11148061" cy="12400280"/>
            </a:xfrm>
            <a:custGeom>
              <a:avLst/>
              <a:gdLst/>
              <a:ahLst/>
              <a:cxnLst/>
              <a:rect l="l" t="t" r="r" b="b"/>
              <a:pathLst>
                <a:path w="11148061" h="12400280">
                  <a:moveTo>
                    <a:pt x="9215120" y="1497330"/>
                  </a:moveTo>
                  <a:cubicBezTo>
                    <a:pt x="8773160" y="972820"/>
                    <a:pt x="8234680" y="508000"/>
                    <a:pt x="7590790" y="252730"/>
                  </a:cubicBezTo>
                  <a:cubicBezTo>
                    <a:pt x="7132320" y="71120"/>
                    <a:pt x="6633210" y="0"/>
                    <a:pt x="6139180" y="6350"/>
                  </a:cubicBezTo>
                  <a:cubicBezTo>
                    <a:pt x="4053840" y="36830"/>
                    <a:pt x="2157730" y="1490980"/>
                    <a:pt x="1289050" y="3346450"/>
                  </a:cubicBezTo>
                  <a:cubicBezTo>
                    <a:pt x="527050" y="4977130"/>
                    <a:pt x="0" y="7792720"/>
                    <a:pt x="680720" y="9457690"/>
                  </a:cubicBezTo>
                  <a:cubicBezTo>
                    <a:pt x="1360170" y="11122661"/>
                    <a:pt x="2499360" y="12005311"/>
                    <a:pt x="4248150" y="12081511"/>
                  </a:cubicBezTo>
                  <a:cubicBezTo>
                    <a:pt x="7001510" y="12400280"/>
                    <a:pt x="9088120" y="10502901"/>
                    <a:pt x="10118091" y="8309611"/>
                  </a:cubicBezTo>
                  <a:cubicBezTo>
                    <a:pt x="11148061" y="6116320"/>
                    <a:pt x="10782300" y="3361691"/>
                    <a:pt x="9215121" y="1497330"/>
                  </a:cubicBezTo>
                  <a:close/>
                </a:path>
              </a:pathLst>
            </a:custGeom>
            <a:blipFill>
              <a:blip r:embed="rId10"/>
              <a:stretch>
                <a:fillRect l="-44534" t="-2044" r="-31234" b="2044"/>
              </a:stretch>
            </a:blip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4925894" y="-574951"/>
            <a:ext cx="2611100" cy="2659454"/>
          </a:xfrm>
          <a:prstGeom prst="rect">
            <a:avLst/>
          </a:prstGeom>
        </p:spPr>
      </p:pic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2930349" y="5883960"/>
            <a:ext cx="4876428" cy="3924038"/>
            <a:chOff x="83820" y="1018540"/>
            <a:chExt cx="13037820" cy="10491470"/>
          </a:xfrm>
        </p:grpSpPr>
        <p:sp>
          <p:nvSpPr>
            <p:cNvPr id="12" name="Freeform 12"/>
            <p:cNvSpPr/>
            <p:nvPr/>
          </p:nvSpPr>
          <p:spPr>
            <a:xfrm>
              <a:off x="83820" y="1018540"/>
              <a:ext cx="13037821" cy="10491470"/>
            </a:xfrm>
            <a:custGeom>
              <a:avLst/>
              <a:gdLst/>
              <a:ahLst/>
              <a:cxnLst/>
              <a:rect l="l" t="t" r="r" b="b"/>
              <a:pathLst>
                <a:path w="13037821" h="10491470">
                  <a:moveTo>
                    <a:pt x="3798570" y="791210"/>
                  </a:moveTo>
                  <a:cubicBezTo>
                    <a:pt x="1548130" y="1852930"/>
                    <a:pt x="0" y="3540760"/>
                    <a:pt x="110490" y="6107430"/>
                  </a:cubicBezTo>
                  <a:cubicBezTo>
                    <a:pt x="134620" y="6667499"/>
                    <a:pt x="254000" y="7228840"/>
                    <a:pt x="515620" y="7724140"/>
                  </a:cubicBezTo>
                  <a:cubicBezTo>
                    <a:pt x="1178560" y="8980170"/>
                    <a:pt x="2620010" y="9602469"/>
                    <a:pt x="3995420" y="9954260"/>
                  </a:cubicBezTo>
                  <a:cubicBezTo>
                    <a:pt x="5419090" y="10318750"/>
                    <a:pt x="6921500" y="10491470"/>
                    <a:pt x="8359141" y="10189210"/>
                  </a:cubicBezTo>
                  <a:cubicBezTo>
                    <a:pt x="9796781" y="9885680"/>
                    <a:pt x="11168381" y="9057640"/>
                    <a:pt x="11893550" y="7780020"/>
                  </a:cubicBezTo>
                  <a:cubicBezTo>
                    <a:pt x="13037821" y="5765799"/>
                    <a:pt x="12245341" y="2998470"/>
                    <a:pt x="10411460" y="1581150"/>
                  </a:cubicBezTo>
                  <a:cubicBezTo>
                    <a:pt x="8577580" y="163830"/>
                    <a:pt x="5976620" y="0"/>
                    <a:pt x="3798570" y="791210"/>
                  </a:cubicBezTo>
                </a:path>
              </a:pathLst>
            </a:custGeom>
            <a:blipFill>
              <a:blip r:embed="rId13"/>
              <a:stretch>
                <a:fillRect l="-680" t="-52482" r="680" b="-32163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8111841" y="1896885"/>
            <a:ext cx="6104083" cy="116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4400" dirty="0" err="1" smtClean="0">
                <a:solidFill>
                  <a:srgbClr val="000000"/>
                </a:solidFill>
                <a:latin typeface="Happy Font TH"/>
              </a:rPr>
              <a:t>Manajemen</a:t>
            </a:r>
            <a:r>
              <a:rPr lang="en-US" sz="4400" dirty="0" smtClean="0">
                <a:solidFill>
                  <a:srgbClr val="000000"/>
                </a:solidFill>
                <a:latin typeface="Happy Font TH"/>
              </a:rPr>
              <a:t> Usaha</a:t>
            </a:r>
            <a:endParaRPr lang="en-US" sz="4400" dirty="0">
              <a:solidFill>
                <a:srgbClr val="000000"/>
              </a:solidFill>
              <a:latin typeface="Happy Font TH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806777" y="4798926"/>
            <a:ext cx="8470517" cy="4719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</a:pP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Pentingnya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Manajemen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Milk Tea Font TH"/>
              </a:rPr>
              <a:t>Usaha</a:t>
            </a:r>
          </a:p>
          <a:p>
            <a:pPr marL="514350" indent="-514350" algn="just">
              <a:lnSpc>
                <a:spcPts val="4620"/>
              </a:lnSpc>
              <a:buAutoNum type="arabicPeriod"/>
            </a:pPr>
            <a:r>
              <a:rPr lang="en-US" sz="2800" dirty="0" err="1" smtClean="0">
                <a:solidFill>
                  <a:srgbClr val="000000"/>
                </a:solidFill>
                <a:latin typeface="Milk Tea Font TH"/>
              </a:rPr>
              <a:t>Menyelaraskan</a:t>
            </a:r>
            <a:r>
              <a:rPr lang="en-US" sz="2800" dirty="0" smtClean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ilk Tea Font TH"/>
              </a:rPr>
              <a:t>Tujuan</a:t>
            </a:r>
            <a:endParaRPr lang="en-US" sz="2800" dirty="0" smtClean="0">
              <a:solidFill>
                <a:srgbClr val="000000"/>
              </a:solidFill>
              <a:latin typeface="Milk Tea Font TH"/>
            </a:endParaRPr>
          </a:p>
          <a:p>
            <a:pPr marL="514350" indent="-514350" algn="just">
              <a:lnSpc>
                <a:spcPts val="4620"/>
              </a:lnSpc>
              <a:buAutoNum type="arabicPeriod"/>
            </a:pPr>
            <a:r>
              <a:rPr lang="en-US" sz="2800" dirty="0" err="1" smtClean="0">
                <a:solidFill>
                  <a:srgbClr val="000000"/>
                </a:solidFill>
                <a:latin typeface="Milk Tea Font TH"/>
              </a:rPr>
              <a:t>Pemanfaatan</a:t>
            </a:r>
            <a:r>
              <a:rPr lang="en-US" sz="2800" dirty="0" smtClean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Sumber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Daya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ilk Tea Font TH"/>
              </a:rPr>
              <a:t>Terbaik</a:t>
            </a:r>
            <a:endParaRPr lang="en-US" sz="2800" dirty="0" smtClean="0">
              <a:solidFill>
                <a:srgbClr val="000000"/>
              </a:solidFill>
              <a:latin typeface="Milk Tea Font TH"/>
            </a:endParaRPr>
          </a:p>
          <a:p>
            <a:pPr marL="514350" indent="-514350" algn="just">
              <a:lnSpc>
                <a:spcPts val="4620"/>
              </a:lnSpc>
              <a:buAutoNum type="arabicPeriod"/>
            </a:pPr>
            <a:r>
              <a:rPr lang="en-US" sz="2800" dirty="0" err="1" smtClean="0">
                <a:solidFill>
                  <a:srgbClr val="000000"/>
                </a:solidFill>
                <a:latin typeface="Milk Tea Font TH"/>
              </a:rPr>
              <a:t>Meminimalisir</a:t>
            </a:r>
            <a:r>
              <a:rPr lang="en-US" sz="2800" dirty="0" smtClean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ilk Tea Font TH"/>
              </a:rPr>
              <a:t>Biaya</a:t>
            </a:r>
            <a:endParaRPr lang="en-US" sz="2800" dirty="0" smtClean="0">
              <a:solidFill>
                <a:srgbClr val="000000"/>
              </a:solidFill>
              <a:latin typeface="Milk Tea Font TH"/>
            </a:endParaRPr>
          </a:p>
          <a:p>
            <a:pPr marL="514350" indent="-514350" algn="just">
              <a:lnSpc>
                <a:spcPts val="4620"/>
              </a:lnSpc>
              <a:buAutoNum type="arabicPeriod"/>
            </a:pPr>
            <a:r>
              <a:rPr lang="en-US" sz="2800" dirty="0" err="1" smtClean="0">
                <a:solidFill>
                  <a:srgbClr val="000000"/>
                </a:solidFill>
                <a:latin typeface="Milk Tea Font TH"/>
              </a:rPr>
              <a:t>Meningkatkan</a:t>
            </a:r>
            <a:r>
              <a:rPr lang="en-US" sz="2800" dirty="0" smtClean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ilk Tea Font TH"/>
              </a:rPr>
              <a:t>Efisiensi</a:t>
            </a:r>
            <a:endParaRPr lang="en-US" sz="2800" dirty="0" smtClean="0">
              <a:solidFill>
                <a:srgbClr val="000000"/>
              </a:solidFill>
              <a:latin typeface="Milk Tea Font TH"/>
            </a:endParaRPr>
          </a:p>
          <a:p>
            <a:pPr marL="514350" indent="-514350" algn="just">
              <a:lnSpc>
                <a:spcPts val="4620"/>
              </a:lnSpc>
              <a:buAutoNum type="arabicPeriod"/>
            </a:pPr>
            <a:r>
              <a:rPr lang="en-US" sz="2800" dirty="0" err="1" smtClean="0">
                <a:solidFill>
                  <a:srgbClr val="000000"/>
                </a:solidFill>
                <a:latin typeface="Milk Tea Font TH"/>
              </a:rPr>
              <a:t>Bertahan</a:t>
            </a:r>
            <a:r>
              <a:rPr lang="en-US" sz="2800" dirty="0" smtClean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Dalam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Lingkungan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yang </a:t>
            </a:r>
            <a:r>
              <a:rPr lang="en-US" sz="2800" dirty="0" err="1" smtClean="0">
                <a:solidFill>
                  <a:srgbClr val="000000"/>
                </a:solidFill>
                <a:latin typeface="Milk Tea Font TH"/>
              </a:rPr>
              <a:t>Dinamis</a:t>
            </a:r>
            <a:endParaRPr lang="en-US" sz="2800" dirty="0" smtClean="0">
              <a:solidFill>
                <a:srgbClr val="000000"/>
              </a:solidFill>
              <a:latin typeface="Milk Tea Font TH"/>
            </a:endParaRPr>
          </a:p>
          <a:p>
            <a:pPr marL="514350" indent="-514350" algn="just">
              <a:lnSpc>
                <a:spcPts val="4620"/>
              </a:lnSpc>
              <a:buAutoNum type="arabicPeriod"/>
            </a:pPr>
            <a:r>
              <a:rPr lang="en-US" sz="2800" dirty="0" err="1" smtClean="0">
                <a:solidFill>
                  <a:srgbClr val="000000"/>
                </a:solidFill>
                <a:latin typeface="Milk Tea Font TH"/>
              </a:rPr>
              <a:t>Menangani</a:t>
            </a:r>
            <a:r>
              <a:rPr lang="en-US" sz="2800" dirty="0" smtClean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ilk Tea Font TH"/>
              </a:rPr>
              <a:t>Kompetisi</a:t>
            </a:r>
            <a:endParaRPr lang="en-US" sz="2800" dirty="0" smtClean="0">
              <a:solidFill>
                <a:srgbClr val="000000"/>
              </a:solidFill>
              <a:latin typeface="Milk Tea Font TH"/>
            </a:endParaRPr>
          </a:p>
          <a:p>
            <a:pPr marL="514350" indent="-514350" algn="just">
              <a:lnSpc>
                <a:spcPts val="4620"/>
              </a:lnSpc>
              <a:buAutoNum type="arabicPeriod"/>
            </a:pPr>
            <a:r>
              <a:rPr lang="en-US" sz="2800" dirty="0" err="1" smtClean="0">
                <a:solidFill>
                  <a:srgbClr val="000000"/>
                </a:solidFill>
                <a:latin typeface="Milk Tea Font TH"/>
              </a:rPr>
              <a:t>Penting</a:t>
            </a:r>
            <a:r>
              <a:rPr lang="en-US" sz="2800" dirty="0" smtClean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Untuk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Kesejahteraan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Masyarakat</a:t>
            </a:r>
            <a:endParaRPr lang="en-US" sz="2800" dirty="0">
              <a:solidFill>
                <a:srgbClr val="000000"/>
              </a:solidFill>
              <a:latin typeface="Milk Tea Font TH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66039" y="-409275"/>
            <a:ext cx="11105549" cy="111055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226526" y="-409275"/>
            <a:ext cx="11105549" cy="111055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8700" y="1862296"/>
            <a:ext cx="7458191" cy="65624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10313164" y="1829153"/>
            <a:ext cx="1760731" cy="33625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400000">
            <a:off x="10348114" y="4162907"/>
            <a:ext cx="1760731" cy="33625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9977325" y="6665642"/>
            <a:ext cx="2432408" cy="33625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400000">
            <a:off x="14391628" y="2408783"/>
            <a:ext cx="1760731" cy="33625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14391628" y="4511456"/>
            <a:ext cx="1760731" cy="336250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816770" y="-29857"/>
            <a:ext cx="2735578" cy="237746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4479944" y="7926332"/>
            <a:ext cx="4130740" cy="193018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6220226">
            <a:off x="6782279" y="7571236"/>
            <a:ext cx="1547608" cy="129436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190441" y="3940745"/>
            <a:ext cx="5134709" cy="2846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99"/>
              </a:lnSpc>
            </a:pPr>
            <a:r>
              <a:rPr lang="en-US" sz="5400" b="1" dirty="0">
                <a:solidFill>
                  <a:srgbClr val="000000"/>
                </a:solidFill>
                <a:latin typeface="Happy Font TH"/>
              </a:rPr>
              <a:t>Tips </a:t>
            </a:r>
            <a:r>
              <a:rPr lang="en-US" sz="5400" b="1" dirty="0" err="1">
                <a:solidFill>
                  <a:srgbClr val="000000"/>
                </a:solidFill>
                <a:latin typeface="Happy Font TH"/>
              </a:rPr>
              <a:t>Manajemen</a:t>
            </a:r>
            <a:r>
              <a:rPr lang="en-US" sz="5400" b="1" dirty="0">
                <a:solidFill>
                  <a:srgbClr val="000000"/>
                </a:solidFill>
                <a:latin typeface="Happy Font TH"/>
              </a:rPr>
              <a:t> Usaha</a:t>
            </a:r>
            <a:endParaRPr lang="en-US" sz="5400" b="1" dirty="0">
              <a:solidFill>
                <a:srgbClr val="000000"/>
              </a:solidFill>
              <a:latin typeface="Happy Font TH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681049" y="2982977"/>
            <a:ext cx="3024962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9"/>
              </a:lnSpc>
            </a:pPr>
            <a:r>
              <a:rPr lang="en-US" sz="2800" dirty="0" err="1">
                <a:solidFill>
                  <a:srgbClr val="000000"/>
                </a:solidFill>
                <a:latin typeface="Happy Font TH"/>
              </a:rPr>
              <a:t>Tetapkan</a:t>
            </a:r>
            <a:r>
              <a:rPr lang="en-US" sz="2800" dirty="0">
                <a:solidFill>
                  <a:srgbClr val="000000"/>
                </a:solidFill>
                <a:latin typeface="Happy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ppy Font TH"/>
              </a:rPr>
              <a:t>Tujuan</a:t>
            </a:r>
            <a:r>
              <a:rPr lang="en-US" sz="2800" dirty="0">
                <a:solidFill>
                  <a:srgbClr val="000000"/>
                </a:solidFill>
                <a:latin typeface="Happy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ppy Font TH"/>
              </a:rPr>
              <a:t>Spesifik</a:t>
            </a:r>
            <a:endParaRPr lang="en-US" sz="2800" dirty="0">
              <a:solidFill>
                <a:srgbClr val="000000"/>
              </a:solidFill>
              <a:latin typeface="Happy Font TH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681049" y="5399282"/>
            <a:ext cx="3024962" cy="1074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9"/>
              </a:lnSpc>
            </a:pPr>
            <a:r>
              <a:rPr lang="en-US" sz="2800" dirty="0" err="1">
                <a:solidFill>
                  <a:srgbClr val="000000"/>
                </a:solidFill>
                <a:latin typeface="Happy Font TH"/>
              </a:rPr>
              <a:t>Memanfaatkan</a:t>
            </a:r>
            <a:r>
              <a:rPr lang="en-US" sz="2800" dirty="0">
                <a:solidFill>
                  <a:srgbClr val="000000"/>
                </a:solidFill>
                <a:latin typeface="Happy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ppy Font TH"/>
              </a:rPr>
              <a:t>Teknologi</a:t>
            </a:r>
            <a:endParaRPr lang="en-US" sz="2800" dirty="0">
              <a:solidFill>
                <a:srgbClr val="000000"/>
              </a:solidFill>
              <a:latin typeface="Happy Font TH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681048" y="7313581"/>
            <a:ext cx="3024962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fi-FI" sz="2800" dirty="0">
                <a:solidFill>
                  <a:srgbClr val="000000"/>
                </a:solidFill>
                <a:latin typeface="Happy Font TH"/>
              </a:rPr>
              <a:t>Memanfaatkan Pemasaran dari Mulut ke Mulut</a:t>
            </a:r>
            <a:endParaRPr lang="en-US" sz="2800" dirty="0">
              <a:solidFill>
                <a:srgbClr val="000000"/>
              </a:solidFill>
              <a:latin typeface="Happy Font TH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675126" y="3721736"/>
            <a:ext cx="3193734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2800" dirty="0" err="1" smtClean="0">
                <a:solidFill>
                  <a:srgbClr val="000000"/>
                </a:solidFill>
                <a:latin typeface="Happy Font TH"/>
              </a:rPr>
              <a:t>Membagi</a:t>
            </a:r>
            <a:r>
              <a:rPr lang="en-US" sz="2800" dirty="0" smtClean="0">
                <a:solidFill>
                  <a:srgbClr val="000000"/>
                </a:solidFill>
                <a:latin typeface="Happy Font TH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appy Font TH"/>
              </a:rPr>
              <a:t>Tugas</a:t>
            </a:r>
            <a:endParaRPr lang="en-US" sz="2800" dirty="0">
              <a:solidFill>
                <a:srgbClr val="000000"/>
              </a:solidFill>
              <a:latin typeface="Happy Font TH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759512" y="5844161"/>
            <a:ext cx="3193734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2800" dirty="0" err="1">
                <a:solidFill>
                  <a:srgbClr val="000000"/>
                </a:solidFill>
                <a:latin typeface="Happy Font TH"/>
              </a:rPr>
              <a:t>Gunakan</a:t>
            </a:r>
            <a:r>
              <a:rPr lang="en-US" sz="2800" dirty="0">
                <a:solidFill>
                  <a:srgbClr val="000000"/>
                </a:solidFill>
                <a:latin typeface="Happy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ppy Font TH"/>
              </a:rPr>
              <a:t>Strategi</a:t>
            </a:r>
            <a:r>
              <a:rPr lang="en-US" sz="2800" dirty="0">
                <a:solidFill>
                  <a:srgbClr val="000000"/>
                </a:solidFill>
                <a:latin typeface="Happy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ppy Font TH"/>
              </a:rPr>
              <a:t>Retensi</a:t>
            </a:r>
            <a:endParaRPr lang="en-US" sz="2800" dirty="0">
              <a:solidFill>
                <a:srgbClr val="000000"/>
              </a:solidFill>
              <a:latin typeface="Happy Font TH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951522" y="2982977"/>
            <a:ext cx="1121508" cy="100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dirty="0">
                <a:solidFill>
                  <a:srgbClr val="B4580C"/>
                </a:solidFill>
                <a:latin typeface="Happy Font TH"/>
              </a:rPr>
              <a:t>1</a:t>
            </a:r>
            <a:r>
              <a:rPr lang="en-US" sz="5999" dirty="0" smtClean="0">
                <a:solidFill>
                  <a:srgbClr val="B4580C"/>
                </a:solidFill>
                <a:latin typeface="Happy Font TH"/>
              </a:rPr>
              <a:t>.</a:t>
            </a:r>
            <a:endParaRPr lang="en-US" sz="5999" dirty="0">
              <a:solidFill>
                <a:srgbClr val="B4580C"/>
              </a:solidFill>
              <a:latin typeface="Happy Font TH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8951522" y="5207569"/>
            <a:ext cx="1121508" cy="100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dirty="0">
                <a:solidFill>
                  <a:srgbClr val="B4580C"/>
                </a:solidFill>
                <a:latin typeface="Happy Font TH"/>
              </a:rPr>
              <a:t>3.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951522" y="7310243"/>
            <a:ext cx="1121508" cy="100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dirty="0">
                <a:solidFill>
                  <a:srgbClr val="B4580C"/>
                </a:solidFill>
                <a:latin typeface="Happy Font TH"/>
              </a:rPr>
              <a:t>5</a:t>
            </a:r>
            <a:r>
              <a:rPr lang="en-US" sz="5999" dirty="0" smtClean="0">
                <a:solidFill>
                  <a:srgbClr val="B4580C"/>
                </a:solidFill>
                <a:latin typeface="Happy Font TH"/>
              </a:rPr>
              <a:t>.</a:t>
            </a:r>
            <a:endParaRPr lang="en-US" sz="5999" dirty="0">
              <a:solidFill>
                <a:srgbClr val="B4580C"/>
              </a:solidFill>
              <a:latin typeface="Happy Font TH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3035636" y="3104896"/>
            <a:ext cx="1278980" cy="100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dirty="0">
                <a:solidFill>
                  <a:srgbClr val="B4580C"/>
                </a:solidFill>
                <a:latin typeface="Happy Font TH"/>
              </a:rPr>
              <a:t>2</a:t>
            </a:r>
            <a:r>
              <a:rPr lang="en-US" sz="5999" dirty="0" smtClean="0">
                <a:solidFill>
                  <a:srgbClr val="B4580C"/>
                </a:solidFill>
                <a:latin typeface="Happy Font TH"/>
              </a:rPr>
              <a:t>.</a:t>
            </a:r>
            <a:endParaRPr lang="en-US" sz="5999" dirty="0">
              <a:solidFill>
                <a:srgbClr val="B4580C"/>
              </a:solidFill>
              <a:latin typeface="Happy Font TH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3077829" y="5207569"/>
            <a:ext cx="1194594" cy="100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dirty="0">
                <a:solidFill>
                  <a:srgbClr val="B4580C"/>
                </a:solidFill>
                <a:latin typeface="Happy Font TH"/>
              </a:rPr>
              <a:t>4</a:t>
            </a:r>
            <a:r>
              <a:rPr lang="en-US" sz="5999" dirty="0" smtClean="0">
                <a:solidFill>
                  <a:srgbClr val="B4580C"/>
                </a:solidFill>
                <a:latin typeface="Happy Font TH"/>
              </a:rPr>
              <a:t>.</a:t>
            </a:r>
            <a:endParaRPr lang="en-US" sz="5999" dirty="0">
              <a:solidFill>
                <a:srgbClr val="B4580C"/>
              </a:solidFill>
              <a:latin typeface="Happy Font TH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08883" y="1532731"/>
            <a:ext cx="8158209" cy="7221538"/>
            <a:chOff x="0" y="0"/>
            <a:chExt cx="2148664" cy="19019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48664" cy="1901969"/>
            </a:xfrm>
            <a:custGeom>
              <a:avLst/>
              <a:gdLst/>
              <a:ahLst/>
              <a:cxnLst/>
              <a:rect l="l" t="t" r="r" b="b"/>
              <a:pathLst>
                <a:path w="2148664" h="1901969">
                  <a:moveTo>
                    <a:pt x="48398" y="0"/>
                  </a:moveTo>
                  <a:lnTo>
                    <a:pt x="2100266" y="0"/>
                  </a:lnTo>
                  <a:cubicBezTo>
                    <a:pt x="2113102" y="0"/>
                    <a:pt x="2125412" y="5099"/>
                    <a:pt x="2134489" y="14175"/>
                  </a:cubicBezTo>
                  <a:cubicBezTo>
                    <a:pt x="2143565" y="23252"/>
                    <a:pt x="2148664" y="35562"/>
                    <a:pt x="2148664" y="48398"/>
                  </a:cubicBezTo>
                  <a:lnTo>
                    <a:pt x="2148664" y="1853571"/>
                  </a:lnTo>
                  <a:cubicBezTo>
                    <a:pt x="2148664" y="1880301"/>
                    <a:pt x="2126996" y="1901969"/>
                    <a:pt x="2100266" y="1901969"/>
                  </a:cubicBezTo>
                  <a:lnTo>
                    <a:pt x="48398" y="1901969"/>
                  </a:lnTo>
                  <a:cubicBezTo>
                    <a:pt x="35562" y="1901969"/>
                    <a:pt x="23252" y="1896870"/>
                    <a:pt x="14175" y="1887794"/>
                  </a:cubicBezTo>
                  <a:cubicBezTo>
                    <a:pt x="5099" y="1878717"/>
                    <a:pt x="0" y="1866407"/>
                    <a:pt x="0" y="1853571"/>
                  </a:cubicBezTo>
                  <a:lnTo>
                    <a:pt x="0" y="48398"/>
                  </a:lnTo>
                  <a:cubicBezTo>
                    <a:pt x="0" y="35562"/>
                    <a:pt x="5099" y="23252"/>
                    <a:pt x="14175" y="14175"/>
                  </a:cubicBezTo>
                  <a:cubicBezTo>
                    <a:pt x="23252" y="5099"/>
                    <a:pt x="35562" y="0"/>
                    <a:pt x="48398" y="0"/>
                  </a:cubicBezTo>
                  <a:close/>
                </a:path>
              </a:pathLst>
            </a:custGeom>
            <a:solidFill>
              <a:srgbClr val="FFF6E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56066" flipV="1">
            <a:off x="1955421" y="2618497"/>
            <a:ext cx="6827023" cy="54104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799420" y="-1109161"/>
            <a:ext cx="4649485" cy="35758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82330" y="-344464"/>
            <a:ext cx="3174445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369552" y="6078364"/>
            <a:ext cx="2496274" cy="247811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987893">
            <a:off x="17230387" y="6071770"/>
            <a:ext cx="437038" cy="333848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355344">
            <a:off x="17472877" y="4913152"/>
            <a:ext cx="437038" cy="333848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896695">
            <a:off x="6486784" y="8428438"/>
            <a:ext cx="4244197" cy="349567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895218" y="3673100"/>
            <a:ext cx="4947428" cy="238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6160"/>
              </a:lnSpc>
            </a:pPr>
            <a:r>
              <a:rPr lang="en-US" sz="5600" b="1" dirty="0" err="1">
                <a:solidFill>
                  <a:srgbClr val="000000"/>
                </a:solidFill>
                <a:latin typeface="Happy Font TH"/>
              </a:rPr>
              <a:t>Fungsi-Fungsi</a:t>
            </a:r>
            <a:r>
              <a:rPr lang="en-US" sz="5600" b="1" dirty="0">
                <a:solidFill>
                  <a:srgbClr val="000000"/>
                </a:solidFill>
                <a:latin typeface="Happy Font TH"/>
              </a:rPr>
              <a:t> </a:t>
            </a:r>
            <a:r>
              <a:rPr lang="en-US" sz="5600" b="1" dirty="0" err="1">
                <a:solidFill>
                  <a:srgbClr val="000000"/>
                </a:solidFill>
                <a:latin typeface="Happy Font TH"/>
              </a:rPr>
              <a:t>Manajemen</a:t>
            </a:r>
            <a:r>
              <a:rPr lang="en-US" sz="5600" b="1" dirty="0">
                <a:solidFill>
                  <a:srgbClr val="000000"/>
                </a:solidFill>
                <a:latin typeface="Happy Font TH"/>
              </a:rPr>
              <a:t> Usaha</a:t>
            </a:r>
            <a:endParaRPr lang="en-US" sz="5600" b="1" dirty="0">
              <a:solidFill>
                <a:srgbClr val="000000"/>
              </a:solidFill>
              <a:latin typeface="Happy Font TH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536445" y="1641744"/>
            <a:ext cx="7998955" cy="7335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179"/>
              </a:lnSpc>
            </a:pPr>
            <a:r>
              <a:rPr lang="en-US" sz="2800" b="1" dirty="0" err="1" smtClean="0">
                <a:solidFill>
                  <a:srgbClr val="000000"/>
                </a:solidFill>
                <a:latin typeface="Milk Tea Font TH"/>
              </a:rPr>
              <a:t>Fungsi</a:t>
            </a:r>
            <a:r>
              <a:rPr lang="en-US" sz="2800" b="1" dirty="0" smtClean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Milk Tea Font TH"/>
              </a:rPr>
              <a:t>Manajemen</a:t>
            </a:r>
            <a:r>
              <a:rPr lang="en-US" sz="2800" b="1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Milk Tea Font TH"/>
              </a:rPr>
              <a:t>Menurut</a:t>
            </a:r>
            <a:r>
              <a:rPr lang="en-US" sz="2800" b="1" dirty="0">
                <a:solidFill>
                  <a:srgbClr val="000000"/>
                </a:solidFill>
                <a:latin typeface="Milk Tea Font TH"/>
              </a:rPr>
              <a:t> Para </a:t>
            </a:r>
            <a:r>
              <a:rPr lang="en-US" sz="2800" b="1" dirty="0" err="1" smtClean="0">
                <a:solidFill>
                  <a:srgbClr val="000000"/>
                </a:solidFill>
                <a:latin typeface="Milk Tea Font TH"/>
              </a:rPr>
              <a:t>Ahli</a:t>
            </a:r>
            <a:endParaRPr lang="en-US" sz="2800" b="1" dirty="0" smtClean="0">
              <a:solidFill>
                <a:srgbClr val="000000"/>
              </a:solidFill>
              <a:latin typeface="Milk Tea Font TH"/>
            </a:endParaRPr>
          </a:p>
          <a:p>
            <a:pPr marL="514350" indent="-514350" algn="just">
              <a:lnSpc>
                <a:spcPts val="5179"/>
              </a:lnSpc>
              <a:buAutoNum type="alphaLcPeriod"/>
            </a:pPr>
            <a:r>
              <a:rPr lang="en-US" sz="2600" dirty="0" smtClean="0">
                <a:solidFill>
                  <a:srgbClr val="000000"/>
                </a:solidFill>
                <a:latin typeface="Milk Tea Font TH"/>
              </a:rPr>
              <a:t>George 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Robert </a:t>
            </a:r>
            <a:r>
              <a:rPr lang="en-US" sz="2600" dirty="0" smtClean="0">
                <a:solidFill>
                  <a:srgbClr val="000000"/>
                </a:solidFill>
                <a:latin typeface="Milk Tea Font TH"/>
              </a:rPr>
              <a:t>Terry,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menyebutkan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bahwa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fungsi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manajemen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adalah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proses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khas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yang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melibatkan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perencanaan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pengorganisasian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penggerakan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serta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pengawasan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untuk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mencapai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tujuan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yang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telah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ditetapkan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. </a:t>
            </a:r>
            <a:endParaRPr lang="en-US" sz="2600" dirty="0" smtClean="0">
              <a:solidFill>
                <a:srgbClr val="000000"/>
              </a:solidFill>
              <a:latin typeface="Milk Tea Font TH"/>
            </a:endParaRPr>
          </a:p>
          <a:p>
            <a:pPr marL="514350" indent="-514350" algn="just">
              <a:lnSpc>
                <a:spcPts val="5179"/>
              </a:lnSpc>
              <a:buAutoNum type="alphaLcPeriod"/>
            </a:pPr>
            <a:r>
              <a:rPr lang="en-US" sz="2600" dirty="0" smtClean="0">
                <a:solidFill>
                  <a:srgbClr val="000000"/>
                </a:solidFill>
                <a:latin typeface="Milk Tea Font TH"/>
              </a:rPr>
              <a:t>Ricky 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W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GriffinRicky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W Griffin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mendefinisikan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fungsi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manajemen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adalah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bagian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dari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proses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perencanaan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organisasi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koordinasi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serta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pengendalian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sumber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daya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supaya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tujuan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dapat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tercapai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dengan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efektif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dan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efisien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.</a:t>
            </a:r>
            <a:endParaRPr lang="en-US" sz="2600" dirty="0">
              <a:solidFill>
                <a:srgbClr val="000000"/>
              </a:solidFill>
              <a:latin typeface="Milk Tea Font TH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446645">
            <a:off x="669729" y="4200018"/>
            <a:ext cx="3116874" cy="71039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487319" y="2982819"/>
            <a:ext cx="5053280" cy="444634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95401" y="3770092"/>
            <a:ext cx="4668504" cy="238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3600" b="1" dirty="0" err="1" smtClean="0">
                <a:solidFill>
                  <a:srgbClr val="000000"/>
                </a:solidFill>
                <a:latin typeface="Happy Font TH"/>
              </a:rPr>
              <a:t>Fungsi-Fungsi</a:t>
            </a:r>
            <a:r>
              <a:rPr lang="en-US" sz="3600" b="1" dirty="0" smtClean="0">
                <a:solidFill>
                  <a:srgbClr val="000000"/>
                </a:solidFill>
                <a:latin typeface="Happy Font TH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Happy Font TH"/>
              </a:rPr>
              <a:t>Manajemen</a:t>
            </a:r>
            <a:r>
              <a:rPr lang="en-US" sz="3600" b="1" dirty="0">
                <a:solidFill>
                  <a:srgbClr val="000000"/>
                </a:solidFill>
                <a:latin typeface="Happy Font TH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Happy Font TH"/>
              </a:rPr>
              <a:t>Usaha </a:t>
            </a:r>
            <a:r>
              <a:rPr lang="en-US" sz="3600" b="1" dirty="0" err="1" smtClean="0">
                <a:solidFill>
                  <a:srgbClr val="000000"/>
                </a:solidFill>
                <a:latin typeface="Happy Font TH"/>
              </a:rPr>
              <a:t>secara</a:t>
            </a:r>
            <a:r>
              <a:rPr lang="en-US" sz="3600" b="1" dirty="0" smtClean="0">
                <a:solidFill>
                  <a:srgbClr val="000000"/>
                </a:solidFill>
                <a:latin typeface="Happy Font TH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Happy Font TH"/>
              </a:rPr>
              <a:t>umum</a:t>
            </a:r>
            <a:endParaRPr lang="en-US" sz="3600" b="1" dirty="0">
              <a:solidFill>
                <a:srgbClr val="000000"/>
              </a:solidFill>
              <a:latin typeface="Happy Font TH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6843138" y="2141303"/>
            <a:ext cx="9934516" cy="1229938"/>
            <a:chOff x="0" y="0"/>
            <a:chExt cx="2616498" cy="3239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16498" cy="323934"/>
            </a:xfrm>
            <a:custGeom>
              <a:avLst/>
              <a:gdLst/>
              <a:ahLst/>
              <a:cxnLst/>
              <a:rect l="l" t="t" r="r" b="b"/>
              <a:pathLst>
                <a:path w="2616498" h="323934">
                  <a:moveTo>
                    <a:pt x="39744" y="0"/>
                  </a:moveTo>
                  <a:lnTo>
                    <a:pt x="2576754" y="0"/>
                  </a:lnTo>
                  <a:cubicBezTo>
                    <a:pt x="2598704" y="0"/>
                    <a:pt x="2616498" y="17794"/>
                    <a:pt x="2616498" y="39744"/>
                  </a:cubicBezTo>
                  <a:lnTo>
                    <a:pt x="2616498" y="284190"/>
                  </a:lnTo>
                  <a:cubicBezTo>
                    <a:pt x="2616498" y="306140"/>
                    <a:pt x="2598704" y="323934"/>
                    <a:pt x="2576754" y="323934"/>
                  </a:cubicBezTo>
                  <a:lnTo>
                    <a:pt x="39744" y="323934"/>
                  </a:lnTo>
                  <a:cubicBezTo>
                    <a:pt x="17794" y="323934"/>
                    <a:pt x="0" y="306140"/>
                    <a:pt x="0" y="284190"/>
                  </a:cubicBezTo>
                  <a:lnTo>
                    <a:pt x="0" y="39744"/>
                  </a:lnTo>
                  <a:cubicBezTo>
                    <a:pt x="0" y="17794"/>
                    <a:pt x="17794" y="0"/>
                    <a:pt x="39744" y="0"/>
                  </a:cubicBezTo>
                  <a:close/>
                </a:path>
              </a:pathLst>
            </a:custGeom>
            <a:solidFill>
              <a:srgbClr val="FFE2D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843138" y="3732788"/>
            <a:ext cx="9934516" cy="1229938"/>
            <a:chOff x="0" y="0"/>
            <a:chExt cx="2616498" cy="3239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16498" cy="323934"/>
            </a:xfrm>
            <a:custGeom>
              <a:avLst/>
              <a:gdLst/>
              <a:ahLst/>
              <a:cxnLst/>
              <a:rect l="l" t="t" r="r" b="b"/>
              <a:pathLst>
                <a:path w="2616498" h="323934">
                  <a:moveTo>
                    <a:pt x="39744" y="0"/>
                  </a:moveTo>
                  <a:lnTo>
                    <a:pt x="2576754" y="0"/>
                  </a:lnTo>
                  <a:cubicBezTo>
                    <a:pt x="2598704" y="0"/>
                    <a:pt x="2616498" y="17794"/>
                    <a:pt x="2616498" y="39744"/>
                  </a:cubicBezTo>
                  <a:lnTo>
                    <a:pt x="2616498" y="284190"/>
                  </a:lnTo>
                  <a:cubicBezTo>
                    <a:pt x="2616498" y="306140"/>
                    <a:pt x="2598704" y="323934"/>
                    <a:pt x="2576754" y="323934"/>
                  </a:cubicBezTo>
                  <a:lnTo>
                    <a:pt x="39744" y="323934"/>
                  </a:lnTo>
                  <a:cubicBezTo>
                    <a:pt x="17794" y="323934"/>
                    <a:pt x="0" y="306140"/>
                    <a:pt x="0" y="284190"/>
                  </a:cubicBezTo>
                  <a:lnTo>
                    <a:pt x="0" y="39744"/>
                  </a:lnTo>
                  <a:cubicBezTo>
                    <a:pt x="0" y="17794"/>
                    <a:pt x="17794" y="0"/>
                    <a:pt x="39744" y="0"/>
                  </a:cubicBezTo>
                  <a:close/>
                </a:path>
              </a:pathLst>
            </a:custGeom>
            <a:solidFill>
              <a:srgbClr val="FFE2D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 flipV="1">
            <a:off x="4557293" y="1028700"/>
            <a:ext cx="2447770" cy="2381013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6843138" y="5324273"/>
            <a:ext cx="9934516" cy="1229938"/>
            <a:chOff x="0" y="0"/>
            <a:chExt cx="2616498" cy="3239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616498" cy="323934"/>
            </a:xfrm>
            <a:custGeom>
              <a:avLst/>
              <a:gdLst/>
              <a:ahLst/>
              <a:cxnLst/>
              <a:rect l="l" t="t" r="r" b="b"/>
              <a:pathLst>
                <a:path w="2616498" h="323934">
                  <a:moveTo>
                    <a:pt x="39744" y="0"/>
                  </a:moveTo>
                  <a:lnTo>
                    <a:pt x="2576754" y="0"/>
                  </a:lnTo>
                  <a:cubicBezTo>
                    <a:pt x="2598704" y="0"/>
                    <a:pt x="2616498" y="17794"/>
                    <a:pt x="2616498" y="39744"/>
                  </a:cubicBezTo>
                  <a:lnTo>
                    <a:pt x="2616498" y="284190"/>
                  </a:lnTo>
                  <a:cubicBezTo>
                    <a:pt x="2616498" y="306140"/>
                    <a:pt x="2598704" y="323934"/>
                    <a:pt x="2576754" y="323934"/>
                  </a:cubicBezTo>
                  <a:lnTo>
                    <a:pt x="39744" y="323934"/>
                  </a:lnTo>
                  <a:cubicBezTo>
                    <a:pt x="17794" y="323934"/>
                    <a:pt x="0" y="306140"/>
                    <a:pt x="0" y="284190"/>
                  </a:cubicBezTo>
                  <a:lnTo>
                    <a:pt x="0" y="39744"/>
                  </a:lnTo>
                  <a:cubicBezTo>
                    <a:pt x="0" y="17794"/>
                    <a:pt x="17794" y="0"/>
                    <a:pt x="39744" y="0"/>
                  </a:cubicBezTo>
                  <a:close/>
                </a:path>
              </a:pathLst>
            </a:custGeom>
            <a:solidFill>
              <a:srgbClr val="FFE2D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843138" y="6915759"/>
            <a:ext cx="9934516" cy="1229938"/>
            <a:chOff x="0" y="0"/>
            <a:chExt cx="2616498" cy="32393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616498" cy="323934"/>
            </a:xfrm>
            <a:custGeom>
              <a:avLst/>
              <a:gdLst/>
              <a:ahLst/>
              <a:cxnLst/>
              <a:rect l="l" t="t" r="r" b="b"/>
              <a:pathLst>
                <a:path w="2616498" h="323934">
                  <a:moveTo>
                    <a:pt x="39744" y="0"/>
                  </a:moveTo>
                  <a:lnTo>
                    <a:pt x="2576754" y="0"/>
                  </a:lnTo>
                  <a:cubicBezTo>
                    <a:pt x="2598704" y="0"/>
                    <a:pt x="2616498" y="17794"/>
                    <a:pt x="2616498" y="39744"/>
                  </a:cubicBezTo>
                  <a:lnTo>
                    <a:pt x="2616498" y="284190"/>
                  </a:lnTo>
                  <a:cubicBezTo>
                    <a:pt x="2616498" y="306140"/>
                    <a:pt x="2598704" y="323934"/>
                    <a:pt x="2576754" y="323934"/>
                  </a:cubicBezTo>
                  <a:lnTo>
                    <a:pt x="39744" y="323934"/>
                  </a:lnTo>
                  <a:cubicBezTo>
                    <a:pt x="17794" y="323934"/>
                    <a:pt x="0" y="306140"/>
                    <a:pt x="0" y="284190"/>
                  </a:cubicBezTo>
                  <a:lnTo>
                    <a:pt x="0" y="39744"/>
                  </a:lnTo>
                  <a:cubicBezTo>
                    <a:pt x="0" y="17794"/>
                    <a:pt x="17794" y="0"/>
                    <a:pt x="39744" y="0"/>
                  </a:cubicBezTo>
                  <a:close/>
                </a:path>
              </a:pathLst>
            </a:custGeom>
            <a:solidFill>
              <a:srgbClr val="FFE2D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374508">
            <a:off x="15660230" y="6109831"/>
            <a:ext cx="1894310" cy="3472901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7671449" y="2432739"/>
            <a:ext cx="7585506" cy="567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Milk Tea Font TH"/>
              </a:rPr>
              <a:t>1. Planning</a:t>
            </a:r>
            <a:endParaRPr lang="en-US" sz="3399" dirty="0">
              <a:solidFill>
                <a:srgbClr val="000000"/>
              </a:solidFill>
              <a:latin typeface="Milk Tea Font TH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671449" y="4024225"/>
            <a:ext cx="931955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Milk Tea Font TH"/>
              </a:rPr>
              <a:t>2. Organizing</a:t>
            </a:r>
            <a:endParaRPr lang="en-US" sz="3399" dirty="0">
              <a:solidFill>
                <a:srgbClr val="000000"/>
              </a:solidFill>
              <a:latin typeface="Milk Tea Font TH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671449" y="5533708"/>
            <a:ext cx="910620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Milk Tea Font TH"/>
              </a:rPr>
              <a:t>3. Actuating</a:t>
            </a:r>
            <a:endParaRPr lang="en-US" sz="3399" dirty="0">
              <a:solidFill>
                <a:srgbClr val="000000"/>
              </a:solidFill>
              <a:latin typeface="Milk Tea Font TH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671449" y="7105632"/>
            <a:ext cx="7127928" cy="567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Milk Tea Font TH"/>
              </a:rPr>
              <a:t>4. Controlling</a:t>
            </a:r>
            <a:endParaRPr lang="en-US" sz="3399" dirty="0">
              <a:solidFill>
                <a:srgbClr val="000000"/>
              </a:solidFill>
              <a:latin typeface="Milk Tea Font TH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67000" y="3797563"/>
            <a:ext cx="13487400" cy="5096118"/>
            <a:chOff x="0" y="0"/>
            <a:chExt cx="3680990" cy="1061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80990" cy="1061224"/>
            </a:xfrm>
            <a:custGeom>
              <a:avLst/>
              <a:gdLst/>
              <a:ahLst/>
              <a:cxnLst/>
              <a:rect l="l" t="t" r="r" b="b"/>
              <a:pathLst>
                <a:path w="3680990" h="1061224">
                  <a:moveTo>
                    <a:pt x="28251" y="0"/>
                  </a:moveTo>
                  <a:lnTo>
                    <a:pt x="3652739" y="0"/>
                  </a:lnTo>
                  <a:cubicBezTo>
                    <a:pt x="3660232" y="0"/>
                    <a:pt x="3667418" y="2976"/>
                    <a:pt x="3672716" y="8274"/>
                  </a:cubicBezTo>
                  <a:cubicBezTo>
                    <a:pt x="3678013" y="13572"/>
                    <a:pt x="3680990" y="20758"/>
                    <a:pt x="3680990" y="28251"/>
                  </a:cubicBezTo>
                  <a:lnTo>
                    <a:pt x="3680990" y="1032973"/>
                  </a:lnTo>
                  <a:cubicBezTo>
                    <a:pt x="3680990" y="1048576"/>
                    <a:pt x="3668342" y="1061224"/>
                    <a:pt x="3652739" y="1061224"/>
                  </a:cubicBezTo>
                  <a:lnTo>
                    <a:pt x="28251" y="1061224"/>
                  </a:lnTo>
                  <a:cubicBezTo>
                    <a:pt x="20758" y="1061224"/>
                    <a:pt x="13572" y="1058247"/>
                    <a:pt x="8274" y="1052949"/>
                  </a:cubicBezTo>
                  <a:cubicBezTo>
                    <a:pt x="2976" y="1047651"/>
                    <a:pt x="0" y="1040466"/>
                    <a:pt x="0" y="1032973"/>
                  </a:cubicBezTo>
                  <a:lnTo>
                    <a:pt x="0" y="28251"/>
                  </a:lnTo>
                  <a:cubicBezTo>
                    <a:pt x="0" y="20758"/>
                    <a:pt x="2976" y="13572"/>
                    <a:pt x="8274" y="8274"/>
                  </a:cubicBezTo>
                  <a:cubicBezTo>
                    <a:pt x="13572" y="2976"/>
                    <a:pt x="20758" y="0"/>
                    <a:pt x="28251" y="0"/>
                  </a:cubicBezTo>
                  <a:close/>
                </a:path>
              </a:pathLst>
            </a:custGeom>
            <a:solidFill>
              <a:srgbClr val="FFE2D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628588" y="885825"/>
            <a:ext cx="5030823" cy="442658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734362" y="1950481"/>
            <a:ext cx="5533838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49"/>
              </a:lnSpc>
            </a:pPr>
            <a:r>
              <a:rPr lang="en-US" sz="4999" b="1" dirty="0" err="1" smtClean="0">
                <a:solidFill>
                  <a:srgbClr val="000000"/>
                </a:solidFill>
                <a:latin typeface="Happy Font TH"/>
              </a:rPr>
              <a:t>Manfaat</a:t>
            </a:r>
            <a:r>
              <a:rPr lang="en-US" sz="4999" b="1" dirty="0" smtClean="0">
                <a:solidFill>
                  <a:srgbClr val="000000"/>
                </a:solidFill>
                <a:latin typeface="Happy Font TH"/>
              </a:rPr>
              <a:t> </a:t>
            </a:r>
            <a:r>
              <a:rPr lang="en-US" sz="4999" b="1" dirty="0" err="1" smtClean="0">
                <a:solidFill>
                  <a:srgbClr val="000000"/>
                </a:solidFill>
                <a:latin typeface="Happy Font TH"/>
              </a:rPr>
              <a:t>Manajemen</a:t>
            </a:r>
            <a:r>
              <a:rPr lang="en-US" sz="4999" b="1" dirty="0" smtClean="0">
                <a:solidFill>
                  <a:srgbClr val="000000"/>
                </a:solidFill>
                <a:latin typeface="Happy Font TH"/>
              </a:rPr>
              <a:t> Usaha</a:t>
            </a:r>
            <a:endParaRPr lang="en-US" sz="4999" b="1" dirty="0">
              <a:solidFill>
                <a:srgbClr val="000000"/>
              </a:solidFill>
              <a:latin typeface="Happy Font TH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128183" y="4120654"/>
            <a:ext cx="12075571" cy="4449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Beberapa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manfaat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diperoleh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dari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pengelolaan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usaha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ilk Tea Font TH"/>
              </a:rPr>
              <a:t>adalah</a:t>
            </a:r>
            <a:r>
              <a:rPr lang="en-US" sz="2800" dirty="0" smtClean="0">
                <a:solidFill>
                  <a:srgbClr val="000000"/>
                </a:solidFill>
                <a:latin typeface="Milk Tea Font TH"/>
              </a:rPr>
              <a:t>: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2800" dirty="0" err="1" smtClean="0">
                <a:solidFill>
                  <a:srgbClr val="000000"/>
                </a:solidFill>
                <a:latin typeface="Milk Tea Font TH"/>
              </a:rPr>
              <a:t>Memilih</a:t>
            </a:r>
            <a:r>
              <a:rPr lang="en-US" sz="2800" dirty="0" smtClean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bisnis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yang feasible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untuk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dijalankan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berdasarkan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studi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kelayakan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Milk Tea Font TH"/>
              </a:rPr>
              <a:t>yang </a:t>
            </a:r>
            <a:r>
              <a:rPr lang="en-US" sz="2800" dirty="0" err="1" smtClean="0">
                <a:solidFill>
                  <a:srgbClr val="000000"/>
                </a:solidFill>
                <a:latin typeface="Milk Tea Font TH"/>
              </a:rPr>
              <a:t>dilakukan</a:t>
            </a:r>
            <a:endParaRPr lang="en-US" sz="2800" dirty="0">
              <a:solidFill>
                <a:srgbClr val="000000"/>
              </a:solidFill>
              <a:latin typeface="Milk Tea Font TH"/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2800" dirty="0" err="1" smtClean="0">
                <a:solidFill>
                  <a:srgbClr val="000000"/>
                </a:solidFill>
                <a:latin typeface="Milk Tea Font TH"/>
              </a:rPr>
              <a:t>Memiliki</a:t>
            </a:r>
            <a:r>
              <a:rPr lang="en-US" sz="2800" dirty="0" smtClean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usaha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berbadan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hukum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ilk Tea Font TH"/>
              </a:rPr>
              <a:t>jelas</a:t>
            </a:r>
            <a:endParaRPr lang="en-US" sz="2800" dirty="0" smtClean="0">
              <a:solidFill>
                <a:srgbClr val="000000"/>
              </a:solidFill>
              <a:latin typeface="Milk Tea Font TH"/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2800" dirty="0" err="1" smtClean="0">
                <a:solidFill>
                  <a:srgbClr val="000000"/>
                </a:solidFill>
                <a:latin typeface="Milk Tea Font TH"/>
              </a:rPr>
              <a:t>Memiliki</a:t>
            </a:r>
            <a:r>
              <a:rPr lang="en-US" sz="2800" dirty="0" smtClean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laporan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keuangan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bermanfaat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untuk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kelangsungan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usaha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keuntungan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optimal,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pengajuan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ilk Tea Font TH"/>
              </a:rPr>
              <a:t>kredit</a:t>
            </a:r>
            <a:r>
              <a:rPr lang="en-US" sz="2800" dirty="0" smtClean="0">
                <a:solidFill>
                  <a:srgbClr val="000000"/>
                </a:solidFill>
                <a:latin typeface="Milk Tea Font TH"/>
              </a:rPr>
              <a:t>)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2800" dirty="0" err="1" smtClean="0">
                <a:solidFill>
                  <a:srgbClr val="000000"/>
                </a:solidFill>
                <a:latin typeface="Milk Tea Font TH"/>
              </a:rPr>
              <a:t>Memiliki</a:t>
            </a:r>
            <a:r>
              <a:rPr lang="en-US" sz="2800" dirty="0" smtClean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perencanaan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pengembangan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dan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operasional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usaha</a:t>
            </a:r>
            <a:r>
              <a:rPr lang="en-US" sz="2800" dirty="0">
                <a:solidFill>
                  <a:srgbClr val="000000"/>
                </a:solidFill>
                <a:latin typeface="Milk Tea Font TH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latin typeface="Milk Tea Font TH"/>
              </a:rPr>
              <a:t>jelas</a:t>
            </a:r>
            <a:endParaRPr lang="en-US" sz="2800" dirty="0">
              <a:solidFill>
                <a:srgbClr val="000000"/>
              </a:solidFill>
              <a:latin typeface="Milk Tea Font TH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728860" y="654213"/>
            <a:ext cx="1547608" cy="12943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26324" flipH="1">
            <a:off x="15411271" y="6038395"/>
            <a:ext cx="1894310" cy="34729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504203" y="2356160"/>
            <a:ext cx="3247960" cy="278734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145826" y="-219691"/>
            <a:ext cx="5375040" cy="434034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4169410">
            <a:off x="597434" y="5293955"/>
            <a:ext cx="3116874" cy="71039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144417" y="868085"/>
            <a:ext cx="11399591" cy="90341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9903118" y="1028700"/>
            <a:ext cx="4681530" cy="411924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070034" y="2333759"/>
            <a:ext cx="4347698" cy="100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dirty="0" err="1" smtClean="0">
                <a:solidFill>
                  <a:srgbClr val="000000"/>
                </a:solidFill>
                <a:latin typeface="Happy Font TH"/>
              </a:rPr>
              <a:t>Kesimpulan</a:t>
            </a:r>
            <a:endParaRPr lang="en-US" sz="5999" dirty="0">
              <a:solidFill>
                <a:srgbClr val="000000"/>
              </a:solidFill>
              <a:latin typeface="Happy Font TH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9549945">
            <a:off x="2651217" y="1948664"/>
            <a:ext cx="2447770" cy="23810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509311">
            <a:off x="13256573" y="-892627"/>
            <a:ext cx="3174445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-6017980">
            <a:off x="-629166" y="6158281"/>
            <a:ext cx="5375040" cy="43403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778878">
            <a:off x="13544897" y="6064900"/>
            <a:ext cx="2597797" cy="275904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193413">
            <a:off x="11296970" y="7918117"/>
            <a:ext cx="2832052" cy="200718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895600" y="3701732"/>
            <a:ext cx="10058400" cy="4667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179"/>
              </a:lnSpc>
            </a:pPr>
            <a:r>
              <a:rPr lang="en-US" sz="2600" dirty="0" err="1" smtClean="0">
                <a:solidFill>
                  <a:srgbClr val="000000"/>
                </a:solidFill>
                <a:latin typeface="Milk Tea Font TH"/>
              </a:rPr>
              <a:t>Teori</a:t>
            </a:r>
            <a:r>
              <a:rPr lang="en-US" sz="2600" dirty="0" smtClean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Kewirausahaan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Milk Tea Font TH"/>
              </a:rPr>
              <a:t>terdiri</a:t>
            </a:r>
            <a:r>
              <a:rPr lang="en-US" sz="2600" dirty="0" smtClean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Milk Tea Font TH"/>
              </a:rPr>
              <a:t>dari</a:t>
            </a:r>
            <a:r>
              <a:rPr lang="en-US" sz="2600" dirty="0" smtClean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Teori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NeoKlasik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dan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Teori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Kirzerian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Entrepreneur. Dan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juga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Teori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Ekonomi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Sosiologi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Psikologi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dan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Perilaku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Manajemen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usaha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adalah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salah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satu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kegiatan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perencanaan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dalam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bisnis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yang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dilakukan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untuk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mencapai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target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bisnis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Hampir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setiap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kegiatan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dan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elemen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usaha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diatur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secara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mendetail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dan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teliti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dalam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perencanaan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ini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. </a:t>
            </a:r>
            <a:r>
              <a:rPr lang="en-US" sz="2600" dirty="0" err="1" smtClean="0">
                <a:solidFill>
                  <a:srgbClr val="000000"/>
                </a:solidFill>
                <a:latin typeface="Milk Tea Font TH"/>
              </a:rPr>
              <a:t>Fungsi</a:t>
            </a:r>
            <a:r>
              <a:rPr lang="en-US" sz="2600" dirty="0" smtClean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dari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Manajemen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Usaha yang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dapat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disimpulkan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yaitu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Planing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, Organizing,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Actuiting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dan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ilk Tea Font TH"/>
              </a:rPr>
              <a:t>Controling</a:t>
            </a:r>
            <a:r>
              <a:rPr lang="en-US" sz="2600" dirty="0">
                <a:solidFill>
                  <a:srgbClr val="000000"/>
                </a:solidFill>
                <a:latin typeface="Milk Tea Font TH"/>
              </a:rPr>
              <a:t>.</a:t>
            </a:r>
            <a:endParaRPr lang="en-US" sz="2600" dirty="0">
              <a:solidFill>
                <a:srgbClr val="000000"/>
              </a:solidFill>
              <a:latin typeface="Milk Tea Font TH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403</Words>
  <Application>Microsoft Office PowerPoint</Application>
  <PresentationFormat>Custom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Happy Font TH</vt:lpstr>
      <vt:lpstr>Milk Tea Font 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bisnis makanan kue coklat lucu</dc:title>
  <dc:creator>acer</dc:creator>
  <cp:lastModifiedBy>acer</cp:lastModifiedBy>
  <cp:revision>7</cp:revision>
  <dcterms:created xsi:type="dcterms:W3CDTF">2006-08-16T00:00:00Z</dcterms:created>
  <dcterms:modified xsi:type="dcterms:W3CDTF">2022-09-25T13:32:36Z</dcterms:modified>
  <dc:identifier>DAFNPFvpoQ0</dc:identifier>
</cp:coreProperties>
</file>