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Open Sans Light" charset="1" panose="020B0306030504020204"/>
      <p:regular r:id="rId12"/>
    </p:embeddedFont>
    <p:embeddedFont>
      <p:font typeface="Open Sans Light Bold" charset="1" panose="020B0806030504020204"/>
      <p:regular r:id="rId13"/>
    </p:embeddedFont>
    <p:embeddedFont>
      <p:font typeface="Open Sans Light Italics" charset="1" panose="020B0306030504020204"/>
      <p:regular r:id="rId14"/>
    </p:embeddedFont>
    <p:embeddedFont>
      <p:font typeface="Open Sans Light Bold Italics" charset="1" panose="020B0806030504020204"/>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More Sugar Thin" charset="1" panose="00000000000000000000"/>
      <p:regular r:id="rId20"/>
    </p:embeddedFont>
    <p:embeddedFont>
      <p:font typeface="Now" charset="1" panose="00000500000000000000"/>
      <p:regular r:id="rId21"/>
    </p:embeddedFont>
    <p:embeddedFont>
      <p:font typeface="Now Bold" charset="1" panose="00000600000000000000"/>
      <p:regular r:id="rId22"/>
    </p:embeddedFont>
    <p:embeddedFont>
      <p:font typeface="Now Bold" charset="1" panose="00000800000000000000"/>
      <p:regular r:id="rId23"/>
    </p:embeddedFont>
    <p:embeddedFont>
      <p:font typeface="Now Bold Bold" charset="1" panose="00000A00000000000000"/>
      <p:regular r:id="rId24"/>
    </p:embeddedFont>
    <p:embeddedFont>
      <p:font typeface="Londrina Solid Regular" charset="1" panose="000005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201375">
            <a:off x="-5981158" y="-2968200"/>
            <a:ext cx="13615030" cy="8069999"/>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68431">
            <a:off x="9750375" y="5305947"/>
            <a:ext cx="15017849" cy="8901489"/>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219721">
            <a:off x="7196356" y="132103"/>
            <a:ext cx="3895289" cy="939653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070299" y="794463"/>
            <a:ext cx="6147402" cy="1229480"/>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311325">
            <a:off x="2798573" y="6629337"/>
            <a:ext cx="2557177" cy="610526"/>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754075">
            <a:off x="12854300" y="1558210"/>
            <a:ext cx="1607626" cy="2161844"/>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77903">
            <a:off x="1510401" y="4395478"/>
            <a:ext cx="2485169" cy="2299911"/>
          </a:xfrm>
          <a:prstGeom prst="rect">
            <a:avLst/>
          </a:prstGeom>
        </p:spPr>
      </p:pic>
      <p:sp>
        <p:nvSpPr>
          <p:cNvPr name="TextBox 9" id="9"/>
          <p:cNvSpPr txBox="true"/>
          <p:nvPr/>
        </p:nvSpPr>
        <p:spPr>
          <a:xfrm rot="0">
            <a:off x="7030201" y="933450"/>
            <a:ext cx="4227598" cy="731520"/>
          </a:xfrm>
          <a:prstGeom prst="rect">
            <a:avLst/>
          </a:prstGeom>
        </p:spPr>
        <p:txBody>
          <a:bodyPr anchor="t" rtlCol="false" tIns="0" lIns="0" bIns="0" rIns="0">
            <a:spAutoFit/>
          </a:bodyPr>
          <a:lstStyle/>
          <a:p>
            <a:pPr algn="ctr">
              <a:lnSpc>
                <a:spcPts val="5880"/>
              </a:lnSpc>
            </a:pPr>
            <a:r>
              <a:rPr lang="en-US" sz="4200" spc="420">
                <a:solidFill>
                  <a:srgbClr val="FFE6A5"/>
                </a:solidFill>
                <a:latin typeface="Londrina Solid Regular"/>
              </a:rPr>
              <a:t>KELOMPOK 9</a:t>
            </a:r>
          </a:p>
        </p:txBody>
      </p:sp>
      <p:sp>
        <p:nvSpPr>
          <p:cNvPr name="TextBox 10" id="10"/>
          <p:cNvSpPr txBox="true"/>
          <p:nvPr/>
        </p:nvSpPr>
        <p:spPr>
          <a:xfrm rot="0">
            <a:off x="5051384" y="7382819"/>
            <a:ext cx="8670942" cy="2639074"/>
          </a:xfrm>
          <a:prstGeom prst="rect">
            <a:avLst/>
          </a:prstGeom>
        </p:spPr>
        <p:txBody>
          <a:bodyPr anchor="t" rtlCol="false" tIns="0" lIns="0" bIns="0" rIns="0">
            <a:spAutoFit/>
          </a:bodyPr>
          <a:lstStyle/>
          <a:p>
            <a:pPr>
              <a:lnSpc>
                <a:spcPts val="3485"/>
              </a:lnSpc>
            </a:pPr>
            <a:r>
              <a:rPr lang="en-US" sz="3168">
                <a:solidFill>
                  <a:srgbClr val="8D5B27"/>
                </a:solidFill>
                <a:latin typeface="Now"/>
              </a:rPr>
              <a:t>anggota : </a:t>
            </a:r>
          </a:p>
          <a:p>
            <a:pPr>
              <a:lnSpc>
                <a:spcPts val="3485"/>
              </a:lnSpc>
            </a:pPr>
          </a:p>
          <a:p>
            <a:pPr>
              <a:lnSpc>
                <a:spcPts val="3485"/>
              </a:lnSpc>
            </a:pPr>
            <a:r>
              <a:rPr lang="en-US" sz="3168">
                <a:solidFill>
                  <a:srgbClr val="8D5B27"/>
                </a:solidFill>
                <a:latin typeface="Now"/>
              </a:rPr>
              <a:t>1. Tria Selvia              (2213053258)</a:t>
            </a:r>
          </a:p>
          <a:p>
            <a:pPr>
              <a:lnSpc>
                <a:spcPts val="3485"/>
              </a:lnSpc>
            </a:pPr>
            <a:r>
              <a:rPr lang="en-US" sz="3168">
                <a:solidFill>
                  <a:srgbClr val="8D5B27"/>
                </a:solidFill>
                <a:latin typeface="Now"/>
              </a:rPr>
              <a:t>2. Putri Sarah Afifah  (2213053001)</a:t>
            </a:r>
          </a:p>
          <a:p>
            <a:pPr>
              <a:lnSpc>
                <a:spcPts val="3485"/>
              </a:lnSpc>
            </a:pPr>
            <a:r>
              <a:rPr lang="en-US" sz="3168">
                <a:solidFill>
                  <a:srgbClr val="8D5B27"/>
                </a:solidFill>
                <a:latin typeface="Now"/>
              </a:rPr>
              <a:t>3. Fara Adilia            (2213053003)</a:t>
            </a:r>
          </a:p>
          <a:p>
            <a:pPr>
              <a:lnSpc>
                <a:spcPts val="3485"/>
              </a:lnSpc>
            </a:pPr>
            <a:r>
              <a:rPr lang="en-US" sz="3168">
                <a:solidFill>
                  <a:srgbClr val="8D5B27"/>
                </a:solidFill>
                <a:latin typeface="Now"/>
              </a:rPr>
              <a:t>4. Febrianti Azzahra (2213053208)</a:t>
            </a:r>
          </a:p>
        </p:txBody>
      </p:sp>
      <p:sp>
        <p:nvSpPr>
          <p:cNvPr name="TextBox 11" id="11"/>
          <p:cNvSpPr txBox="true"/>
          <p:nvPr/>
        </p:nvSpPr>
        <p:spPr>
          <a:xfrm rot="-180278">
            <a:off x="4144407" y="3896389"/>
            <a:ext cx="9743490" cy="2162828"/>
          </a:xfrm>
          <a:prstGeom prst="rect">
            <a:avLst/>
          </a:prstGeom>
        </p:spPr>
        <p:txBody>
          <a:bodyPr anchor="t" rtlCol="false" tIns="0" lIns="0" bIns="0" rIns="0">
            <a:spAutoFit/>
          </a:bodyPr>
          <a:lstStyle/>
          <a:p>
            <a:pPr algn="ctr">
              <a:lnSpc>
                <a:spcPts val="16150"/>
              </a:lnSpc>
            </a:pPr>
            <a:r>
              <a:rPr lang="en-US" sz="16150">
                <a:solidFill>
                  <a:srgbClr val="FFE6A5"/>
                </a:solidFill>
                <a:latin typeface="Londrina Solid Regular"/>
              </a:rPr>
              <a:t>TAQWA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grpSp>
        <p:nvGrpSpPr>
          <p:cNvPr name="Group 2" id="2"/>
          <p:cNvGrpSpPr/>
          <p:nvPr/>
        </p:nvGrpSpPr>
        <p:grpSpPr>
          <a:xfrm rot="-10800000">
            <a:off x="-3622142" y="-4889515"/>
            <a:ext cx="25969785" cy="8148350"/>
            <a:chOff x="0" y="0"/>
            <a:chExt cx="34626380" cy="10864466"/>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0" y="0"/>
              <a:ext cx="16371114" cy="10864466"/>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9428124" y="0"/>
              <a:ext cx="16371114" cy="10864466"/>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18255267" y="0"/>
              <a:ext cx="16371114" cy="10864466"/>
            </a:xfrm>
            <a:prstGeom prst="rect">
              <a:avLst/>
            </a:prstGeom>
          </p:spPr>
        </p:pic>
      </p:grpSp>
      <p:sp>
        <p:nvSpPr>
          <p:cNvPr name="TextBox 6" id="6"/>
          <p:cNvSpPr txBox="true"/>
          <p:nvPr/>
        </p:nvSpPr>
        <p:spPr>
          <a:xfrm rot="0">
            <a:off x="4320656" y="702945"/>
            <a:ext cx="10084190" cy="737235"/>
          </a:xfrm>
          <a:prstGeom prst="rect">
            <a:avLst/>
          </a:prstGeom>
        </p:spPr>
        <p:txBody>
          <a:bodyPr anchor="t" rtlCol="false" tIns="0" lIns="0" bIns="0" rIns="0">
            <a:spAutoFit/>
          </a:bodyPr>
          <a:lstStyle/>
          <a:p>
            <a:pPr algn="ctr" marL="0" indent="0" lvl="1">
              <a:lnSpc>
                <a:spcPts val="5400"/>
              </a:lnSpc>
              <a:spcBef>
                <a:spcPct val="0"/>
              </a:spcBef>
            </a:pPr>
            <a:r>
              <a:rPr lang="en-US" sz="5400">
                <a:solidFill>
                  <a:srgbClr val="FFE6A5"/>
                </a:solidFill>
                <a:latin typeface="Londrina Solid Regular"/>
              </a:rPr>
              <a:t>KOLERASI ANTAR IMAN DAN TAQWA</a:t>
            </a:r>
          </a:p>
        </p:txBody>
      </p:sp>
      <p:sp>
        <p:nvSpPr>
          <p:cNvPr name="TextBox 7" id="7"/>
          <p:cNvSpPr txBox="true"/>
          <p:nvPr/>
        </p:nvSpPr>
        <p:spPr>
          <a:xfrm rot="0">
            <a:off x="1028700" y="4184263"/>
            <a:ext cx="7776000" cy="5089891"/>
          </a:xfrm>
          <a:prstGeom prst="rect">
            <a:avLst/>
          </a:prstGeom>
        </p:spPr>
        <p:txBody>
          <a:bodyPr anchor="t" rtlCol="false" tIns="0" lIns="0" bIns="0" rIns="0">
            <a:spAutoFit/>
          </a:bodyPr>
          <a:lstStyle/>
          <a:p>
            <a:pPr marL="0" indent="0" lvl="0">
              <a:lnSpc>
                <a:spcPts val="4431"/>
              </a:lnSpc>
              <a:spcBef>
                <a:spcPct val="0"/>
              </a:spcBef>
            </a:pPr>
            <a:r>
              <a:rPr lang="en-US" sz="4028">
                <a:solidFill>
                  <a:srgbClr val="604122"/>
                </a:solidFill>
                <a:latin typeface="Arimo"/>
              </a:rPr>
              <a:t>Korelasi Antara Iman Dan Taqwa Iman dan taqwa adalah dua unsur pokok bagi pemeluk agama. Keduanya merupakan elemen yang penting dalam kehidupan makhluq manusia dan sangat erat hubungannya dalam menentukan nasib hidupnya serta memiliki fungsi yang urgen.</a:t>
            </a:r>
          </a:p>
        </p:txBody>
      </p:sp>
      <p:sp>
        <p:nvSpPr>
          <p:cNvPr name="TextBox 8" id="8"/>
          <p:cNvSpPr txBox="true"/>
          <p:nvPr/>
        </p:nvSpPr>
        <p:spPr>
          <a:xfrm rot="0">
            <a:off x="9390548" y="4228056"/>
            <a:ext cx="8869656" cy="4994139"/>
          </a:xfrm>
          <a:prstGeom prst="rect">
            <a:avLst/>
          </a:prstGeom>
        </p:spPr>
        <p:txBody>
          <a:bodyPr anchor="t" rtlCol="false" tIns="0" lIns="0" bIns="0" rIns="0">
            <a:spAutoFit/>
          </a:bodyPr>
          <a:lstStyle/>
          <a:p>
            <a:pPr>
              <a:lnSpc>
                <a:spcPts val="4388"/>
              </a:lnSpc>
            </a:pPr>
            <a:r>
              <a:rPr lang="en-US" sz="3989">
                <a:solidFill>
                  <a:srgbClr val="604122"/>
                </a:solidFill>
                <a:latin typeface="Arimo"/>
              </a:rPr>
              <a:t>Sebelum kita bertaqwa tentunya kita beriman dulu, iman adalah meyakini dalam hati, mengucapkan dengan lisan, melakukan dengan perbuatan, yangmelandasi kita bertaqwa dengan iman, taqwa adalah menjalankan perintah-NYA </a:t>
            </a:r>
          </a:p>
          <a:p>
            <a:pPr marL="0" indent="0" lvl="0">
              <a:lnSpc>
                <a:spcPts val="4388"/>
              </a:lnSpc>
              <a:spcBef>
                <a:spcPct val="0"/>
              </a:spcBef>
            </a:pPr>
            <a:r>
              <a:rPr lang="en-US" sz="3989">
                <a:solidFill>
                  <a:srgbClr val="604122"/>
                </a:solidFill>
                <a:latin typeface="Arimo"/>
              </a:rPr>
              <a:t>dan menjauhi laranga-NYA, kenapa kita bertaqwa karena kita beriman.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36181">
            <a:off x="15466164" y="7683246"/>
            <a:ext cx="2275769" cy="221370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70079" b="57323"/>
          <a:stretch>
            <a:fillRect/>
          </a:stretch>
        </p:blipFill>
        <p:spPr>
          <a:xfrm flipH="true" flipV="false" rot="-6478901">
            <a:off x="15553755" y="7058558"/>
            <a:ext cx="715127" cy="979196"/>
          </a:xfrm>
          <a:prstGeom prst="rect">
            <a:avLst/>
          </a:prstGeom>
        </p:spPr>
      </p:pic>
      <p:sp>
        <p:nvSpPr>
          <p:cNvPr name="TextBox 4" id="4"/>
          <p:cNvSpPr txBox="true"/>
          <p:nvPr/>
        </p:nvSpPr>
        <p:spPr>
          <a:xfrm rot="0">
            <a:off x="373334" y="451871"/>
            <a:ext cx="4706987" cy="1029978"/>
          </a:xfrm>
          <a:prstGeom prst="rect">
            <a:avLst/>
          </a:prstGeom>
        </p:spPr>
        <p:txBody>
          <a:bodyPr anchor="t" rtlCol="false" tIns="0" lIns="0" bIns="0" rIns="0">
            <a:spAutoFit/>
          </a:bodyPr>
          <a:lstStyle/>
          <a:p>
            <a:pPr algn="ctr">
              <a:lnSpc>
                <a:spcPts val="8329"/>
              </a:lnSpc>
            </a:pPr>
            <a:r>
              <a:rPr lang="en-US" sz="5949">
                <a:solidFill>
                  <a:srgbClr val="604122"/>
                </a:solidFill>
                <a:latin typeface="Now Bold"/>
              </a:rPr>
              <a:t>Kesimpulan:</a:t>
            </a:r>
          </a:p>
        </p:txBody>
      </p:sp>
      <p:sp>
        <p:nvSpPr>
          <p:cNvPr name="TextBox 5" id="5"/>
          <p:cNvSpPr txBox="true"/>
          <p:nvPr/>
        </p:nvSpPr>
        <p:spPr>
          <a:xfrm rot="0">
            <a:off x="860967" y="2109371"/>
            <a:ext cx="15050351" cy="6227507"/>
          </a:xfrm>
          <a:prstGeom prst="rect">
            <a:avLst/>
          </a:prstGeom>
        </p:spPr>
        <p:txBody>
          <a:bodyPr anchor="t" rtlCol="false" tIns="0" lIns="0" bIns="0" rIns="0">
            <a:spAutoFit/>
          </a:bodyPr>
          <a:lstStyle/>
          <a:p>
            <a:pPr>
              <a:lnSpc>
                <a:spcPts val="5509"/>
              </a:lnSpc>
            </a:pPr>
            <a:r>
              <a:rPr lang="en-US" sz="3935">
                <a:solidFill>
                  <a:srgbClr val="604122"/>
                </a:solidFill>
                <a:latin typeface="Open Sans Light"/>
              </a:rPr>
              <a:t>Taqwa merupakan kumpulan seluruh kebaikan, dan hakekatnya adalah “bahwa seseorang melindungi dirinya dari hukuman Tuhan dengan kepatuhan dan ketundukan kepada-Nya.</a:t>
            </a:r>
          </a:p>
          <a:p>
            <a:pPr>
              <a:lnSpc>
                <a:spcPts val="5509"/>
              </a:lnSpc>
            </a:pPr>
          </a:p>
          <a:p>
            <a:pPr>
              <a:lnSpc>
                <a:spcPts val="5509"/>
              </a:lnSpc>
            </a:pPr>
            <a:r>
              <a:rPr lang="en-US" sz="3935">
                <a:solidFill>
                  <a:srgbClr val="604122"/>
                </a:solidFill>
                <a:latin typeface="Open Sans Light"/>
              </a:rPr>
              <a:t>Taqwa tumbuh dari iman. Iman adalah perkara asas yang perlu ditanam ke dalam hati seseorang terlebih dahulu. Apabila iman yang ditanam itu sudah sejati barulah akan lahir taqwa dalam diri seseorang. Orang yang beriman belum tentu bertaqwa. Tetapi orang yang bertaqwa sudah tentu dia beriman.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sp>
        <p:nvSpPr>
          <p:cNvPr name="TextBox 2" id="2"/>
          <p:cNvSpPr txBox="true"/>
          <p:nvPr/>
        </p:nvSpPr>
        <p:spPr>
          <a:xfrm rot="0">
            <a:off x="2476500" y="2815666"/>
            <a:ext cx="13335000" cy="2019300"/>
          </a:xfrm>
          <a:prstGeom prst="rect">
            <a:avLst/>
          </a:prstGeom>
        </p:spPr>
        <p:txBody>
          <a:bodyPr anchor="t" rtlCol="false" tIns="0" lIns="0" bIns="0" rIns="0">
            <a:spAutoFit/>
          </a:bodyPr>
          <a:lstStyle/>
          <a:p>
            <a:pPr algn="ctr" marL="0" indent="0" lvl="1">
              <a:lnSpc>
                <a:spcPts val="15000"/>
              </a:lnSpc>
              <a:spcBef>
                <a:spcPct val="0"/>
              </a:spcBef>
            </a:pPr>
            <a:r>
              <a:rPr lang="en-US" sz="15000">
                <a:solidFill>
                  <a:srgbClr val="604122"/>
                </a:solidFill>
                <a:latin typeface="Londrina Solid Regular"/>
              </a:rPr>
              <a:t>TERIMAKASIH </a:t>
            </a:r>
          </a:p>
        </p:txBody>
      </p:sp>
      <p:grpSp>
        <p:nvGrpSpPr>
          <p:cNvPr name="Group 3" id="3"/>
          <p:cNvGrpSpPr/>
          <p:nvPr/>
        </p:nvGrpSpPr>
        <p:grpSpPr>
          <a:xfrm rot="0">
            <a:off x="-2955392" y="6612875"/>
            <a:ext cx="25969785" cy="8148350"/>
            <a:chOff x="0" y="0"/>
            <a:chExt cx="34626380" cy="10864466"/>
          </a:xfrm>
        </p:grpSpPr>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0" y="0"/>
              <a:ext cx="16371114" cy="10864466"/>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9428124" y="0"/>
              <a:ext cx="16371114" cy="10864466"/>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18255267" y="0"/>
              <a:ext cx="16371114" cy="10864466"/>
            </a:xfrm>
            <a:prstGeom prst="rect">
              <a:avLst/>
            </a:prstGeom>
          </p:spPr>
        </p:pic>
      </p:gr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695454">
            <a:off x="495505" y="6036217"/>
            <a:ext cx="2485169" cy="2299911"/>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544770">
            <a:off x="15267513" y="1210377"/>
            <a:ext cx="2485169" cy="2299911"/>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grpSp>
        <p:nvGrpSpPr>
          <p:cNvPr name="Group 2" id="2"/>
          <p:cNvGrpSpPr/>
          <p:nvPr/>
        </p:nvGrpSpPr>
        <p:grpSpPr>
          <a:xfrm rot="0">
            <a:off x="-1803016" y="-3482887"/>
            <a:ext cx="22211795" cy="7769568"/>
            <a:chOff x="0" y="0"/>
            <a:chExt cx="29615727" cy="10359424"/>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75086">
              <a:off x="824991" y="1934325"/>
              <a:ext cx="10375539" cy="6998773"/>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23317">
              <a:off x="6369747" y="2297128"/>
              <a:ext cx="10375539" cy="6998773"/>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767857">
              <a:off x="12161220" y="2516062"/>
              <a:ext cx="10375539" cy="6998773"/>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502765">
              <a:off x="18315799" y="1665276"/>
              <a:ext cx="10375539" cy="6998773"/>
            </a:xfrm>
            <a:prstGeom prst="rect">
              <a:avLst/>
            </a:prstGeom>
          </p:spPr>
        </p:pic>
      </p:grpSp>
      <p:sp>
        <p:nvSpPr>
          <p:cNvPr name="TextBox 7" id="7"/>
          <p:cNvSpPr txBox="true"/>
          <p:nvPr/>
        </p:nvSpPr>
        <p:spPr>
          <a:xfrm rot="0">
            <a:off x="4792733" y="1143000"/>
            <a:ext cx="9020298" cy="766445"/>
          </a:xfrm>
          <a:prstGeom prst="rect">
            <a:avLst/>
          </a:prstGeom>
        </p:spPr>
        <p:txBody>
          <a:bodyPr anchor="t" rtlCol="false" tIns="0" lIns="0" bIns="0" rIns="0">
            <a:spAutoFit/>
          </a:bodyPr>
          <a:lstStyle/>
          <a:p>
            <a:pPr algn="ctr" marL="0" indent="0" lvl="1">
              <a:lnSpc>
                <a:spcPts val="5799"/>
              </a:lnSpc>
              <a:spcBef>
                <a:spcPct val="0"/>
              </a:spcBef>
            </a:pPr>
            <a:r>
              <a:rPr lang="en-US" sz="5799">
                <a:solidFill>
                  <a:srgbClr val="FFFFFF"/>
                </a:solidFill>
                <a:latin typeface="Now Bold"/>
              </a:rPr>
              <a:t>PENGERTIAN TAQWA </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825" t="37132" r="0" b="0"/>
          <a:stretch>
            <a:fillRect/>
          </a:stretch>
        </p:blipFill>
        <p:spPr>
          <a:xfrm flipH="false" flipV="false" rot="6761361">
            <a:off x="3146115" y="1122702"/>
            <a:ext cx="1066432" cy="1087661"/>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70079" b="57323"/>
          <a:stretch>
            <a:fillRect/>
          </a:stretch>
        </p:blipFill>
        <p:spPr>
          <a:xfrm flipH="true" flipV="false" rot="342929">
            <a:off x="14195788" y="880644"/>
            <a:ext cx="587279" cy="804138"/>
          </a:xfrm>
          <a:prstGeom prst="rect">
            <a:avLst/>
          </a:prstGeom>
        </p:spPr>
      </p:pic>
      <p:sp>
        <p:nvSpPr>
          <p:cNvPr name="TextBox 10" id="10"/>
          <p:cNvSpPr txBox="true"/>
          <p:nvPr/>
        </p:nvSpPr>
        <p:spPr>
          <a:xfrm rot="0">
            <a:off x="2978369" y="4356047"/>
            <a:ext cx="12649025" cy="4062501"/>
          </a:xfrm>
          <a:prstGeom prst="rect">
            <a:avLst/>
          </a:prstGeom>
        </p:spPr>
        <p:txBody>
          <a:bodyPr anchor="t" rtlCol="false" tIns="0" lIns="0" bIns="0" rIns="0">
            <a:spAutoFit/>
          </a:bodyPr>
          <a:lstStyle/>
          <a:p>
            <a:pPr algn="ctr" marL="0" indent="0" lvl="1">
              <a:lnSpc>
                <a:spcPts val="8047"/>
              </a:lnSpc>
            </a:pPr>
            <a:r>
              <a:rPr lang="en-US" sz="6706">
                <a:solidFill>
                  <a:srgbClr val="EDA150"/>
                </a:solidFill>
                <a:latin typeface="Londrina Solid Regular"/>
              </a:rPr>
              <a:t>Takwa adalah istilah dalam Islam yang merujuk kepada kepercayaan akan adanya Allah, membenarkannya, dan takut akan Allah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137548">
            <a:off x="-5276732" y="-399355"/>
            <a:ext cx="16704494" cy="1108571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5266">
            <a:off x="8654820" y="1365805"/>
            <a:ext cx="6761051" cy="2146634"/>
          </a:xfrm>
          <a:prstGeom prst="rect">
            <a:avLst/>
          </a:prstGeom>
        </p:spPr>
      </p:pic>
      <p:sp>
        <p:nvSpPr>
          <p:cNvPr name="TextBox 4" id="4"/>
          <p:cNvSpPr txBox="true"/>
          <p:nvPr/>
        </p:nvSpPr>
        <p:spPr>
          <a:xfrm rot="0">
            <a:off x="569785" y="3789361"/>
            <a:ext cx="5861433" cy="2773999"/>
          </a:xfrm>
          <a:prstGeom prst="rect">
            <a:avLst/>
          </a:prstGeom>
        </p:spPr>
        <p:txBody>
          <a:bodyPr anchor="t" rtlCol="false" tIns="0" lIns="0" bIns="0" rIns="0">
            <a:spAutoFit/>
          </a:bodyPr>
          <a:lstStyle/>
          <a:p>
            <a:pPr algn="ctr" marL="0" indent="0" lvl="1">
              <a:lnSpc>
                <a:spcPts val="10662"/>
              </a:lnSpc>
              <a:spcBef>
                <a:spcPct val="0"/>
              </a:spcBef>
            </a:pPr>
            <a:r>
              <a:rPr lang="en-US" sz="10662">
                <a:solidFill>
                  <a:srgbClr val="FFE6A5"/>
                </a:solidFill>
                <a:latin typeface="Londrina Solid Regular"/>
              </a:rPr>
              <a:t>DALIL TAQWA</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0825" t="37132" r="0" b="0"/>
          <a:stretch>
            <a:fillRect/>
          </a:stretch>
        </p:blipFill>
        <p:spPr>
          <a:xfrm flipH="false" flipV="false" rot="5903295">
            <a:off x="652367" y="6019529"/>
            <a:ext cx="1066432" cy="1087661"/>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77903">
            <a:off x="6575063" y="192293"/>
            <a:ext cx="1959156" cy="1813110"/>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893084" y="8899500"/>
            <a:ext cx="1832261" cy="849503"/>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true" flipV="false" rot="650080">
            <a:off x="5011343" y="3238361"/>
            <a:ext cx="1394786" cy="1444694"/>
          </a:xfrm>
          <a:prstGeom prst="rect">
            <a:avLst/>
          </a:prstGeom>
        </p:spPr>
      </p:pic>
      <p:sp>
        <p:nvSpPr>
          <p:cNvPr name="TextBox 9" id="9"/>
          <p:cNvSpPr txBox="true"/>
          <p:nvPr/>
        </p:nvSpPr>
        <p:spPr>
          <a:xfrm rot="0">
            <a:off x="8901812" y="2115271"/>
            <a:ext cx="6267068" cy="647700"/>
          </a:xfrm>
          <a:prstGeom prst="rect">
            <a:avLst/>
          </a:prstGeom>
        </p:spPr>
        <p:txBody>
          <a:bodyPr anchor="t" rtlCol="false" tIns="0" lIns="0" bIns="0" rIns="0">
            <a:spAutoFit/>
          </a:bodyPr>
          <a:lstStyle/>
          <a:p>
            <a:pPr algn="ctr" marL="0" indent="0" lvl="1">
              <a:lnSpc>
                <a:spcPts val="5159"/>
              </a:lnSpc>
            </a:pPr>
            <a:r>
              <a:rPr lang="en-US" sz="4299">
                <a:solidFill>
                  <a:srgbClr val="FFFFFF"/>
                </a:solidFill>
                <a:latin typeface="Montserrat Classic"/>
              </a:rPr>
              <a:t>QS. Ali Imran ayat 102</a:t>
            </a:r>
          </a:p>
        </p:txBody>
      </p:sp>
      <p:sp>
        <p:nvSpPr>
          <p:cNvPr name="TextBox 10" id="10"/>
          <p:cNvSpPr txBox="true"/>
          <p:nvPr/>
        </p:nvSpPr>
        <p:spPr>
          <a:xfrm rot="0">
            <a:off x="8579801" y="3589336"/>
            <a:ext cx="9250634" cy="5140341"/>
          </a:xfrm>
          <a:prstGeom prst="rect">
            <a:avLst/>
          </a:prstGeom>
        </p:spPr>
        <p:txBody>
          <a:bodyPr anchor="t" rtlCol="false" tIns="0" lIns="0" bIns="0" rIns="0">
            <a:spAutoFit/>
          </a:bodyPr>
          <a:lstStyle/>
          <a:p>
            <a:pPr algn="ctr">
              <a:lnSpc>
                <a:spcPts val="4496"/>
              </a:lnSpc>
            </a:pPr>
          </a:p>
          <a:p>
            <a:pPr algn="ctr">
              <a:lnSpc>
                <a:spcPts val="4496"/>
              </a:lnSpc>
            </a:pPr>
            <a:r>
              <a:rPr lang="en-US" sz="3747">
                <a:solidFill>
                  <a:srgbClr val="8D5B27"/>
                </a:solidFill>
                <a:cs typeface="Londrina Solid Regular"/>
              </a:rPr>
              <a:t>يَٰٓأَيُّهَا ٱلَّذِينَ ءَامَنُوا۟ ٱتَّقُوا۟ ٱللَّهَ حَقَّ تُقَاتِهِۦ وَلَا تَمُوتُنَّ إِلَّا وَأَنتُم مُّسْلِمُونَ</a:t>
            </a:r>
          </a:p>
          <a:p>
            <a:pPr algn="ctr">
              <a:lnSpc>
                <a:spcPts val="4496"/>
              </a:lnSpc>
            </a:pPr>
          </a:p>
          <a:p>
            <a:pPr algn="ctr" marL="0" indent="0" lvl="1">
              <a:lnSpc>
                <a:spcPts val="4496"/>
              </a:lnSpc>
              <a:spcBef>
                <a:spcPct val="0"/>
              </a:spcBef>
            </a:pPr>
            <a:r>
              <a:rPr lang="en-US" sz="3747">
                <a:solidFill>
                  <a:srgbClr val="8D5B27"/>
                </a:solidFill>
                <a:latin typeface="Londrina Solid Regular"/>
              </a:rPr>
              <a:t>Artinya: "Hai orang-orang yang beriman, bertakwalah kepada Allah sebenar-benar takwa kepada-Nya; dan janganlah sekali-kali kamu mati melainkan dalam keadaan beragama Islam." (QS. Ali Imran: 102).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137548">
            <a:off x="-6324482" y="-399355"/>
            <a:ext cx="16704494" cy="11085710"/>
          </a:xfrm>
          <a:prstGeom prst="rect">
            <a:avLst/>
          </a:prstGeom>
        </p:spPr>
      </p:pic>
      <p:sp>
        <p:nvSpPr>
          <p:cNvPr name="TextBox 3" id="3"/>
          <p:cNvSpPr txBox="true"/>
          <p:nvPr/>
        </p:nvSpPr>
        <p:spPr>
          <a:xfrm rot="0">
            <a:off x="131959" y="3719464"/>
            <a:ext cx="5169479" cy="2508250"/>
          </a:xfrm>
          <a:prstGeom prst="rect">
            <a:avLst/>
          </a:prstGeom>
        </p:spPr>
        <p:txBody>
          <a:bodyPr anchor="t" rtlCol="false" tIns="0" lIns="0" bIns="0" rIns="0">
            <a:spAutoFit/>
          </a:bodyPr>
          <a:lstStyle/>
          <a:p>
            <a:pPr algn="ctr" marL="0" indent="0" lvl="1">
              <a:lnSpc>
                <a:spcPts val="6500"/>
              </a:lnSpc>
              <a:spcBef>
                <a:spcPct val="0"/>
              </a:spcBef>
            </a:pPr>
            <a:r>
              <a:rPr lang="en-US" sz="6500">
                <a:solidFill>
                  <a:srgbClr val="FFE6A5"/>
                </a:solidFill>
                <a:latin typeface="Londrina Solid Regular"/>
              </a:rPr>
              <a:t>Makna Taqwa Menurut Para Ulama </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906190">
            <a:off x="4091997" y="277815"/>
            <a:ext cx="1591989" cy="2938235"/>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18799">
            <a:off x="5290131" y="4283708"/>
            <a:ext cx="1221746" cy="1265462"/>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76092" y="7898531"/>
            <a:ext cx="2140607" cy="992463"/>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7435894" y="991326"/>
            <a:ext cx="755606" cy="755606"/>
          </a:xfrm>
          <a:prstGeom prst="rect">
            <a:avLst/>
          </a:prstGeom>
        </p:spPr>
      </p:pic>
      <p:sp>
        <p:nvSpPr>
          <p:cNvPr name="TextBox 8" id="8"/>
          <p:cNvSpPr txBox="true"/>
          <p:nvPr/>
        </p:nvSpPr>
        <p:spPr>
          <a:xfrm rot="0">
            <a:off x="8560931" y="1597616"/>
            <a:ext cx="9727069" cy="2007548"/>
          </a:xfrm>
          <a:prstGeom prst="rect">
            <a:avLst/>
          </a:prstGeom>
        </p:spPr>
        <p:txBody>
          <a:bodyPr anchor="t" rtlCol="false" tIns="0" lIns="0" bIns="0" rIns="0">
            <a:spAutoFit/>
          </a:bodyPr>
          <a:lstStyle/>
          <a:p>
            <a:pPr>
              <a:lnSpc>
                <a:spcPts val="4076"/>
              </a:lnSpc>
            </a:pPr>
            <a:r>
              <a:rPr lang="en-US" sz="2911">
                <a:solidFill>
                  <a:srgbClr val="000000"/>
                </a:solidFill>
                <a:latin typeface="Open Sans Light"/>
              </a:rPr>
              <a:t>mendefinisikan “Taqwa yaitu menjaga jiwa d</a:t>
            </a:r>
            <a:r>
              <a:rPr lang="en-US" sz="2911">
                <a:solidFill>
                  <a:srgbClr val="000000"/>
                </a:solidFill>
                <a:latin typeface="Open Sans Light"/>
              </a:rPr>
              <a:t>ari perbuatan yang membuatnya berdosa dan itu dengan meninggalkan</a:t>
            </a:r>
            <a:r>
              <a:rPr lang="en-US" sz="2911">
                <a:solidFill>
                  <a:srgbClr val="000000"/>
                </a:solidFill>
                <a:latin typeface="Open Sans Light"/>
              </a:rPr>
              <a:t></a:t>
            </a:r>
            <a:r>
              <a:rPr lang="en-US" sz="2911">
                <a:solidFill>
                  <a:srgbClr val="000000"/>
                </a:solidFill>
                <a:latin typeface="Open Sans Light"/>
              </a:rPr>
              <a:t>apa yang dilarang menjadi sempurna dengan meninggalkan sebagian yang dihalalkan”.</a:t>
            </a:r>
          </a:p>
        </p:txBody>
      </p:sp>
      <p:sp>
        <p:nvSpPr>
          <p:cNvPr name="TextBox 9" id="9"/>
          <p:cNvSpPr txBox="true"/>
          <p:nvPr/>
        </p:nvSpPr>
        <p:spPr>
          <a:xfrm rot="0">
            <a:off x="8434640" y="971550"/>
            <a:ext cx="5139356" cy="509651"/>
          </a:xfrm>
          <a:prstGeom prst="rect">
            <a:avLst/>
          </a:prstGeom>
        </p:spPr>
        <p:txBody>
          <a:bodyPr anchor="t" rtlCol="false" tIns="0" lIns="0" bIns="0" rIns="0">
            <a:spAutoFit/>
          </a:bodyPr>
          <a:lstStyle/>
          <a:p>
            <a:pPr algn="ctr">
              <a:lnSpc>
                <a:spcPts val="4200"/>
              </a:lnSpc>
            </a:pPr>
            <a:r>
              <a:rPr lang="en-US" sz="3000">
                <a:solidFill>
                  <a:srgbClr val="604122"/>
                </a:solidFill>
                <a:latin typeface="Open Sans"/>
              </a:rPr>
              <a:t>Imam ar-Raghib al-Ashfahani</a:t>
            </a:r>
          </a:p>
        </p:txBody>
      </p:sp>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7435894" y="4387894"/>
            <a:ext cx="755606" cy="755606"/>
          </a:xfrm>
          <a:prstGeom prst="rect">
            <a:avLst/>
          </a:prstGeom>
        </p:spPr>
      </p:pic>
      <p:sp>
        <p:nvSpPr>
          <p:cNvPr name="TextBox 11" id="11"/>
          <p:cNvSpPr txBox="true"/>
          <p:nvPr/>
        </p:nvSpPr>
        <p:spPr>
          <a:xfrm rot="0">
            <a:off x="8592494" y="4457995"/>
            <a:ext cx="3097560" cy="511810"/>
          </a:xfrm>
          <a:prstGeom prst="rect">
            <a:avLst/>
          </a:prstGeom>
        </p:spPr>
        <p:txBody>
          <a:bodyPr anchor="t" rtlCol="false" tIns="0" lIns="0" bIns="0" rIns="0">
            <a:spAutoFit/>
          </a:bodyPr>
          <a:lstStyle/>
          <a:p>
            <a:pPr algn="ctr">
              <a:lnSpc>
                <a:spcPts val="4339"/>
              </a:lnSpc>
            </a:pPr>
            <a:r>
              <a:rPr lang="en-US" sz="3099">
                <a:solidFill>
                  <a:srgbClr val="604122"/>
                </a:solidFill>
                <a:latin typeface="Open Sans"/>
              </a:rPr>
              <a:t>Imam an-Nawaw</a:t>
            </a:r>
          </a:p>
        </p:txBody>
      </p:sp>
      <p:sp>
        <p:nvSpPr>
          <p:cNvPr name="TextBox 12" id="12"/>
          <p:cNvSpPr txBox="true"/>
          <p:nvPr/>
        </p:nvSpPr>
        <p:spPr>
          <a:xfrm rot="0">
            <a:off x="8560931" y="5086350"/>
            <a:ext cx="9602902" cy="1417320"/>
          </a:xfrm>
          <a:prstGeom prst="rect">
            <a:avLst/>
          </a:prstGeom>
        </p:spPr>
        <p:txBody>
          <a:bodyPr anchor="t" rtlCol="false" tIns="0" lIns="0" bIns="0" rIns="0">
            <a:spAutoFit/>
          </a:bodyPr>
          <a:lstStyle/>
          <a:p>
            <a:pPr>
              <a:lnSpc>
                <a:spcPts val="3779"/>
              </a:lnSpc>
            </a:pPr>
            <a:r>
              <a:rPr lang="en-US" sz="2700">
                <a:solidFill>
                  <a:srgbClr val="000000"/>
                </a:solidFill>
                <a:latin typeface="Open Sans Light"/>
              </a:rPr>
              <a:t>mendefinisikan taqwa dengan “menaati perintah dan </a:t>
            </a:r>
          </a:p>
          <a:p>
            <a:pPr>
              <a:lnSpc>
                <a:spcPts val="3779"/>
              </a:lnSpc>
            </a:pPr>
            <a:r>
              <a:rPr lang="en-US" sz="2700">
                <a:solidFill>
                  <a:srgbClr val="000000"/>
                </a:solidFill>
                <a:latin typeface="Open Sans Light"/>
              </a:rPr>
              <a:t>larangan-Nya.” Maksudnya menjaga diri dari kemurkaan dan azab Allah</a:t>
            </a:r>
          </a:p>
        </p:txBody>
      </p:sp>
      <p:pic>
        <p:nvPicPr>
          <p:cNvPr name="Picture 13" id="1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7435894" y="7142924"/>
            <a:ext cx="755606" cy="755606"/>
          </a:xfrm>
          <a:prstGeom prst="rect">
            <a:avLst/>
          </a:prstGeom>
        </p:spPr>
      </p:pic>
      <p:sp>
        <p:nvSpPr>
          <p:cNvPr name="TextBox 14" id="14"/>
          <p:cNvSpPr txBox="true"/>
          <p:nvPr/>
        </p:nvSpPr>
        <p:spPr>
          <a:xfrm rot="0">
            <a:off x="8560931" y="7234977"/>
            <a:ext cx="2785318" cy="514350"/>
          </a:xfrm>
          <a:prstGeom prst="rect">
            <a:avLst/>
          </a:prstGeom>
        </p:spPr>
        <p:txBody>
          <a:bodyPr anchor="t" rtlCol="false" tIns="0" lIns="0" bIns="0" rIns="0">
            <a:spAutoFit/>
          </a:bodyPr>
          <a:lstStyle/>
          <a:p>
            <a:pPr algn="ctr">
              <a:lnSpc>
                <a:spcPts val="4200"/>
              </a:lnSpc>
            </a:pPr>
            <a:r>
              <a:rPr lang="en-US" sz="3000">
                <a:solidFill>
                  <a:srgbClr val="604122"/>
                </a:solidFill>
                <a:latin typeface="Open Sans"/>
              </a:rPr>
              <a:t>Imam al-Jurjani </a:t>
            </a:r>
          </a:p>
        </p:txBody>
      </p:sp>
      <p:sp>
        <p:nvSpPr>
          <p:cNvPr name="TextBox 15" id="15"/>
          <p:cNvSpPr txBox="true"/>
          <p:nvPr/>
        </p:nvSpPr>
        <p:spPr>
          <a:xfrm rot="0">
            <a:off x="8592494" y="7863627"/>
            <a:ext cx="10354793" cy="1417320"/>
          </a:xfrm>
          <a:prstGeom prst="rect">
            <a:avLst/>
          </a:prstGeom>
        </p:spPr>
        <p:txBody>
          <a:bodyPr anchor="t" rtlCol="false" tIns="0" lIns="0" bIns="0" rIns="0">
            <a:spAutoFit/>
          </a:bodyPr>
          <a:lstStyle/>
          <a:p>
            <a:pPr>
              <a:lnSpc>
                <a:spcPts val="3779"/>
              </a:lnSpc>
            </a:pPr>
            <a:r>
              <a:rPr lang="en-US" sz="2700">
                <a:solidFill>
                  <a:srgbClr val="000000"/>
                </a:solidFill>
                <a:latin typeface="Open Sans Light"/>
              </a:rPr>
              <a:t>“Taqwa yaitu menjaga diri dari pekerjaan yang</a:t>
            </a:r>
          </a:p>
          <a:p>
            <a:pPr>
              <a:lnSpc>
                <a:spcPts val="3779"/>
              </a:lnSpc>
            </a:pPr>
            <a:r>
              <a:rPr lang="en-US" sz="2700">
                <a:solidFill>
                  <a:srgbClr val="000000"/>
                </a:solidFill>
                <a:latin typeface="Open Sans Light"/>
              </a:rPr>
              <a:t>mengakibatkan siksa baik dengan melakukan perbuatan atau </a:t>
            </a:r>
          </a:p>
          <a:p>
            <a:pPr>
              <a:lnSpc>
                <a:spcPts val="3779"/>
              </a:lnSpc>
            </a:pPr>
            <a:r>
              <a:rPr lang="en-US" sz="2700">
                <a:solidFill>
                  <a:srgbClr val="000000"/>
                </a:solidFill>
                <a:latin typeface="Open Sans Light"/>
              </a:rPr>
              <a:t>meninggalkannya.”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797539">
            <a:off x="9708041" y="6628323"/>
            <a:ext cx="11444917" cy="759526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436181">
            <a:off x="15151253" y="6282433"/>
            <a:ext cx="1993377" cy="193901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70079" b="57323"/>
          <a:stretch>
            <a:fillRect/>
          </a:stretch>
        </p:blipFill>
        <p:spPr>
          <a:xfrm flipH="true" flipV="false" rot="-6478901">
            <a:off x="14977686" y="5408111"/>
            <a:ext cx="715127" cy="979196"/>
          </a:xfrm>
          <a:prstGeom prst="rect">
            <a:avLst/>
          </a:prstGeom>
        </p:spPr>
      </p:pic>
      <p:sp>
        <p:nvSpPr>
          <p:cNvPr name="TextBox 5" id="5"/>
          <p:cNvSpPr txBox="true"/>
          <p:nvPr/>
        </p:nvSpPr>
        <p:spPr>
          <a:xfrm rot="0">
            <a:off x="259125" y="1351621"/>
            <a:ext cx="12919397" cy="854075"/>
          </a:xfrm>
          <a:prstGeom prst="rect">
            <a:avLst/>
          </a:prstGeom>
        </p:spPr>
        <p:txBody>
          <a:bodyPr anchor="t" rtlCol="false" tIns="0" lIns="0" bIns="0" rIns="0">
            <a:spAutoFit/>
          </a:bodyPr>
          <a:lstStyle/>
          <a:p>
            <a:pPr algn="ctr">
              <a:lnSpc>
                <a:spcPts val="7000"/>
              </a:lnSpc>
            </a:pPr>
            <a:r>
              <a:rPr lang="en-US" sz="5000">
                <a:solidFill>
                  <a:srgbClr val="604122"/>
                </a:solidFill>
                <a:latin typeface="Now Bold"/>
              </a:rPr>
              <a:t>Kiat-kiat agar kita bisa menjadi taqwa:</a:t>
            </a:r>
          </a:p>
        </p:txBody>
      </p:sp>
      <p:sp>
        <p:nvSpPr>
          <p:cNvPr name="TextBox 6" id="6"/>
          <p:cNvSpPr txBox="true"/>
          <p:nvPr/>
        </p:nvSpPr>
        <p:spPr>
          <a:xfrm rot="0">
            <a:off x="1028700" y="4099495"/>
            <a:ext cx="12333233" cy="4043496"/>
          </a:xfrm>
          <a:prstGeom prst="rect">
            <a:avLst/>
          </a:prstGeom>
        </p:spPr>
        <p:txBody>
          <a:bodyPr anchor="t" rtlCol="false" tIns="0" lIns="0" bIns="0" rIns="0">
            <a:spAutoFit/>
          </a:bodyPr>
          <a:lstStyle/>
          <a:p>
            <a:pPr>
              <a:lnSpc>
                <a:spcPts val="6464"/>
              </a:lnSpc>
            </a:pPr>
            <a:r>
              <a:rPr lang="en-US" sz="4617">
                <a:solidFill>
                  <a:srgbClr val="604122"/>
                </a:solidFill>
                <a:latin typeface="Open Sans Light"/>
              </a:rPr>
              <a:t>1. Mengingat perjanjian (Mu’ahadah)</a:t>
            </a:r>
          </a:p>
          <a:p>
            <a:pPr>
              <a:lnSpc>
                <a:spcPts val="6464"/>
              </a:lnSpc>
            </a:pPr>
            <a:r>
              <a:rPr lang="en-US" sz="4617">
                <a:solidFill>
                  <a:srgbClr val="604122"/>
                </a:solidFill>
                <a:latin typeface="Open Sans Light"/>
              </a:rPr>
              <a:t>2. Merasakan kesertaan Allah (Muraqabatullah)</a:t>
            </a:r>
          </a:p>
          <a:p>
            <a:pPr>
              <a:lnSpc>
                <a:spcPts val="6464"/>
              </a:lnSpc>
            </a:pPr>
            <a:r>
              <a:rPr lang="en-US" sz="4617">
                <a:solidFill>
                  <a:srgbClr val="604122"/>
                </a:solidFill>
                <a:latin typeface="Open Sans Light"/>
              </a:rPr>
              <a:t>3. Muhasabah (Interopeksi diri)</a:t>
            </a:r>
          </a:p>
          <a:p>
            <a:pPr>
              <a:lnSpc>
                <a:spcPts val="6464"/>
              </a:lnSpc>
            </a:pPr>
            <a:r>
              <a:rPr lang="en-US" sz="4617">
                <a:solidFill>
                  <a:srgbClr val="604122"/>
                </a:solidFill>
                <a:latin typeface="Open Sans Light"/>
              </a:rPr>
              <a:t>4. Mu’aqobah (pemberian sanksi)</a:t>
            </a:r>
          </a:p>
          <a:p>
            <a:pPr>
              <a:lnSpc>
                <a:spcPts val="6464"/>
              </a:lnSpc>
            </a:pPr>
            <a:r>
              <a:rPr lang="en-US" sz="4617">
                <a:solidFill>
                  <a:srgbClr val="604122"/>
                </a:solidFill>
                <a:latin typeface="Open Sans Light"/>
              </a:rPr>
              <a:t>5. Mujahadah (optimalisasi)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137548">
            <a:off x="-6216970" y="-480280"/>
            <a:ext cx="17676877" cy="1173101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725348" y="-302182"/>
            <a:ext cx="1445134" cy="1387329"/>
          </a:xfrm>
          <a:prstGeom prst="rect">
            <a:avLst/>
          </a:prstGeom>
        </p:spPr>
      </p:pic>
      <p:sp>
        <p:nvSpPr>
          <p:cNvPr name="TextBox 4" id="4"/>
          <p:cNvSpPr txBox="true"/>
          <p:nvPr/>
        </p:nvSpPr>
        <p:spPr>
          <a:xfrm rot="0">
            <a:off x="668547" y="3288347"/>
            <a:ext cx="6968676" cy="2006387"/>
          </a:xfrm>
          <a:prstGeom prst="rect">
            <a:avLst/>
          </a:prstGeom>
        </p:spPr>
        <p:txBody>
          <a:bodyPr anchor="t" rtlCol="false" tIns="0" lIns="0" bIns="0" rIns="0">
            <a:spAutoFit/>
          </a:bodyPr>
          <a:lstStyle/>
          <a:p>
            <a:pPr marL="0" indent="0" lvl="0">
              <a:lnSpc>
                <a:spcPts val="7804"/>
              </a:lnSpc>
              <a:spcBef>
                <a:spcPct val="0"/>
              </a:spcBef>
            </a:pPr>
            <a:r>
              <a:rPr lang="en-US" sz="7094">
                <a:solidFill>
                  <a:srgbClr val="FFE6A5"/>
                </a:solidFill>
                <a:latin typeface="More Sugar Thin"/>
              </a:rPr>
              <a:t>Ciri ciri Orang Bertaqwa</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77903">
            <a:off x="6106426" y="8032118"/>
            <a:ext cx="3061592" cy="2833364"/>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70079" b="57323"/>
          <a:stretch>
            <a:fillRect/>
          </a:stretch>
        </p:blipFill>
        <p:spPr>
          <a:xfrm flipH="true" flipV="false" rot="-654847">
            <a:off x="6794432" y="3082436"/>
            <a:ext cx="752101" cy="1029822"/>
          </a:xfrm>
          <a:prstGeom prst="rect">
            <a:avLst/>
          </a:prstGeom>
        </p:spPr>
      </p:pic>
      <p:sp>
        <p:nvSpPr>
          <p:cNvPr name="TextBox 7" id="7"/>
          <p:cNvSpPr txBox="true"/>
          <p:nvPr/>
        </p:nvSpPr>
        <p:spPr>
          <a:xfrm rot="0">
            <a:off x="8615617" y="1008948"/>
            <a:ext cx="9672383" cy="6929141"/>
          </a:xfrm>
          <a:prstGeom prst="rect">
            <a:avLst/>
          </a:prstGeom>
        </p:spPr>
        <p:txBody>
          <a:bodyPr anchor="t" rtlCol="false" tIns="0" lIns="0" bIns="0" rIns="0">
            <a:spAutoFit/>
          </a:bodyPr>
          <a:lstStyle/>
          <a:p>
            <a:pPr>
              <a:lnSpc>
                <a:spcPts val="5528"/>
              </a:lnSpc>
            </a:pPr>
            <a:r>
              <a:rPr lang="en-US" sz="3949">
                <a:solidFill>
                  <a:srgbClr val="604122"/>
                </a:solidFill>
                <a:latin typeface="Open Sans Light"/>
              </a:rPr>
              <a:t>1. Menafkahkan sebagian rizki yang diberikan Allah SWT baik dalam</a:t>
            </a:r>
          </a:p>
          <a:p>
            <a:pPr>
              <a:lnSpc>
                <a:spcPts val="5528"/>
              </a:lnSpc>
            </a:pPr>
            <a:r>
              <a:rPr lang="en-US" sz="3949">
                <a:solidFill>
                  <a:srgbClr val="604122"/>
                </a:solidFill>
                <a:latin typeface="Open Sans Light"/>
              </a:rPr>
              <a:t>keadaan lapang maupun dalam keadaan sempit banyak atau sedikit.</a:t>
            </a:r>
          </a:p>
          <a:p>
            <a:pPr>
              <a:lnSpc>
                <a:spcPts val="5528"/>
              </a:lnSpc>
            </a:pPr>
            <a:r>
              <a:rPr lang="en-US" sz="3949">
                <a:solidFill>
                  <a:srgbClr val="604122"/>
                </a:solidFill>
                <a:latin typeface="Open Sans Light"/>
              </a:rPr>
              <a:t>2. Orang yang menahan amarahnya.</a:t>
            </a:r>
          </a:p>
          <a:p>
            <a:pPr>
              <a:lnSpc>
                <a:spcPts val="5528"/>
              </a:lnSpc>
            </a:pPr>
            <a:r>
              <a:rPr lang="en-US" sz="3949">
                <a:solidFill>
                  <a:srgbClr val="604122"/>
                </a:solidFill>
                <a:latin typeface="Open Sans Light"/>
              </a:rPr>
              <a:t>3. Walafina’anin-nas “Pemaaf kepada sesama manusia“.</a:t>
            </a:r>
          </a:p>
          <a:p>
            <a:pPr>
              <a:lnSpc>
                <a:spcPts val="5528"/>
              </a:lnSpc>
            </a:pPr>
            <a:r>
              <a:rPr lang="en-US" sz="3949">
                <a:solidFill>
                  <a:srgbClr val="604122"/>
                </a:solidFill>
                <a:latin typeface="Open Sans Light"/>
              </a:rPr>
              <a:t>4. “Almuhsinin“ orang berbuat kebaikan kepada orang lain, kepada orang tua, karib kerabat, handai tolan, sesama muslim.</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435625" y="8467572"/>
            <a:ext cx="1647350" cy="1581456"/>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100000">
            <a:off x="-3866581" y="5833775"/>
            <a:ext cx="11444917" cy="7595263"/>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142145">
            <a:off x="10888586" y="-2958015"/>
            <a:ext cx="11444917" cy="7595263"/>
          </a:xfrm>
          <a:prstGeom prst="rect">
            <a:avLst/>
          </a:prstGeom>
        </p:spPr>
      </p:pic>
      <p:sp>
        <p:nvSpPr>
          <p:cNvPr name="TextBox 4" id="4"/>
          <p:cNvSpPr txBox="true"/>
          <p:nvPr/>
        </p:nvSpPr>
        <p:spPr>
          <a:xfrm rot="0">
            <a:off x="723900" y="1422247"/>
            <a:ext cx="10761520" cy="1382395"/>
          </a:xfrm>
          <a:prstGeom prst="rect">
            <a:avLst/>
          </a:prstGeom>
        </p:spPr>
        <p:txBody>
          <a:bodyPr anchor="t" rtlCol="false" tIns="0" lIns="0" bIns="0" rIns="0">
            <a:spAutoFit/>
          </a:bodyPr>
          <a:lstStyle/>
          <a:p>
            <a:pPr algn="ctr" marL="0" indent="0" lvl="1">
              <a:lnSpc>
                <a:spcPts val="5300"/>
              </a:lnSpc>
              <a:spcBef>
                <a:spcPct val="0"/>
              </a:spcBef>
            </a:pPr>
            <a:r>
              <a:rPr lang="en-US" sz="5300">
                <a:solidFill>
                  <a:srgbClr val="604122"/>
                </a:solidFill>
                <a:latin typeface="Now Bold"/>
              </a:rPr>
              <a:t>4 JAMINAN DARI ALLAH BAGI ORANG YANG BERTAQWA :</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885644">
            <a:off x="970779" y="5208898"/>
            <a:ext cx="2298333" cy="2235651"/>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495712">
            <a:off x="3583285" y="5823310"/>
            <a:ext cx="972045" cy="1006827"/>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3769929">
            <a:off x="15454969" y="3494976"/>
            <a:ext cx="2485169" cy="2299911"/>
          </a:xfrm>
          <a:prstGeom prst="rect">
            <a:avLst/>
          </a:prstGeom>
        </p:spPr>
      </p:pic>
      <p:sp>
        <p:nvSpPr>
          <p:cNvPr name="TextBox 8" id="8"/>
          <p:cNvSpPr txBox="true"/>
          <p:nvPr/>
        </p:nvSpPr>
        <p:spPr>
          <a:xfrm rot="0">
            <a:off x="5332533" y="4107243"/>
            <a:ext cx="10334511" cy="4250777"/>
          </a:xfrm>
          <a:prstGeom prst="rect">
            <a:avLst/>
          </a:prstGeom>
        </p:spPr>
        <p:txBody>
          <a:bodyPr anchor="t" rtlCol="false" tIns="0" lIns="0" bIns="0" rIns="0">
            <a:spAutoFit/>
          </a:bodyPr>
          <a:lstStyle/>
          <a:p>
            <a:pPr>
              <a:lnSpc>
                <a:spcPts val="6782"/>
              </a:lnSpc>
            </a:pPr>
            <a:r>
              <a:rPr lang="en-US" sz="4844">
                <a:solidFill>
                  <a:srgbClr val="604122"/>
                </a:solidFill>
                <a:latin typeface="Open Sans Light"/>
              </a:rPr>
              <a:t>1) Dibukakan Jalan Keluar</a:t>
            </a:r>
          </a:p>
          <a:p>
            <a:pPr>
              <a:lnSpc>
                <a:spcPts val="6782"/>
              </a:lnSpc>
            </a:pPr>
            <a:r>
              <a:rPr lang="en-US" sz="4844">
                <a:solidFill>
                  <a:srgbClr val="604122"/>
                </a:solidFill>
                <a:latin typeface="Open Sans Light"/>
              </a:rPr>
              <a:t>2) Diberi Rezki yang Tidak Terduga</a:t>
            </a:r>
          </a:p>
          <a:p>
            <a:pPr>
              <a:lnSpc>
                <a:spcPts val="6782"/>
              </a:lnSpc>
            </a:pPr>
            <a:r>
              <a:rPr lang="en-US" sz="4844">
                <a:solidFill>
                  <a:srgbClr val="604122"/>
                </a:solidFill>
                <a:latin typeface="Open Sans Light"/>
              </a:rPr>
              <a:t>3) Dimudahkan Persoalannya</a:t>
            </a:r>
          </a:p>
          <a:p>
            <a:pPr>
              <a:lnSpc>
                <a:spcPts val="6782"/>
              </a:lnSpc>
            </a:pPr>
            <a:r>
              <a:rPr lang="en-US" sz="4844">
                <a:solidFill>
                  <a:srgbClr val="604122"/>
                </a:solidFill>
                <a:latin typeface="Open Sans Light"/>
              </a:rPr>
              <a:t>4) Diampuni dosanya &amp; Dilipatgandakan Pahalanya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grpSp>
        <p:nvGrpSpPr>
          <p:cNvPr name="Group 2" id="2"/>
          <p:cNvGrpSpPr/>
          <p:nvPr/>
        </p:nvGrpSpPr>
        <p:grpSpPr>
          <a:xfrm rot="-10800000">
            <a:off x="-2955392" y="-3045475"/>
            <a:ext cx="25969785" cy="8148350"/>
            <a:chOff x="0" y="0"/>
            <a:chExt cx="34626380" cy="10864466"/>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0" y="0"/>
              <a:ext cx="16371114" cy="10864466"/>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9428124" y="0"/>
              <a:ext cx="16371114" cy="10864466"/>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18255267" y="0"/>
              <a:ext cx="16371114" cy="10864466"/>
            </a:xfrm>
            <a:prstGeom prst="rect">
              <a:avLst/>
            </a:prstGeom>
          </p:spPr>
        </p:pic>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2977" y="5545172"/>
            <a:ext cx="7092323" cy="3982754"/>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029501" y="5545172"/>
            <a:ext cx="7229799" cy="4059955"/>
          </a:xfrm>
          <a:prstGeom prst="rect">
            <a:avLst/>
          </a:prstGeom>
        </p:spPr>
      </p:pic>
      <p:sp>
        <p:nvSpPr>
          <p:cNvPr name="TextBox 8" id="8"/>
          <p:cNvSpPr txBox="true"/>
          <p:nvPr/>
        </p:nvSpPr>
        <p:spPr>
          <a:xfrm rot="0">
            <a:off x="1201409" y="6288774"/>
            <a:ext cx="6735459" cy="2543175"/>
          </a:xfrm>
          <a:prstGeom prst="rect">
            <a:avLst/>
          </a:prstGeom>
        </p:spPr>
        <p:txBody>
          <a:bodyPr anchor="t" rtlCol="false" tIns="0" lIns="0" bIns="0" rIns="0">
            <a:spAutoFit/>
          </a:bodyPr>
          <a:lstStyle/>
          <a:p>
            <a:pPr algn="ctr" marL="0" indent="0" lvl="0">
              <a:lnSpc>
                <a:spcPts val="6600"/>
              </a:lnSpc>
              <a:spcBef>
                <a:spcPct val="0"/>
              </a:spcBef>
            </a:pPr>
            <a:r>
              <a:rPr lang="en-US" sz="6000">
                <a:solidFill>
                  <a:srgbClr val="FFE6A5"/>
                </a:solidFill>
                <a:latin typeface="Londrina Solid Regular"/>
              </a:rPr>
              <a:t>1) Orang bertaqwa adalah orang yang paling mulia</a:t>
            </a:r>
          </a:p>
        </p:txBody>
      </p:sp>
      <p:sp>
        <p:nvSpPr>
          <p:cNvPr name="TextBox 9" id="9"/>
          <p:cNvSpPr txBox="true"/>
          <p:nvPr/>
        </p:nvSpPr>
        <p:spPr>
          <a:xfrm rot="0">
            <a:off x="10543212" y="6737154"/>
            <a:ext cx="6343520" cy="1655940"/>
          </a:xfrm>
          <a:prstGeom prst="rect">
            <a:avLst/>
          </a:prstGeom>
        </p:spPr>
        <p:txBody>
          <a:bodyPr anchor="t" rtlCol="false" tIns="0" lIns="0" bIns="0" rIns="0">
            <a:spAutoFit/>
          </a:bodyPr>
          <a:lstStyle/>
          <a:p>
            <a:pPr algn="ctr" marL="0" indent="0" lvl="0">
              <a:lnSpc>
                <a:spcPts val="6477"/>
              </a:lnSpc>
              <a:spcBef>
                <a:spcPct val="0"/>
              </a:spcBef>
            </a:pPr>
            <a:r>
              <a:rPr lang="en-US" sz="5888">
                <a:solidFill>
                  <a:srgbClr val="FFE6A5"/>
                </a:solidFill>
                <a:latin typeface="Londrina Solid Regular"/>
              </a:rPr>
              <a:t>2) Taqwa adalah bekal yang paling baik</a:t>
            </a:r>
          </a:p>
        </p:txBody>
      </p:sp>
      <p:sp>
        <p:nvSpPr>
          <p:cNvPr name="TextBox 10" id="10"/>
          <p:cNvSpPr txBox="true"/>
          <p:nvPr/>
        </p:nvSpPr>
        <p:spPr>
          <a:xfrm rot="0">
            <a:off x="5206804" y="1494786"/>
            <a:ext cx="7874393" cy="1163059"/>
          </a:xfrm>
          <a:prstGeom prst="rect">
            <a:avLst/>
          </a:prstGeom>
        </p:spPr>
        <p:txBody>
          <a:bodyPr anchor="t" rtlCol="false" tIns="0" lIns="0" bIns="0" rIns="0">
            <a:spAutoFit/>
          </a:bodyPr>
          <a:lstStyle/>
          <a:p>
            <a:pPr algn="ctr" marL="0" indent="0" lvl="1">
              <a:lnSpc>
                <a:spcPts val="9007"/>
              </a:lnSpc>
              <a:spcBef>
                <a:spcPct val="0"/>
              </a:spcBef>
            </a:pPr>
            <a:r>
              <a:rPr lang="en-US" sz="7506">
                <a:solidFill>
                  <a:srgbClr val="FFE6A5"/>
                </a:solidFill>
                <a:latin typeface="Londrina Solid Regular"/>
              </a:rPr>
              <a:t>Keutamaan Taqwa</a:t>
            </a:r>
          </a:p>
        </p:txBody>
      </p:sp>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0825" t="37132" r="0" b="0"/>
          <a:stretch>
            <a:fillRect/>
          </a:stretch>
        </p:blipFill>
        <p:spPr>
          <a:xfrm flipH="false" flipV="false" rot="8100000">
            <a:off x="2295807" y="1326724"/>
            <a:ext cx="1459532" cy="148858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0825" t="37132" r="0" b="0"/>
          <a:stretch>
            <a:fillRect/>
          </a:stretch>
        </p:blipFill>
        <p:spPr>
          <a:xfrm flipH="false" flipV="false" rot="-2084674">
            <a:off x="14646392" y="1341547"/>
            <a:ext cx="1459532" cy="1488586"/>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BCF"/>
        </a:solidFill>
      </p:bgPr>
    </p:bg>
    <p:spTree>
      <p:nvGrpSpPr>
        <p:cNvPr id="1" name=""/>
        <p:cNvGrpSpPr/>
        <p:nvPr/>
      </p:nvGrpSpPr>
      <p:grpSpPr>
        <a:xfrm>
          <a:off x="0" y="0"/>
          <a:ext cx="0" cy="0"/>
          <a:chOff x="0" y="0"/>
          <a:chExt cx="0" cy="0"/>
        </a:xfrm>
      </p:grpSpPr>
      <p:grpSp>
        <p:nvGrpSpPr>
          <p:cNvPr name="Group 2" id="2"/>
          <p:cNvGrpSpPr/>
          <p:nvPr/>
        </p:nvGrpSpPr>
        <p:grpSpPr>
          <a:xfrm rot="-10800000">
            <a:off x="-3622142" y="-4889515"/>
            <a:ext cx="25969785" cy="8148350"/>
            <a:chOff x="0" y="0"/>
            <a:chExt cx="34626380" cy="10864466"/>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0" y="0"/>
              <a:ext cx="16371114" cy="10864466"/>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9428124" y="0"/>
              <a:ext cx="16371114" cy="10864466"/>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0">
              <a:off x="18255267" y="0"/>
              <a:ext cx="16371114" cy="10864466"/>
            </a:xfrm>
            <a:prstGeom prst="rect">
              <a:avLst/>
            </a:prstGeom>
          </p:spPr>
        </p:pic>
      </p:grpSp>
      <p:sp>
        <p:nvSpPr>
          <p:cNvPr name="TextBox 6" id="6"/>
          <p:cNvSpPr txBox="true"/>
          <p:nvPr/>
        </p:nvSpPr>
        <p:spPr>
          <a:xfrm rot="0">
            <a:off x="5151988" y="591820"/>
            <a:ext cx="7984024" cy="997585"/>
          </a:xfrm>
          <a:prstGeom prst="rect">
            <a:avLst/>
          </a:prstGeom>
        </p:spPr>
        <p:txBody>
          <a:bodyPr anchor="t" rtlCol="false" tIns="0" lIns="0" bIns="0" rIns="0">
            <a:spAutoFit/>
          </a:bodyPr>
          <a:lstStyle/>
          <a:p>
            <a:pPr algn="ctr" marL="0" indent="0" lvl="1">
              <a:lnSpc>
                <a:spcPts val="7400"/>
              </a:lnSpc>
              <a:spcBef>
                <a:spcPct val="0"/>
              </a:spcBef>
            </a:pPr>
            <a:r>
              <a:rPr lang="en-US" sz="7400">
                <a:solidFill>
                  <a:srgbClr val="FFE6A5"/>
                </a:solidFill>
                <a:latin typeface="Londrina Solid Regular"/>
              </a:rPr>
              <a:t>MANFAAT TAQWA</a:t>
            </a:r>
          </a:p>
        </p:txBody>
      </p:sp>
      <p:sp>
        <p:nvSpPr>
          <p:cNvPr name="TextBox 7" id="7"/>
          <p:cNvSpPr txBox="true"/>
          <p:nvPr/>
        </p:nvSpPr>
        <p:spPr>
          <a:xfrm rot="0">
            <a:off x="1028700" y="3639255"/>
            <a:ext cx="8115300" cy="6305550"/>
          </a:xfrm>
          <a:prstGeom prst="rect">
            <a:avLst/>
          </a:prstGeom>
        </p:spPr>
        <p:txBody>
          <a:bodyPr anchor="t" rtlCol="false" tIns="0" lIns="0" bIns="0" rIns="0">
            <a:spAutoFit/>
          </a:bodyPr>
          <a:lstStyle/>
          <a:p>
            <a:pPr>
              <a:lnSpc>
                <a:spcPts val="5001"/>
              </a:lnSpc>
            </a:pPr>
            <a:r>
              <a:rPr lang="en-US" sz="4167">
                <a:solidFill>
                  <a:srgbClr val="D39B60"/>
                </a:solidFill>
                <a:latin typeface="Londrina Solid Regular"/>
              </a:rPr>
              <a:t>1) Taqwa kunci masuk syurga.</a:t>
            </a:r>
          </a:p>
          <a:p>
            <a:pPr>
              <a:lnSpc>
                <a:spcPts val="5001"/>
              </a:lnSpc>
            </a:pPr>
            <a:r>
              <a:rPr lang="en-US" sz="4167">
                <a:solidFill>
                  <a:srgbClr val="D39B60"/>
                </a:solidFill>
                <a:latin typeface="Londrina Solid Regular"/>
              </a:rPr>
              <a:t>2) Taqwa sebagai penyebab di terimanya amal.</a:t>
            </a:r>
          </a:p>
          <a:p>
            <a:pPr>
              <a:lnSpc>
                <a:spcPts val="5001"/>
              </a:lnSpc>
            </a:pPr>
            <a:r>
              <a:rPr lang="en-US" sz="4167">
                <a:solidFill>
                  <a:srgbClr val="D39B60"/>
                </a:solidFill>
                <a:latin typeface="Londrina Solid Regular"/>
              </a:rPr>
              <a:t>3) Dengan bertaqwa perkara/urusan jadi mudah</a:t>
            </a:r>
          </a:p>
          <a:p>
            <a:pPr>
              <a:lnSpc>
                <a:spcPts val="5001"/>
              </a:lnSpc>
            </a:pPr>
            <a:r>
              <a:rPr lang="en-US" sz="4167">
                <a:solidFill>
                  <a:srgbClr val="D39B60"/>
                </a:solidFill>
                <a:latin typeface="Londrina Solid Regular"/>
              </a:rPr>
              <a:t>4) Orang yang bertaqwa selalu mendapatkan solusi.</a:t>
            </a:r>
          </a:p>
          <a:p>
            <a:pPr marL="0" indent="0" lvl="1">
              <a:lnSpc>
                <a:spcPts val="5001"/>
              </a:lnSpc>
              <a:spcBef>
                <a:spcPct val="0"/>
              </a:spcBef>
            </a:pPr>
            <a:r>
              <a:rPr lang="en-US" sz="4167">
                <a:solidFill>
                  <a:srgbClr val="D39B60"/>
                </a:solidFill>
                <a:latin typeface="Londrina Solid Regular"/>
              </a:rPr>
              <a:t>5) Orang yang bertaqwa sering mendapat rizki yang tidak di duga-duga.</a:t>
            </a:r>
          </a:p>
        </p:txBody>
      </p:sp>
      <p:sp>
        <p:nvSpPr>
          <p:cNvPr name="TextBox 8" id="8"/>
          <p:cNvSpPr txBox="true"/>
          <p:nvPr/>
        </p:nvSpPr>
        <p:spPr>
          <a:xfrm rot="0">
            <a:off x="9362751" y="3648780"/>
            <a:ext cx="8596338" cy="6400800"/>
          </a:xfrm>
          <a:prstGeom prst="rect">
            <a:avLst/>
          </a:prstGeom>
        </p:spPr>
        <p:txBody>
          <a:bodyPr anchor="t" rtlCol="false" tIns="0" lIns="0" bIns="0" rIns="0">
            <a:spAutoFit/>
          </a:bodyPr>
          <a:lstStyle/>
          <a:p>
            <a:pPr>
              <a:lnSpc>
                <a:spcPts val="4644"/>
              </a:lnSpc>
            </a:pPr>
            <a:r>
              <a:rPr lang="en-US" sz="3870">
                <a:solidFill>
                  <a:srgbClr val="D39B60"/>
                </a:solidFill>
                <a:latin typeface="Londrina Solid Regular"/>
              </a:rPr>
              <a:t>6) Taqwa dapat menyelamatkan seseorang dari marabahaya.</a:t>
            </a:r>
          </a:p>
          <a:p>
            <a:pPr>
              <a:lnSpc>
                <a:spcPts val="4644"/>
              </a:lnSpc>
            </a:pPr>
            <a:r>
              <a:rPr lang="en-US" sz="3870">
                <a:solidFill>
                  <a:srgbClr val="D39B60"/>
                </a:solidFill>
                <a:latin typeface="Londrina Solid Regular"/>
              </a:rPr>
              <a:t>7) Orang yang bertaqwa akan diampuni dosa dosanya</a:t>
            </a:r>
          </a:p>
          <a:p>
            <a:pPr>
              <a:lnSpc>
                <a:spcPts val="4644"/>
              </a:lnSpc>
            </a:pPr>
            <a:r>
              <a:rPr lang="en-US" sz="3870">
                <a:solidFill>
                  <a:srgbClr val="D39B60"/>
                </a:solidFill>
                <a:latin typeface="Londrina Solid Regular"/>
              </a:rPr>
              <a:t>8) Orang yang bertaqwa dapat membedakan yang haq dan yang bathil.</a:t>
            </a:r>
          </a:p>
          <a:p>
            <a:pPr>
              <a:lnSpc>
                <a:spcPts val="4644"/>
              </a:lnSpc>
            </a:pPr>
            <a:r>
              <a:rPr lang="en-US" sz="3870">
                <a:solidFill>
                  <a:srgbClr val="D39B60"/>
                </a:solidFill>
                <a:latin typeface="Londrina Solid Regular"/>
              </a:rPr>
              <a:t>9) Taqwa adalah penyebab seseorang mendapatkan kedudukan di muka </a:t>
            </a:r>
          </a:p>
          <a:p>
            <a:pPr>
              <a:lnSpc>
                <a:spcPts val="4644"/>
              </a:lnSpc>
            </a:pPr>
            <a:r>
              <a:rPr lang="en-US" sz="3870">
                <a:solidFill>
                  <a:srgbClr val="D39B60"/>
                </a:solidFill>
                <a:latin typeface="Londrina Solid Regular"/>
              </a:rPr>
              <a:t>bumi</a:t>
            </a:r>
          </a:p>
          <a:p>
            <a:pPr marL="0" indent="0" lvl="1">
              <a:lnSpc>
                <a:spcPts val="4644"/>
              </a:lnSpc>
              <a:spcBef>
                <a:spcPct val="0"/>
              </a:spcBef>
            </a:pPr>
            <a:r>
              <a:rPr lang="en-US" sz="3870">
                <a:solidFill>
                  <a:srgbClr val="D39B60"/>
                </a:solidFill>
                <a:latin typeface="Londrina Solid Regular"/>
              </a:rPr>
              <a:t>10) Taqwa adalah pintu keberkahan dan kebaikan.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DAFLXk87kSw</dc:identifier>
  <dcterms:modified xsi:type="dcterms:W3CDTF">2011-08-01T06:04:30Z</dcterms:modified>
  <cp:revision>1</cp:revision>
  <dc:title>Ungu Merah dan Merah Muda Digambar Kuis Matematika Presentasi</dc:title>
</cp:coreProperties>
</file>