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7"/>
    <p:sldId id="257" r:id="rId38"/>
    <p:sldId id="258" r:id="rId39"/>
    <p:sldId id="259" r:id="rId40"/>
    <p:sldId id="260" r:id="rId41"/>
    <p:sldId id="261" r:id="rId42"/>
    <p:sldId id="262" r:id="rId43"/>
    <p:sldId id="263" r:id="rId44"/>
    <p:sldId id="264" r:id="rId45"/>
    <p:sldId id="265" r:id="rId46"/>
    <p:sldId id="266" r:id="rId47"/>
    <p:sldId id="267" r:id="rId4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matic SC" charset="1" panose="00000500000000000000"/>
      <p:regular r:id="rId10"/>
    </p:embeddedFont>
    <p:embeddedFont>
      <p:font typeface="Amatic SC Bold" charset="1" panose="00000800000000000000"/>
      <p:regular r:id="rId11"/>
    </p:embeddedFont>
    <p:embeddedFont>
      <p:font typeface="Amatic SC Italics" charset="1" panose="00000500000000000000"/>
      <p:regular r:id="rId12"/>
    </p:embeddedFont>
    <p:embeddedFont>
      <p:font typeface="Amatic SC Bold Italics" charset="1" panose="00000800000000000000"/>
      <p:regular r:id="rId13"/>
    </p:embeddedFont>
    <p:embeddedFont>
      <p:font typeface="Abhaya Libre ExtraBold" charset="1" panose="02000803000000000000"/>
      <p:regular r:id="rId14"/>
    </p:embeddedFont>
    <p:embeddedFont>
      <p:font typeface="Abhaya Libre ExtraBold Italics" charset="1" panose="02000803000000000000"/>
      <p:regular r:id="rId15"/>
    </p:embeddedFont>
    <p:embeddedFont>
      <p:font typeface="Public Sans Thin" charset="1" panose="00000000000000000000"/>
      <p:regular r:id="rId16"/>
    </p:embeddedFont>
    <p:embeddedFont>
      <p:font typeface="Public Sans Thin Bold" charset="1" panose="00000000000000000000"/>
      <p:regular r:id="rId17"/>
    </p:embeddedFont>
    <p:embeddedFont>
      <p:font typeface="Public Sans Thin Italics" charset="1" panose="00000000000000000000"/>
      <p:regular r:id="rId18"/>
    </p:embeddedFont>
    <p:embeddedFont>
      <p:font typeface="Public Sans Thin Bold Italics" charset="1" panose="00000000000000000000"/>
      <p:regular r:id="rId19"/>
    </p:embeddedFont>
    <p:embeddedFont>
      <p:font typeface="Public Sans" charset="1" panose="00000000000000000000"/>
      <p:regular r:id="rId20"/>
    </p:embeddedFont>
    <p:embeddedFont>
      <p:font typeface="Public Sans Bold" charset="1" panose="00000000000000000000"/>
      <p:regular r:id="rId21"/>
    </p:embeddedFont>
    <p:embeddedFont>
      <p:font typeface="Public Sans Italics" charset="1" panose="00000000000000000000"/>
      <p:regular r:id="rId22"/>
    </p:embeddedFont>
    <p:embeddedFont>
      <p:font typeface="Public Sans Bold Italics" charset="1" panose="00000000000000000000"/>
      <p:regular r:id="rId23"/>
    </p:embeddedFont>
    <p:embeddedFont>
      <p:font typeface="Open Sans" charset="1" panose="020B0606030504020204"/>
      <p:regular r:id="rId24"/>
    </p:embeddedFont>
    <p:embeddedFont>
      <p:font typeface="Open Sans Bold" charset="1" panose="020B0806030504020204"/>
      <p:regular r:id="rId25"/>
    </p:embeddedFont>
    <p:embeddedFont>
      <p:font typeface="Open Sans Italics" charset="1" panose="020B0606030504020204"/>
      <p:regular r:id="rId26"/>
    </p:embeddedFont>
    <p:embeddedFont>
      <p:font typeface="Open Sans Bold Italics" charset="1" panose="020B0806030504020204"/>
      <p:regular r:id="rId27"/>
    </p:embeddedFont>
    <p:embeddedFont>
      <p:font typeface="Arapey" charset="1" panose="02000000000000000000"/>
      <p:regular r:id="rId28"/>
    </p:embeddedFont>
    <p:embeddedFont>
      <p:font typeface="Arapey Bold" charset="1" panose="02000000000000000000"/>
      <p:regular r:id="rId29"/>
    </p:embeddedFont>
    <p:embeddedFont>
      <p:font typeface="Arapey Italics" charset="1" panose="02000000000000000000"/>
      <p:regular r:id="rId30"/>
    </p:embeddedFont>
    <p:embeddedFont>
      <p:font typeface="Arapey Bold Italics" charset="1" panose="02000000000000000000"/>
      <p:regular r:id="rId31"/>
    </p:embeddedFont>
    <p:embeddedFont>
      <p:font typeface="Questrial" charset="1" panose="02000000000000000000"/>
      <p:regular r:id="rId32"/>
    </p:embeddedFont>
    <p:embeddedFont>
      <p:font typeface="Simonetta" charset="1" panose="02000504070000020003"/>
      <p:regular r:id="rId33"/>
    </p:embeddedFont>
    <p:embeddedFont>
      <p:font typeface="Simonetta Bold" charset="1" panose="02000A04070000020003"/>
      <p:regular r:id="rId34"/>
    </p:embeddedFont>
    <p:embeddedFont>
      <p:font typeface="Simonetta Italics" charset="1" panose="02000504070000090003"/>
      <p:regular r:id="rId35"/>
    </p:embeddedFont>
    <p:embeddedFont>
      <p:font typeface="Simonetta Bold Italics" charset="1" panose="02000A04070000090003"/>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slides/slide1.xml" Type="http://schemas.openxmlformats.org/officeDocument/2006/relationships/slide"/><Relationship Id="rId38" Target="slides/slide2.xml" Type="http://schemas.openxmlformats.org/officeDocument/2006/relationships/slide"/><Relationship Id="rId39" Target="slides/slide3.xml" Type="http://schemas.openxmlformats.org/officeDocument/2006/relationships/slide"/><Relationship Id="rId4" Target="theme/theme1.xml" Type="http://schemas.openxmlformats.org/officeDocument/2006/relationships/theme"/><Relationship Id="rId40" Target="slides/slide4.xml" Type="http://schemas.openxmlformats.org/officeDocument/2006/relationships/slide"/><Relationship Id="rId41" Target="slides/slide5.xml" Type="http://schemas.openxmlformats.org/officeDocument/2006/relationships/slide"/><Relationship Id="rId42" Target="slides/slide6.xml" Type="http://schemas.openxmlformats.org/officeDocument/2006/relationships/slide"/><Relationship Id="rId43" Target="slides/slide7.xml" Type="http://schemas.openxmlformats.org/officeDocument/2006/relationships/slide"/><Relationship Id="rId44" Target="slides/slide8.xml" Type="http://schemas.openxmlformats.org/officeDocument/2006/relationships/slide"/><Relationship Id="rId45" Target="slides/slide9.xml" Type="http://schemas.openxmlformats.org/officeDocument/2006/relationships/slide"/><Relationship Id="rId46" Target="slides/slide10.xml" Type="http://schemas.openxmlformats.org/officeDocument/2006/relationships/slide"/><Relationship Id="rId47" Target="slides/slide11.xml" Type="http://schemas.openxmlformats.org/officeDocument/2006/relationships/slide"/><Relationship Id="rId48" Target="slides/slide12.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 Id="rId8" Target="../media/image57.png" Type="http://schemas.openxmlformats.org/officeDocument/2006/relationships/image"/><Relationship Id="rId9" Target="../media/image5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9.png" Type="http://schemas.openxmlformats.org/officeDocument/2006/relationships/image"/><Relationship Id="rId9" Target="../media/image6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14" Target="../media/image5.png" Type="http://schemas.openxmlformats.org/officeDocument/2006/relationships/image"/><Relationship Id="rId15" Target="../media/image6.sv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61.png" Type="http://schemas.openxmlformats.org/officeDocument/2006/relationships/image"/><Relationship Id="rId7" Target="../media/image62.svg" Type="http://schemas.openxmlformats.org/officeDocument/2006/relationships/image"/><Relationship Id="rId8" Target="../media/image63.png" Type="http://schemas.openxmlformats.org/officeDocument/2006/relationships/image"/><Relationship Id="rId9" Target="../media/image6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14" Target="../media/image23.png" Type="http://schemas.openxmlformats.org/officeDocument/2006/relationships/image"/><Relationship Id="rId15" Target="../media/image24.svg" Type="http://schemas.openxmlformats.org/officeDocument/2006/relationships/image"/><Relationship Id="rId16" Target="../media/image25.png" Type="http://schemas.openxmlformats.org/officeDocument/2006/relationships/image"/><Relationship Id="rId17" Target="../media/image26.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12" Target="../media/image29.png" Type="http://schemas.openxmlformats.org/officeDocument/2006/relationships/image"/><Relationship Id="rId13" Target="../media/image30.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sv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35.png" Type="http://schemas.openxmlformats.org/officeDocument/2006/relationships/image"/><Relationship Id="rId15" Target="../media/image36.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39.png" Type="http://schemas.openxmlformats.org/officeDocument/2006/relationships/image"/><Relationship Id="rId13" Target="../media/image40.svg" Type="http://schemas.openxmlformats.org/officeDocument/2006/relationships/image"/><Relationship Id="rId14" Target="../media/image41.png" Type="http://schemas.openxmlformats.org/officeDocument/2006/relationships/image"/><Relationship Id="rId15" Target="../media/image42.sv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12" Target="../media/image47.png" Type="http://schemas.openxmlformats.org/officeDocument/2006/relationships/image"/><Relationship Id="rId13" Target="../media/image48.svg" Type="http://schemas.openxmlformats.org/officeDocument/2006/relationships/image"/><Relationship Id="rId14" Target="../media/image49.png" Type="http://schemas.openxmlformats.org/officeDocument/2006/relationships/image"/><Relationship Id="rId15" Target="../media/image50.svg" Type="http://schemas.openxmlformats.org/officeDocument/2006/relationships/image"/><Relationship Id="rId16" Target="../media/image51.png" Type="http://schemas.openxmlformats.org/officeDocument/2006/relationships/image"/><Relationship Id="rId17" Target="../media/image52.svg" Type="http://schemas.openxmlformats.org/officeDocument/2006/relationships/image"/><Relationship Id="rId2" Target="../media/image43.png" Type="http://schemas.openxmlformats.org/officeDocument/2006/relationships/image"/><Relationship Id="rId3" Target="../media/image44.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svg" Type="http://schemas.openxmlformats.org/officeDocument/2006/relationships/image"/><Relationship Id="rId12" Target="../media/image5.png" Type="http://schemas.openxmlformats.org/officeDocument/2006/relationships/image"/><Relationship Id="rId13" Target="../media/image6.sv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7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7440147">
            <a:off x="13306363" y="7128269"/>
            <a:ext cx="6453203" cy="690517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7259300" y="6967432"/>
            <a:ext cx="518177" cy="742906"/>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579840" y="9211841"/>
            <a:ext cx="359696" cy="607082"/>
          </a:xfrm>
          <a:prstGeom prst="rect">
            <a:avLst/>
          </a:prstGeom>
        </p:spPr>
      </p:pic>
      <p:pic>
        <p:nvPicPr>
          <p:cNvPr name="Picture 5" id="5"/>
          <p:cNvPicPr>
            <a:picLocks noChangeAspect="true"/>
          </p:cNvPicPr>
          <p:nvPr/>
        </p:nvPicPr>
        <p:blipFill>
          <a:blip r:embed="rId2">
            <a:alphaModFix amt="7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700000">
            <a:off x="-3118282" y="-3834916"/>
            <a:ext cx="7167806" cy="7669832"/>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752126" y="419916"/>
            <a:ext cx="360704" cy="608784"/>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59349" t="0" r="0" b="60397"/>
          <a:stretch>
            <a:fillRect/>
          </a:stretch>
        </p:blipFill>
        <p:spPr>
          <a:xfrm flipH="false" flipV="false" rot="0">
            <a:off x="669225" y="1459770"/>
            <a:ext cx="587766" cy="751644"/>
          </a:xfrm>
          <a:prstGeom prst="rect">
            <a:avLst/>
          </a:prstGeom>
        </p:spPr>
      </p:pic>
      <p:pic>
        <p:nvPicPr>
          <p:cNvPr name="Picture 8" id="8"/>
          <p:cNvPicPr>
            <a:picLocks noChangeAspect="true"/>
          </p:cNvPicPr>
          <p:nvPr/>
        </p:nvPicPr>
        <p:blipFill>
          <a:blip r:embed="rId10">
            <a:alphaModFix amt="3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2392152">
            <a:off x="-1968164" y="6484799"/>
            <a:ext cx="9562453" cy="6335125"/>
          </a:xfrm>
          <a:prstGeom prst="rect">
            <a:avLst/>
          </a:prstGeom>
        </p:spPr>
      </p:pic>
      <p:pic>
        <p:nvPicPr>
          <p:cNvPr name="Picture 9" id="9"/>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true" rot="-353796">
            <a:off x="465622" y="8185894"/>
            <a:ext cx="5732819" cy="1770008"/>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62018" y="7720019"/>
            <a:ext cx="407207" cy="583810"/>
          </a:xfrm>
          <a:prstGeom prst="rect">
            <a:avLst/>
          </a:prstGeom>
        </p:spPr>
      </p:pic>
      <p:pic>
        <p:nvPicPr>
          <p:cNvPr name="Picture 11" id="11"/>
          <p:cNvPicPr>
            <a:picLocks noChangeAspect="true"/>
          </p:cNvPicPr>
          <p:nvPr/>
        </p:nvPicPr>
        <p:blipFill>
          <a:blip r:embed="rId10">
            <a:alphaModFix amt="3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true" flipV="false" rot="10458865">
            <a:off x="12116724" y="-1703721"/>
            <a:ext cx="8248819" cy="5464843"/>
          </a:xfrm>
          <a:prstGeom prst="rect">
            <a:avLst/>
          </a:prstGeom>
        </p:spPr>
      </p:pic>
      <p:pic>
        <p:nvPicPr>
          <p:cNvPr name="Picture 12" id="12"/>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59349" t="0" r="0" b="60397"/>
          <a:stretch>
            <a:fillRect/>
          </a:stretch>
        </p:blipFill>
        <p:spPr>
          <a:xfrm flipH="false" flipV="false" rot="0">
            <a:off x="17401037" y="1589985"/>
            <a:ext cx="752879" cy="962794"/>
          </a:xfrm>
          <a:prstGeom prst="rect">
            <a:avLst/>
          </a:prstGeom>
        </p:spPr>
      </p:pic>
      <p:pic>
        <p:nvPicPr>
          <p:cNvPr name="Picture 13" id="13"/>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true" flipV="false" rot="0">
            <a:off x="12638159" y="419916"/>
            <a:ext cx="4880230" cy="1506771"/>
          </a:xfrm>
          <a:prstGeom prst="rect">
            <a:avLst/>
          </a:prstGeom>
        </p:spPr>
      </p:pic>
      <p:grpSp>
        <p:nvGrpSpPr>
          <p:cNvPr name="Group 14" id="14"/>
          <p:cNvGrpSpPr/>
          <p:nvPr/>
        </p:nvGrpSpPr>
        <p:grpSpPr>
          <a:xfrm rot="0">
            <a:off x="3975941" y="2552779"/>
            <a:ext cx="10783747" cy="4180206"/>
            <a:chOff x="0" y="0"/>
            <a:chExt cx="14378330" cy="5573609"/>
          </a:xfrm>
        </p:grpSpPr>
        <p:sp>
          <p:nvSpPr>
            <p:cNvPr name="TextBox 15" id="15"/>
            <p:cNvSpPr txBox="true"/>
            <p:nvPr/>
          </p:nvSpPr>
          <p:spPr>
            <a:xfrm rot="0">
              <a:off x="0" y="171450"/>
              <a:ext cx="14378330" cy="3181350"/>
            </a:xfrm>
            <a:prstGeom prst="rect">
              <a:avLst/>
            </a:prstGeom>
          </p:spPr>
          <p:txBody>
            <a:bodyPr anchor="t" rtlCol="false" tIns="0" lIns="0" bIns="0" rIns="0">
              <a:spAutoFit/>
            </a:bodyPr>
            <a:lstStyle/>
            <a:p>
              <a:pPr algn="ctr">
                <a:lnSpc>
                  <a:spcPts val="9000"/>
                </a:lnSpc>
              </a:pPr>
              <a:r>
                <a:rPr lang="en-US" sz="9000">
                  <a:solidFill>
                    <a:srgbClr val="241726"/>
                  </a:solidFill>
                  <a:latin typeface="Simonetta"/>
                </a:rPr>
                <a:t>Teori Kewirausahaan produksi</a:t>
              </a:r>
            </a:p>
          </p:txBody>
        </p:sp>
        <p:sp>
          <p:nvSpPr>
            <p:cNvPr name="TextBox 16" id="16"/>
            <p:cNvSpPr txBox="true"/>
            <p:nvPr/>
          </p:nvSpPr>
          <p:spPr>
            <a:xfrm rot="0">
              <a:off x="0" y="3927054"/>
              <a:ext cx="14378330" cy="1646555"/>
            </a:xfrm>
            <a:prstGeom prst="rect">
              <a:avLst/>
            </a:prstGeom>
          </p:spPr>
          <p:txBody>
            <a:bodyPr anchor="t" rtlCol="false" tIns="0" lIns="0" bIns="0" rIns="0">
              <a:spAutoFit/>
            </a:bodyPr>
            <a:lstStyle/>
            <a:p>
              <a:pPr algn="ctr">
                <a:lnSpc>
                  <a:spcPts val="5040"/>
                </a:lnSpc>
              </a:pPr>
              <a:r>
                <a:rPr lang="en-US" sz="3600">
                  <a:solidFill>
                    <a:srgbClr val="241726"/>
                  </a:solidFill>
                  <a:latin typeface="Simonetta"/>
                </a:rPr>
                <a:t>Dosen Pengampu : 1. Dr. Sowiyah , M.Pd.</a:t>
              </a:r>
            </a:p>
            <a:p>
              <a:pPr algn="ctr">
                <a:lnSpc>
                  <a:spcPts val="5040"/>
                </a:lnSpc>
                <a:spcBef>
                  <a:spcPct val="0"/>
                </a:spcBef>
              </a:pPr>
              <a:r>
                <a:rPr lang="en-US" sz="3600">
                  <a:solidFill>
                    <a:srgbClr val="241726"/>
                  </a:solidFill>
                  <a:latin typeface="Simonetta"/>
                </a:rPr>
                <a:t>                                2. Muhisom , M.Pd.I.</a:t>
              </a:r>
            </a:p>
          </p:txBody>
        </p:sp>
      </p:grpSp>
      <p:sp>
        <p:nvSpPr>
          <p:cNvPr name="TextBox 17" id="17"/>
          <p:cNvSpPr txBox="true"/>
          <p:nvPr/>
        </p:nvSpPr>
        <p:spPr>
          <a:xfrm rot="0">
            <a:off x="7978281" y="7456805"/>
            <a:ext cx="2779068" cy="1393825"/>
          </a:xfrm>
          <a:prstGeom prst="rect">
            <a:avLst/>
          </a:prstGeom>
        </p:spPr>
        <p:txBody>
          <a:bodyPr anchor="t" rtlCol="false" tIns="0" lIns="0" bIns="0" rIns="0">
            <a:spAutoFit/>
          </a:bodyPr>
          <a:lstStyle/>
          <a:p>
            <a:pPr algn="ctr">
              <a:lnSpc>
                <a:spcPts val="5599"/>
              </a:lnSpc>
            </a:pPr>
            <a:r>
              <a:rPr lang="en-US" sz="3999">
                <a:solidFill>
                  <a:srgbClr val="241726"/>
                </a:solidFill>
                <a:latin typeface="Questrial"/>
              </a:rPr>
              <a:t>Oleh</a:t>
            </a:r>
          </a:p>
          <a:p>
            <a:pPr algn="ctr">
              <a:lnSpc>
                <a:spcPts val="5599"/>
              </a:lnSpc>
            </a:pPr>
            <a:r>
              <a:rPr lang="en-US" sz="3999">
                <a:solidFill>
                  <a:srgbClr val="241726"/>
                </a:solidFill>
                <a:latin typeface="Questrial"/>
              </a:rPr>
              <a:t>Kelompok 5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143913">
            <a:off x="-1726267" y="7637737"/>
            <a:ext cx="6791125" cy="4499120"/>
          </a:xfrm>
          <a:prstGeom prst="rect">
            <a:avLst/>
          </a:prstGeom>
        </p:spPr>
      </p:pic>
      <p:pic>
        <p:nvPicPr>
          <p:cNvPr name="Picture 3" id="3"/>
          <p:cNvPicPr>
            <a:picLocks noChangeAspect="true"/>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916991">
            <a:off x="14308969" y="6986600"/>
            <a:ext cx="11788114" cy="7809625"/>
          </a:xfrm>
          <a:prstGeom prst="rect">
            <a:avLst/>
          </a:prstGeom>
        </p:spPr>
      </p:pic>
      <p:grpSp>
        <p:nvGrpSpPr>
          <p:cNvPr name="Group 4" id="4"/>
          <p:cNvGrpSpPr/>
          <p:nvPr/>
        </p:nvGrpSpPr>
        <p:grpSpPr>
          <a:xfrm rot="0">
            <a:off x="2810968" y="2097996"/>
            <a:ext cx="12666064" cy="4761727"/>
            <a:chOff x="0" y="0"/>
            <a:chExt cx="16888085" cy="6348970"/>
          </a:xfrm>
        </p:grpSpPr>
        <p:sp>
          <p:nvSpPr>
            <p:cNvPr name="TextBox 5" id="5"/>
            <p:cNvSpPr txBox="true"/>
            <p:nvPr/>
          </p:nvSpPr>
          <p:spPr>
            <a:xfrm rot="0">
              <a:off x="0" y="0"/>
              <a:ext cx="16888085" cy="1778000"/>
            </a:xfrm>
            <a:prstGeom prst="rect">
              <a:avLst/>
            </a:prstGeom>
          </p:spPr>
          <p:txBody>
            <a:bodyPr anchor="t" rtlCol="false" tIns="0" lIns="0" bIns="0" rIns="0">
              <a:spAutoFit/>
            </a:bodyPr>
            <a:lstStyle/>
            <a:p>
              <a:pPr algn="l" marL="0" indent="0" lvl="0">
                <a:lnSpc>
                  <a:spcPts val="10559"/>
                </a:lnSpc>
                <a:spcBef>
                  <a:spcPct val="0"/>
                </a:spcBef>
              </a:pPr>
              <a:r>
                <a:rPr lang="en-US" sz="8799">
                  <a:solidFill>
                    <a:srgbClr val="241726"/>
                  </a:solidFill>
                  <a:latin typeface="Amatic SC"/>
                </a:rPr>
                <a:t>faktor yang mempengaruhi produksi</a:t>
              </a:r>
            </a:p>
          </p:txBody>
        </p:sp>
        <p:sp>
          <p:nvSpPr>
            <p:cNvPr name="TextBox 6" id="6"/>
            <p:cNvSpPr txBox="true"/>
            <p:nvPr/>
          </p:nvSpPr>
          <p:spPr>
            <a:xfrm rot="0">
              <a:off x="0" y="2107170"/>
              <a:ext cx="16888085" cy="4241800"/>
            </a:xfrm>
            <a:prstGeom prst="rect">
              <a:avLst/>
            </a:prstGeom>
          </p:spPr>
          <p:txBody>
            <a:bodyPr anchor="t" rtlCol="false" tIns="0" lIns="0" bIns="0" rIns="0">
              <a:spAutoFit/>
            </a:bodyPr>
            <a:lstStyle/>
            <a:p>
              <a:pPr>
                <a:lnSpc>
                  <a:spcPts val="4200"/>
                </a:lnSpc>
              </a:pPr>
              <a:r>
                <a:rPr lang="en-US" sz="3000">
                  <a:solidFill>
                    <a:srgbClr val="241726"/>
                  </a:solidFill>
                  <a:latin typeface="Public Sans Thin"/>
                </a:rPr>
                <a:t>Dalam perekonomian fakto-faktor produksi dapat dibedakan menjadi empat jenis sebagai berikut:</a:t>
              </a:r>
            </a:p>
            <a:p>
              <a:pPr marL="647700" indent="-323850" lvl="1">
                <a:lnSpc>
                  <a:spcPts val="4200"/>
                </a:lnSpc>
                <a:buFont typeface="Arial"/>
                <a:buChar char="•"/>
              </a:pPr>
              <a:r>
                <a:rPr lang="en-US" sz="3000">
                  <a:solidFill>
                    <a:srgbClr val="241726"/>
                  </a:solidFill>
                  <a:latin typeface="Public Sans Thin"/>
                </a:rPr>
                <a:t>Tanah dan Kekayaan</a:t>
              </a:r>
            </a:p>
            <a:p>
              <a:pPr marL="647700" indent="-323850" lvl="1">
                <a:lnSpc>
                  <a:spcPts val="4200"/>
                </a:lnSpc>
                <a:buFont typeface="Arial"/>
                <a:buChar char="•"/>
              </a:pPr>
              <a:r>
                <a:rPr lang="en-US" sz="3000">
                  <a:solidFill>
                    <a:srgbClr val="241726"/>
                  </a:solidFill>
                  <a:latin typeface="Public Sans Thin"/>
                </a:rPr>
                <a:t> Tenagakerja</a:t>
              </a:r>
            </a:p>
            <a:p>
              <a:pPr marL="647700" indent="-323850" lvl="1">
                <a:lnSpc>
                  <a:spcPts val="4200"/>
                </a:lnSpc>
                <a:buFont typeface="Arial"/>
                <a:buChar char="•"/>
              </a:pPr>
              <a:r>
                <a:rPr lang="en-US" sz="3000">
                  <a:solidFill>
                    <a:srgbClr val="241726"/>
                  </a:solidFill>
                  <a:latin typeface="Public Sans Thin"/>
                </a:rPr>
                <a:t> Modal</a:t>
              </a:r>
            </a:p>
            <a:p>
              <a:pPr marL="647700" indent="-323850" lvl="1">
                <a:lnSpc>
                  <a:spcPts val="4200"/>
                </a:lnSpc>
                <a:buFont typeface="Arial"/>
                <a:buChar char="•"/>
              </a:pPr>
              <a:r>
                <a:rPr lang="en-US" sz="3000">
                  <a:solidFill>
                    <a:srgbClr val="241726"/>
                  </a:solidFill>
                  <a:latin typeface="Public Sans Thin"/>
                </a:rPr>
                <a:t> Entrepreneur</a:t>
              </a:r>
            </a:p>
          </p:txBody>
        </p:sp>
      </p:grpSp>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10207" y="8780499"/>
            <a:ext cx="518177" cy="742906"/>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220129" y="763595"/>
            <a:ext cx="518177" cy="742906"/>
          </a:xfrm>
          <a:prstGeom prst="rect">
            <a:avLst/>
          </a:prstGeom>
        </p:spPr>
      </p:pic>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91593" y="106348"/>
            <a:ext cx="2619375" cy="2057400"/>
          </a:xfrm>
          <a:prstGeom prst="rect">
            <a:avLst/>
          </a:prstGeom>
        </p:spPr>
      </p:pic>
      <p:pic>
        <p:nvPicPr>
          <p:cNvPr name="Picture 10" id="1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536669" y="8312695"/>
            <a:ext cx="4722631" cy="1210711"/>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024343">
            <a:off x="-2367230" y="6974757"/>
            <a:ext cx="9502191" cy="6295202"/>
          </a:xfrm>
          <a:prstGeom prst="rect">
            <a:avLst/>
          </a:prstGeom>
        </p:spPr>
      </p:pic>
      <p:pic>
        <p:nvPicPr>
          <p:cNvPr name="Picture 3" id="3"/>
          <p:cNvPicPr>
            <a:picLocks noChangeAspect="true"/>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4674">
            <a:off x="-6544982" y="-3986469"/>
            <a:ext cx="11788114" cy="7809625"/>
          </a:xfrm>
          <a:prstGeom prst="rect">
            <a:avLst/>
          </a:prstGeom>
        </p:spPr>
      </p:pic>
      <p:pic>
        <p:nvPicPr>
          <p:cNvPr name="Picture 4" id="4"/>
          <p:cNvPicPr>
            <a:picLocks noChangeAspect="true"/>
          </p:cNvPicPr>
          <p:nvPr/>
        </p:nvPicPr>
        <p:blipFill>
          <a:blip r:embed="rId4">
            <a:alphaModFix amt="3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4674">
            <a:off x="10659044" y="6217546"/>
            <a:ext cx="11788114" cy="7809625"/>
          </a:xfrm>
          <a:prstGeom prst="rect">
            <a:avLst/>
          </a:prstGeom>
        </p:spPr>
      </p:pic>
      <p:pic>
        <p:nvPicPr>
          <p:cNvPr name="Picture 5" id="5"/>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42983">
            <a:off x="13206069" y="-4903863"/>
            <a:ext cx="11788114" cy="7809625"/>
          </a:xfrm>
          <a:prstGeom prst="rect">
            <a:avLst/>
          </a:prstGeom>
        </p:spPr>
      </p:pic>
      <p:grpSp>
        <p:nvGrpSpPr>
          <p:cNvPr name="Group 6" id="6"/>
          <p:cNvGrpSpPr/>
          <p:nvPr/>
        </p:nvGrpSpPr>
        <p:grpSpPr>
          <a:xfrm rot="0">
            <a:off x="12549469" y="647087"/>
            <a:ext cx="4968919" cy="763226"/>
            <a:chOff x="0" y="0"/>
            <a:chExt cx="6625226" cy="1017635"/>
          </a:xfrm>
        </p:grpSpPr>
        <p:grpSp>
          <p:nvGrpSpPr>
            <p:cNvPr name="Group 7" id="7"/>
            <p:cNvGrpSpPr>
              <a:grpSpLocks noChangeAspect="true"/>
            </p:cNvGrpSpPr>
            <p:nvPr/>
          </p:nvGrpSpPr>
          <p:grpSpPr>
            <a:xfrm rot="0">
              <a:off x="0" y="0"/>
              <a:ext cx="6625226" cy="1017635"/>
              <a:chOff x="0" y="0"/>
              <a:chExt cx="7937500" cy="1219200"/>
            </a:xfrm>
          </p:grpSpPr>
          <p:sp>
            <p:nvSpPr>
              <p:cNvPr name="Freeform 8" id="8"/>
              <p:cNvSpPr/>
              <p:nvPr/>
            </p:nvSpPr>
            <p:spPr>
              <a:xfrm>
                <a:off x="20661" y="11109"/>
                <a:ext cx="6586388" cy="1182691"/>
              </a:xfrm>
              <a:custGeom>
                <a:avLst/>
                <a:gdLst/>
                <a:ahLst/>
                <a:cxnLst/>
                <a:rect r="r" b="b" t="t" l="l"/>
                <a:pathLst>
                  <a:path h="1182691" w="6586388">
                    <a:moveTo>
                      <a:pt x="1161760" y="659451"/>
                    </a:moveTo>
                    <a:lnTo>
                      <a:pt x="626836" y="112538"/>
                    </a:lnTo>
                    <a:lnTo>
                      <a:pt x="91810" y="659451"/>
                    </a:lnTo>
                    <a:cubicBezTo>
                      <a:pt x="72119" y="679068"/>
                      <a:pt x="40319" y="679218"/>
                      <a:pt x="20445" y="659788"/>
                    </a:cubicBezTo>
                    <a:cubicBezTo>
                      <a:pt x="570" y="640357"/>
                      <a:pt x="0" y="608562"/>
                      <a:pt x="19166" y="588433"/>
                    </a:cubicBezTo>
                    <a:lnTo>
                      <a:pt x="572327" y="22927"/>
                    </a:lnTo>
                    <a:cubicBezTo>
                      <a:pt x="586664" y="8265"/>
                      <a:pt x="606304" y="0"/>
                      <a:pt x="626810" y="0"/>
                    </a:cubicBezTo>
                    <a:cubicBezTo>
                      <a:pt x="647316" y="0"/>
                      <a:pt x="666957" y="8265"/>
                      <a:pt x="681293" y="22927"/>
                    </a:cubicBezTo>
                    <a:lnTo>
                      <a:pt x="1234404" y="588331"/>
                    </a:lnTo>
                    <a:cubicBezTo>
                      <a:pt x="1247374" y="601253"/>
                      <a:pt x="1252388" y="620155"/>
                      <a:pt x="1247527" y="637806"/>
                    </a:cubicBezTo>
                    <a:cubicBezTo>
                      <a:pt x="1242666" y="655458"/>
                      <a:pt x="1228683" y="669129"/>
                      <a:pt x="1210926" y="673589"/>
                    </a:cubicBezTo>
                    <a:cubicBezTo>
                      <a:pt x="1193168" y="678049"/>
                      <a:pt x="1174385" y="672609"/>
                      <a:pt x="1161760" y="659349"/>
                    </a:cubicBezTo>
                    <a:close/>
                    <a:moveTo>
                      <a:pt x="1084036" y="674691"/>
                    </a:moveTo>
                    <a:lnTo>
                      <a:pt x="1084036" y="1081091"/>
                    </a:lnTo>
                    <a:cubicBezTo>
                      <a:pt x="1084036" y="1137203"/>
                      <a:pt x="1038548" y="1182691"/>
                      <a:pt x="982436" y="1182691"/>
                    </a:cubicBezTo>
                    <a:lnTo>
                      <a:pt x="779236" y="1182691"/>
                    </a:lnTo>
                    <a:lnTo>
                      <a:pt x="779236" y="877891"/>
                    </a:lnTo>
                    <a:cubicBezTo>
                      <a:pt x="779236" y="849835"/>
                      <a:pt x="756492" y="827091"/>
                      <a:pt x="728436" y="827091"/>
                    </a:cubicBezTo>
                    <a:lnTo>
                      <a:pt x="525236" y="827091"/>
                    </a:lnTo>
                    <a:cubicBezTo>
                      <a:pt x="497180" y="827091"/>
                      <a:pt x="474436" y="849835"/>
                      <a:pt x="474436" y="877891"/>
                    </a:cubicBezTo>
                    <a:lnTo>
                      <a:pt x="474436" y="1182691"/>
                    </a:lnTo>
                    <a:lnTo>
                      <a:pt x="271236" y="1182691"/>
                    </a:lnTo>
                    <a:cubicBezTo>
                      <a:pt x="215124" y="1182691"/>
                      <a:pt x="169636" y="1137203"/>
                      <a:pt x="169636" y="1081091"/>
                    </a:cubicBezTo>
                    <a:lnTo>
                      <a:pt x="169636" y="674691"/>
                    </a:lnTo>
                    <a:lnTo>
                      <a:pt x="608853" y="235474"/>
                    </a:lnTo>
                    <a:cubicBezTo>
                      <a:pt x="618771" y="225559"/>
                      <a:pt x="634850" y="225559"/>
                      <a:pt x="644768" y="235474"/>
                    </a:cubicBezTo>
                    <a:lnTo>
                      <a:pt x="1084036" y="674691"/>
                    </a:lnTo>
                    <a:close/>
                    <a:moveTo>
                      <a:pt x="728436" y="877891"/>
                    </a:moveTo>
                    <a:lnTo>
                      <a:pt x="728436" y="1182691"/>
                    </a:lnTo>
                    <a:lnTo>
                      <a:pt x="525236" y="1182691"/>
                    </a:lnTo>
                    <a:lnTo>
                      <a:pt x="525236" y="877891"/>
                    </a:lnTo>
                    <a:lnTo>
                      <a:pt x="728436" y="877891"/>
                    </a:lnTo>
                    <a:close/>
                    <a:moveTo>
                      <a:pt x="2495260" y="659451"/>
                    </a:moveTo>
                    <a:lnTo>
                      <a:pt x="1960336" y="112538"/>
                    </a:lnTo>
                    <a:lnTo>
                      <a:pt x="1425310" y="659451"/>
                    </a:lnTo>
                    <a:cubicBezTo>
                      <a:pt x="1405619" y="679068"/>
                      <a:pt x="1373819" y="679218"/>
                      <a:pt x="1353944" y="659788"/>
                    </a:cubicBezTo>
                    <a:cubicBezTo>
                      <a:pt x="1334069" y="640358"/>
                      <a:pt x="1333500" y="608562"/>
                      <a:pt x="1352666" y="588433"/>
                    </a:cubicBezTo>
                    <a:lnTo>
                      <a:pt x="1905827" y="22927"/>
                    </a:lnTo>
                    <a:cubicBezTo>
                      <a:pt x="1920164" y="8265"/>
                      <a:pt x="1939804" y="0"/>
                      <a:pt x="1960310" y="0"/>
                    </a:cubicBezTo>
                    <a:cubicBezTo>
                      <a:pt x="1980816" y="0"/>
                      <a:pt x="2000457" y="8265"/>
                      <a:pt x="2014793" y="22927"/>
                    </a:cubicBezTo>
                    <a:lnTo>
                      <a:pt x="2567904" y="588331"/>
                    </a:lnTo>
                    <a:cubicBezTo>
                      <a:pt x="2580874" y="601253"/>
                      <a:pt x="2585888" y="620155"/>
                      <a:pt x="2581027" y="637807"/>
                    </a:cubicBezTo>
                    <a:cubicBezTo>
                      <a:pt x="2576166" y="655458"/>
                      <a:pt x="2562183" y="669129"/>
                      <a:pt x="2544426" y="673589"/>
                    </a:cubicBezTo>
                    <a:cubicBezTo>
                      <a:pt x="2526668" y="678049"/>
                      <a:pt x="2507885" y="672609"/>
                      <a:pt x="2495260" y="659349"/>
                    </a:cubicBezTo>
                    <a:lnTo>
                      <a:pt x="2495260" y="659451"/>
                    </a:lnTo>
                    <a:moveTo>
                      <a:pt x="2417536" y="674691"/>
                    </a:moveTo>
                    <a:lnTo>
                      <a:pt x="2417536" y="1081091"/>
                    </a:lnTo>
                    <a:cubicBezTo>
                      <a:pt x="2417536" y="1137203"/>
                      <a:pt x="2372048" y="1182691"/>
                      <a:pt x="2315936" y="1182691"/>
                    </a:cubicBezTo>
                    <a:lnTo>
                      <a:pt x="2112736" y="1182691"/>
                    </a:lnTo>
                    <a:lnTo>
                      <a:pt x="2112736" y="877891"/>
                    </a:lnTo>
                    <a:cubicBezTo>
                      <a:pt x="2112736" y="849835"/>
                      <a:pt x="2089992" y="827091"/>
                      <a:pt x="2061936" y="827091"/>
                    </a:cubicBezTo>
                    <a:lnTo>
                      <a:pt x="1858736" y="827091"/>
                    </a:lnTo>
                    <a:cubicBezTo>
                      <a:pt x="1830680" y="827091"/>
                      <a:pt x="1807936" y="849835"/>
                      <a:pt x="1807936" y="877891"/>
                    </a:cubicBezTo>
                    <a:lnTo>
                      <a:pt x="1807936" y="1182691"/>
                    </a:lnTo>
                    <a:lnTo>
                      <a:pt x="1604736" y="1182691"/>
                    </a:lnTo>
                    <a:cubicBezTo>
                      <a:pt x="1548624" y="1182691"/>
                      <a:pt x="1503136" y="1137203"/>
                      <a:pt x="1503136" y="1081091"/>
                    </a:cubicBezTo>
                    <a:lnTo>
                      <a:pt x="1503136" y="674691"/>
                    </a:lnTo>
                    <a:lnTo>
                      <a:pt x="1942353" y="235474"/>
                    </a:lnTo>
                    <a:cubicBezTo>
                      <a:pt x="1952271" y="225559"/>
                      <a:pt x="1968350" y="225559"/>
                      <a:pt x="1978268" y="235474"/>
                    </a:cubicBezTo>
                    <a:lnTo>
                      <a:pt x="2417536" y="674691"/>
                    </a:lnTo>
                    <a:moveTo>
                      <a:pt x="2061936" y="877891"/>
                    </a:moveTo>
                    <a:lnTo>
                      <a:pt x="2061936" y="1182691"/>
                    </a:lnTo>
                    <a:lnTo>
                      <a:pt x="1858736" y="1182691"/>
                    </a:lnTo>
                    <a:lnTo>
                      <a:pt x="1858736" y="877891"/>
                    </a:lnTo>
                    <a:lnTo>
                      <a:pt x="2061936" y="877891"/>
                    </a:lnTo>
                    <a:moveTo>
                      <a:pt x="3828760" y="659451"/>
                    </a:moveTo>
                    <a:lnTo>
                      <a:pt x="3293836" y="112538"/>
                    </a:lnTo>
                    <a:lnTo>
                      <a:pt x="2758810" y="659451"/>
                    </a:lnTo>
                    <a:cubicBezTo>
                      <a:pt x="2739120" y="679068"/>
                      <a:pt x="2707319" y="679218"/>
                      <a:pt x="2687444" y="659788"/>
                    </a:cubicBezTo>
                    <a:cubicBezTo>
                      <a:pt x="2667569" y="640358"/>
                      <a:pt x="2667000" y="608562"/>
                      <a:pt x="2686166" y="588433"/>
                    </a:cubicBezTo>
                    <a:lnTo>
                      <a:pt x="3239327" y="22927"/>
                    </a:lnTo>
                    <a:cubicBezTo>
                      <a:pt x="3253664" y="8265"/>
                      <a:pt x="3273304" y="0"/>
                      <a:pt x="3293810" y="0"/>
                    </a:cubicBezTo>
                    <a:cubicBezTo>
                      <a:pt x="3314316" y="0"/>
                      <a:pt x="3333957" y="8265"/>
                      <a:pt x="3348293" y="22927"/>
                    </a:cubicBezTo>
                    <a:lnTo>
                      <a:pt x="3901404" y="588331"/>
                    </a:lnTo>
                    <a:cubicBezTo>
                      <a:pt x="3914374" y="601253"/>
                      <a:pt x="3919388" y="620155"/>
                      <a:pt x="3914527" y="637807"/>
                    </a:cubicBezTo>
                    <a:cubicBezTo>
                      <a:pt x="3909666" y="655458"/>
                      <a:pt x="3895683" y="669129"/>
                      <a:pt x="3877926" y="673589"/>
                    </a:cubicBezTo>
                    <a:cubicBezTo>
                      <a:pt x="3860168" y="678049"/>
                      <a:pt x="3841385" y="672609"/>
                      <a:pt x="3828760" y="659349"/>
                    </a:cubicBezTo>
                    <a:lnTo>
                      <a:pt x="3828760" y="659451"/>
                    </a:lnTo>
                    <a:moveTo>
                      <a:pt x="3751036" y="674691"/>
                    </a:moveTo>
                    <a:lnTo>
                      <a:pt x="3751036" y="1081091"/>
                    </a:lnTo>
                    <a:cubicBezTo>
                      <a:pt x="3751036" y="1137203"/>
                      <a:pt x="3705548" y="1182691"/>
                      <a:pt x="3649436" y="1182691"/>
                    </a:cubicBezTo>
                    <a:lnTo>
                      <a:pt x="3446236" y="1182691"/>
                    </a:lnTo>
                    <a:lnTo>
                      <a:pt x="3446236" y="877891"/>
                    </a:lnTo>
                    <a:cubicBezTo>
                      <a:pt x="3446236" y="849835"/>
                      <a:pt x="3423492" y="827091"/>
                      <a:pt x="3395436" y="827091"/>
                    </a:cubicBezTo>
                    <a:lnTo>
                      <a:pt x="3192236" y="827091"/>
                    </a:lnTo>
                    <a:cubicBezTo>
                      <a:pt x="3164180" y="827091"/>
                      <a:pt x="3141436" y="849835"/>
                      <a:pt x="3141436" y="877891"/>
                    </a:cubicBezTo>
                    <a:lnTo>
                      <a:pt x="3141436" y="1182691"/>
                    </a:lnTo>
                    <a:lnTo>
                      <a:pt x="2938236" y="1182691"/>
                    </a:lnTo>
                    <a:cubicBezTo>
                      <a:pt x="2882124" y="1182691"/>
                      <a:pt x="2836636" y="1137203"/>
                      <a:pt x="2836636" y="1081091"/>
                    </a:cubicBezTo>
                    <a:lnTo>
                      <a:pt x="2836636" y="674691"/>
                    </a:lnTo>
                    <a:lnTo>
                      <a:pt x="3275853" y="235474"/>
                    </a:lnTo>
                    <a:cubicBezTo>
                      <a:pt x="3285771" y="225559"/>
                      <a:pt x="3301849" y="225559"/>
                      <a:pt x="3311768" y="235474"/>
                    </a:cubicBezTo>
                    <a:lnTo>
                      <a:pt x="3751036" y="674691"/>
                    </a:lnTo>
                    <a:moveTo>
                      <a:pt x="3395436" y="877891"/>
                    </a:moveTo>
                    <a:lnTo>
                      <a:pt x="3395436" y="1182691"/>
                    </a:lnTo>
                    <a:lnTo>
                      <a:pt x="3192236" y="1182691"/>
                    </a:lnTo>
                    <a:lnTo>
                      <a:pt x="3192236" y="877891"/>
                    </a:lnTo>
                    <a:lnTo>
                      <a:pt x="3395436" y="877891"/>
                    </a:lnTo>
                    <a:moveTo>
                      <a:pt x="5162260" y="659451"/>
                    </a:moveTo>
                    <a:lnTo>
                      <a:pt x="4627336" y="112538"/>
                    </a:lnTo>
                    <a:lnTo>
                      <a:pt x="4092310" y="659451"/>
                    </a:lnTo>
                    <a:cubicBezTo>
                      <a:pt x="4072619" y="679068"/>
                      <a:pt x="4040819" y="679218"/>
                      <a:pt x="4020944" y="659788"/>
                    </a:cubicBezTo>
                    <a:cubicBezTo>
                      <a:pt x="4001069" y="640358"/>
                      <a:pt x="4000500" y="608562"/>
                      <a:pt x="4019666" y="588433"/>
                    </a:cubicBezTo>
                    <a:lnTo>
                      <a:pt x="4572827" y="22927"/>
                    </a:lnTo>
                    <a:cubicBezTo>
                      <a:pt x="4587164" y="8265"/>
                      <a:pt x="4606804" y="0"/>
                      <a:pt x="4627310" y="0"/>
                    </a:cubicBezTo>
                    <a:cubicBezTo>
                      <a:pt x="4647816" y="0"/>
                      <a:pt x="4667457" y="8265"/>
                      <a:pt x="4681793" y="22927"/>
                    </a:cubicBezTo>
                    <a:lnTo>
                      <a:pt x="5234904" y="588331"/>
                    </a:lnTo>
                    <a:cubicBezTo>
                      <a:pt x="5247874" y="601253"/>
                      <a:pt x="5252888" y="620155"/>
                      <a:pt x="5248027" y="637807"/>
                    </a:cubicBezTo>
                    <a:cubicBezTo>
                      <a:pt x="5243166" y="655458"/>
                      <a:pt x="5229183" y="669129"/>
                      <a:pt x="5211426" y="673589"/>
                    </a:cubicBezTo>
                    <a:cubicBezTo>
                      <a:pt x="5193668" y="678049"/>
                      <a:pt x="5174885" y="672609"/>
                      <a:pt x="5162260" y="659349"/>
                    </a:cubicBezTo>
                    <a:lnTo>
                      <a:pt x="5162260" y="659451"/>
                    </a:lnTo>
                    <a:moveTo>
                      <a:pt x="5084536" y="674691"/>
                    </a:moveTo>
                    <a:lnTo>
                      <a:pt x="5084536" y="1081091"/>
                    </a:lnTo>
                    <a:cubicBezTo>
                      <a:pt x="5084536" y="1137203"/>
                      <a:pt x="5039048" y="1182691"/>
                      <a:pt x="4982936" y="1182691"/>
                    </a:cubicBezTo>
                    <a:lnTo>
                      <a:pt x="4779736" y="1182691"/>
                    </a:lnTo>
                    <a:lnTo>
                      <a:pt x="4779736" y="877891"/>
                    </a:lnTo>
                    <a:cubicBezTo>
                      <a:pt x="4779736" y="849835"/>
                      <a:pt x="4756992" y="827091"/>
                      <a:pt x="4728936" y="827091"/>
                    </a:cubicBezTo>
                    <a:lnTo>
                      <a:pt x="4525736" y="827091"/>
                    </a:lnTo>
                    <a:cubicBezTo>
                      <a:pt x="4497680" y="827091"/>
                      <a:pt x="4474936" y="849835"/>
                      <a:pt x="4474936" y="877891"/>
                    </a:cubicBezTo>
                    <a:lnTo>
                      <a:pt x="4474936" y="1182691"/>
                    </a:lnTo>
                    <a:lnTo>
                      <a:pt x="4271736" y="1182691"/>
                    </a:lnTo>
                    <a:cubicBezTo>
                      <a:pt x="4215624" y="1182691"/>
                      <a:pt x="4170136" y="1137203"/>
                      <a:pt x="4170136" y="1081091"/>
                    </a:cubicBezTo>
                    <a:lnTo>
                      <a:pt x="4170136" y="674691"/>
                    </a:lnTo>
                    <a:lnTo>
                      <a:pt x="4609353" y="235474"/>
                    </a:lnTo>
                    <a:cubicBezTo>
                      <a:pt x="4619271" y="225559"/>
                      <a:pt x="4635349" y="225559"/>
                      <a:pt x="4645268" y="235474"/>
                    </a:cubicBezTo>
                    <a:lnTo>
                      <a:pt x="5084536" y="674691"/>
                    </a:lnTo>
                    <a:moveTo>
                      <a:pt x="4728936" y="877891"/>
                    </a:moveTo>
                    <a:lnTo>
                      <a:pt x="4728936" y="1182691"/>
                    </a:lnTo>
                    <a:lnTo>
                      <a:pt x="4525736" y="1182691"/>
                    </a:lnTo>
                    <a:lnTo>
                      <a:pt x="4525736" y="877891"/>
                    </a:lnTo>
                    <a:lnTo>
                      <a:pt x="4728936" y="877891"/>
                    </a:lnTo>
                    <a:moveTo>
                      <a:pt x="6495760" y="659451"/>
                    </a:moveTo>
                    <a:lnTo>
                      <a:pt x="5960836" y="112538"/>
                    </a:lnTo>
                    <a:lnTo>
                      <a:pt x="5425810" y="659451"/>
                    </a:lnTo>
                    <a:cubicBezTo>
                      <a:pt x="5406119" y="679068"/>
                      <a:pt x="5374319" y="679218"/>
                      <a:pt x="5354444" y="659788"/>
                    </a:cubicBezTo>
                    <a:cubicBezTo>
                      <a:pt x="5334569" y="640358"/>
                      <a:pt x="5334000" y="608562"/>
                      <a:pt x="5353166" y="588433"/>
                    </a:cubicBezTo>
                    <a:lnTo>
                      <a:pt x="5906327" y="22927"/>
                    </a:lnTo>
                    <a:cubicBezTo>
                      <a:pt x="5920664" y="8265"/>
                      <a:pt x="5940304" y="0"/>
                      <a:pt x="5960810" y="0"/>
                    </a:cubicBezTo>
                    <a:cubicBezTo>
                      <a:pt x="5981316" y="0"/>
                      <a:pt x="6000957" y="8265"/>
                      <a:pt x="6015293" y="22927"/>
                    </a:cubicBezTo>
                    <a:lnTo>
                      <a:pt x="6568403" y="588331"/>
                    </a:lnTo>
                    <a:cubicBezTo>
                      <a:pt x="6581374" y="601253"/>
                      <a:pt x="6586388" y="620155"/>
                      <a:pt x="6581527" y="637807"/>
                    </a:cubicBezTo>
                    <a:cubicBezTo>
                      <a:pt x="6576667" y="655458"/>
                      <a:pt x="6562683" y="669129"/>
                      <a:pt x="6544926" y="673589"/>
                    </a:cubicBezTo>
                    <a:cubicBezTo>
                      <a:pt x="6527169" y="678049"/>
                      <a:pt x="6508385" y="672609"/>
                      <a:pt x="6495760" y="659349"/>
                    </a:cubicBezTo>
                    <a:lnTo>
                      <a:pt x="6495760" y="659451"/>
                    </a:lnTo>
                    <a:moveTo>
                      <a:pt x="6418036" y="674691"/>
                    </a:moveTo>
                    <a:lnTo>
                      <a:pt x="6418036" y="1081091"/>
                    </a:lnTo>
                    <a:cubicBezTo>
                      <a:pt x="6418036" y="1137203"/>
                      <a:pt x="6372548" y="1182691"/>
                      <a:pt x="6316436" y="1182691"/>
                    </a:cubicBezTo>
                    <a:lnTo>
                      <a:pt x="6113236" y="1182691"/>
                    </a:lnTo>
                    <a:lnTo>
                      <a:pt x="6113236" y="877891"/>
                    </a:lnTo>
                    <a:cubicBezTo>
                      <a:pt x="6113236" y="849835"/>
                      <a:pt x="6090492" y="827091"/>
                      <a:pt x="6062436" y="827091"/>
                    </a:cubicBezTo>
                    <a:lnTo>
                      <a:pt x="5859236" y="827091"/>
                    </a:lnTo>
                    <a:cubicBezTo>
                      <a:pt x="5831180" y="827091"/>
                      <a:pt x="5808436" y="849835"/>
                      <a:pt x="5808436" y="877891"/>
                    </a:cubicBezTo>
                    <a:lnTo>
                      <a:pt x="5808436" y="1182691"/>
                    </a:lnTo>
                    <a:lnTo>
                      <a:pt x="5605236" y="1182691"/>
                    </a:lnTo>
                    <a:cubicBezTo>
                      <a:pt x="5549124" y="1182691"/>
                      <a:pt x="5503636" y="1137203"/>
                      <a:pt x="5503636" y="1081091"/>
                    </a:cubicBezTo>
                    <a:lnTo>
                      <a:pt x="5503636" y="674691"/>
                    </a:lnTo>
                    <a:lnTo>
                      <a:pt x="5942853" y="235474"/>
                    </a:lnTo>
                    <a:cubicBezTo>
                      <a:pt x="5952771" y="225559"/>
                      <a:pt x="5968849" y="225559"/>
                      <a:pt x="5978768" y="235474"/>
                    </a:cubicBezTo>
                    <a:lnTo>
                      <a:pt x="6418036" y="674691"/>
                    </a:lnTo>
                    <a:moveTo>
                      <a:pt x="6062436" y="877891"/>
                    </a:moveTo>
                    <a:lnTo>
                      <a:pt x="6062436" y="1182691"/>
                    </a:lnTo>
                    <a:lnTo>
                      <a:pt x="5859236" y="1182691"/>
                    </a:lnTo>
                    <a:lnTo>
                      <a:pt x="5859236" y="877891"/>
                    </a:lnTo>
                    <a:lnTo>
                      <a:pt x="6062436" y="877891"/>
                    </a:lnTo>
                  </a:path>
                </a:pathLst>
              </a:custGeom>
              <a:solidFill>
                <a:srgbClr val="F59382"/>
              </a:solidFill>
            </p:spPr>
          </p:sp>
          <p:sp>
            <p:nvSpPr>
              <p:cNvPr name="Freeform 9" id="9"/>
              <p:cNvSpPr/>
              <p:nvPr/>
            </p:nvSpPr>
            <p:spPr>
              <a:xfrm>
                <a:off x="6688161" y="11109"/>
                <a:ext cx="1252389" cy="1182691"/>
              </a:xfrm>
              <a:custGeom>
                <a:avLst/>
                <a:gdLst/>
                <a:ahLst/>
                <a:cxnLst/>
                <a:rect r="r" b="b" t="t" l="l"/>
                <a:pathLst>
                  <a:path h="1182691" w="1252389">
                    <a:moveTo>
                      <a:pt x="1161760" y="659451"/>
                    </a:moveTo>
                    <a:lnTo>
                      <a:pt x="626836" y="112538"/>
                    </a:lnTo>
                    <a:lnTo>
                      <a:pt x="91810" y="659451"/>
                    </a:lnTo>
                    <a:cubicBezTo>
                      <a:pt x="72119" y="679068"/>
                      <a:pt x="40319" y="679218"/>
                      <a:pt x="20444" y="659788"/>
                    </a:cubicBezTo>
                    <a:cubicBezTo>
                      <a:pt x="569" y="640358"/>
                      <a:pt x="0" y="608562"/>
                      <a:pt x="19166" y="588433"/>
                    </a:cubicBezTo>
                    <a:lnTo>
                      <a:pt x="572328" y="22927"/>
                    </a:lnTo>
                    <a:cubicBezTo>
                      <a:pt x="586664" y="8265"/>
                      <a:pt x="606305" y="0"/>
                      <a:pt x="626810" y="0"/>
                    </a:cubicBezTo>
                    <a:cubicBezTo>
                      <a:pt x="647317" y="0"/>
                      <a:pt x="666957" y="8265"/>
                      <a:pt x="681293" y="22927"/>
                    </a:cubicBezTo>
                    <a:lnTo>
                      <a:pt x="1234403" y="588331"/>
                    </a:lnTo>
                    <a:cubicBezTo>
                      <a:pt x="1247374" y="601253"/>
                      <a:pt x="1252388" y="620155"/>
                      <a:pt x="1247527" y="637807"/>
                    </a:cubicBezTo>
                    <a:cubicBezTo>
                      <a:pt x="1242667" y="655458"/>
                      <a:pt x="1228683" y="669129"/>
                      <a:pt x="1210926" y="673589"/>
                    </a:cubicBezTo>
                    <a:cubicBezTo>
                      <a:pt x="1193169" y="678049"/>
                      <a:pt x="1174385" y="672609"/>
                      <a:pt x="1161760" y="659349"/>
                    </a:cubicBezTo>
                    <a:lnTo>
                      <a:pt x="1161760" y="659451"/>
                    </a:lnTo>
                    <a:moveTo>
                      <a:pt x="1084036" y="674691"/>
                    </a:moveTo>
                    <a:lnTo>
                      <a:pt x="1084036" y="1081091"/>
                    </a:lnTo>
                    <a:cubicBezTo>
                      <a:pt x="1084036" y="1137203"/>
                      <a:pt x="1038548" y="1182691"/>
                      <a:pt x="982436" y="1182691"/>
                    </a:cubicBezTo>
                    <a:lnTo>
                      <a:pt x="779236" y="1182691"/>
                    </a:lnTo>
                    <a:lnTo>
                      <a:pt x="779236" y="877891"/>
                    </a:lnTo>
                    <a:cubicBezTo>
                      <a:pt x="779236" y="849835"/>
                      <a:pt x="756492" y="827091"/>
                      <a:pt x="728436" y="827091"/>
                    </a:cubicBezTo>
                    <a:lnTo>
                      <a:pt x="525236" y="827091"/>
                    </a:lnTo>
                    <a:cubicBezTo>
                      <a:pt x="497179" y="827091"/>
                      <a:pt x="474436" y="849835"/>
                      <a:pt x="474436" y="877891"/>
                    </a:cubicBezTo>
                    <a:lnTo>
                      <a:pt x="474436" y="1182691"/>
                    </a:lnTo>
                    <a:lnTo>
                      <a:pt x="271236" y="1182691"/>
                    </a:lnTo>
                    <a:cubicBezTo>
                      <a:pt x="215124" y="1182691"/>
                      <a:pt x="169636" y="1137203"/>
                      <a:pt x="169636" y="1081091"/>
                    </a:cubicBezTo>
                    <a:lnTo>
                      <a:pt x="169636" y="674691"/>
                    </a:lnTo>
                    <a:lnTo>
                      <a:pt x="608853" y="235474"/>
                    </a:lnTo>
                    <a:cubicBezTo>
                      <a:pt x="618771" y="225559"/>
                      <a:pt x="634849" y="225559"/>
                      <a:pt x="644768" y="235474"/>
                    </a:cubicBezTo>
                    <a:lnTo>
                      <a:pt x="1084036" y="674691"/>
                    </a:lnTo>
                    <a:moveTo>
                      <a:pt x="728436" y="877891"/>
                    </a:moveTo>
                    <a:lnTo>
                      <a:pt x="728436" y="1182691"/>
                    </a:lnTo>
                    <a:lnTo>
                      <a:pt x="525236" y="1182691"/>
                    </a:lnTo>
                    <a:lnTo>
                      <a:pt x="525236" y="877891"/>
                    </a:lnTo>
                    <a:lnTo>
                      <a:pt x="728436" y="877891"/>
                    </a:lnTo>
                  </a:path>
                </a:pathLst>
              </a:custGeom>
              <a:solidFill>
                <a:srgbClr val="F59382"/>
              </a:solidFill>
            </p:spPr>
          </p:sp>
        </p:grpSp>
      </p:grpSp>
      <p:grpSp>
        <p:nvGrpSpPr>
          <p:cNvPr name="Group 10" id="10"/>
          <p:cNvGrpSpPr/>
          <p:nvPr/>
        </p:nvGrpSpPr>
        <p:grpSpPr>
          <a:xfrm rot="0">
            <a:off x="556873" y="8876687"/>
            <a:ext cx="4342493" cy="763226"/>
            <a:chOff x="0" y="0"/>
            <a:chExt cx="5789990" cy="1017635"/>
          </a:xfrm>
        </p:grpSpPr>
        <p:grpSp>
          <p:nvGrpSpPr>
            <p:cNvPr name="Group 11" id="11"/>
            <p:cNvGrpSpPr>
              <a:grpSpLocks noChangeAspect="true"/>
            </p:cNvGrpSpPr>
            <p:nvPr/>
          </p:nvGrpSpPr>
          <p:grpSpPr>
            <a:xfrm rot="0">
              <a:off x="0" y="0"/>
              <a:ext cx="5789990" cy="1017635"/>
              <a:chOff x="0" y="0"/>
              <a:chExt cx="9525000" cy="1674091"/>
            </a:xfrm>
          </p:grpSpPr>
          <p:sp>
            <p:nvSpPr>
              <p:cNvPr name="Freeform 12" id="12"/>
              <p:cNvSpPr/>
              <p:nvPr/>
            </p:nvSpPr>
            <p:spPr>
              <a:xfrm>
                <a:off x="36310" y="56683"/>
                <a:ext cx="4499321" cy="1617408"/>
              </a:xfrm>
              <a:custGeom>
                <a:avLst/>
                <a:gdLst/>
                <a:ahLst/>
                <a:cxnLst/>
                <a:rect r="r" b="b" t="t" l="l"/>
                <a:pathLst>
                  <a:path h="1617408" w="4499321">
                    <a:moveTo>
                      <a:pt x="598690" y="1617408"/>
                    </a:moveTo>
                    <a:cubicBezTo>
                      <a:pt x="929294" y="1617408"/>
                      <a:pt x="1197322" y="1336622"/>
                      <a:pt x="1197322" y="990143"/>
                    </a:cubicBezTo>
                    <a:cubicBezTo>
                      <a:pt x="1197322" y="699948"/>
                      <a:pt x="777240" y="180692"/>
                      <a:pt x="640831" y="19748"/>
                    </a:cubicBezTo>
                    <a:cubicBezTo>
                      <a:pt x="630400" y="7235"/>
                      <a:pt x="614951" y="0"/>
                      <a:pt x="598661" y="0"/>
                    </a:cubicBezTo>
                    <a:cubicBezTo>
                      <a:pt x="582371" y="0"/>
                      <a:pt x="566922" y="7235"/>
                      <a:pt x="556491" y="19748"/>
                    </a:cubicBezTo>
                    <a:cubicBezTo>
                      <a:pt x="420140" y="180749"/>
                      <a:pt x="0" y="700006"/>
                      <a:pt x="0" y="990201"/>
                    </a:cubicBezTo>
                    <a:cubicBezTo>
                      <a:pt x="58" y="1336622"/>
                      <a:pt x="268028" y="1617408"/>
                      <a:pt x="598690" y="1617408"/>
                    </a:cubicBezTo>
                    <a:moveTo>
                      <a:pt x="1090180" y="990143"/>
                    </a:moveTo>
                    <a:cubicBezTo>
                      <a:pt x="1090180" y="1290210"/>
                      <a:pt x="860252" y="1515577"/>
                      <a:pt x="598690" y="1515577"/>
                    </a:cubicBezTo>
                    <a:cubicBezTo>
                      <a:pt x="582749" y="1515577"/>
                      <a:pt x="569826" y="1502654"/>
                      <a:pt x="569826" y="1486713"/>
                    </a:cubicBezTo>
                    <a:cubicBezTo>
                      <a:pt x="569826" y="1470772"/>
                      <a:pt x="582749" y="1457850"/>
                      <a:pt x="598690" y="1457850"/>
                    </a:cubicBezTo>
                    <a:cubicBezTo>
                      <a:pt x="826251" y="1457850"/>
                      <a:pt x="1032453" y="1260480"/>
                      <a:pt x="1032453" y="990143"/>
                    </a:cubicBezTo>
                    <a:cubicBezTo>
                      <a:pt x="1032453" y="974202"/>
                      <a:pt x="1045375" y="961280"/>
                      <a:pt x="1061316" y="961280"/>
                    </a:cubicBezTo>
                    <a:cubicBezTo>
                      <a:pt x="1077257" y="961280"/>
                      <a:pt x="1090180" y="974202"/>
                      <a:pt x="1090180" y="990143"/>
                    </a:cubicBezTo>
                    <a:moveTo>
                      <a:pt x="2249690" y="1617408"/>
                    </a:moveTo>
                    <a:cubicBezTo>
                      <a:pt x="2580294" y="1617408"/>
                      <a:pt x="2848322" y="1336622"/>
                      <a:pt x="2848322" y="990143"/>
                    </a:cubicBezTo>
                    <a:cubicBezTo>
                      <a:pt x="2848322" y="699948"/>
                      <a:pt x="2428241" y="180692"/>
                      <a:pt x="2291831" y="19748"/>
                    </a:cubicBezTo>
                    <a:cubicBezTo>
                      <a:pt x="2281400" y="7235"/>
                      <a:pt x="2265951" y="0"/>
                      <a:pt x="2249661" y="0"/>
                    </a:cubicBezTo>
                    <a:cubicBezTo>
                      <a:pt x="2233371" y="0"/>
                      <a:pt x="2217922" y="7235"/>
                      <a:pt x="2207491" y="19748"/>
                    </a:cubicBezTo>
                    <a:cubicBezTo>
                      <a:pt x="2071139" y="180749"/>
                      <a:pt x="1651000" y="700006"/>
                      <a:pt x="1651000" y="990201"/>
                    </a:cubicBezTo>
                    <a:cubicBezTo>
                      <a:pt x="1651058" y="1336622"/>
                      <a:pt x="1919028" y="1617408"/>
                      <a:pt x="2249690" y="1617408"/>
                    </a:cubicBezTo>
                    <a:moveTo>
                      <a:pt x="2741180" y="990143"/>
                    </a:moveTo>
                    <a:cubicBezTo>
                      <a:pt x="2741180" y="1290210"/>
                      <a:pt x="2511252" y="1515577"/>
                      <a:pt x="2249690" y="1515577"/>
                    </a:cubicBezTo>
                    <a:cubicBezTo>
                      <a:pt x="2233749" y="1515577"/>
                      <a:pt x="2220826" y="1502654"/>
                      <a:pt x="2220826" y="1486713"/>
                    </a:cubicBezTo>
                    <a:cubicBezTo>
                      <a:pt x="2220826" y="1470772"/>
                      <a:pt x="2233749" y="1457850"/>
                      <a:pt x="2249690" y="1457850"/>
                    </a:cubicBezTo>
                    <a:cubicBezTo>
                      <a:pt x="2477251" y="1457850"/>
                      <a:pt x="2683453" y="1260480"/>
                      <a:pt x="2683453" y="990143"/>
                    </a:cubicBezTo>
                    <a:cubicBezTo>
                      <a:pt x="2683453" y="974202"/>
                      <a:pt x="2696376" y="961280"/>
                      <a:pt x="2712316" y="961280"/>
                    </a:cubicBezTo>
                    <a:cubicBezTo>
                      <a:pt x="2728257" y="961280"/>
                      <a:pt x="2741180" y="974202"/>
                      <a:pt x="2741180" y="990143"/>
                    </a:cubicBezTo>
                    <a:moveTo>
                      <a:pt x="3900690" y="1617408"/>
                    </a:moveTo>
                    <a:cubicBezTo>
                      <a:pt x="4231294" y="1617408"/>
                      <a:pt x="4499322" y="1336622"/>
                      <a:pt x="4499322" y="990143"/>
                    </a:cubicBezTo>
                    <a:cubicBezTo>
                      <a:pt x="4499322" y="699948"/>
                      <a:pt x="4079240" y="180692"/>
                      <a:pt x="3942831" y="19748"/>
                    </a:cubicBezTo>
                    <a:cubicBezTo>
                      <a:pt x="3932400" y="7235"/>
                      <a:pt x="3916951" y="0"/>
                      <a:pt x="3900661" y="0"/>
                    </a:cubicBezTo>
                    <a:cubicBezTo>
                      <a:pt x="3884371" y="0"/>
                      <a:pt x="3868922" y="7235"/>
                      <a:pt x="3858491" y="19748"/>
                    </a:cubicBezTo>
                    <a:cubicBezTo>
                      <a:pt x="3722140" y="180749"/>
                      <a:pt x="3302001" y="700006"/>
                      <a:pt x="3302001" y="990201"/>
                    </a:cubicBezTo>
                    <a:cubicBezTo>
                      <a:pt x="3302058" y="1336622"/>
                      <a:pt x="3570028" y="1617408"/>
                      <a:pt x="3900690" y="1617408"/>
                    </a:cubicBezTo>
                    <a:moveTo>
                      <a:pt x="4392180" y="990143"/>
                    </a:moveTo>
                    <a:cubicBezTo>
                      <a:pt x="4392180" y="1290210"/>
                      <a:pt x="4162252" y="1515577"/>
                      <a:pt x="3900690" y="1515577"/>
                    </a:cubicBezTo>
                    <a:cubicBezTo>
                      <a:pt x="3884749" y="1515577"/>
                      <a:pt x="3871826" y="1502654"/>
                      <a:pt x="3871826" y="1486713"/>
                    </a:cubicBezTo>
                    <a:cubicBezTo>
                      <a:pt x="3871826" y="1470772"/>
                      <a:pt x="3884749" y="1457850"/>
                      <a:pt x="3900690" y="1457850"/>
                    </a:cubicBezTo>
                    <a:cubicBezTo>
                      <a:pt x="4128251" y="1457850"/>
                      <a:pt x="4334453" y="1260480"/>
                      <a:pt x="4334453" y="990143"/>
                    </a:cubicBezTo>
                    <a:cubicBezTo>
                      <a:pt x="4334453" y="974202"/>
                      <a:pt x="4347376" y="961280"/>
                      <a:pt x="4363316" y="961280"/>
                    </a:cubicBezTo>
                    <a:cubicBezTo>
                      <a:pt x="4379257" y="961280"/>
                      <a:pt x="4392180" y="974202"/>
                      <a:pt x="4392180" y="990143"/>
                    </a:cubicBezTo>
                  </a:path>
                </a:pathLst>
              </a:custGeom>
              <a:solidFill>
                <a:srgbClr val="F59382"/>
              </a:solidFill>
            </p:spPr>
          </p:sp>
          <p:sp>
            <p:nvSpPr>
              <p:cNvPr name="Freeform 13" id="13"/>
              <p:cNvSpPr/>
              <p:nvPr/>
            </p:nvSpPr>
            <p:spPr>
              <a:xfrm>
                <a:off x="4989311" y="56683"/>
                <a:ext cx="4499321" cy="1617408"/>
              </a:xfrm>
              <a:custGeom>
                <a:avLst/>
                <a:gdLst/>
                <a:ahLst/>
                <a:cxnLst/>
                <a:rect r="r" b="b" t="t" l="l"/>
                <a:pathLst>
                  <a:path h="1617408" w="4499321">
                    <a:moveTo>
                      <a:pt x="598689" y="1617408"/>
                    </a:moveTo>
                    <a:cubicBezTo>
                      <a:pt x="929293" y="1617408"/>
                      <a:pt x="1197321" y="1336622"/>
                      <a:pt x="1197321" y="990143"/>
                    </a:cubicBezTo>
                    <a:cubicBezTo>
                      <a:pt x="1197321" y="699948"/>
                      <a:pt x="777239" y="180692"/>
                      <a:pt x="640830" y="19748"/>
                    </a:cubicBezTo>
                    <a:cubicBezTo>
                      <a:pt x="630399" y="7235"/>
                      <a:pt x="614950" y="0"/>
                      <a:pt x="598660" y="0"/>
                    </a:cubicBezTo>
                    <a:cubicBezTo>
                      <a:pt x="582370" y="0"/>
                      <a:pt x="566921" y="7235"/>
                      <a:pt x="556490" y="19748"/>
                    </a:cubicBezTo>
                    <a:cubicBezTo>
                      <a:pt x="420139" y="180749"/>
                      <a:pt x="0" y="700006"/>
                      <a:pt x="0" y="990201"/>
                    </a:cubicBezTo>
                    <a:cubicBezTo>
                      <a:pt x="57" y="1336622"/>
                      <a:pt x="268027" y="1617408"/>
                      <a:pt x="598689" y="1617408"/>
                    </a:cubicBezTo>
                    <a:moveTo>
                      <a:pt x="1090179" y="990143"/>
                    </a:moveTo>
                    <a:cubicBezTo>
                      <a:pt x="1090179" y="1290210"/>
                      <a:pt x="860251" y="1515577"/>
                      <a:pt x="598689" y="1515577"/>
                    </a:cubicBezTo>
                    <a:cubicBezTo>
                      <a:pt x="582748" y="1515577"/>
                      <a:pt x="569825" y="1502654"/>
                      <a:pt x="569825" y="1486713"/>
                    </a:cubicBezTo>
                    <a:cubicBezTo>
                      <a:pt x="569825" y="1470772"/>
                      <a:pt x="582748" y="1457850"/>
                      <a:pt x="598689" y="1457850"/>
                    </a:cubicBezTo>
                    <a:cubicBezTo>
                      <a:pt x="826250" y="1457850"/>
                      <a:pt x="1032452" y="1260480"/>
                      <a:pt x="1032452" y="990143"/>
                    </a:cubicBezTo>
                    <a:cubicBezTo>
                      <a:pt x="1032452" y="974202"/>
                      <a:pt x="1045375" y="961280"/>
                      <a:pt x="1061315" y="961280"/>
                    </a:cubicBezTo>
                    <a:cubicBezTo>
                      <a:pt x="1077256" y="961280"/>
                      <a:pt x="1090179" y="974202"/>
                      <a:pt x="1090179" y="990143"/>
                    </a:cubicBezTo>
                    <a:moveTo>
                      <a:pt x="2249689" y="1617408"/>
                    </a:moveTo>
                    <a:cubicBezTo>
                      <a:pt x="2580293" y="1617408"/>
                      <a:pt x="2848321" y="1336622"/>
                      <a:pt x="2848321" y="990143"/>
                    </a:cubicBezTo>
                    <a:cubicBezTo>
                      <a:pt x="2848321" y="699948"/>
                      <a:pt x="2428239" y="180692"/>
                      <a:pt x="2291830" y="19748"/>
                    </a:cubicBezTo>
                    <a:cubicBezTo>
                      <a:pt x="2281399" y="7235"/>
                      <a:pt x="2265951" y="0"/>
                      <a:pt x="2249660" y="0"/>
                    </a:cubicBezTo>
                    <a:cubicBezTo>
                      <a:pt x="2233370" y="0"/>
                      <a:pt x="2217921" y="7235"/>
                      <a:pt x="2207490" y="19748"/>
                    </a:cubicBezTo>
                    <a:cubicBezTo>
                      <a:pt x="2071139" y="180749"/>
                      <a:pt x="1650999" y="700006"/>
                      <a:pt x="1650999" y="990201"/>
                    </a:cubicBezTo>
                    <a:cubicBezTo>
                      <a:pt x="1651057" y="1336622"/>
                      <a:pt x="1919027" y="1617408"/>
                      <a:pt x="2249689" y="1617408"/>
                    </a:cubicBezTo>
                    <a:moveTo>
                      <a:pt x="2741179" y="990143"/>
                    </a:moveTo>
                    <a:cubicBezTo>
                      <a:pt x="2741179" y="1290210"/>
                      <a:pt x="2511251" y="1515577"/>
                      <a:pt x="2249689" y="1515577"/>
                    </a:cubicBezTo>
                    <a:cubicBezTo>
                      <a:pt x="2233748" y="1515577"/>
                      <a:pt x="2220826" y="1502654"/>
                      <a:pt x="2220826" y="1486713"/>
                    </a:cubicBezTo>
                    <a:cubicBezTo>
                      <a:pt x="2220826" y="1470772"/>
                      <a:pt x="2233748" y="1457850"/>
                      <a:pt x="2249689" y="1457850"/>
                    </a:cubicBezTo>
                    <a:cubicBezTo>
                      <a:pt x="2477250" y="1457850"/>
                      <a:pt x="2683452" y="1260480"/>
                      <a:pt x="2683452" y="990143"/>
                    </a:cubicBezTo>
                    <a:cubicBezTo>
                      <a:pt x="2683452" y="974202"/>
                      <a:pt x="2696374" y="961280"/>
                      <a:pt x="2712315" y="961280"/>
                    </a:cubicBezTo>
                    <a:cubicBezTo>
                      <a:pt x="2728257" y="961280"/>
                      <a:pt x="2741179" y="974202"/>
                      <a:pt x="2741179" y="990143"/>
                    </a:cubicBezTo>
                    <a:moveTo>
                      <a:pt x="3900689" y="1617408"/>
                    </a:moveTo>
                    <a:cubicBezTo>
                      <a:pt x="4231293" y="1617408"/>
                      <a:pt x="4499321" y="1336622"/>
                      <a:pt x="4499321" y="990143"/>
                    </a:cubicBezTo>
                    <a:cubicBezTo>
                      <a:pt x="4499321" y="699948"/>
                      <a:pt x="4079239" y="180692"/>
                      <a:pt x="3942830" y="19748"/>
                    </a:cubicBezTo>
                    <a:cubicBezTo>
                      <a:pt x="3932399" y="7235"/>
                      <a:pt x="3916951" y="0"/>
                      <a:pt x="3900660" y="0"/>
                    </a:cubicBezTo>
                    <a:cubicBezTo>
                      <a:pt x="3884370" y="0"/>
                      <a:pt x="3868921" y="7235"/>
                      <a:pt x="3858490" y="19748"/>
                    </a:cubicBezTo>
                    <a:cubicBezTo>
                      <a:pt x="3722139" y="180749"/>
                      <a:pt x="3301999" y="700006"/>
                      <a:pt x="3301999" y="990201"/>
                    </a:cubicBezTo>
                    <a:cubicBezTo>
                      <a:pt x="3302057" y="1336622"/>
                      <a:pt x="3570027" y="1617408"/>
                      <a:pt x="3900689" y="1617408"/>
                    </a:cubicBezTo>
                    <a:moveTo>
                      <a:pt x="4392179" y="990143"/>
                    </a:moveTo>
                    <a:cubicBezTo>
                      <a:pt x="4392179" y="1290210"/>
                      <a:pt x="4162251" y="1515577"/>
                      <a:pt x="3900689" y="1515577"/>
                    </a:cubicBezTo>
                    <a:cubicBezTo>
                      <a:pt x="3884748" y="1515577"/>
                      <a:pt x="3871826" y="1502654"/>
                      <a:pt x="3871826" y="1486713"/>
                    </a:cubicBezTo>
                    <a:cubicBezTo>
                      <a:pt x="3871826" y="1470772"/>
                      <a:pt x="3884748" y="1457850"/>
                      <a:pt x="3900689" y="1457850"/>
                    </a:cubicBezTo>
                    <a:cubicBezTo>
                      <a:pt x="4128250" y="1457850"/>
                      <a:pt x="4334452" y="1260480"/>
                      <a:pt x="4334452" y="990143"/>
                    </a:cubicBezTo>
                    <a:cubicBezTo>
                      <a:pt x="4334452" y="974202"/>
                      <a:pt x="4347374" y="961280"/>
                      <a:pt x="4363315" y="961280"/>
                    </a:cubicBezTo>
                    <a:cubicBezTo>
                      <a:pt x="4379257" y="961280"/>
                      <a:pt x="4392179" y="974202"/>
                      <a:pt x="4392179" y="990143"/>
                    </a:cubicBezTo>
                  </a:path>
                </a:pathLst>
              </a:custGeom>
              <a:solidFill>
                <a:srgbClr val="F59382"/>
              </a:solidFill>
            </p:spPr>
          </p:sp>
        </p:grpSp>
      </p:grpSp>
      <p:sp>
        <p:nvSpPr>
          <p:cNvPr name="TextBox 14" id="14"/>
          <p:cNvSpPr txBox="true"/>
          <p:nvPr/>
        </p:nvSpPr>
        <p:spPr>
          <a:xfrm rot="0">
            <a:off x="1287789" y="1028700"/>
            <a:ext cx="16230600" cy="1333500"/>
          </a:xfrm>
          <a:prstGeom prst="rect">
            <a:avLst/>
          </a:prstGeom>
        </p:spPr>
        <p:txBody>
          <a:bodyPr anchor="t" rtlCol="false" tIns="0" lIns="0" bIns="0" rIns="0">
            <a:spAutoFit/>
          </a:bodyPr>
          <a:lstStyle/>
          <a:p>
            <a:pPr algn="ctr" marL="0" indent="0" lvl="0">
              <a:lnSpc>
                <a:spcPts val="10559"/>
              </a:lnSpc>
              <a:spcBef>
                <a:spcPct val="0"/>
              </a:spcBef>
            </a:pPr>
            <a:r>
              <a:rPr lang="en-US" sz="8799">
                <a:solidFill>
                  <a:srgbClr val="241726"/>
                </a:solidFill>
                <a:latin typeface="Amatic SC"/>
              </a:rPr>
              <a:t>kesimpulan</a:t>
            </a:r>
          </a:p>
        </p:txBody>
      </p:sp>
      <p:sp>
        <p:nvSpPr>
          <p:cNvPr name="TextBox 15" id="15"/>
          <p:cNvSpPr txBox="true"/>
          <p:nvPr/>
        </p:nvSpPr>
        <p:spPr>
          <a:xfrm rot="0">
            <a:off x="3450311" y="3018199"/>
            <a:ext cx="11905556" cy="5487035"/>
          </a:xfrm>
          <a:prstGeom prst="rect">
            <a:avLst/>
          </a:prstGeom>
        </p:spPr>
        <p:txBody>
          <a:bodyPr anchor="t" rtlCol="false" tIns="0" lIns="0" bIns="0" rIns="0">
            <a:spAutoFit/>
          </a:bodyPr>
          <a:lstStyle/>
          <a:p>
            <a:pPr algn="just">
              <a:lnSpc>
                <a:spcPts val="3639"/>
              </a:lnSpc>
            </a:pPr>
            <a:r>
              <a:rPr lang="en-US" sz="2599">
                <a:solidFill>
                  <a:srgbClr val="241726"/>
                </a:solidFill>
                <a:latin typeface="Public Sans Thin"/>
              </a:rPr>
              <a:t>Teori Kewirausahaan Produksi sangat diperlukan oleh produsen agar memahami persiapan yang diperlukan, proses produksi itu sendiri, dan biaya-biaya produksi. Dengan memahami teori kewirausahaan produksi secara menyeluruh, diharapkan perusahaan dapat meningkatkan keefektifan dan keefisienan dalam melaksanakan produksi.</a:t>
            </a:r>
          </a:p>
          <a:p>
            <a:pPr algn="just">
              <a:lnSpc>
                <a:spcPts val="3639"/>
              </a:lnSpc>
            </a:pPr>
          </a:p>
          <a:p>
            <a:pPr algn="just" marL="0" indent="0" lvl="0">
              <a:lnSpc>
                <a:spcPts val="3639"/>
              </a:lnSpc>
              <a:spcBef>
                <a:spcPct val="0"/>
              </a:spcBef>
            </a:pPr>
            <a:r>
              <a:rPr lang="en-US" sz="2599">
                <a:solidFill>
                  <a:srgbClr val="241726"/>
                </a:solidFill>
                <a:latin typeface="Public Sans Thin"/>
              </a:rPr>
              <a:t>Teori Kewirausahaan produksi ini banyak dipelajari dan diterapkan oleh perusahaan-perusahaan yang ingin meminimalisir pemborosan atau pengeluaran yang tidak perlu. Bagaimanapun, teori kewiraushaan produksi ini akan bermanfaat untuk perusahaan yang mempelajari dengan baik dan menerapkan ke dalam bisnis mereka. Karena teori yang hanya dipelajari tanpa penerapan tidak akan menghasilkan buah.</a:t>
            </a:r>
          </a:p>
        </p:txBody>
      </p:sp>
      <p:pic>
        <p:nvPicPr>
          <p:cNvPr name="Picture 16" id="1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294012" y="8505234"/>
            <a:ext cx="518177" cy="742906"/>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33312" y="1028700"/>
            <a:ext cx="1512729" cy="2150382"/>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7365308">
            <a:off x="12693312" y="-1887830"/>
            <a:ext cx="7025961" cy="4654699"/>
          </a:xfrm>
          <a:prstGeom prst="rect">
            <a:avLst/>
          </a:prstGeom>
        </p:spPr>
      </p:pic>
      <p:pic>
        <p:nvPicPr>
          <p:cNvPr name="Picture 3" id="3"/>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486301">
            <a:off x="-2920648" y="6498539"/>
            <a:ext cx="9562453" cy="6335125"/>
          </a:xfrm>
          <a:prstGeom prst="rect">
            <a:avLst/>
          </a:prstGeom>
        </p:spPr>
      </p:pic>
      <p:sp>
        <p:nvSpPr>
          <p:cNvPr name="TextBox 4" id="4"/>
          <p:cNvSpPr txBox="true"/>
          <p:nvPr/>
        </p:nvSpPr>
        <p:spPr>
          <a:xfrm rot="0">
            <a:off x="4033326" y="3266378"/>
            <a:ext cx="9802888" cy="1333500"/>
          </a:xfrm>
          <a:prstGeom prst="rect">
            <a:avLst/>
          </a:prstGeom>
        </p:spPr>
        <p:txBody>
          <a:bodyPr anchor="t" rtlCol="false" tIns="0" lIns="0" bIns="0" rIns="0">
            <a:spAutoFit/>
          </a:bodyPr>
          <a:lstStyle/>
          <a:p>
            <a:pPr algn="ctr" marL="0" indent="0" lvl="0">
              <a:lnSpc>
                <a:spcPts val="10559"/>
              </a:lnSpc>
              <a:spcBef>
                <a:spcPct val="0"/>
              </a:spcBef>
            </a:pPr>
            <a:r>
              <a:rPr lang="en-US" sz="8799">
                <a:solidFill>
                  <a:srgbClr val="241726"/>
                </a:solidFill>
                <a:latin typeface="Amatic SC"/>
              </a:rPr>
              <a:t>Terima kasih!</a:t>
            </a:r>
          </a:p>
        </p:txBody>
      </p:sp>
      <p:pic>
        <p:nvPicPr>
          <p:cNvPr name="Picture 5" id="5"/>
          <p:cNvPicPr>
            <a:picLocks noChangeAspect="true"/>
          </p:cNvPicPr>
          <p:nvPr/>
        </p:nvPicPr>
        <p:blipFill>
          <a:blip r:embed="rId4">
            <a:alphaModFix amt="7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440147">
            <a:off x="13686161" y="7037879"/>
            <a:ext cx="6453203" cy="6905178"/>
          </a:xfrm>
          <a:prstGeom prst="rect">
            <a:avLst/>
          </a:prstGeom>
        </p:spPr>
      </p:pic>
      <p:pic>
        <p:nvPicPr>
          <p:cNvPr name="Picture 6" id="6"/>
          <p:cNvPicPr>
            <a:picLocks noChangeAspect="true"/>
          </p:cNvPicPr>
          <p:nvPr/>
        </p:nvPicPr>
        <p:blipFill>
          <a:blip r:embed="rId6">
            <a:alphaModFix amt="3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869609">
            <a:off x="-2606590" y="-2932172"/>
            <a:ext cx="7270580" cy="6743384"/>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7539611" y="6568196"/>
            <a:ext cx="3208779" cy="4172171"/>
          </a:xfrm>
          <a:prstGeom prst="rect">
            <a:avLst/>
          </a:prstGeom>
        </p:spPr>
      </p:pic>
      <p:pic>
        <p:nvPicPr>
          <p:cNvPr name="Picture 8" id="8"/>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true" rot="-353796">
            <a:off x="350283" y="8227198"/>
            <a:ext cx="5732819" cy="1770008"/>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true" flipV="false" rot="0">
            <a:off x="13041842" y="275315"/>
            <a:ext cx="4880230" cy="1506771"/>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5688115" y="7251648"/>
            <a:ext cx="518177" cy="742906"/>
          </a:xfrm>
          <a:prstGeom prst="rect">
            <a:avLst/>
          </a:prstGeom>
        </p:spPr>
      </p:pic>
      <p:pic>
        <p:nvPicPr>
          <p:cNvPr name="Picture 11" id="11"/>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2490751" y="2045216"/>
            <a:ext cx="360704" cy="60878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7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968829">
            <a:off x="-6292168" y="6725658"/>
            <a:ext cx="9773318" cy="10457831"/>
          </a:xfrm>
          <a:prstGeom prst="rect">
            <a:avLst/>
          </a:prstGeom>
        </p:spPr>
      </p:pic>
      <p:sp>
        <p:nvSpPr>
          <p:cNvPr name="AutoShape 3" id="3"/>
          <p:cNvSpPr/>
          <p:nvPr/>
        </p:nvSpPr>
        <p:spPr>
          <a:xfrm rot="0">
            <a:off x="1028700" y="4490856"/>
            <a:ext cx="16230600" cy="0"/>
          </a:xfrm>
          <a:prstGeom prst="line">
            <a:avLst/>
          </a:prstGeom>
          <a:ln cap="rnd" w="9525">
            <a:solidFill>
              <a:srgbClr val="241726"/>
            </a:solidFill>
            <a:prstDash val="solid"/>
            <a:headEnd type="none" len="sm" w="sm"/>
            <a:tailEnd type="none" len="sm" w="sm"/>
          </a:ln>
        </p:spPr>
      </p:sp>
      <p:grpSp>
        <p:nvGrpSpPr>
          <p:cNvPr name="Group 4" id="4"/>
          <p:cNvGrpSpPr/>
          <p:nvPr/>
        </p:nvGrpSpPr>
        <p:grpSpPr>
          <a:xfrm rot="0">
            <a:off x="1028700" y="4395606"/>
            <a:ext cx="323850" cy="323850"/>
            <a:chOff x="0" y="0"/>
            <a:chExt cx="6350000" cy="6350000"/>
          </a:xfrm>
        </p:grpSpPr>
        <p:sp>
          <p:nvSpPr>
            <p:cNvPr name="Freeform 5" id="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7359" t="0" r="0" b="67837"/>
          <a:stretch>
            <a:fillRect/>
          </a:stretch>
        </p:blipFill>
        <p:spPr>
          <a:xfrm flipH="false" flipV="false" rot="0">
            <a:off x="902716" y="4189907"/>
            <a:ext cx="575818" cy="744774"/>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7359" t="0" r="0" b="67837"/>
          <a:stretch>
            <a:fillRect/>
          </a:stretch>
        </p:blipFill>
        <p:spPr>
          <a:xfrm flipH="false" flipV="false" rot="0">
            <a:off x="4105716" y="4189907"/>
            <a:ext cx="575818" cy="744774"/>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7359" t="0" r="0" b="67837"/>
          <a:stretch>
            <a:fillRect/>
          </a:stretch>
        </p:blipFill>
        <p:spPr>
          <a:xfrm flipH="false" flipV="false" rot="0">
            <a:off x="16683482" y="4118469"/>
            <a:ext cx="575818" cy="744774"/>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7359" t="0" r="0" b="67837"/>
          <a:stretch>
            <a:fillRect/>
          </a:stretch>
        </p:blipFill>
        <p:spPr>
          <a:xfrm flipH="false" flipV="false" rot="0">
            <a:off x="12900533" y="4185144"/>
            <a:ext cx="575818" cy="744774"/>
          </a:xfrm>
          <a:prstGeom prst="rect">
            <a:avLst/>
          </a:prstGeom>
        </p:spPr>
      </p:pic>
      <p:sp>
        <p:nvSpPr>
          <p:cNvPr name="TextBox 10" id="10"/>
          <p:cNvSpPr txBox="true"/>
          <p:nvPr/>
        </p:nvSpPr>
        <p:spPr>
          <a:xfrm rot="0">
            <a:off x="902716" y="1028700"/>
            <a:ext cx="16356584" cy="1333500"/>
          </a:xfrm>
          <a:prstGeom prst="rect">
            <a:avLst/>
          </a:prstGeom>
        </p:spPr>
        <p:txBody>
          <a:bodyPr anchor="t" rtlCol="false" tIns="0" lIns="0" bIns="0" rIns="0">
            <a:spAutoFit/>
          </a:bodyPr>
          <a:lstStyle/>
          <a:p>
            <a:pPr algn="l" marL="0" indent="0" lvl="0">
              <a:lnSpc>
                <a:spcPts val="10559"/>
              </a:lnSpc>
              <a:spcBef>
                <a:spcPct val="0"/>
              </a:spcBef>
            </a:pPr>
            <a:r>
              <a:rPr lang="en-US" sz="8799">
                <a:solidFill>
                  <a:srgbClr val="241726"/>
                </a:solidFill>
                <a:latin typeface="Amatic SC"/>
              </a:rPr>
              <a:t>Anggota kelompok 5</a:t>
            </a:r>
          </a:p>
        </p:txBody>
      </p:sp>
      <p:sp>
        <p:nvSpPr>
          <p:cNvPr name="TextBox 11" id="11"/>
          <p:cNvSpPr txBox="true"/>
          <p:nvPr/>
        </p:nvSpPr>
        <p:spPr>
          <a:xfrm rot="0">
            <a:off x="14923075" y="5143500"/>
            <a:ext cx="3364925" cy="895350"/>
          </a:xfrm>
          <a:prstGeom prst="rect">
            <a:avLst/>
          </a:prstGeom>
        </p:spPr>
        <p:txBody>
          <a:bodyPr anchor="t" rtlCol="false" tIns="0" lIns="0" bIns="0" rIns="0">
            <a:spAutoFit/>
          </a:bodyPr>
          <a:lstStyle/>
          <a:p>
            <a:pPr>
              <a:lnSpc>
                <a:spcPts val="3577"/>
              </a:lnSpc>
            </a:pPr>
            <a:r>
              <a:rPr lang="en-US" sz="2981">
                <a:solidFill>
                  <a:srgbClr val="241726"/>
                </a:solidFill>
                <a:latin typeface="Abhaya Libre ExtraBold"/>
              </a:rPr>
              <a:t>Septi Ayu Ningrum</a:t>
            </a:r>
          </a:p>
          <a:p>
            <a:pPr marL="0" indent="0" lvl="0">
              <a:lnSpc>
                <a:spcPts val="3577"/>
              </a:lnSpc>
              <a:spcBef>
                <a:spcPct val="0"/>
              </a:spcBef>
            </a:pPr>
            <a:r>
              <a:rPr lang="en-US" sz="2981">
                <a:solidFill>
                  <a:srgbClr val="241726"/>
                </a:solidFill>
                <a:latin typeface="Abhaya Libre ExtraBold"/>
              </a:rPr>
              <a:t>2113053157</a:t>
            </a:r>
          </a:p>
        </p:txBody>
      </p:sp>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657050">
            <a:off x="13890399" y="-2762789"/>
            <a:ext cx="6702915" cy="6677779"/>
          </a:xfrm>
          <a:prstGeom prst="rect">
            <a:avLst/>
          </a:prstGeom>
        </p:spPr>
      </p:pic>
      <p:pic>
        <p:nvPicPr>
          <p:cNvPr name="Picture 13" id="13"/>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5017517" y="8983172"/>
            <a:ext cx="2241783" cy="550256"/>
          </a:xfrm>
          <a:prstGeom prst="rect">
            <a:avLst/>
          </a:prstGeom>
        </p:spPr>
      </p:pic>
      <p:sp>
        <p:nvSpPr>
          <p:cNvPr name="TextBox 14" id="14"/>
          <p:cNvSpPr txBox="true"/>
          <p:nvPr/>
        </p:nvSpPr>
        <p:spPr>
          <a:xfrm rot="0">
            <a:off x="379186" y="5245762"/>
            <a:ext cx="3364925" cy="895350"/>
          </a:xfrm>
          <a:prstGeom prst="rect">
            <a:avLst/>
          </a:prstGeom>
        </p:spPr>
        <p:txBody>
          <a:bodyPr anchor="t" rtlCol="false" tIns="0" lIns="0" bIns="0" rIns="0">
            <a:spAutoFit/>
          </a:bodyPr>
          <a:lstStyle/>
          <a:p>
            <a:pPr>
              <a:lnSpc>
                <a:spcPts val="3577"/>
              </a:lnSpc>
            </a:pPr>
            <a:r>
              <a:rPr lang="en-US" sz="2981">
                <a:solidFill>
                  <a:srgbClr val="241726"/>
                </a:solidFill>
                <a:latin typeface="Abhaya Libre ExtraBold"/>
              </a:rPr>
              <a:t>Annisa Rahma</a:t>
            </a:r>
          </a:p>
          <a:p>
            <a:pPr marL="0" indent="0" lvl="0">
              <a:lnSpc>
                <a:spcPts val="3577"/>
              </a:lnSpc>
              <a:spcBef>
                <a:spcPct val="0"/>
              </a:spcBef>
            </a:pPr>
            <a:r>
              <a:rPr lang="en-US" sz="2981">
                <a:solidFill>
                  <a:srgbClr val="241726"/>
                </a:solidFill>
                <a:latin typeface="Abhaya Libre ExtraBold"/>
              </a:rPr>
              <a:t>2113053051</a:t>
            </a:r>
          </a:p>
        </p:txBody>
      </p:sp>
      <p:pic>
        <p:nvPicPr>
          <p:cNvPr name="Picture 15" id="1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7359" t="0" r="0" b="67837"/>
          <a:stretch>
            <a:fillRect/>
          </a:stretch>
        </p:blipFill>
        <p:spPr>
          <a:xfrm flipH="false" flipV="false" rot="0">
            <a:off x="8505190" y="4189907"/>
            <a:ext cx="575818" cy="744774"/>
          </a:xfrm>
          <a:prstGeom prst="rect">
            <a:avLst/>
          </a:prstGeom>
        </p:spPr>
      </p:pic>
      <p:sp>
        <p:nvSpPr>
          <p:cNvPr name="TextBox 16" id="16"/>
          <p:cNvSpPr txBox="true"/>
          <p:nvPr/>
        </p:nvSpPr>
        <p:spPr>
          <a:xfrm rot="0">
            <a:off x="3744110" y="5245762"/>
            <a:ext cx="3364925" cy="895350"/>
          </a:xfrm>
          <a:prstGeom prst="rect">
            <a:avLst/>
          </a:prstGeom>
        </p:spPr>
        <p:txBody>
          <a:bodyPr anchor="t" rtlCol="false" tIns="0" lIns="0" bIns="0" rIns="0">
            <a:spAutoFit/>
          </a:bodyPr>
          <a:lstStyle/>
          <a:p>
            <a:pPr>
              <a:lnSpc>
                <a:spcPts val="3577"/>
              </a:lnSpc>
            </a:pPr>
            <a:r>
              <a:rPr lang="en-US" sz="2981">
                <a:solidFill>
                  <a:srgbClr val="241726"/>
                </a:solidFill>
                <a:latin typeface="Abhaya Libre ExtraBold"/>
              </a:rPr>
              <a:t>Bagus Adi Sasputra </a:t>
            </a:r>
          </a:p>
          <a:p>
            <a:pPr marL="0" indent="0" lvl="0">
              <a:lnSpc>
                <a:spcPts val="3577"/>
              </a:lnSpc>
              <a:spcBef>
                <a:spcPct val="0"/>
              </a:spcBef>
            </a:pPr>
            <a:r>
              <a:rPr lang="en-US" sz="2981">
                <a:solidFill>
                  <a:srgbClr val="241726"/>
                </a:solidFill>
                <a:latin typeface="Abhaya Libre ExtraBold"/>
              </a:rPr>
              <a:t>2113053147</a:t>
            </a:r>
          </a:p>
        </p:txBody>
      </p:sp>
      <p:sp>
        <p:nvSpPr>
          <p:cNvPr name="TextBox 17" id="17"/>
          <p:cNvSpPr txBox="true"/>
          <p:nvPr/>
        </p:nvSpPr>
        <p:spPr>
          <a:xfrm rot="0">
            <a:off x="7109035" y="5245762"/>
            <a:ext cx="3364925" cy="895350"/>
          </a:xfrm>
          <a:prstGeom prst="rect">
            <a:avLst/>
          </a:prstGeom>
        </p:spPr>
        <p:txBody>
          <a:bodyPr anchor="t" rtlCol="false" tIns="0" lIns="0" bIns="0" rIns="0">
            <a:spAutoFit/>
          </a:bodyPr>
          <a:lstStyle/>
          <a:p>
            <a:pPr>
              <a:lnSpc>
                <a:spcPts val="3577"/>
              </a:lnSpc>
            </a:pPr>
            <a:r>
              <a:rPr lang="en-US" sz="2981">
                <a:solidFill>
                  <a:srgbClr val="241726"/>
                </a:solidFill>
                <a:latin typeface="Abhaya Libre ExtraBold"/>
              </a:rPr>
              <a:t>Dwi Rahma Yukiana</a:t>
            </a:r>
          </a:p>
          <a:p>
            <a:pPr marL="0" indent="0" lvl="0">
              <a:lnSpc>
                <a:spcPts val="3577"/>
              </a:lnSpc>
              <a:spcBef>
                <a:spcPct val="0"/>
              </a:spcBef>
            </a:pPr>
            <a:r>
              <a:rPr lang="en-US" sz="2981">
                <a:solidFill>
                  <a:srgbClr val="241726"/>
                </a:solidFill>
                <a:latin typeface="Abhaya Libre ExtraBold"/>
              </a:rPr>
              <a:t>2153053031</a:t>
            </a:r>
          </a:p>
        </p:txBody>
      </p:sp>
      <p:sp>
        <p:nvSpPr>
          <p:cNvPr name="TextBox 18" id="18"/>
          <p:cNvSpPr txBox="true"/>
          <p:nvPr/>
        </p:nvSpPr>
        <p:spPr>
          <a:xfrm rot="0">
            <a:off x="10473959" y="5245762"/>
            <a:ext cx="3364925" cy="895350"/>
          </a:xfrm>
          <a:prstGeom prst="rect">
            <a:avLst/>
          </a:prstGeom>
        </p:spPr>
        <p:txBody>
          <a:bodyPr anchor="t" rtlCol="false" tIns="0" lIns="0" bIns="0" rIns="0">
            <a:spAutoFit/>
          </a:bodyPr>
          <a:lstStyle/>
          <a:p>
            <a:pPr>
              <a:lnSpc>
                <a:spcPts val="3577"/>
              </a:lnSpc>
            </a:pPr>
            <a:r>
              <a:rPr lang="en-US" sz="2981">
                <a:solidFill>
                  <a:srgbClr val="241726"/>
                </a:solidFill>
                <a:latin typeface="Abhaya Libre ExtraBold"/>
              </a:rPr>
              <a:t>Fara Sasmiati</a:t>
            </a:r>
          </a:p>
          <a:p>
            <a:pPr marL="0" indent="0" lvl="0">
              <a:lnSpc>
                <a:spcPts val="3577"/>
              </a:lnSpc>
              <a:spcBef>
                <a:spcPct val="0"/>
              </a:spcBef>
            </a:pPr>
            <a:r>
              <a:rPr lang="en-US" sz="2981">
                <a:solidFill>
                  <a:srgbClr val="241726"/>
                </a:solidFill>
                <a:latin typeface="Abhaya Libre ExtraBold"/>
              </a:rPr>
              <a:t>2113053267</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1054102">
            <a:off x="10810889" y="7004014"/>
            <a:ext cx="10789730" cy="8550861"/>
          </a:xfrm>
          <a:prstGeom prst="rect">
            <a:avLst/>
          </a:prstGeom>
        </p:spPr>
      </p:pic>
      <p:pic>
        <p:nvPicPr>
          <p:cNvPr name="Picture 3" id="3"/>
          <p:cNvPicPr>
            <a:picLocks noChangeAspect="true"/>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4489147">
            <a:off x="12957767" y="-3194378"/>
            <a:ext cx="8223754" cy="5448237"/>
          </a:xfrm>
          <a:prstGeom prst="rect">
            <a:avLst/>
          </a:prstGeom>
        </p:spPr>
      </p:pic>
      <p:pic>
        <p:nvPicPr>
          <p:cNvPr name="Picture 4" id="4"/>
          <p:cNvPicPr>
            <a:picLocks noChangeAspect="true"/>
          </p:cNvPicPr>
          <p:nvPr/>
        </p:nvPicPr>
        <p:blipFill>
          <a:blip r:embed="rId6">
            <a:alphaModFix amt="3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339337">
            <a:off x="-2396657" y="-3016549"/>
            <a:ext cx="8979722" cy="7812358"/>
          </a:xfrm>
          <a:prstGeom prst="rect">
            <a:avLst/>
          </a:prstGeom>
        </p:spPr>
      </p:pic>
      <p:pic>
        <p:nvPicPr>
          <p:cNvPr name="Picture 5" id="5"/>
          <p:cNvPicPr>
            <a:picLocks noChangeAspect="true"/>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192124">
            <a:off x="-4579725" y="7024055"/>
            <a:ext cx="9850401" cy="6525891"/>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59349" t="0" r="0" b="60397"/>
          <a:stretch>
            <a:fillRect/>
          </a:stretch>
        </p:blipFill>
        <p:spPr>
          <a:xfrm flipH="false" flipV="false" rot="0">
            <a:off x="345476" y="2066029"/>
            <a:ext cx="711392" cy="909740"/>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5896312" y="228937"/>
            <a:ext cx="391460" cy="660693"/>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59349" t="0" r="0" b="60397"/>
          <a:stretch>
            <a:fillRect/>
          </a:stretch>
        </p:blipFill>
        <p:spPr>
          <a:xfrm flipH="false" flipV="false" rot="0">
            <a:off x="17096234" y="1739426"/>
            <a:ext cx="611090" cy="781472"/>
          </a:xfrm>
          <a:prstGeom prst="rect">
            <a:avLst/>
          </a:prstGeom>
        </p:spPr>
      </p:pic>
      <p:pic>
        <p:nvPicPr>
          <p:cNvPr name="Picture 9" id="9"/>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2018803" y="395110"/>
            <a:ext cx="441929" cy="633590"/>
          </a:xfrm>
          <a:prstGeom prst="rect">
            <a:avLst/>
          </a:prstGeom>
        </p:spPr>
      </p:pic>
      <p:pic>
        <p:nvPicPr>
          <p:cNvPr name="Picture 10" id="10"/>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028700" y="3488819"/>
            <a:ext cx="1432032" cy="1558674"/>
          </a:xfrm>
          <a:prstGeom prst="rect">
            <a:avLst/>
          </a:prstGeom>
        </p:spPr>
      </p:pic>
      <p:pic>
        <p:nvPicPr>
          <p:cNvPr name="Picture 11" id="11"/>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9144000" y="3268031"/>
            <a:ext cx="1432032" cy="1558674"/>
          </a:xfrm>
          <a:prstGeom prst="rect">
            <a:avLst/>
          </a:prstGeom>
        </p:spPr>
      </p:pic>
      <p:pic>
        <p:nvPicPr>
          <p:cNvPr name="Picture 12" id="12"/>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028700" y="5143500"/>
            <a:ext cx="1432032" cy="1558674"/>
          </a:xfrm>
          <a:prstGeom prst="rect">
            <a:avLst/>
          </a:prstGeom>
        </p:spPr>
      </p:pic>
      <p:grpSp>
        <p:nvGrpSpPr>
          <p:cNvPr name="Group 13" id="13"/>
          <p:cNvGrpSpPr/>
          <p:nvPr/>
        </p:nvGrpSpPr>
        <p:grpSpPr>
          <a:xfrm rot="0">
            <a:off x="9144000" y="4973513"/>
            <a:ext cx="1432032" cy="1558674"/>
            <a:chOff x="0" y="0"/>
            <a:chExt cx="1909376" cy="2078232"/>
          </a:xfrm>
        </p:grpSpPr>
        <p:pic>
          <p:nvPicPr>
            <p:cNvPr name="Picture 14" id="14"/>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0" y="0"/>
              <a:ext cx="1909376" cy="2078232"/>
            </a:xfrm>
            <a:prstGeom prst="rect">
              <a:avLst/>
            </a:prstGeom>
          </p:spPr>
        </p:pic>
        <p:sp>
          <p:nvSpPr>
            <p:cNvPr name="TextBox 15" id="15"/>
            <p:cNvSpPr txBox="true"/>
            <p:nvPr/>
          </p:nvSpPr>
          <p:spPr>
            <a:xfrm rot="0">
              <a:off x="954688" y="372366"/>
              <a:ext cx="584226" cy="1333500"/>
            </a:xfrm>
            <a:prstGeom prst="rect">
              <a:avLst/>
            </a:prstGeom>
          </p:spPr>
          <p:txBody>
            <a:bodyPr anchor="t" rtlCol="false" tIns="0" lIns="0" bIns="0" rIns="0">
              <a:spAutoFit/>
            </a:bodyPr>
            <a:lstStyle/>
            <a:p>
              <a:pPr algn="l" marL="0" indent="0" lvl="0">
                <a:lnSpc>
                  <a:spcPts val="7895"/>
                </a:lnSpc>
                <a:spcBef>
                  <a:spcPct val="0"/>
                </a:spcBef>
              </a:pPr>
              <a:r>
                <a:rPr lang="en-US" sz="6579">
                  <a:solidFill>
                    <a:srgbClr val="FDFCF6"/>
                  </a:solidFill>
                  <a:latin typeface="Amatic SC"/>
                </a:rPr>
                <a:t>4</a:t>
              </a:r>
            </a:p>
          </p:txBody>
        </p:sp>
      </p:grpSp>
      <p:pic>
        <p:nvPicPr>
          <p:cNvPr name="Picture 16" id="16"/>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028700" y="6797424"/>
            <a:ext cx="1432032" cy="1558674"/>
          </a:xfrm>
          <a:prstGeom prst="rect">
            <a:avLst/>
          </a:prstGeom>
        </p:spPr>
      </p:pic>
      <p:grpSp>
        <p:nvGrpSpPr>
          <p:cNvPr name="Group 17" id="17"/>
          <p:cNvGrpSpPr/>
          <p:nvPr/>
        </p:nvGrpSpPr>
        <p:grpSpPr>
          <a:xfrm rot="0">
            <a:off x="9337381" y="6797424"/>
            <a:ext cx="1432032" cy="1558674"/>
            <a:chOff x="0" y="0"/>
            <a:chExt cx="1909376" cy="2078232"/>
          </a:xfrm>
        </p:grpSpPr>
        <p:pic>
          <p:nvPicPr>
            <p:cNvPr name="Picture 18" id="18"/>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0" y="0"/>
              <a:ext cx="1909376" cy="2078232"/>
            </a:xfrm>
            <a:prstGeom prst="rect">
              <a:avLst/>
            </a:prstGeom>
          </p:spPr>
        </p:pic>
        <p:sp>
          <p:nvSpPr>
            <p:cNvPr name="TextBox 19" id="19"/>
            <p:cNvSpPr txBox="true"/>
            <p:nvPr/>
          </p:nvSpPr>
          <p:spPr>
            <a:xfrm rot="0">
              <a:off x="954688" y="372366"/>
              <a:ext cx="584226" cy="1333500"/>
            </a:xfrm>
            <a:prstGeom prst="rect">
              <a:avLst/>
            </a:prstGeom>
          </p:spPr>
          <p:txBody>
            <a:bodyPr anchor="t" rtlCol="false" tIns="0" lIns="0" bIns="0" rIns="0">
              <a:spAutoFit/>
            </a:bodyPr>
            <a:lstStyle/>
            <a:p>
              <a:pPr algn="l" marL="0" indent="0" lvl="0">
                <a:lnSpc>
                  <a:spcPts val="7895"/>
                </a:lnSpc>
                <a:spcBef>
                  <a:spcPct val="0"/>
                </a:spcBef>
              </a:pPr>
              <a:r>
                <a:rPr lang="en-US" sz="6579">
                  <a:solidFill>
                    <a:srgbClr val="FDFCF6"/>
                  </a:solidFill>
                  <a:latin typeface="Amatic SC"/>
                </a:rPr>
                <a:t>5.</a:t>
              </a:r>
            </a:p>
          </p:txBody>
        </p:sp>
      </p:grpSp>
      <p:pic>
        <p:nvPicPr>
          <p:cNvPr name="Picture 20" id="20"/>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5679781" y="2279855"/>
            <a:ext cx="7315200" cy="559551"/>
          </a:xfrm>
          <a:prstGeom prst="rect">
            <a:avLst/>
          </a:prstGeom>
        </p:spPr>
      </p:pic>
      <p:sp>
        <p:nvSpPr>
          <p:cNvPr name="TextBox 21" id="21"/>
          <p:cNvSpPr txBox="true"/>
          <p:nvPr/>
        </p:nvSpPr>
        <p:spPr>
          <a:xfrm rot="0">
            <a:off x="2809220" y="3625699"/>
            <a:ext cx="6334780" cy="771525"/>
          </a:xfrm>
          <a:prstGeom prst="rect">
            <a:avLst/>
          </a:prstGeom>
        </p:spPr>
        <p:txBody>
          <a:bodyPr anchor="t" rtlCol="false" tIns="0" lIns="0" bIns="0" rIns="0">
            <a:spAutoFit/>
          </a:bodyPr>
          <a:lstStyle/>
          <a:p>
            <a:pPr algn="l">
              <a:lnSpc>
                <a:spcPts val="6299"/>
              </a:lnSpc>
            </a:pPr>
            <a:r>
              <a:rPr lang="en-US" sz="4500">
                <a:solidFill>
                  <a:srgbClr val="241726"/>
                </a:solidFill>
                <a:latin typeface="Public Sans"/>
              </a:rPr>
              <a:t>Pengertian Produksi</a:t>
            </a:r>
          </a:p>
        </p:txBody>
      </p:sp>
      <p:sp>
        <p:nvSpPr>
          <p:cNvPr name="TextBox 22" id="22"/>
          <p:cNvSpPr txBox="true"/>
          <p:nvPr/>
        </p:nvSpPr>
        <p:spPr>
          <a:xfrm rot="0">
            <a:off x="4721035" y="4047368"/>
            <a:ext cx="438170" cy="1000125"/>
          </a:xfrm>
          <a:prstGeom prst="rect">
            <a:avLst/>
          </a:prstGeom>
        </p:spPr>
        <p:txBody>
          <a:bodyPr anchor="t" rtlCol="false" tIns="0" lIns="0" bIns="0" rIns="0">
            <a:spAutoFit/>
          </a:bodyPr>
          <a:lstStyle/>
          <a:p>
            <a:pPr algn="l" marL="0" indent="0" lvl="0">
              <a:lnSpc>
                <a:spcPts val="7895"/>
              </a:lnSpc>
              <a:spcBef>
                <a:spcPct val="0"/>
              </a:spcBef>
            </a:pPr>
            <a:r>
              <a:rPr lang="en-US" sz="6579">
                <a:solidFill>
                  <a:srgbClr val="FDFCF6"/>
                </a:solidFill>
                <a:latin typeface="Amatic SC"/>
              </a:rPr>
              <a:t>1</a:t>
            </a:r>
          </a:p>
        </p:txBody>
      </p:sp>
      <p:sp>
        <p:nvSpPr>
          <p:cNvPr name="TextBox 23" id="23"/>
          <p:cNvSpPr txBox="true"/>
          <p:nvPr/>
        </p:nvSpPr>
        <p:spPr>
          <a:xfrm rot="0">
            <a:off x="9860016" y="3547306"/>
            <a:ext cx="438170" cy="1000125"/>
          </a:xfrm>
          <a:prstGeom prst="rect">
            <a:avLst/>
          </a:prstGeom>
        </p:spPr>
        <p:txBody>
          <a:bodyPr anchor="t" rtlCol="false" tIns="0" lIns="0" bIns="0" rIns="0">
            <a:spAutoFit/>
          </a:bodyPr>
          <a:lstStyle/>
          <a:p>
            <a:pPr algn="l" marL="0" indent="0" lvl="0">
              <a:lnSpc>
                <a:spcPts val="7895"/>
              </a:lnSpc>
              <a:spcBef>
                <a:spcPct val="0"/>
              </a:spcBef>
            </a:pPr>
            <a:r>
              <a:rPr lang="en-US" sz="6579">
                <a:solidFill>
                  <a:srgbClr val="FDFCF6"/>
                </a:solidFill>
                <a:latin typeface="Amatic SC"/>
              </a:rPr>
              <a:t>3</a:t>
            </a:r>
          </a:p>
        </p:txBody>
      </p:sp>
      <p:sp>
        <p:nvSpPr>
          <p:cNvPr name="TextBox 24" id="24"/>
          <p:cNvSpPr txBox="true"/>
          <p:nvPr/>
        </p:nvSpPr>
        <p:spPr>
          <a:xfrm rot="0">
            <a:off x="2809220" y="6951296"/>
            <a:ext cx="438170" cy="1000125"/>
          </a:xfrm>
          <a:prstGeom prst="rect">
            <a:avLst/>
          </a:prstGeom>
        </p:spPr>
        <p:txBody>
          <a:bodyPr anchor="t" rtlCol="false" tIns="0" lIns="0" bIns="0" rIns="0">
            <a:spAutoFit/>
          </a:bodyPr>
          <a:lstStyle/>
          <a:p>
            <a:pPr algn="l" marL="0" indent="0" lvl="0">
              <a:lnSpc>
                <a:spcPts val="7895"/>
              </a:lnSpc>
              <a:spcBef>
                <a:spcPct val="0"/>
              </a:spcBef>
            </a:pPr>
            <a:r>
              <a:rPr lang="en-US" sz="6579">
                <a:solidFill>
                  <a:srgbClr val="FDFCF6"/>
                </a:solidFill>
                <a:latin typeface="Amatic SC"/>
              </a:rPr>
              <a:t>2</a:t>
            </a:r>
          </a:p>
        </p:txBody>
      </p:sp>
      <p:sp>
        <p:nvSpPr>
          <p:cNvPr name="TextBox 25" id="25"/>
          <p:cNvSpPr txBox="true"/>
          <p:nvPr/>
        </p:nvSpPr>
        <p:spPr>
          <a:xfrm rot="0">
            <a:off x="7040024" y="889630"/>
            <a:ext cx="4835807" cy="1333500"/>
          </a:xfrm>
          <a:prstGeom prst="rect">
            <a:avLst/>
          </a:prstGeom>
        </p:spPr>
        <p:txBody>
          <a:bodyPr anchor="t" rtlCol="false" tIns="0" lIns="0" bIns="0" rIns="0">
            <a:spAutoFit/>
          </a:bodyPr>
          <a:lstStyle/>
          <a:p>
            <a:pPr algn="l" marL="0" indent="0" lvl="0">
              <a:lnSpc>
                <a:spcPts val="10559"/>
              </a:lnSpc>
              <a:spcBef>
                <a:spcPct val="0"/>
              </a:spcBef>
            </a:pPr>
            <a:r>
              <a:rPr lang="en-US" sz="8799">
                <a:solidFill>
                  <a:srgbClr val="241726"/>
                </a:solidFill>
                <a:latin typeface="Amatic SC"/>
              </a:rPr>
              <a:t>Pokok Bahasan</a:t>
            </a:r>
          </a:p>
        </p:txBody>
      </p:sp>
      <p:sp>
        <p:nvSpPr>
          <p:cNvPr name="TextBox 26" id="26"/>
          <p:cNvSpPr txBox="true"/>
          <p:nvPr/>
        </p:nvSpPr>
        <p:spPr>
          <a:xfrm rot="0">
            <a:off x="1655034" y="3711424"/>
            <a:ext cx="438170" cy="1000125"/>
          </a:xfrm>
          <a:prstGeom prst="rect">
            <a:avLst/>
          </a:prstGeom>
        </p:spPr>
        <p:txBody>
          <a:bodyPr anchor="t" rtlCol="false" tIns="0" lIns="0" bIns="0" rIns="0">
            <a:spAutoFit/>
          </a:bodyPr>
          <a:lstStyle/>
          <a:p>
            <a:pPr algn="l" marL="0" indent="0" lvl="0">
              <a:lnSpc>
                <a:spcPts val="7895"/>
              </a:lnSpc>
              <a:spcBef>
                <a:spcPct val="0"/>
              </a:spcBef>
            </a:pPr>
            <a:r>
              <a:rPr lang="en-US" sz="6579">
                <a:solidFill>
                  <a:srgbClr val="FDFCF6"/>
                </a:solidFill>
                <a:latin typeface="Amatic SC"/>
              </a:rPr>
              <a:t>1</a:t>
            </a:r>
          </a:p>
        </p:txBody>
      </p:sp>
      <p:sp>
        <p:nvSpPr>
          <p:cNvPr name="TextBox 27" id="27"/>
          <p:cNvSpPr txBox="true"/>
          <p:nvPr/>
        </p:nvSpPr>
        <p:spPr>
          <a:xfrm rot="0">
            <a:off x="1744716" y="5400704"/>
            <a:ext cx="438170" cy="1000125"/>
          </a:xfrm>
          <a:prstGeom prst="rect">
            <a:avLst/>
          </a:prstGeom>
        </p:spPr>
        <p:txBody>
          <a:bodyPr anchor="t" rtlCol="false" tIns="0" lIns="0" bIns="0" rIns="0">
            <a:spAutoFit/>
          </a:bodyPr>
          <a:lstStyle/>
          <a:p>
            <a:pPr algn="l" marL="0" indent="0" lvl="0">
              <a:lnSpc>
                <a:spcPts val="7895"/>
              </a:lnSpc>
              <a:spcBef>
                <a:spcPct val="0"/>
              </a:spcBef>
            </a:pPr>
            <a:r>
              <a:rPr lang="en-US" sz="6579">
                <a:solidFill>
                  <a:srgbClr val="FDFCF6"/>
                </a:solidFill>
                <a:latin typeface="Amatic SC"/>
              </a:rPr>
              <a:t>2</a:t>
            </a:r>
          </a:p>
        </p:txBody>
      </p:sp>
      <p:sp>
        <p:nvSpPr>
          <p:cNvPr name="TextBox 28" id="28"/>
          <p:cNvSpPr txBox="true"/>
          <p:nvPr/>
        </p:nvSpPr>
        <p:spPr>
          <a:xfrm rot="0">
            <a:off x="2634976" y="5436195"/>
            <a:ext cx="6334780" cy="771525"/>
          </a:xfrm>
          <a:prstGeom prst="rect">
            <a:avLst/>
          </a:prstGeom>
        </p:spPr>
        <p:txBody>
          <a:bodyPr anchor="t" rtlCol="false" tIns="0" lIns="0" bIns="0" rIns="0">
            <a:spAutoFit/>
          </a:bodyPr>
          <a:lstStyle/>
          <a:p>
            <a:pPr algn="l">
              <a:lnSpc>
                <a:spcPts val="6299"/>
              </a:lnSpc>
            </a:pPr>
            <a:r>
              <a:rPr lang="en-US" sz="4500">
                <a:solidFill>
                  <a:srgbClr val="241726"/>
                </a:solidFill>
                <a:latin typeface="Public Sans"/>
              </a:rPr>
              <a:t>Tujuan Produksi</a:t>
            </a:r>
          </a:p>
        </p:txBody>
      </p:sp>
      <p:sp>
        <p:nvSpPr>
          <p:cNvPr name="TextBox 29" id="29"/>
          <p:cNvSpPr txBox="true"/>
          <p:nvPr/>
        </p:nvSpPr>
        <p:spPr>
          <a:xfrm rot="0">
            <a:off x="1744716" y="6951296"/>
            <a:ext cx="438170" cy="1000125"/>
          </a:xfrm>
          <a:prstGeom prst="rect">
            <a:avLst/>
          </a:prstGeom>
        </p:spPr>
        <p:txBody>
          <a:bodyPr anchor="t" rtlCol="false" tIns="0" lIns="0" bIns="0" rIns="0">
            <a:spAutoFit/>
          </a:bodyPr>
          <a:lstStyle/>
          <a:p>
            <a:pPr algn="l" marL="0" indent="0" lvl="0">
              <a:lnSpc>
                <a:spcPts val="7895"/>
              </a:lnSpc>
              <a:spcBef>
                <a:spcPct val="0"/>
              </a:spcBef>
            </a:pPr>
            <a:r>
              <a:rPr lang="en-US" sz="6579">
                <a:solidFill>
                  <a:srgbClr val="FDFCF6"/>
                </a:solidFill>
                <a:latin typeface="Amatic SC"/>
              </a:rPr>
              <a:t>3</a:t>
            </a:r>
          </a:p>
        </p:txBody>
      </p:sp>
      <p:sp>
        <p:nvSpPr>
          <p:cNvPr name="TextBox 30" id="30"/>
          <p:cNvSpPr txBox="true"/>
          <p:nvPr/>
        </p:nvSpPr>
        <p:spPr>
          <a:xfrm rot="0">
            <a:off x="2731666" y="7148136"/>
            <a:ext cx="6334780" cy="771525"/>
          </a:xfrm>
          <a:prstGeom prst="rect">
            <a:avLst/>
          </a:prstGeom>
        </p:spPr>
        <p:txBody>
          <a:bodyPr anchor="t" rtlCol="false" tIns="0" lIns="0" bIns="0" rIns="0">
            <a:spAutoFit/>
          </a:bodyPr>
          <a:lstStyle/>
          <a:p>
            <a:pPr algn="l">
              <a:lnSpc>
                <a:spcPts val="6299"/>
              </a:lnSpc>
            </a:pPr>
            <a:r>
              <a:rPr lang="en-US" sz="4500">
                <a:solidFill>
                  <a:srgbClr val="241726"/>
                </a:solidFill>
                <a:latin typeface="Public Sans"/>
              </a:rPr>
              <a:t>Fungsi Produksi</a:t>
            </a:r>
          </a:p>
        </p:txBody>
      </p:sp>
      <p:sp>
        <p:nvSpPr>
          <p:cNvPr name="TextBox 31" id="31"/>
          <p:cNvSpPr txBox="true"/>
          <p:nvPr/>
        </p:nvSpPr>
        <p:spPr>
          <a:xfrm rot="0">
            <a:off x="10846034" y="3496631"/>
            <a:ext cx="6334780" cy="771525"/>
          </a:xfrm>
          <a:prstGeom prst="rect">
            <a:avLst/>
          </a:prstGeom>
        </p:spPr>
        <p:txBody>
          <a:bodyPr anchor="t" rtlCol="false" tIns="0" lIns="0" bIns="0" rIns="0">
            <a:spAutoFit/>
          </a:bodyPr>
          <a:lstStyle/>
          <a:p>
            <a:pPr algn="l">
              <a:lnSpc>
                <a:spcPts val="6299"/>
              </a:lnSpc>
            </a:pPr>
            <a:r>
              <a:rPr lang="en-US" sz="4500">
                <a:solidFill>
                  <a:srgbClr val="241726"/>
                </a:solidFill>
                <a:latin typeface="Public Sans"/>
              </a:rPr>
              <a:t>Jenis-jenis Produksi</a:t>
            </a:r>
          </a:p>
        </p:txBody>
      </p:sp>
      <p:sp>
        <p:nvSpPr>
          <p:cNvPr name="TextBox 32" id="32"/>
          <p:cNvSpPr txBox="true"/>
          <p:nvPr/>
        </p:nvSpPr>
        <p:spPr>
          <a:xfrm rot="0">
            <a:off x="10734864" y="5314979"/>
            <a:ext cx="6334780" cy="771525"/>
          </a:xfrm>
          <a:prstGeom prst="rect">
            <a:avLst/>
          </a:prstGeom>
        </p:spPr>
        <p:txBody>
          <a:bodyPr anchor="t" rtlCol="false" tIns="0" lIns="0" bIns="0" rIns="0">
            <a:spAutoFit/>
          </a:bodyPr>
          <a:lstStyle/>
          <a:p>
            <a:pPr algn="l">
              <a:lnSpc>
                <a:spcPts val="6299"/>
              </a:lnSpc>
            </a:pPr>
            <a:r>
              <a:rPr lang="en-US" sz="4500">
                <a:solidFill>
                  <a:srgbClr val="241726"/>
                </a:solidFill>
                <a:latin typeface="Public Sans"/>
              </a:rPr>
              <a:t>Tahapan Produksi</a:t>
            </a:r>
          </a:p>
        </p:txBody>
      </p:sp>
      <p:sp>
        <p:nvSpPr>
          <p:cNvPr name="TextBox 33" id="33"/>
          <p:cNvSpPr txBox="true"/>
          <p:nvPr/>
        </p:nvSpPr>
        <p:spPr>
          <a:xfrm rot="0">
            <a:off x="11036113" y="7090986"/>
            <a:ext cx="6891783" cy="1571625"/>
          </a:xfrm>
          <a:prstGeom prst="rect">
            <a:avLst/>
          </a:prstGeom>
        </p:spPr>
        <p:txBody>
          <a:bodyPr anchor="t" rtlCol="false" tIns="0" lIns="0" bIns="0" rIns="0">
            <a:spAutoFit/>
          </a:bodyPr>
          <a:lstStyle/>
          <a:p>
            <a:pPr algn="l">
              <a:lnSpc>
                <a:spcPts val="6299"/>
              </a:lnSpc>
            </a:pPr>
            <a:r>
              <a:rPr lang="en-US" sz="4500">
                <a:solidFill>
                  <a:srgbClr val="241726"/>
                </a:solidFill>
                <a:latin typeface="Public Sans"/>
              </a:rPr>
              <a:t>Faktor yang Mempengaruhi Produksi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2914401" y="-3778655"/>
            <a:ext cx="7924991" cy="6280555"/>
          </a:xfrm>
          <a:prstGeom prst="rect">
            <a:avLst/>
          </a:prstGeom>
        </p:spPr>
      </p:pic>
      <p:pic>
        <p:nvPicPr>
          <p:cNvPr name="Picture 3" id="3"/>
          <p:cNvPicPr>
            <a:picLocks noChangeAspect="true"/>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295549">
            <a:off x="-2689687" y="7488263"/>
            <a:ext cx="8449018" cy="5597475"/>
          </a:xfrm>
          <a:prstGeom prst="rect">
            <a:avLst/>
          </a:prstGeom>
        </p:spPr>
      </p:pic>
      <p:pic>
        <p:nvPicPr>
          <p:cNvPr name="Picture 4" id="4"/>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1735487" y="7135857"/>
            <a:ext cx="10059637" cy="7972262"/>
          </a:xfrm>
          <a:prstGeom prst="rect">
            <a:avLst/>
          </a:prstGeom>
        </p:spPr>
      </p:pic>
      <p:pic>
        <p:nvPicPr>
          <p:cNvPr name="Picture 5" id="5"/>
          <p:cNvPicPr>
            <a:picLocks noChangeAspect="true"/>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316181">
            <a:off x="12292357" y="-5232296"/>
            <a:ext cx="11430594" cy="7572768"/>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170337" y="622644"/>
            <a:ext cx="566448" cy="812111"/>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59349" t="0" r="0" b="60397"/>
          <a:stretch>
            <a:fillRect/>
          </a:stretch>
        </p:blipFill>
        <p:spPr>
          <a:xfrm flipH="false" flipV="false" rot="0">
            <a:off x="16765306" y="615047"/>
            <a:ext cx="640990" cy="819709"/>
          </a:xfrm>
          <a:prstGeom prst="rect">
            <a:avLst/>
          </a:prstGeom>
        </p:spPr>
      </p:pic>
      <p:pic>
        <p:nvPicPr>
          <p:cNvPr name="Picture 8" id="8"/>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true" flipV="false" rot="2302294">
            <a:off x="115585" y="8734725"/>
            <a:ext cx="1939166" cy="1047150"/>
          </a:xfrm>
          <a:prstGeom prst="rect">
            <a:avLst/>
          </a:prstGeom>
        </p:spPr>
      </p:pic>
      <p:sp>
        <p:nvSpPr>
          <p:cNvPr name="TextBox 9" id="9"/>
          <p:cNvSpPr txBox="true"/>
          <p:nvPr/>
        </p:nvSpPr>
        <p:spPr>
          <a:xfrm rot="0">
            <a:off x="4607765" y="615047"/>
            <a:ext cx="9072470" cy="1333500"/>
          </a:xfrm>
          <a:prstGeom prst="rect">
            <a:avLst/>
          </a:prstGeom>
        </p:spPr>
        <p:txBody>
          <a:bodyPr anchor="t" rtlCol="false" tIns="0" lIns="0" bIns="0" rIns="0">
            <a:spAutoFit/>
          </a:bodyPr>
          <a:lstStyle/>
          <a:p>
            <a:pPr algn="ctr" marL="0" indent="0" lvl="0">
              <a:lnSpc>
                <a:spcPts val="10559"/>
              </a:lnSpc>
              <a:spcBef>
                <a:spcPct val="0"/>
              </a:spcBef>
            </a:pPr>
            <a:r>
              <a:rPr lang="en-US" sz="8799">
                <a:solidFill>
                  <a:srgbClr val="241726"/>
                </a:solidFill>
                <a:latin typeface="Amatic SC"/>
              </a:rPr>
              <a:t>Pengertian Kewirausahaan</a:t>
            </a:r>
          </a:p>
        </p:txBody>
      </p:sp>
      <p:sp>
        <p:nvSpPr>
          <p:cNvPr name="TextBox 10" id="10"/>
          <p:cNvSpPr txBox="true"/>
          <p:nvPr/>
        </p:nvSpPr>
        <p:spPr>
          <a:xfrm rot="0">
            <a:off x="1526374" y="2857500"/>
            <a:ext cx="15235252" cy="6400800"/>
          </a:xfrm>
          <a:prstGeom prst="rect">
            <a:avLst/>
          </a:prstGeom>
        </p:spPr>
        <p:txBody>
          <a:bodyPr anchor="t" rtlCol="false" tIns="0" lIns="0" bIns="0" rIns="0">
            <a:spAutoFit/>
          </a:bodyPr>
          <a:lstStyle/>
          <a:p>
            <a:pPr algn="just">
              <a:lnSpc>
                <a:spcPts val="4200"/>
              </a:lnSpc>
            </a:pPr>
            <a:r>
              <a:rPr lang="en-US" sz="3000">
                <a:solidFill>
                  <a:srgbClr val="241726"/>
                </a:solidFill>
                <a:latin typeface="Arimo"/>
              </a:rPr>
              <a:t>Kewirausahan adalah suatu sikap, jiwa dan kemampuan untuk menciptakan sesuatu yang baru yang sangat bernilai dan berguna bagi dirinya dan orang lain. Kewirausahaan merupakan sikap mental dan jiwa yang selalu aktif atau kreatifberdaya, bercipta, berkarya dan bersahaja dan berusaha dalam rangka meningkatkan pendapatan dalam kegiatan usahanya.Wirausaha adalah orang yang terampil memanfaatkan peluang dalam mengembangkan usahanya dengan tujuan untuk meningkatkan kehidupannya.  Sedangkan </a:t>
            </a:r>
          </a:p>
          <a:p>
            <a:pPr algn="just">
              <a:lnSpc>
                <a:spcPts val="4200"/>
              </a:lnSpc>
            </a:pPr>
            <a:r>
              <a:rPr lang="en-US" sz="3000">
                <a:solidFill>
                  <a:srgbClr val="241726"/>
                </a:solidFill>
                <a:latin typeface="Arimo"/>
              </a:rPr>
              <a:t>Wirausahawan adalah orang-orang yang memiliki kemampuan melihat dan menilai kesempatan-kesempatan bisnis; mengumpulkan sumber daya-sumber daya yang dibutuhkan untuk mengambil tindakan yang tepat, mengambil keuntungan serta memiliki sifat, watak dan kemauan untuk mewujudkan gagasan inovatif kedalam dunia nyata secara kreatif dalam rangka meraih sukses/meningkatkan pendapatan.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55621">
            <a:off x="-5894057" y="-4635209"/>
            <a:ext cx="11788114" cy="7809625"/>
          </a:xfrm>
          <a:prstGeom prst="rect">
            <a:avLst/>
          </a:prstGeom>
        </p:spPr>
      </p:pic>
      <p:pic>
        <p:nvPicPr>
          <p:cNvPr name="Picture 3" id="3"/>
          <p:cNvPicPr>
            <a:picLocks noChangeAspect="true"/>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3953907" y="7537930"/>
            <a:ext cx="8908186" cy="5901673"/>
          </a:xfrm>
          <a:prstGeom prst="rect">
            <a:avLst/>
          </a:prstGeom>
        </p:spPr>
      </p:pic>
      <p:pic>
        <p:nvPicPr>
          <p:cNvPr name="Picture 4" id="4"/>
          <p:cNvPicPr>
            <a:picLocks noChangeAspect="true"/>
          </p:cNvPicPr>
          <p:nvPr/>
        </p:nvPicPr>
        <p:blipFill>
          <a:blip r:embed="rId4">
            <a:alphaModFix amt="3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283414">
            <a:off x="-2138846" y="8191819"/>
            <a:ext cx="11340979" cy="7513399"/>
          </a:xfrm>
          <a:prstGeom prst="rect">
            <a:avLst/>
          </a:prstGeom>
        </p:spPr>
      </p:pic>
      <p:pic>
        <p:nvPicPr>
          <p:cNvPr name="Picture 5" id="5"/>
          <p:cNvPicPr>
            <a:picLocks noChangeAspect="true"/>
          </p:cNvPicPr>
          <p:nvPr/>
        </p:nvPicPr>
        <p:blipFill>
          <a:blip r:embed="rId4">
            <a:alphaModFix amt="3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4674">
            <a:off x="12016453" y="-4866534"/>
            <a:ext cx="11788114" cy="7809625"/>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10688624">
            <a:off x="21281" y="8827880"/>
            <a:ext cx="4491465" cy="1386740"/>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28700" y="607855"/>
            <a:ext cx="467271" cy="788643"/>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7443238" y="8868741"/>
            <a:ext cx="467271" cy="788643"/>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6746222" y="660902"/>
            <a:ext cx="513078" cy="735596"/>
          </a:xfrm>
          <a:prstGeom prst="rect">
            <a:avLst/>
          </a:prstGeom>
        </p:spPr>
      </p:pic>
      <p:sp>
        <p:nvSpPr>
          <p:cNvPr name="TextBox 10" id="10"/>
          <p:cNvSpPr txBox="true"/>
          <p:nvPr/>
        </p:nvSpPr>
        <p:spPr>
          <a:xfrm rot="0">
            <a:off x="1262336" y="2701621"/>
            <a:ext cx="15499002" cy="6167120"/>
          </a:xfrm>
          <a:prstGeom prst="rect">
            <a:avLst/>
          </a:prstGeom>
        </p:spPr>
        <p:txBody>
          <a:bodyPr anchor="t" rtlCol="false" tIns="0" lIns="0" bIns="0" rIns="0">
            <a:spAutoFit/>
          </a:bodyPr>
          <a:lstStyle/>
          <a:p>
            <a:pPr algn="just">
              <a:lnSpc>
                <a:spcPts val="4480"/>
              </a:lnSpc>
            </a:pPr>
            <a:r>
              <a:rPr lang="en-US" sz="3200">
                <a:solidFill>
                  <a:srgbClr val="241726"/>
                </a:solidFill>
                <a:latin typeface="Arapey"/>
              </a:rPr>
              <a:t>Produksi adalah setiap usaha manusia untuk menciptakan atau menambah nilai guna suatu barang atau jasa untuk memenuhi kebutuhan manusia.</a:t>
            </a:r>
          </a:p>
          <a:p>
            <a:pPr algn="just">
              <a:lnSpc>
                <a:spcPts val="4480"/>
              </a:lnSpc>
            </a:pPr>
          </a:p>
          <a:p>
            <a:pPr algn="just">
              <a:lnSpc>
                <a:spcPts val="4480"/>
              </a:lnSpc>
            </a:pPr>
            <a:r>
              <a:rPr lang="en-US" sz="3200">
                <a:solidFill>
                  <a:srgbClr val="241726"/>
                </a:solidFill>
                <a:latin typeface="Arapey"/>
              </a:rPr>
              <a:t>Produksi</a:t>
            </a:r>
          </a:p>
          <a:p>
            <a:pPr algn="just">
              <a:lnSpc>
                <a:spcPts val="4480"/>
              </a:lnSpc>
            </a:pPr>
            <a:r>
              <a:rPr lang="en-US" sz="3200">
                <a:solidFill>
                  <a:srgbClr val="241726"/>
                </a:solidFill>
                <a:latin typeface="Arapey"/>
              </a:rPr>
              <a:t>Input→Proses→Output</a:t>
            </a:r>
          </a:p>
          <a:p>
            <a:pPr algn="just">
              <a:lnSpc>
                <a:spcPts val="4480"/>
              </a:lnSpc>
            </a:pPr>
            <a:r>
              <a:rPr lang="en-US" sz="3200">
                <a:solidFill>
                  <a:srgbClr val="241726"/>
                </a:solidFill>
                <a:latin typeface="Arapey"/>
              </a:rPr>
              <a:t>• Input adalah segala sesuatu yang akan diolah</a:t>
            </a:r>
          </a:p>
          <a:p>
            <a:pPr algn="just">
              <a:lnSpc>
                <a:spcPts val="4480"/>
              </a:lnSpc>
            </a:pPr>
            <a:r>
              <a:rPr lang="en-US" sz="3200">
                <a:solidFill>
                  <a:srgbClr val="241726"/>
                </a:solidFill>
                <a:latin typeface="Arapey"/>
              </a:rPr>
              <a:t>• Proses merupakan kegiatan yang mengubah atau mengolah input</a:t>
            </a:r>
          </a:p>
          <a:p>
            <a:pPr algn="just">
              <a:lnSpc>
                <a:spcPts val="4480"/>
              </a:lnSpc>
            </a:pPr>
            <a:r>
              <a:rPr lang="en-US" sz="3200">
                <a:solidFill>
                  <a:srgbClr val="241726"/>
                </a:solidFill>
                <a:latin typeface="Arapey"/>
              </a:rPr>
              <a:t>• Output adalah hasil dari proses pengolahan bisa berupa barang atau jasa.</a:t>
            </a:r>
          </a:p>
          <a:p>
            <a:pPr algn="just">
              <a:lnSpc>
                <a:spcPts val="4480"/>
              </a:lnSpc>
            </a:pPr>
          </a:p>
          <a:p>
            <a:pPr algn="just">
              <a:lnSpc>
                <a:spcPts val="4480"/>
              </a:lnSpc>
            </a:pPr>
            <a:r>
              <a:rPr lang="en-US" sz="3200">
                <a:solidFill>
                  <a:srgbClr val="241726"/>
                </a:solidFill>
                <a:latin typeface="Arapey"/>
              </a:rPr>
              <a:t>Menurut Sofyan Assauri, produksi diartikan sebagai berikut: “Produksi adalah segala kegiatan yang menciptakan dan menambah sesuatu yang berguna (utility).</a:t>
            </a:r>
          </a:p>
        </p:txBody>
      </p:sp>
      <p:pic>
        <p:nvPicPr>
          <p:cNvPr name="Picture 11" id="11"/>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1786573">
            <a:off x="10315185" y="240579"/>
            <a:ext cx="3213774" cy="1523195"/>
          </a:xfrm>
          <a:prstGeom prst="rect">
            <a:avLst/>
          </a:prstGeom>
        </p:spPr>
      </p:pic>
      <p:sp>
        <p:nvSpPr>
          <p:cNvPr name="TextBox 12" id="12"/>
          <p:cNvSpPr txBox="true"/>
          <p:nvPr/>
        </p:nvSpPr>
        <p:spPr>
          <a:xfrm rot="0">
            <a:off x="3531644" y="607855"/>
            <a:ext cx="7280856" cy="1333500"/>
          </a:xfrm>
          <a:prstGeom prst="rect">
            <a:avLst/>
          </a:prstGeom>
        </p:spPr>
        <p:txBody>
          <a:bodyPr anchor="t" rtlCol="false" tIns="0" lIns="0" bIns="0" rIns="0">
            <a:spAutoFit/>
          </a:bodyPr>
          <a:lstStyle/>
          <a:p>
            <a:pPr algn="l" marL="0" indent="0" lvl="0">
              <a:lnSpc>
                <a:spcPts val="10559"/>
              </a:lnSpc>
              <a:spcBef>
                <a:spcPct val="0"/>
              </a:spcBef>
            </a:pPr>
            <a:r>
              <a:rPr lang="en-US" sz="8799">
                <a:solidFill>
                  <a:srgbClr val="241726"/>
                </a:solidFill>
                <a:latin typeface="Amatic SC"/>
              </a:rPr>
              <a:t>Pengertian produksi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sp>
        <p:nvSpPr>
          <p:cNvPr name="TextBox 2" id="2"/>
          <p:cNvSpPr txBox="true"/>
          <p:nvPr/>
        </p:nvSpPr>
        <p:spPr>
          <a:xfrm rot="0">
            <a:off x="2229203" y="0"/>
            <a:ext cx="11020819" cy="1333500"/>
          </a:xfrm>
          <a:prstGeom prst="rect">
            <a:avLst/>
          </a:prstGeom>
        </p:spPr>
        <p:txBody>
          <a:bodyPr anchor="t" rtlCol="false" tIns="0" lIns="0" bIns="0" rIns="0">
            <a:spAutoFit/>
          </a:bodyPr>
          <a:lstStyle/>
          <a:p>
            <a:pPr algn="l" marL="0" indent="0" lvl="0">
              <a:lnSpc>
                <a:spcPts val="10559"/>
              </a:lnSpc>
              <a:spcBef>
                <a:spcPct val="0"/>
              </a:spcBef>
            </a:pPr>
            <a:r>
              <a:rPr lang="en-US" sz="8799">
                <a:solidFill>
                  <a:srgbClr val="241726"/>
                </a:solidFill>
                <a:latin typeface="Amatic SC"/>
              </a:rPr>
              <a:t>Tujuan produksi</a:t>
            </a:r>
          </a:p>
        </p:txBody>
      </p:sp>
      <p:sp>
        <p:nvSpPr>
          <p:cNvPr name="TextBox 3" id="3"/>
          <p:cNvSpPr txBox="true"/>
          <p:nvPr/>
        </p:nvSpPr>
        <p:spPr>
          <a:xfrm rot="0">
            <a:off x="1005810" y="2104628"/>
            <a:ext cx="16030726" cy="8441369"/>
          </a:xfrm>
          <a:prstGeom prst="rect">
            <a:avLst/>
          </a:prstGeom>
        </p:spPr>
        <p:txBody>
          <a:bodyPr anchor="t" rtlCol="false" tIns="0" lIns="0" bIns="0" rIns="0">
            <a:spAutoFit/>
          </a:bodyPr>
          <a:lstStyle/>
          <a:p>
            <a:pPr>
              <a:lnSpc>
                <a:spcPts val="3716"/>
              </a:lnSpc>
            </a:pPr>
            <a:r>
              <a:rPr lang="en-US" sz="2654">
                <a:solidFill>
                  <a:srgbClr val="241726"/>
                </a:solidFill>
                <a:latin typeface="Arapey"/>
              </a:rPr>
              <a:t>Tujuan produksi sangat diperlukan dalam menghasilkan barang agar mendapatkan laba.</a:t>
            </a:r>
          </a:p>
          <a:p>
            <a:pPr>
              <a:lnSpc>
                <a:spcPts val="3716"/>
              </a:lnSpc>
            </a:pPr>
            <a:r>
              <a:rPr lang="en-US" sz="2654">
                <a:solidFill>
                  <a:srgbClr val="241726"/>
                </a:solidFill>
                <a:latin typeface="Arapey"/>
              </a:rPr>
              <a:t>Adapun tujuan produksi, antara lain:</a:t>
            </a:r>
          </a:p>
          <a:p>
            <a:pPr>
              <a:lnSpc>
                <a:spcPts val="3716"/>
              </a:lnSpc>
            </a:pPr>
            <a:r>
              <a:rPr lang="en-US" sz="2654">
                <a:solidFill>
                  <a:srgbClr val="241726"/>
                </a:solidFill>
                <a:latin typeface="Arapey"/>
              </a:rPr>
              <a:t>a. memperbanyak jumlah barang/jasa</a:t>
            </a:r>
          </a:p>
          <a:p>
            <a:pPr>
              <a:lnSpc>
                <a:spcPts val="3716"/>
              </a:lnSpc>
            </a:pPr>
            <a:r>
              <a:rPr lang="en-US" sz="2654">
                <a:solidFill>
                  <a:srgbClr val="241726"/>
                </a:solidFill>
                <a:latin typeface="Arapey"/>
              </a:rPr>
              <a:t>b. menghasilkan barang/jasa yang berkualitas tinggi</a:t>
            </a:r>
          </a:p>
          <a:p>
            <a:pPr>
              <a:lnSpc>
                <a:spcPts val="3716"/>
              </a:lnSpc>
            </a:pPr>
            <a:r>
              <a:rPr lang="en-US" sz="2654">
                <a:solidFill>
                  <a:srgbClr val="241726"/>
                </a:solidFill>
                <a:latin typeface="Arapey"/>
              </a:rPr>
              <a:t>c. memenuhi kebutuhan sesuai dengan perkembangan peradaban dan kebudayaan serta perkembangan teknologi</a:t>
            </a:r>
          </a:p>
          <a:p>
            <a:pPr>
              <a:lnSpc>
                <a:spcPts val="3716"/>
              </a:lnSpc>
            </a:pPr>
            <a:r>
              <a:rPr lang="en-US" sz="2654">
                <a:solidFill>
                  <a:srgbClr val="241726"/>
                </a:solidFill>
                <a:latin typeface="Arapey"/>
              </a:rPr>
              <a:t>d. mengganti barang yang rusak atau habis</a:t>
            </a:r>
          </a:p>
          <a:p>
            <a:pPr>
              <a:lnSpc>
                <a:spcPts val="3716"/>
              </a:lnSpc>
            </a:pPr>
            <a:r>
              <a:rPr lang="en-US" sz="2654">
                <a:solidFill>
                  <a:srgbClr val="241726"/>
                </a:solidFill>
                <a:latin typeface="Arapey"/>
              </a:rPr>
              <a:t>e. memenuhi pasar dalam negeri untuk kebutuhan perusahaan dan rumah tangga</a:t>
            </a:r>
          </a:p>
          <a:p>
            <a:pPr>
              <a:lnSpc>
                <a:spcPts val="3716"/>
              </a:lnSpc>
            </a:pPr>
            <a:r>
              <a:rPr lang="en-US" sz="2654">
                <a:solidFill>
                  <a:srgbClr val="241726"/>
                </a:solidFill>
                <a:latin typeface="Arapey"/>
              </a:rPr>
              <a:t>f. memenuhi pasar internasional</a:t>
            </a:r>
          </a:p>
          <a:p>
            <a:pPr>
              <a:lnSpc>
                <a:spcPts val="3716"/>
              </a:lnSpc>
            </a:pPr>
            <a:r>
              <a:rPr lang="en-US" sz="2654">
                <a:solidFill>
                  <a:srgbClr val="241726"/>
                </a:solidFill>
                <a:latin typeface="Arapey"/>
              </a:rPr>
              <a:t>g. mendapatkan keuntungan</a:t>
            </a:r>
          </a:p>
          <a:p>
            <a:pPr>
              <a:lnSpc>
                <a:spcPts val="3716"/>
              </a:lnSpc>
            </a:pPr>
            <a:r>
              <a:rPr lang="en-US" sz="2654">
                <a:solidFill>
                  <a:srgbClr val="241726"/>
                </a:solidFill>
                <a:latin typeface="Arapey"/>
              </a:rPr>
              <a:t>h. meningkatkan kemakmuran.</a:t>
            </a:r>
          </a:p>
          <a:p>
            <a:pPr>
              <a:lnSpc>
                <a:spcPts val="3716"/>
              </a:lnSpc>
            </a:pPr>
          </a:p>
          <a:p>
            <a:pPr>
              <a:lnSpc>
                <a:spcPts val="3716"/>
              </a:lnSpc>
            </a:pPr>
            <a:r>
              <a:rPr lang="en-US" sz="2654">
                <a:solidFill>
                  <a:srgbClr val="241726"/>
                </a:solidFill>
                <a:latin typeface="Arapey"/>
              </a:rPr>
              <a:t>Tujuan barang dan jasa diproduksi yaitu:</a:t>
            </a:r>
          </a:p>
          <a:p>
            <a:pPr>
              <a:lnSpc>
                <a:spcPts val="3716"/>
              </a:lnSpc>
            </a:pPr>
            <a:r>
              <a:rPr lang="en-US" sz="2654">
                <a:solidFill>
                  <a:srgbClr val="241726"/>
                </a:solidFill>
                <a:latin typeface="Arapey"/>
              </a:rPr>
              <a:t>a. Memenuhi Kebutuhan manusia</a:t>
            </a:r>
          </a:p>
          <a:p>
            <a:pPr>
              <a:lnSpc>
                <a:spcPts val="3716"/>
              </a:lnSpc>
            </a:pPr>
            <a:r>
              <a:rPr lang="en-US" sz="2654">
                <a:solidFill>
                  <a:srgbClr val="241726"/>
                </a:solidFill>
                <a:latin typeface="Arapey"/>
              </a:rPr>
              <a:t>b. Mencari Keuntungan/laba</a:t>
            </a:r>
          </a:p>
          <a:p>
            <a:pPr>
              <a:lnSpc>
                <a:spcPts val="3716"/>
              </a:lnSpc>
            </a:pPr>
            <a:r>
              <a:rPr lang="en-US" sz="2654">
                <a:solidFill>
                  <a:srgbClr val="241726"/>
                </a:solidFill>
                <a:latin typeface="Arapey"/>
              </a:rPr>
              <a:t>c. Menjaga kelangsungan hidup perusahaan</a:t>
            </a:r>
          </a:p>
          <a:p>
            <a:pPr>
              <a:lnSpc>
                <a:spcPts val="3716"/>
              </a:lnSpc>
            </a:pPr>
            <a:r>
              <a:rPr lang="en-US" sz="2654">
                <a:solidFill>
                  <a:srgbClr val="241726"/>
                </a:solidFill>
                <a:latin typeface="Arapey"/>
              </a:rPr>
              <a:t>d. Meningkatkan mutu dan jumlah produksi</a:t>
            </a:r>
          </a:p>
          <a:p>
            <a:pPr>
              <a:lnSpc>
                <a:spcPts val="3716"/>
              </a:lnSpc>
            </a:pPr>
            <a:r>
              <a:rPr lang="en-US" sz="2654">
                <a:solidFill>
                  <a:srgbClr val="241726"/>
                </a:solidFill>
                <a:latin typeface="Arapey"/>
              </a:rPr>
              <a:t>.</a:t>
            </a:r>
          </a:p>
          <a:p>
            <a:pPr algn="l" marL="0" indent="0" lvl="0">
              <a:lnSpc>
                <a:spcPts val="3716"/>
              </a:lnSpc>
              <a:spcBef>
                <a:spcPct val="0"/>
              </a:spcBef>
            </a:pPr>
          </a:p>
        </p:txBody>
      </p:sp>
      <p:pic>
        <p:nvPicPr>
          <p:cNvPr name="Picture 4" id="4"/>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403529">
            <a:off x="-2956264" y="7110625"/>
            <a:ext cx="10370934" cy="6870744"/>
          </a:xfrm>
          <a:prstGeom prst="rect">
            <a:avLst/>
          </a:prstGeom>
        </p:spPr>
      </p:pic>
      <p:pic>
        <p:nvPicPr>
          <p:cNvPr name="Picture 5" id="5"/>
          <p:cNvPicPr>
            <a:picLocks noChangeAspect="true"/>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4674">
            <a:off x="-6930382" y="-4809304"/>
            <a:ext cx="11788114" cy="7809625"/>
          </a:xfrm>
          <a:prstGeom prst="rect">
            <a:avLst/>
          </a:prstGeom>
        </p:spPr>
      </p:pic>
      <p:pic>
        <p:nvPicPr>
          <p:cNvPr name="Picture 6" id="6"/>
          <p:cNvPicPr>
            <a:picLocks noChangeAspect="true"/>
          </p:cNvPicPr>
          <p:nvPr/>
        </p:nvPicPr>
        <p:blipFill>
          <a:blip r:embed="rId4">
            <a:alphaModFix amt="3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4674">
            <a:off x="11532173" y="5585607"/>
            <a:ext cx="11788114" cy="7809625"/>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734622" y="5033250"/>
            <a:ext cx="603830" cy="865706"/>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734622" y="5033250"/>
            <a:ext cx="603830" cy="865706"/>
          </a:xfrm>
          <a:prstGeom prst="rect">
            <a:avLst/>
          </a:prstGeom>
        </p:spPr>
      </p:pic>
      <p:grpSp>
        <p:nvGrpSpPr>
          <p:cNvPr name="Group 9" id="9"/>
          <p:cNvGrpSpPr/>
          <p:nvPr/>
        </p:nvGrpSpPr>
        <p:grpSpPr>
          <a:xfrm rot="0">
            <a:off x="12146822" y="6324921"/>
            <a:ext cx="6141178" cy="3528075"/>
            <a:chOff x="0" y="0"/>
            <a:chExt cx="8188238" cy="4704099"/>
          </a:xfrm>
        </p:grpSpPr>
        <p:pic>
          <p:nvPicPr>
            <p:cNvPr name="Picture 10" id="1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379339" y="218708"/>
              <a:ext cx="4808899" cy="4485391"/>
            </a:xfrm>
            <a:prstGeom prst="rect">
              <a:avLst/>
            </a:prstGeom>
          </p:spPr>
        </p:pic>
        <p:pic>
          <p:nvPicPr>
            <p:cNvPr name="Picture 11" id="1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0" y="0"/>
              <a:ext cx="3978976" cy="2242696"/>
            </a:xfrm>
            <a:prstGeom prst="rect">
              <a:avLst/>
            </a:prstGeom>
          </p:spPr>
        </p:pic>
        <p:pic>
          <p:nvPicPr>
            <p:cNvPr name="Picture 12" id="12"/>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59349" t="0" r="0" b="60397"/>
            <a:stretch>
              <a:fillRect/>
            </a:stretch>
          </p:blipFill>
          <p:spPr>
            <a:xfrm flipH="false" flipV="false" rot="0">
              <a:off x="3588064" y="2616490"/>
              <a:ext cx="781823" cy="999808"/>
            </a:xfrm>
            <a:prstGeom prst="rect">
              <a:avLst/>
            </a:prstGeom>
          </p:spPr>
        </p:pic>
      </p:grpSp>
      <p:pic>
        <p:nvPicPr>
          <p:cNvPr name="Picture 13" id="13"/>
          <p:cNvPicPr>
            <a:picLocks noChangeAspect="true"/>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84674">
            <a:off x="11789227" y="-5625325"/>
            <a:ext cx="12997546" cy="8610874"/>
          </a:xfrm>
          <a:prstGeom prst="rect">
            <a:avLst/>
          </a:prstGeom>
        </p:spPr>
      </p:pic>
      <p:pic>
        <p:nvPicPr>
          <p:cNvPr name="Picture 14" id="14"/>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005810" y="808136"/>
            <a:ext cx="7315200" cy="1050729"/>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84674">
            <a:off x="12561093" y="5985739"/>
            <a:ext cx="11788114" cy="7809625"/>
          </a:xfrm>
          <a:prstGeom prst="rect">
            <a:avLst/>
          </a:prstGeom>
        </p:spPr>
      </p:pic>
      <p:pic>
        <p:nvPicPr>
          <p:cNvPr name="Picture 3" id="3"/>
          <p:cNvPicPr>
            <a:picLocks noChangeAspect="true"/>
          </p:cNvPicPr>
          <p:nvPr/>
        </p:nvPicPr>
        <p:blipFill>
          <a:blip r:embed="rId4">
            <a:alphaModFix amt="3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3437430">
            <a:off x="-1712557" y="7831678"/>
            <a:ext cx="7412294" cy="4910645"/>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9349" t="0" r="0" b="60397"/>
          <a:stretch>
            <a:fillRect/>
          </a:stretch>
        </p:blipFill>
        <p:spPr>
          <a:xfrm flipH="false" flipV="false" rot="0">
            <a:off x="15735839" y="9258300"/>
            <a:ext cx="664738" cy="850077"/>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9349" t="0" r="0" b="60397"/>
          <a:stretch>
            <a:fillRect/>
          </a:stretch>
        </p:blipFill>
        <p:spPr>
          <a:xfrm flipH="false" flipV="false" rot="0">
            <a:off x="15071101" y="428625"/>
            <a:ext cx="664738" cy="850077"/>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92192" y="9890552"/>
            <a:ext cx="2241783" cy="550256"/>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6400576" y="526776"/>
            <a:ext cx="891375" cy="1503853"/>
          </a:xfrm>
          <a:prstGeom prst="rect">
            <a:avLst/>
          </a:prstGeom>
        </p:spPr>
      </p:pic>
      <p:sp>
        <p:nvSpPr>
          <p:cNvPr name="TextBox 8" id="8"/>
          <p:cNvSpPr txBox="true"/>
          <p:nvPr/>
        </p:nvSpPr>
        <p:spPr>
          <a:xfrm rot="0">
            <a:off x="3355319" y="438150"/>
            <a:ext cx="5413917" cy="1190625"/>
          </a:xfrm>
          <a:prstGeom prst="rect">
            <a:avLst/>
          </a:prstGeom>
        </p:spPr>
        <p:txBody>
          <a:bodyPr anchor="t" rtlCol="false" tIns="0" lIns="0" bIns="0" rIns="0">
            <a:spAutoFit/>
          </a:bodyPr>
          <a:lstStyle/>
          <a:p>
            <a:pPr marL="0" indent="0" lvl="0">
              <a:lnSpc>
                <a:spcPts val="9479"/>
              </a:lnSpc>
              <a:spcBef>
                <a:spcPct val="0"/>
              </a:spcBef>
            </a:pPr>
            <a:r>
              <a:rPr lang="en-US" sz="7899">
                <a:solidFill>
                  <a:srgbClr val="241726"/>
                </a:solidFill>
                <a:latin typeface="Amatic SC"/>
              </a:rPr>
              <a:t>Fungsi produksi</a:t>
            </a:r>
          </a:p>
        </p:txBody>
      </p:sp>
      <p:pic>
        <p:nvPicPr>
          <p:cNvPr name="Picture 9" id="9"/>
          <p:cNvPicPr>
            <a:picLocks noChangeAspect="true"/>
          </p:cNvPicPr>
          <p:nvPr/>
        </p:nvPicPr>
        <p:blipFill>
          <a:blip r:embed="rId4">
            <a:alphaModFix amt="3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3437430">
            <a:off x="13140117" y="-1757060"/>
            <a:ext cx="7412294" cy="4910645"/>
          </a:xfrm>
          <a:prstGeom prst="rect">
            <a:avLst/>
          </a:prstGeom>
        </p:spPr>
      </p:pic>
      <p:pic>
        <p:nvPicPr>
          <p:cNvPr name="Picture 10" id="10"/>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84674">
            <a:off x="-5439878" y="-5006711"/>
            <a:ext cx="11788114" cy="7809625"/>
          </a:xfrm>
          <a:prstGeom prst="rect">
            <a:avLst/>
          </a:prstGeom>
        </p:spPr>
      </p:pic>
      <p:pic>
        <p:nvPicPr>
          <p:cNvPr name="Picture 11" id="11"/>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454179" y="428625"/>
            <a:ext cx="2651362" cy="2057400"/>
          </a:xfrm>
          <a:prstGeom prst="rect">
            <a:avLst/>
          </a:prstGeom>
        </p:spPr>
      </p:pic>
      <p:pic>
        <p:nvPicPr>
          <p:cNvPr name="Picture 12" id="12"/>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993590" y="1462816"/>
            <a:ext cx="7315200" cy="567813"/>
          </a:xfrm>
          <a:prstGeom prst="rect">
            <a:avLst/>
          </a:prstGeom>
        </p:spPr>
      </p:pic>
      <p:sp>
        <p:nvSpPr>
          <p:cNvPr name="TextBox 13" id="13"/>
          <p:cNvSpPr txBox="true"/>
          <p:nvPr/>
        </p:nvSpPr>
        <p:spPr>
          <a:xfrm rot="0">
            <a:off x="531745" y="2753360"/>
            <a:ext cx="16314518" cy="1790065"/>
          </a:xfrm>
          <a:prstGeom prst="rect">
            <a:avLst/>
          </a:prstGeom>
        </p:spPr>
        <p:txBody>
          <a:bodyPr anchor="t" rtlCol="false" tIns="0" lIns="0" bIns="0" rIns="0">
            <a:spAutoFit/>
          </a:bodyPr>
          <a:lstStyle/>
          <a:p>
            <a:pPr>
              <a:lnSpc>
                <a:spcPts val="4759"/>
              </a:lnSpc>
            </a:pPr>
            <a:r>
              <a:rPr lang="en-US" sz="3399">
                <a:solidFill>
                  <a:srgbClr val="241726"/>
                </a:solidFill>
                <a:latin typeface="Arapey"/>
              </a:rPr>
              <a:t>Fungsi Produksi menunjukan hubungan antara jumlah faktor produksi (masukan) dan jumlah produksi (luaran) tertentu. Hubungan ini merupakan hubungan teknis antara masukan dan luaran. </a:t>
            </a:r>
          </a:p>
        </p:txBody>
      </p:sp>
      <p:sp>
        <p:nvSpPr>
          <p:cNvPr name="TextBox 14" id="14"/>
          <p:cNvSpPr txBox="true"/>
          <p:nvPr/>
        </p:nvSpPr>
        <p:spPr>
          <a:xfrm rot="0">
            <a:off x="2219792" y="5067300"/>
            <a:ext cx="13183677" cy="3590290"/>
          </a:xfrm>
          <a:prstGeom prst="rect">
            <a:avLst/>
          </a:prstGeom>
        </p:spPr>
        <p:txBody>
          <a:bodyPr anchor="t" rtlCol="false" tIns="0" lIns="0" bIns="0" rIns="0">
            <a:spAutoFit/>
          </a:bodyPr>
          <a:lstStyle/>
          <a:p>
            <a:pPr algn="ctr">
              <a:lnSpc>
                <a:spcPts val="4759"/>
              </a:lnSpc>
            </a:pPr>
            <a:r>
              <a:rPr lang="en-US" sz="3399">
                <a:solidFill>
                  <a:srgbClr val="241726"/>
                </a:solidFill>
                <a:latin typeface="Arapey"/>
              </a:rPr>
              <a:t>Dalam bentuk persamaan kita dapat menuliskannya sebagai berikut :</a:t>
            </a:r>
          </a:p>
          <a:p>
            <a:pPr algn="ctr">
              <a:lnSpc>
                <a:spcPts val="4759"/>
              </a:lnSpc>
            </a:pPr>
            <a:r>
              <a:rPr lang="en-US" sz="3399">
                <a:solidFill>
                  <a:srgbClr val="241726"/>
                </a:solidFill>
                <a:latin typeface="Arapey"/>
              </a:rPr>
              <a:t>Y = f (K,N)</a:t>
            </a:r>
          </a:p>
          <a:p>
            <a:pPr algn="ctr">
              <a:lnSpc>
                <a:spcPts val="4759"/>
              </a:lnSpc>
            </a:pPr>
            <a:r>
              <a:rPr lang="en-US" sz="3399">
                <a:solidFill>
                  <a:srgbClr val="241726"/>
                </a:solidFill>
                <a:latin typeface="Arapey"/>
              </a:rPr>
              <a:t>Di mana:</a:t>
            </a:r>
          </a:p>
          <a:p>
            <a:pPr algn="ctr">
              <a:lnSpc>
                <a:spcPts val="4759"/>
              </a:lnSpc>
            </a:pPr>
            <a:r>
              <a:rPr lang="en-US" sz="3399">
                <a:solidFill>
                  <a:srgbClr val="241726"/>
                </a:solidFill>
                <a:latin typeface="Arapey"/>
              </a:rPr>
              <a:t>Y = Produksi (luaran) nasional</a:t>
            </a:r>
          </a:p>
          <a:p>
            <a:pPr algn="ctr">
              <a:lnSpc>
                <a:spcPts val="4759"/>
              </a:lnSpc>
            </a:pPr>
            <a:r>
              <a:rPr lang="en-US" sz="3399">
                <a:solidFill>
                  <a:srgbClr val="241726"/>
                </a:solidFill>
                <a:latin typeface="Arapey"/>
              </a:rPr>
              <a:t>K = Persediaan kapital (capital stock) N = Jumlah tenaga kerja.</a:t>
            </a:r>
          </a:p>
          <a:p>
            <a:pPr algn="ctr">
              <a:lnSpc>
                <a:spcPts val="475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700000">
            <a:off x="-3118298" y="-6712445"/>
            <a:ext cx="8744342" cy="9356786"/>
          </a:xfrm>
          <a:prstGeom prst="rect">
            <a:avLst/>
          </a:prstGeom>
        </p:spPr>
      </p:pic>
      <p:pic>
        <p:nvPicPr>
          <p:cNvPr name="Picture 3" id="3"/>
          <p:cNvPicPr>
            <a:picLocks noChangeAspect="true"/>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758230">
            <a:off x="-2520050" y="7739052"/>
            <a:ext cx="11634910" cy="7708128"/>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293265" y="-2034051"/>
            <a:ext cx="7204569" cy="7177551"/>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383244">
            <a:off x="4923403" y="9489144"/>
            <a:ext cx="1374135" cy="956898"/>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7000211" y="657247"/>
            <a:ext cx="518177" cy="742906"/>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366086" y="417777"/>
            <a:ext cx="2385225" cy="610923"/>
          </a:xfrm>
          <a:prstGeom prst="rect">
            <a:avLst/>
          </a:prstGeom>
        </p:spPr>
      </p:pic>
      <p:pic>
        <p:nvPicPr>
          <p:cNvPr name="Picture 8" id="8"/>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3987186" y="7520307"/>
            <a:ext cx="5507873" cy="4114800"/>
          </a:xfrm>
          <a:prstGeom prst="rect">
            <a:avLst/>
          </a:prstGeom>
        </p:spPr>
      </p:pic>
      <p:pic>
        <p:nvPicPr>
          <p:cNvPr name="Picture 9" id="9"/>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16298660" y="7520307"/>
            <a:ext cx="1596890" cy="2453323"/>
          </a:xfrm>
          <a:prstGeom prst="rect">
            <a:avLst/>
          </a:prstGeom>
        </p:spPr>
      </p:pic>
      <p:sp>
        <p:nvSpPr>
          <p:cNvPr name="TextBox 10" id="10"/>
          <p:cNvSpPr txBox="true"/>
          <p:nvPr/>
        </p:nvSpPr>
        <p:spPr>
          <a:xfrm rot="0">
            <a:off x="518406" y="1571625"/>
            <a:ext cx="16999983" cy="8816975"/>
          </a:xfrm>
          <a:prstGeom prst="rect">
            <a:avLst/>
          </a:prstGeom>
        </p:spPr>
        <p:txBody>
          <a:bodyPr anchor="t" rtlCol="false" tIns="0" lIns="0" bIns="0" rIns="0">
            <a:spAutoFit/>
          </a:bodyPr>
          <a:lstStyle/>
          <a:p>
            <a:pPr>
              <a:lnSpc>
                <a:spcPts val="2800"/>
              </a:lnSpc>
            </a:pPr>
            <a:r>
              <a:rPr lang="en-US" sz="2000">
                <a:solidFill>
                  <a:srgbClr val="241726"/>
                </a:solidFill>
                <a:latin typeface="Public Sans"/>
              </a:rPr>
              <a:t>Jenis – jenis produksi dibagi dalam beberapa hal diantaranya yaitu </a:t>
            </a:r>
          </a:p>
          <a:p>
            <a:pPr>
              <a:lnSpc>
                <a:spcPts val="2800"/>
              </a:lnSpc>
            </a:pPr>
          </a:p>
          <a:p>
            <a:pPr>
              <a:lnSpc>
                <a:spcPts val="2800"/>
              </a:lnSpc>
            </a:pPr>
            <a:r>
              <a:rPr lang="en-US" sz="2000">
                <a:solidFill>
                  <a:srgbClr val="241726"/>
                </a:solidFill>
                <a:latin typeface="Public Sans"/>
              </a:rPr>
              <a:t>1. Produksi Berdasarkan Hasilnya</a:t>
            </a:r>
          </a:p>
          <a:p>
            <a:pPr>
              <a:lnSpc>
                <a:spcPts val="2800"/>
              </a:lnSpc>
            </a:pPr>
            <a:r>
              <a:rPr lang="en-US" sz="2000">
                <a:solidFill>
                  <a:srgbClr val="241726"/>
                </a:solidFill>
                <a:latin typeface="Public Sans"/>
              </a:rPr>
              <a:t>Kegiatan produksi ini tentunya lebih memprioritaskan pada hasil yang kemudian nantinya akan menjadi nilai tambah dan nilai guna. Produksi berdasarkan hasilnya terdiri dari :</a:t>
            </a:r>
          </a:p>
          <a:p>
            <a:pPr>
              <a:lnSpc>
                <a:spcPts val="2800"/>
              </a:lnSpc>
            </a:pPr>
            <a:r>
              <a:rPr lang="en-US" sz="2000">
                <a:solidFill>
                  <a:srgbClr val="241726"/>
                </a:solidFill>
                <a:latin typeface="Public Sans"/>
              </a:rPr>
              <a:t>a. Produksi Barang</a:t>
            </a:r>
          </a:p>
          <a:p>
            <a:pPr>
              <a:lnSpc>
                <a:spcPts val="2800"/>
              </a:lnSpc>
            </a:pPr>
            <a:r>
              <a:rPr lang="en-US" sz="2000">
                <a:solidFill>
                  <a:srgbClr val="241726"/>
                </a:solidFill>
                <a:latin typeface="Public Sans"/>
              </a:rPr>
              <a:t>b. Produksi Jasa</a:t>
            </a:r>
          </a:p>
          <a:p>
            <a:pPr>
              <a:lnSpc>
                <a:spcPts val="2800"/>
              </a:lnSpc>
            </a:pPr>
          </a:p>
          <a:p>
            <a:pPr>
              <a:lnSpc>
                <a:spcPts val="2800"/>
              </a:lnSpc>
            </a:pPr>
            <a:r>
              <a:rPr lang="en-US" sz="2000">
                <a:solidFill>
                  <a:srgbClr val="241726"/>
                </a:solidFill>
                <a:latin typeface="Public Sans"/>
              </a:rPr>
              <a:t>2. Produksi Berdasarkan Tingkatannya</a:t>
            </a:r>
          </a:p>
          <a:p>
            <a:pPr>
              <a:lnSpc>
                <a:spcPts val="2800"/>
              </a:lnSpc>
            </a:pPr>
            <a:r>
              <a:rPr lang="en-US" sz="2000">
                <a:solidFill>
                  <a:srgbClr val="241726"/>
                </a:solidFill>
                <a:latin typeface="Public Sans"/>
              </a:rPr>
              <a:t>Kegiatan produksi ini lebih cenderung mengarah pada penekunan yang berada disuatu bidang sektor. Sehingga dibawah naungan seorang pemimpin. Produksi berdasarkan tingkatanya terdiri dari :</a:t>
            </a:r>
          </a:p>
          <a:p>
            <a:pPr>
              <a:lnSpc>
                <a:spcPts val="2800"/>
              </a:lnSpc>
            </a:pPr>
            <a:r>
              <a:rPr lang="en-US" sz="2000">
                <a:solidFill>
                  <a:srgbClr val="241726"/>
                </a:solidFill>
                <a:latin typeface="Public Sans"/>
              </a:rPr>
              <a:t>a. Produksi Primer</a:t>
            </a:r>
          </a:p>
          <a:p>
            <a:pPr>
              <a:lnSpc>
                <a:spcPts val="2800"/>
              </a:lnSpc>
            </a:pPr>
            <a:r>
              <a:rPr lang="en-US" sz="2000">
                <a:solidFill>
                  <a:srgbClr val="241726"/>
                </a:solidFill>
                <a:latin typeface="Public Sans"/>
              </a:rPr>
              <a:t>b. Produksi Sekunder</a:t>
            </a:r>
          </a:p>
          <a:p>
            <a:pPr>
              <a:lnSpc>
                <a:spcPts val="2800"/>
              </a:lnSpc>
            </a:pPr>
            <a:r>
              <a:rPr lang="en-US" sz="2000">
                <a:solidFill>
                  <a:srgbClr val="241726"/>
                </a:solidFill>
                <a:latin typeface="Public Sans"/>
              </a:rPr>
              <a:t>c. Produksi Tersier</a:t>
            </a:r>
          </a:p>
          <a:p>
            <a:pPr>
              <a:lnSpc>
                <a:spcPts val="2800"/>
              </a:lnSpc>
            </a:pPr>
          </a:p>
          <a:p>
            <a:pPr>
              <a:lnSpc>
                <a:spcPts val="2800"/>
              </a:lnSpc>
            </a:pPr>
            <a:r>
              <a:rPr lang="en-US" sz="2000">
                <a:solidFill>
                  <a:srgbClr val="241726"/>
                </a:solidFill>
                <a:latin typeface="Public Sans"/>
              </a:rPr>
              <a:t>3. Produksi Berdasarkan Wujudnya</a:t>
            </a:r>
          </a:p>
          <a:p>
            <a:pPr>
              <a:lnSpc>
                <a:spcPts val="2800"/>
              </a:lnSpc>
            </a:pPr>
            <a:r>
              <a:rPr lang="en-US" sz="2000">
                <a:solidFill>
                  <a:srgbClr val="241726"/>
                </a:solidFill>
                <a:latin typeface="Public Sans"/>
              </a:rPr>
              <a:t>Kegiatan produksi ini mengarah pada proses pembuatan sesuatu yang memiliki daya guna dan bermanfaat untu digunakan sehari – hari, bahkan sangat sering digunakan. Sehingga setiap orang pasti membutuhkannya. Produksi berdasarkan wujudnya terdiri dari :</a:t>
            </a:r>
          </a:p>
          <a:p>
            <a:pPr>
              <a:lnSpc>
                <a:spcPts val="2800"/>
              </a:lnSpc>
            </a:pPr>
            <a:r>
              <a:rPr lang="en-US" sz="2000">
                <a:solidFill>
                  <a:srgbClr val="241726"/>
                </a:solidFill>
                <a:latin typeface="Public Sans"/>
              </a:rPr>
              <a:t>a. Produksi Kimiawi</a:t>
            </a:r>
          </a:p>
          <a:p>
            <a:pPr>
              <a:lnSpc>
                <a:spcPts val="2800"/>
              </a:lnSpc>
            </a:pPr>
            <a:r>
              <a:rPr lang="en-US" sz="2000">
                <a:solidFill>
                  <a:srgbClr val="241726"/>
                </a:solidFill>
                <a:latin typeface="Public Sans"/>
              </a:rPr>
              <a:t>b. Produksi Perubahan Bentuk</a:t>
            </a:r>
          </a:p>
          <a:p>
            <a:pPr>
              <a:lnSpc>
                <a:spcPts val="2800"/>
              </a:lnSpc>
            </a:pPr>
            <a:r>
              <a:rPr lang="en-US" sz="2000">
                <a:solidFill>
                  <a:srgbClr val="241726"/>
                </a:solidFill>
                <a:latin typeface="Public Sans"/>
              </a:rPr>
              <a:t>c. Produksi Perakitan</a:t>
            </a:r>
          </a:p>
          <a:p>
            <a:pPr>
              <a:lnSpc>
                <a:spcPts val="2800"/>
              </a:lnSpc>
            </a:pPr>
            <a:r>
              <a:rPr lang="en-US" sz="2000">
                <a:solidFill>
                  <a:srgbClr val="241726"/>
                </a:solidFill>
                <a:latin typeface="Public Sans"/>
              </a:rPr>
              <a:t>d. Produksi Transportasi</a:t>
            </a:r>
          </a:p>
          <a:p>
            <a:pPr>
              <a:lnSpc>
                <a:spcPts val="2800"/>
              </a:lnSpc>
            </a:pPr>
            <a:r>
              <a:rPr lang="en-US" sz="2000">
                <a:solidFill>
                  <a:srgbClr val="241726"/>
                </a:solidFill>
                <a:latin typeface="Public Sans"/>
              </a:rPr>
              <a:t>e. Produksi Jasa Administrasi</a:t>
            </a:r>
          </a:p>
          <a:p>
            <a:pPr>
              <a:lnSpc>
                <a:spcPts val="2800"/>
              </a:lnSpc>
            </a:pPr>
          </a:p>
          <a:p>
            <a:pPr marL="0" indent="0" lvl="0">
              <a:lnSpc>
                <a:spcPts val="2800"/>
              </a:lnSpc>
              <a:spcBef>
                <a:spcPct val="0"/>
              </a:spcBef>
            </a:pPr>
          </a:p>
        </p:txBody>
      </p:sp>
      <p:sp>
        <p:nvSpPr>
          <p:cNvPr name="TextBox 11" id="11"/>
          <p:cNvSpPr txBox="true"/>
          <p:nvPr/>
        </p:nvSpPr>
        <p:spPr>
          <a:xfrm rot="0">
            <a:off x="4546879" y="132688"/>
            <a:ext cx="7950820" cy="1190625"/>
          </a:xfrm>
          <a:prstGeom prst="rect">
            <a:avLst/>
          </a:prstGeom>
        </p:spPr>
        <p:txBody>
          <a:bodyPr anchor="t" rtlCol="false" tIns="0" lIns="0" bIns="0" rIns="0">
            <a:spAutoFit/>
          </a:bodyPr>
          <a:lstStyle/>
          <a:p>
            <a:pPr marL="0" indent="0" lvl="0">
              <a:lnSpc>
                <a:spcPts val="9479"/>
              </a:lnSpc>
              <a:spcBef>
                <a:spcPct val="0"/>
              </a:spcBef>
            </a:pPr>
            <a:r>
              <a:rPr lang="en-US" sz="7899">
                <a:solidFill>
                  <a:srgbClr val="241726"/>
                </a:solidFill>
                <a:latin typeface="Amatic SC"/>
              </a:rPr>
              <a:t>Jenis-jenis produksi</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DFC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056368">
            <a:off x="-3685734" y="6370956"/>
            <a:ext cx="10370934" cy="6870744"/>
          </a:xfrm>
          <a:prstGeom prst="rect">
            <a:avLst/>
          </a:prstGeom>
        </p:spPr>
      </p:pic>
      <p:pic>
        <p:nvPicPr>
          <p:cNvPr name="Picture 3" id="3"/>
          <p:cNvPicPr>
            <a:picLocks noChangeAspect="true"/>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4674">
            <a:off x="-6770594" y="-4576005"/>
            <a:ext cx="11788114" cy="7809625"/>
          </a:xfrm>
          <a:prstGeom prst="rect">
            <a:avLst/>
          </a:prstGeom>
        </p:spPr>
      </p:pic>
      <p:grpSp>
        <p:nvGrpSpPr>
          <p:cNvPr name="Group 4" id="4"/>
          <p:cNvGrpSpPr/>
          <p:nvPr/>
        </p:nvGrpSpPr>
        <p:grpSpPr>
          <a:xfrm rot="0">
            <a:off x="2300567" y="758940"/>
            <a:ext cx="13529193" cy="8854846"/>
            <a:chOff x="0" y="0"/>
            <a:chExt cx="18038925" cy="11806461"/>
          </a:xfrm>
        </p:grpSpPr>
        <p:sp>
          <p:nvSpPr>
            <p:cNvPr name="TextBox 5" id="5"/>
            <p:cNvSpPr txBox="true"/>
            <p:nvPr/>
          </p:nvSpPr>
          <p:spPr>
            <a:xfrm rot="0">
              <a:off x="0" y="9525"/>
              <a:ext cx="18038925" cy="1565275"/>
            </a:xfrm>
            <a:prstGeom prst="rect">
              <a:avLst/>
            </a:prstGeom>
          </p:spPr>
          <p:txBody>
            <a:bodyPr anchor="t" rtlCol="false" tIns="0" lIns="0" bIns="0" rIns="0">
              <a:spAutoFit/>
            </a:bodyPr>
            <a:lstStyle/>
            <a:p>
              <a:pPr algn="ctr">
                <a:lnSpc>
                  <a:spcPts val="9360"/>
                </a:lnSpc>
              </a:pPr>
              <a:r>
                <a:rPr lang="en-US" sz="7800">
                  <a:solidFill>
                    <a:srgbClr val="241726"/>
                  </a:solidFill>
                  <a:latin typeface="Amatic SC"/>
                </a:rPr>
                <a:t>tahapan Produksi</a:t>
              </a:r>
            </a:p>
          </p:txBody>
        </p:sp>
        <p:sp>
          <p:nvSpPr>
            <p:cNvPr name="TextBox 6" id="6"/>
            <p:cNvSpPr txBox="true"/>
            <p:nvPr/>
          </p:nvSpPr>
          <p:spPr>
            <a:xfrm rot="0">
              <a:off x="0" y="2132236"/>
              <a:ext cx="18038925" cy="9674225"/>
            </a:xfrm>
            <a:prstGeom prst="rect">
              <a:avLst/>
            </a:prstGeom>
          </p:spPr>
          <p:txBody>
            <a:bodyPr anchor="t" rtlCol="false" tIns="0" lIns="0" bIns="0" rIns="0">
              <a:spAutoFit/>
            </a:bodyPr>
            <a:lstStyle/>
            <a:p>
              <a:pPr>
                <a:lnSpc>
                  <a:spcPts val="3217"/>
                </a:lnSpc>
              </a:pPr>
              <a:r>
                <a:rPr lang="en-US" sz="2681">
                  <a:solidFill>
                    <a:srgbClr val="241726"/>
                  </a:solidFill>
                  <a:latin typeface="Public Sans Thin"/>
                </a:rPr>
                <a:t>Tahapan-tahapan dalam produksi, diantaranya adalah sebagai berikut:</a:t>
              </a:r>
            </a:p>
            <a:p>
              <a:pPr>
                <a:lnSpc>
                  <a:spcPts val="3217"/>
                </a:lnSpc>
              </a:pPr>
            </a:p>
            <a:p>
              <a:pPr>
                <a:lnSpc>
                  <a:spcPts val="3217"/>
                </a:lnSpc>
              </a:pPr>
              <a:r>
                <a:rPr lang="en-US" sz="2681">
                  <a:solidFill>
                    <a:srgbClr val="241726"/>
                  </a:solidFill>
                  <a:latin typeface="Public Sans Thin"/>
                </a:rPr>
                <a:t>1. Tahap Perencanaan (Planning), yaitu tahap yang paling mendasar dalam sebuah proses kegiatan produksi. Tujuannya meliputi produk apa yang akan diproduksi, bahan-bahan apa yang akan dibutuhkan, jumlah biaya yang dibutuhkan, untuk siapa produksi ditujukan dan menyusun strategi pemasaran. </a:t>
              </a:r>
            </a:p>
            <a:p>
              <a:pPr>
                <a:lnSpc>
                  <a:spcPts val="3217"/>
                </a:lnSpc>
              </a:pPr>
            </a:p>
            <a:p>
              <a:pPr>
                <a:lnSpc>
                  <a:spcPts val="3217"/>
                </a:lnSpc>
              </a:pPr>
              <a:r>
                <a:rPr lang="en-US" sz="2681">
                  <a:solidFill>
                    <a:srgbClr val="241726"/>
                  </a:solidFill>
                  <a:latin typeface="Public Sans Thin"/>
                </a:rPr>
                <a:t>2. Tahap Penentuan Alur (Routing), yaitu tahapan yang didalamnya terdapat penentuan urutan kegiatan produksi yang akan dilakukan. yang terdiri dari pengolahan bahan baku,pembentukan, pemolesan, finishing, penjagaan dan memeprhatikan kualitas mutu.</a:t>
              </a:r>
            </a:p>
            <a:p>
              <a:pPr>
                <a:lnSpc>
                  <a:spcPts val="3577"/>
                </a:lnSpc>
              </a:pPr>
            </a:p>
            <a:p>
              <a:pPr>
                <a:lnSpc>
                  <a:spcPts val="3217"/>
                </a:lnSpc>
              </a:pPr>
              <a:r>
                <a:rPr lang="en-US" sz="2681">
                  <a:solidFill>
                    <a:srgbClr val="241726"/>
                  </a:solidFill>
                  <a:latin typeface="Public Sans Thin"/>
                </a:rPr>
                <a:t>3. </a:t>
              </a:r>
              <a:r>
                <a:rPr lang="en-US" sz="2681">
                  <a:solidFill>
                    <a:srgbClr val="241726"/>
                  </a:solidFill>
                  <a:latin typeface="Public Sans Thin"/>
                </a:rPr>
                <a:t>Tahap Penjadwalan (Schedulling), yaitu tahap dimana penentuan kapan kegiatan produksi dilaksanakan. Mulai dari pengaturan jam kerja karyawan, waktu produksi dan waktu penyelesaian produksi.</a:t>
              </a:r>
            </a:p>
            <a:p>
              <a:pPr>
                <a:lnSpc>
                  <a:spcPts val="3217"/>
                </a:lnSpc>
              </a:pPr>
            </a:p>
            <a:p>
              <a:pPr>
                <a:lnSpc>
                  <a:spcPts val="3217"/>
                </a:lnSpc>
              </a:pPr>
              <a:r>
                <a:rPr lang="en-US" sz="2681">
                  <a:solidFill>
                    <a:srgbClr val="241726"/>
                  </a:solidFill>
                  <a:latin typeface="Public Sans Thin"/>
                </a:rPr>
                <a:t>4. </a:t>
              </a:r>
              <a:r>
                <a:rPr lang="en-US" sz="2681">
                  <a:solidFill>
                    <a:srgbClr val="241726"/>
                  </a:solidFill>
                  <a:latin typeface="Public Sans Thin"/>
                </a:rPr>
                <a:t>Tahap Produksi Terakhir (Dispathing), yaitu proses produksi yang merupakan kegiatan inti setelah melewati beberapa tahapan yang lain.</a:t>
              </a:r>
            </a:p>
          </p:txBody>
        </p:sp>
      </p:grpSp>
      <p:pic>
        <p:nvPicPr>
          <p:cNvPr name="Picture 7" id="7"/>
          <p:cNvPicPr>
            <a:picLocks noChangeAspect="true"/>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17669">
            <a:off x="12927960" y="-5030450"/>
            <a:ext cx="11788114" cy="7809625"/>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683924">
            <a:off x="13723417" y="7004747"/>
            <a:ext cx="6453203" cy="6905178"/>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59349" t="0" r="0" b="60397"/>
          <a:stretch>
            <a:fillRect/>
          </a:stretch>
        </p:blipFill>
        <p:spPr>
          <a:xfrm flipH="false" flipV="false" rot="0">
            <a:off x="2408700" y="1028700"/>
            <a:ext cx="563078" cy="720074"/>
          </a:xfrm>
          <a:prstGeom prst="rect">
            <a:avLst/>
          </a:prstGeom>
        </p:spPr>
      </p:pic>
      <p:pic>
        <p:nvPicPr>
          <p:cNvPr name="Picture 10" id="1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6450243" y="4721910"/>
            <a:ext cx="499775" cy="843179"/>
          </a:xfrm>
          <a:prstGeom prst="rect">
            <a:avLst/>
          </a:prstGeom>
        </p:spPr>
      </p:pic>
      <p:pic>
        <p:nvPicPr>
          <p:cNvPr name="Picture 11" id="11"/>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319381" y="7700480"/>
            <a:ext cx="360704" cy="6087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DAFN5j3JpN8</dc:identifier>
  <dcterms:modified xsi:type="dcterms:W3CDTF">2011-08-01T06:04:30Z</dcterms:modified>
  <cp:revision>1</cp:revision>
  <dc:title>Ppt_Kewirausahaan Kelompok 5</dc:title>
</cp:coreProperties>
</file>