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A48DD26C-6EAB-4547-8363-42064CB510A1}" type="datetimeFigureOut">
              <a:rPr lang="en-ID" smtClean="0"/>
              <a:t>6/16/2020</a:t>
            </a:fld>
            <a:endParaRPr lang="en-ID"/>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ID"/>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44F8993-A3ED-4578-B573-9C7B3A7C888D}" type="slidenum">
              <a:rPr lang="en-ID" smtClean="0"/>
              <a:t>‹#›</a:t>
            </a:fld>
            <a:endParaRPr lang="en-ID"/>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00837829"/>
      </p:ext>
    </p:extLst>
  </p:cSld>
  <p:clrMapOvr>
    <a:masterClrMapping/>
  </p:clrMapOvr>
  <p:extLst>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8DD26C-6EAB-4547-8363-42064CB510A1}" type="datetimeFigureOut">
              <a:rPr lang="en-ID" smtClean="0"/>
              <a:t>6/16/2020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44F8993-A3ED-4578-B573-9C7B3A7C888D}" type="slidenum">
              <a:rPr lang="en-ID" smtClean="0"/>
              <a:t>‹#›</a:t>
            </a:fld>
            <a:endParaRPr lang="en-ID"/>
          </a:p>
        </p:txBody>
      </p:sp>
    </p:spTree>
    <p:extLst>
      <p:ext uri="{BB962C8B-B14F-4D97-AF65-F5344CB8AC3E}">
        <p14:creationId xmlns:p14="http://schemas.microsoft.com/office/powerpoint/2010/main" val="220115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A48DD26C-6EAB-4547-8363-42064CB510A1}" type="datetimeFigureOut">
              <a:rPr lang="en-ID" smtClean="0"/>
              <a:t>6/16/2020</a:t>
            </a:fld>
            <a:endParaRPr lang="en-ID"/>
          </a:p>
        </p:txBody>
      </p:sp>
      <p:sp>
        <p:nvSpPr>
          <p:cNvPr id="5" name="Footer Placeholder 4"/>
          <p:cNvSpPr>
            <a:spLocks noGrp="1"/>
          </p:cNvSpPr>
          <p:nvPr>
            <p:ph type="ftr" sz="quarter" idx="11"/>
          </p:nvPr>
        </p:nvSpPr>
        <p:spPr>
          <a:xfrm>
            <a:off x="2933699" y="6296615"/>
            <a:ext cx="5959577" cy="365125"/>
          </a:xfrm>
        </p:spPr>
        <p:txBody>
          <a:bodyPr/>
          <a:lstStyle/>
          <a:p>
            <a:endParaRPr lang="en-ID"/>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44F8993-A3ED-4578-B573-9C7B3A7C888D}" type="slidenum">
              <a:rPr lang="en-ID" smtClean="0"/>
              <a:t>‹#›</a:t>
            </a:fld>
            <a:endParaRPr lang="en-ID"/>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51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8DD26C-6EAB-4547-8363-42064CB510A1}" type="datetimeFigureOut">
              <a:rPr lang="en-ID" smtClean="0"/>
              <a:t>6/16/2020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44F8993-A3ED-4578-B573-9C7B3A7C888D}" type="slidenum">
              <a:rPr lang="en-ID" smtClean="0"/>
              <a:t>‹#›</a:t>
            </a:fld>
            <a:endParaRPr lang="en-ID"/>
          </a:p>
        </p:txBody>
      </p:sp>
    </p:spTree>
    <p:extLst>
      <p:ext uri="{BB962C8B-B14F-4D97-AF65-F5344CB8AC3E}">
        <p14:creationId xmlns:p14="http://schemas.microsoft.com/office/powerpoint/2010/main" val="298665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A48DD26C-6EAB-4547-8363-42064CB510A1}" type="datetimeFigureOut">
              <a:rPr lang="en-ID" smtClean="0"/>
              <a:t>6/16/2020</a:t>
            </a:fld>
            <a:endParaRPr lang="en-ID"/>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ID"/>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44F8993-A3ED-4578-B573-9C7B3A7C888D}" type="slidenum">
              <a:rPr lang="en-ID" smtClean="0"/>
              <a:t>‹#›</a:t>
            </a:fld>
            <a:endParaRPr lang="en-ID"/>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4909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DD26C-6EAB-4547-8363-42064CB510A1}" type="datetimeFigureOut">
              <a:rPr lang="en-ID" smtClean="0"/>
              <a:t>6/16/2020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144F8993-A3ED-4578-B573-9C7B3A7C888D}" type="slidenum">
              <a:rPr lang="en-ID" smtClean="0"/>
              <a:t>‹#›</a:t>
            </a:fld>
            <a:endParaRPr lang="en-ID"/>
          </a:p>
        </p:txBody>
      </p:sp>
    </p:spTree>
    <p:extLst>
      <p:ext uri="{BB962C8B-B14F-4D97-AF65-F5344CB8AC3E}">
        <p14:creationId xmlns:p14="http://schemas.microsoft.com/office/powerpoint/2010/main" val="47934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8DD26C-6EAB-4547-8363-42064CB510A1}" type="datetimeFigureOut">
              <a:rPr lang="en-ID" smtClean="0"/>
              <a:t>6/16/2020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144F8993-A3ED-4578-B573-9C7B3A7C888D}" type="slidenum">
              <a:rPr lang="en-ID" smtClean="0"/>
              <a:t>‹#›</a:t>
            </a:fld>
            <a:endParaRPr lang="en-ID"/>
          </a:p>
        </p:txBody>
      </p:sp>
    </p:spTree>
    <p:extLst>
      <p:ext uri="{BB962C8B-B14F-4D97-AF65-F5344CB8AC3E}">
        <p14:creationId xmlns:p14="http://schemas.microsoft.com/office/powerpoint/2010/main" val="282598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8DD26C-6EAB-4547-8363-42064CB510A1}" type="datetimeFigureOut">
              <a:rPr lang="en-ID" smtClean="0"/>
              <a:t>6/16/2020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144F8993-A3ED-4578-B573-9C7B3A7C888D}" type="slidenum">
              <a:rPr lang="en-ID" smtClean="0"/>
              <a:t>‹#›</a:t>
            </a:fld>
            <a:endParaRPr lang="en-ID"/>
          </a:p>
        </p:txBody>
      </p:sp>
    </p:spTree>
    <p:extLst>
      <p:ext uri="{BB962C8B-B14F-4D97-AF65-F5344CB8AC3E}">
        <p14:creationId xmlns:p14="http://schemas.microsoft.com/office/powerpoint/2010/main" val="228826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A48DD26C-6EAB-4547-8363-42064CB510A1}" type="datetimeFigureOut">
              <a:rPr lang="en-ID" smtClean="0"/>
              <a:t>6/16/2020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144F8993-A3ED-4578-B573-9C7B3A7C888D}" type="slidenum">
              <a:rPr lang="en-ID" smtClean="0"/>
              <a:t>‹#›</a:t>
            </a:fld>
            <a:endParaRPr lang="en-ID"/>
          </a:p>
        </p:txBody>
      </p:sp>
    </p:spTree>
    <p:extLst>
      <p:ext uri="{BB962C8B-B14F-4D97-AF65-F5344CB8AC3E}">
        <p14:creationId xmlns:p14="http://schemas.microsoft.com/office/powerpoint/2010/main" val="1364347352"/>
      </p:ext>
    </p:extLst>
  </p:cSld>
  <p:clrMapOvr>
    <a:masterClrMapping/>
  </p:clrMapOvr>
  <p:extLst>
    <p:ext uri="{DCECCB84-F9BA-43D5-87BE-67443E8EF086}">
      <p15:sldGuideLst xmlns:p15="http://schemas.microsoft.com/office/powerpoint/2012/main" xmlns="">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A48DD26C-6EAB-4547-8363-42064CB510A1}" type="datetimeFigureOut">
              <a:rPr lang="en-ID" smtClean="0"/>
              <a:t>6/16/2020</a:t>
            </a:fld>
            <a:endParaRPr lang="en-ID"/>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ID"/>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44F8993-A3ED-4578-B573-9C7B3A7C888D}" type="slidenum">
              <a:rPr lang="en-ID" smtClean="0"/>
              <a:t>‹#›</a:t>
            </a:fld>
            <a:endParaRPr lang="en-ID"/>
          </a:p>
        </p:txBody>
      </p:sp>
    </p:spTree>
    <p:extLst>
      <p:ext uri="{BB962C8B-B14F-4D97-AF65-F5344CB8AC3E}">
        <p14:creationId xmlns:p14="http://schemas.microsoft.com/office/powerpoint/2010/main" val="2834745279"/>
      </p:ext>
    </p:extLst>
  </p:cSld>
  <p:clrMapOvr>
    <a:masterClrMapping/>
  </p:clrMapOvr>
  <p:extLst>
    <p:ext uri="{DCECCB84-F9BA-43D5-87BE-67443E8EF086}">
      <p15:sldGuideLst xmlns:p15="http://schemas.microsoft.com/office/powerpoint/2012/main" xmlns="">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A48DD26C-6EAB-4547-8363-42064CB510A1}" type="datetimeFigureOut">
              <a:rPr lang="en-ID" smtClean="0"/>
              <a:t>6/16/2020</a:t>
            </a:fld>
            <a:endParaRPr lang="en-ID"/>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ID"/>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44F8993-A3ED-4578-B573-9C7B3A7C888D}" type="slidenum">
              <a:rPr lang="en-ID" smtClean="0"/>
              <a:t>‹#›</a:t>
            </a:fld>
            <a:endParaRPr lang="en-ID"/>
          </a:p>
        </p:txBody>
      </p:sp>
    </p:spTree>
    <p:extLst>
      <p:ext uri="{BB962C8B-B14F-4D97-AF65-F5344CB8AC3E}">
        <p14:creationId xmlns:p14="http://schemas.microsoft.com/office/powerpoint/2010/main" val="170548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A48DD26C-6EAB-4547-8363-42064CB510A1}" type="datetimeFigureOut">
              <a:rPr lang="en-ID" smtClean="0"/>
              <a:t>6/16/2020</a:t>
            </a:fld>
            <a:endParaRPr lang="en-ID"/>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ID"/>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44F8993-A3ED-4578-B573-9C7B3A7C888D}" type="slidenum">
              <a:rPr lang="en-ID" smtClean="0"/>
              <a:t>‹#›</a:t>
            </a:fld>
            <a:endParaRPr lang="en-ID"/>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7504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36E27C40-104A-4C05-A382-21A40999A1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xmlns="" id="{2F5AE6E9-C0B8-485A-B03B-842FC7840FB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175" y="-19050"/>
            <a:ext cx="12201525" cy="6883400"/>
            <a:chOff x="-3175" y="-19050"/>
            <a:chExt cx="12201525" cy="6883400"/>
          </a:xfrm>
          <a:solidFill>
            <a:srgbClr val="FEFCF7">
              <a:alpha val="10000"/>
            </a:srgbClr>
          </a:solidFill>
        </p:grpSpPr>
        <p:sp>
          <p:nvSpPr>
            <p:cNvPr id="11" name="Freeform 13">
              <a:extLst>
                <a:ext uri="{FF2B5EF4-FFF2-40B4-BE49-F238E27FC236}">
                  <a16:creationId xmlns:a16="http://schemas.microsoft.com/office/drawing/2014/main" xmlns="" id="{4EA42B7B-6F15-4CC7-BBCC-2B2A605053A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grpFill/>
            <a:ln>
              <a:noFill/>
            </a:ln>
          </p:spPr>
        </p:sp>
        <p:sp>
          <p:nvSpPr>
            <p:cNvPr id="12" name="Freeform 9">
              <a:extLst>
                <a:ext uri="{FF2B5EF4-FFF2-40B4-BE49-F238E27FC236}">
                  <a16:creationId xmlns:a16="http://schemas.microsoft.com/office/drawing/2014/main" xmlns="" id="{C960FF94-1DD0-415F-B0B8-3FED9DC3E30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grpFill/>
            <a:ln>
              <a:noFill/>
            </a:ln>
          </p:spPr>
        </p:sp>
        <p:sp>
          <p:nvSpPr>
            <p:cNvPr id="13" name="Freeform 5">
              <a:extLst>
                <a:ext uri="{FF2B5EF4-FFF2-40B4-BE49-F238E27FC236}">
                  <a16:creationId xmlns:a16="http://schemas.microsoft.com/office/drawing/2014/main" xmlns="" id="{1992D805-D4D8-4EE1-A4B9-7A54B65237F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grpFill/>
            <a:ln>
              <a:noFill/>
            </a:ln>
          </p:spPr>
        </p:sp>
      </p:grpSp>
      <p:sp>
        <p:nvSpPr>
          <p:cNvPr id="7" name="Rectangle 14">
            <a:extLst>
              <a:ext uri="{FF2B5EF4-FFF2-40B4-BE49-F238E27FC236}">
                <a16:creationId xmlns:a16="http://schemas.microsoft.com/office/drawing/2014/main" xmlns="" id="{59A34BDC-A3E7-4317-A652-4C711537E6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2419" y="0"/>
            <a:ext cx="753770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1828B36-E42E-48E7-A739-A56310F763F5}"/>
              </a:ext>
            </a:extLst>
          </p:cNvPr>
          <p:cNvSpPr>
            <a:spLocks noGrp="1"/>
          </p:cNvSpPr>
          <p:nvPr>
            <p:ph type="ctrTitle"/>
          </p:nvPr>
        </p:nvSpPr>
        <p:spPr>
          <a:xfrm>
            <a:off x="5304487" y="643467"/>
            <a:ext cx="6253571" cy="3379894"/>
          </a:xfrm>
        </p:spPr>
        <p:txBody>
          <a:bodyPr anchor="b">
            <a:normAutofit/>
          </a:bodyPr>
          <a:lstStyle/>
          <a:p>
            <a:r>
              <a:rPr lang="en-US" sz="5400" dirty="0">
                <a:solidFill>
                  <a:schemeClr val="tx2">
                    <a:lumMod val="75000"/>
                    <a:lumOff val="25000"/>
                  </a:schemeClr>
                </a:solidFill>
                <a:latin typeface="Arial Narrow" panose="020B0606020202030204" pitchFamily="34" charset="0"/>
              </a:rPr>
              <a:t>AS-SUNNAH (AL-HADI</a:t>
            </a:r>
            <a:r>
              <a:rPr lang="id-ID" sz="5400" dirty="0">
                <a:solidFill>
                  <a:schemeClr val="tx2">
                    <a:lumMod val="75000"/>
                    <a:lumOff val="25000"/>
                  </a:schemeClr>
                </a:solidFill>
                <a:latin typeface="Arial Narrow" panose="020B0606020202030204" pitchFamily="34" charset="0"/>
              </a:rPr>
              <a:t>T</a:t>
            </a:r>
            <a:r>
              <a:rPr lang="en-US" sz="5400" dirty="0">
                <a:solidFill>
                  <a:schemeClr val="tx2">
                    <a:lumMod val="75000"/>
                    <a:lumOff val="25000"/>
                  </a:schemeClr>
                </a:solidFill>
                <a:latin typeface="Arial Narrow" panose="020B0606020202030204" pitchFamily="34" charset="0"/>
              </a:rPr>
              <a:t>S)</a:t>
            </a:r>
            <a:endParaRPr lang="en-ID" sz="5400" dirty="0">
              <a:solidFill>
                <a:schemeClr val="tx2">
                  <a:lumMod val="75000"/>
                  <a:lumOff val="25000"/>
                </a:schemeClr>
              </a:solidFill>
              <a:latin typeface="Arial Narrow" panose="020B0606020202030204" pitchFamily="34" charset="0"/>
            </a:endParaRPr>
          </a:p>
        </p:txBody>
      </p:sp>
      <p:sp>
        <p:nvSpPr>
          <p:cNvPr id="3" name="Subtitle 2">
            <a:extLst>
              <a:ext uri="{FF2B5EF4-FFF2-40B4-BE49-F238E27FC236}">
                <a16:creationId xmlns:a16="http://schemas.microsoft.com/office/drawing/2014/main" xmlns="" id="{2D73427E-D6CA-4052-976F-D1301E014D6C}"/>
              </a:ext>
            </a:extLst>
          </p:cNvPr>
          <p:cNvSpPr>
            <a:spLocks noGrp="1"/>
          </p:cNvSpPr>
          <p:nvPr>
            <p:ph type="subTitle" idx="1"/>
          </p:nvPr>
        </p:nvSpPr>
        <p:spPr>
          <a:xfrm>
            <a:off x="5313709" y="4470840"/>
            <a:ext cx="6244349" cy="1743693"/>
          </a:xfrm>
        </p:spPr>
        <p:txBody>
          <a:bodyPr anchor="t">
            <a:normAutofit/>
          </a:bodyPr>
          <a:lstStyle/>
          <a:p>
            <a:pPr>
              <a:lnSpc>
                <a:spcPct val="120000"/>
              </a:lnSpc>
            </a:pPr>
            <a:endParaRPr lang="en-ID" sz="1700" dirty="0">
              <a:solidFill>
                <a:schemeClr val="tx2">
                  <a:lumMod val="75000"/>
                  <a:lumOff val="25000"/>
                </a:schemeClr>
              </a:solidFill>
            </a:endParaRPr>
          </a:p>
        </p:txBody>
      </p:sp>
      <p:cxnSp>
        <p:nvCxnSpPr>
          <p:cNvPr id="17" name="Straight Connector 16">
            <a:extLst>
              <a:ext uri="{FF2B5EF4-FFF2-40B4-BE49-F238E27FC236}">
                <a16:creationId xmlns:a16="http://schemas.microsoft.com/office/drawing/2014/main" xmlns="" id="{9EBAABD3-7850-4600-BF15-44633214A8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98564" y="0"/>
            <a:ext cx="0" cy="685800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15FFF46-7665-4A66-A43B-FEE4EA33476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18324" y="4228554"/>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817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4BC32D-7763-4CFD-95AE-E577079E7A1B}"/>
              </a:ext>
            </a:extLst>
          </p:cNvPr>
          <p:cNvSpPr>
            <a:spLocks noGrp="1"/>
          </p:cNvSpPr>
          <p:nvPr>
            <p:ph type="title"/>
          </p:nvPr>
        </p:nvSpPr>
        <p:spPr>
          <a:xfrm>
            <a:off x="2883618" y="264909"/>
            <a:ext cx="8897565" cy="1560716"/>
          </a:xfrm>
        </p:spPr>
        <p:txBody>
          <a:bodyPr/>
          <a:lstStyle/>
          <a:p>
            <a:r>
              <a:rPr lang="en-US" dirty="0" err="1"/>
              <a:t>Kedudukan</a:t>
            </a:r>
            <a:r>
              <a:rPr lang="en-US" dirty="0"/>
              <a:t> dan </a:t>
            </a:r>
            <a:r>
              <a:rPr lang="en-US" dirty="0" err="1"/>
              <a:t>Fungsi</a:t>
            </a:r>
            <a:r>
              <a:rPr lang="en-US" dirty="0"/>
              <a:t> Hadis </a:t>
            </a:r>
            <a:r>
              <a:rPr lang="en-US" dirty="0" err="1"/>
              <a:t>dalam</a:t>
            </a:r>
            <a:r>
              <a:rPr lang="en-US" dirty="0"/>
              <a:t> </a:t>
            </a:r>
            <a:r>
              <a:rPr lang="en-US" dirty="0" err="1"/>
              <a:t>Sumber</a:t>
            </a:r>
            <a:r>
              <a:rPr lang="en-US" dirty="0"/>
              <a:t> </a:t>
            </a:r>
            <a:r>
              <a:rPr lang="en-US" dirty="0" err="1"/>
              <a:t>Ajaran</a:t>
            </a:r>
            <a:r>
              <a:rPr lang="en-US" dirty="0"/>
              <a:t> Islam</a:t>
            </a:r>
            <a:endParaRPr lang="en-ID" dirty="0"/>
          </a:p>
        </p:txBody>
      </p:sp>
      <p:sp>
        <p:nvSpPr>
          <p:cNvPr id="3" name="Content Placeholder 2">
            <a:extLst>
              <a:ext uri="{FF2B5EF4-FFF2-40B4-BE49-F238E27FC236}">
                <a16:creationId xmlns:a16="http://schemas.microsoft.com/office/drawing/2014/main" xmlns="" id="{AE4BE2AE-0C9D-40E1-96DD-61237AC6D5DE}"/>
              </a:ext>
            </a:extLst>
          </p:cNvPr>
          <p:cNvSpPr>
            <a:spLocks noGrp="1"/>
          </p:cNvSpPr>
          <p:nvPr>
            <p:ph idx="1"/>
          </p:nvPr>
        </p:nvSpPr>
        <p:spPr>
          <a:xfrm>
            <a:off x="410817" y="1634239"/>
            <a:ext cx="10942983" cy="4351338"/>
          </a:xfrm>
        </p:spPr>
        <p:txBody>
          <a:bodyPr>
            <a:normAutofit/>
          </a:bodyPr>
          <a:lstStyle/>
          <a:p>
            <a:r>
              <a:rPr lang="en-US" sz="2200" dirty="0" err="1">
                <a:latin typeface="Aharoni" panose="02010803020104030203" pitchFamily="2" charset="-79"/>
                <a:cs typeface="Aharoni" panose="02010803020104030203" pitchFamily="2" charset="-79"/>
              </a:rPr>
              <a:t>Dalam</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kedudukannya</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sebagai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penjelas</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hadits</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kadang-kadang</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memperluas</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hukum</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dalam</a:t>
            </a:r>
            <a:r>
              <a:rPr lang="en-US" sz="2200" dirty="0">
                <a:latin typeface="Aharoni" panose="02010803020104030203" pitchFamily="2" charset="-79"/>
                <a:cs typeface="Aharoni" panose="02010803020104030203" pitchFamily="2" charset="-79"/>
              </a:rPr>
              <a:t> Al-Qur’an </a:t>
            </a:r>
            <a:r>
              <a:rPr lang="en-US" sz="2200" dirty="0" err="1">
                <a:latin typeface="Aharoni" panose="02010803020104030203" pitchFamily="2" charset="-79"/>
                <a:cs typeface="Aharoni" panose="02010803020104030203" pitchFamily="2" charset="-79"/>
              </a:rPr>
              <a:t>atau</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menetapkan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sendiri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hukum</a:t>
            </a:r>
            <a:r>
              <a:rPr lang="en-US" sz="2200" dirty="0">
                <a:latin typeface="Aharoni" panose="02010803020104030203" pitchFamily="2" charset="-79"/>
                <a:cs typeface="Aharoni" panose="02010803020104030203" pitchFamily="2" charset="-79"/>
              </a:rPr>
              <a:t> di </a:t>
            </a:r>
            <a:r>
              <a:rPr lang="en-US" sz="2200" dirty="0" err="1">
                <a:latin typeface="Aharoni" panose="02010803020104030203" pitchFamily="2" charset="-79"/>
                <a:cs typeface="Aharoni" panose="02010803020104030203" pitchFamily="2" charset="-79"/>
              </a:rPr>
              <a:t>luar</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apa</a:t>
            </a:r>
            <a:r>
              <a:rPr lang="en-US" sz="2200" dirty="0">
                <a:latin typeface="Aharoni" panose="02010803020104030203" pitchFamily="2" charset="-79"/>
                <a:cs typeface="Aharoni" panose="02010803020104030203" pitchFamily="2" charset="-79"/>
              </a:rPr>
              <a:t> yang </a:t>
            </a:r>
            <a:r>
              <a:rPr lang="en-US" sz="2200" dirty="0" err="1">
                <a:latin typeface="Aharoni" panose="02010803020104030203" pitchFamily="2" charset="-79"/>
                <a:cs typeface="Aharoni" panose="02010803020104030203" pitchFamily="2" charset="-79"/>
              </a:rPr>
              <a:t>ditentukan</a:t>
            </a:r>
            <a:r>
              <a:rPr lang="en-US" sz="2200" dirty="0">
                <a:latin typeface="Aharoni" panose="02010803020104030203" pitchFamily="2" charset="-79"/>
                <a:cs typeface="Aharoni" panose="02010803020104030203" pitchFamily="2" charset="-79"/>
              </a:rPr>
              <a:t> Allah </a:t>
            </a:r>
            <a:r>
              <a:rPr lang="en-US" sz="2200" dirty="0" err="1">
                <a:latin typeface="Aharoni" panose="02010803020104030203" pitchFamily="2" charset="-79"/>
                <a:cs typeface="Aharoni" panose="02010803020104030203" pitchFamily="2" charset="-79"/>
              </a:rPr>
              <a:t>dalam</a:t>
            </a:r>
            <a:r>
              <a:rPr lang="en-US" sz="2200" dirty="0">
                <a:latin typeface="Aharoni" panose="02010803020104030203" pitchFamily="2" charset="-79"/>
                <a:cs typeface="Aharoni" panose="02010803020104030203" pitchFamily="2" charset="-79"/>
              </a:rPr>
              <a:t> Al-Quran.</a:t>
            </a:r>
            <a:endParaRPr lang="en-ID" sz="2200" dirty="0">
              <a:latin typeface="Aharoni" panose="02010803020104030203" pitchFamily="2" charset="-79"/>
              <a:cs typeface="Aharoni" panose="02010803020104030203" pitchFamily="2" charset="-79"/>
            </a:endParaRPr>
          </a:p>
          <a:p>
            <a:r>
              <a:rPr lang="en-US" sz="2200" dirty="0" err="1">
                <a:latin typeface="Aharoni" panose="02010803020104030203" pitchFamily="2" charset="-79"/>
                <a:cs typeface="Aharoni" panose="02010803020104030203" pitchFamily="2" charset="-79"/>
              </a:rPr>
              <a:t>Kedudukan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Hadits</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sebagai</a:t>
            </a:r>
            <a:r>
              <a:rPr lang="en-US" sz="2200" dirty="0">
                <a:latin typeface="Aharoni" panose="02010803020104030203" pitchFamily="2" charset="-79"/>
                <a:cs typeface="Aharoni" panose="02010803020104030203" pitchFamily="2" charset="-79"/>
              </a:rPr>
              <a:t> </a:t>
            </a:r>
            <a:r>
              <a:rPr lang="en-US" sz="2200" i="1" dirty="0" err="1">
                <a:latin typeface="Aharoni" panose="02010803020104030203" pitchFamily="2" charset="-79"/>
                <a:cs typeface="Aharoni" panose="02010803020104030203" pitchFamily="2" charset="-79"/>
              </a:rPr>
              <a:t>bayani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atau</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menjalankan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fungsi</a:t>
            </a:r>
            <a:r>
              <a:rPr lang="en-US" sz="2200" dirty="0">
                <a:latin typeface="Aharoni" panose="02010803020104030203" pitchFamily="2" charset="-79"/>
                <a:cs typeface="Aharoni" panose="02010803020104030203" pitchFamily="2" charset="-79"/>
              </a:rPr>
              <a:t> yang </a:t>
            </a:r>
            <a:r>
              <a:rPr lang="en-US" sz="2200" dirty="0" err="1">
                <a:latin typeface="Aharoni" panose="02010803020104030203" pitchFamily="2" charset="-79"/>
                <a:cs typeface="Aharoni" panose="02010803020104030203" pitchFamily="2" charset="-79"/>
              </a:rPr>
              <a:t>menjelaskan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hukum</a:t>
            </a:r>
            <a:r>
              <a:rPr lang="en-US" sz="2200" dirty="0">
                <a:latin typeface="Aharoni" panose="02010803020104030203" pitchFamily="2" charset="-79"/>
                <a:cs typeface="Aharoni" panose="02010803020104030203" pitchFamily="2" charset="-79"/>
              </a:rPr>
              <a:t> Al-Quran, </a:t>
            </a:r>
            <a:r>
              <a:rPr lang="en-US" sz="2200" dirty="0" err="1">
                <a:latin typeface="Aharoni" panose="02010803020104030203" pitchFamily="2" charset="-79"/>
                <a:cs typeface="Aharoni" panose="02010803020104030203" pitchFamily="2" charset="-79"/>
              </a:rPr>
              <a:t>tidak</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diragukan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lagi</a:t>
            </a:r>
            <a:r>
              <a:rPr lang="en-US" sz="2200" dirty="0">
                <a:latin typeface="Aharoni" panose="02010803020104030203" pitchFamily="2" charset="-79"/>
                <a:cs typeface="Aharoni" panose="02010803020104030203" pitchFamily="2" charset="-79"/>
              </a:rPr>
              <a:t> dan </a:t>
            </a:r>
            <a:r>
              <a:rPr lang="en-US" sz="2200" dirty="0" err="1">
                <a:latin typeface="Aharoni" panose="02010803020104030203" pitchFamily="2" charset="-79"/>
                <a:cs typeface="Aharoni" panose="02010803020104030203" pitchFamily="2" charset="-79"/>
              </a:rPr>
              <a:t>dapat</a:t>
            </a:r>
            <a:r>
              <a:rPr lang="en-US" sz="2200" dirty="0">
                <a:latin typeface="Aharoni" panose="02010803020104030203" pitchFamily="2" charset="-79"/>
                <a:cs typeface="Aharoni" panose="02010803020104030203" pitchFamily="2" charset="-79"/>
              </a:rPr>
              <a:t> di </a:t>
            </a:r>
            <a:r>
              <a:rPr lang="en-US" sz="2200" dirty="0" err="1">
                <a:latin typeface="Aharoni" panose="02010803020104030203" pitchFamily="2" charset="-79"/>
                <a:cs typeface="Aharoni" panose="02010803020104030203" pitchFamily="2" charset="-79"/>
              </a:rPr>
              <a:t>terima</a:t>
            </a:r>
            <a:r>
              <a:rPr lang="en-US" sz="2200" dirty="0">
                <a:latin typeface="Aharoni" panose="02010803020104030203" pitchFamily="2" charset="-79"/>
                <a:cs typeface="Aharoni" panose="02010803020104030203" pitchFamily="2" charset="-79"/>
              </a:rPr>
              <a:t> oleh </a:t>
            </a:r>
            <a:r>
              <a:rPr lang="en-US" sz="2200" dirty="0" err="1">
                <a:latin typeface="Aharoni" panose="02010803020104030203" pitchFamily="2" charset="-79"/>
                <a:cs typeface="Aharoni" panose="02010803020104030203" pitchFamily="2" charset="-79"/>
              </a:rPr>
              <a:t>semua</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pihak</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karena</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memang</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untuk</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itulah</a:t>
            </a:r>
            <a:r>
              <a:rPr lang="en-US" sz="2200" dirty="0">
                <a:latin typeface="Aharoni" panose="02010803020104030203" pitchFamily="2" charset="-79"/>
                <a:cs typeface="Aharoni" panose="02010803020104030203" pitchFamily="2" charset="-79"/>
              </a:rPr>
              <a:t> Nabi di </a:t>
            </a:r>
            <a:r>
              <a:rPr lang="en-US" sz="2200" dirty="0" err="1">
                <a:latin typeface="Aharoni" panose="02010803020104030203" pitchFamily="2" charset="-79"/>
                <a:cs typeface="Aharoni" panose="02010803020104030203" pitchFamily="2" charset="-79"/>
              </a:rPr>
              <a:t>tugaskan</a:t>
            </a:r>
            <a:r>
              <a:rPr lang="en-US" sz="2200" dirty="0">
                <a:latin typeface="Aharoni" panose="02010803020104030203" pitchFamily="2" charset="-79"/>
                <a:cs typeface="Aharoni" panose="02010803020104030203" pitchFamily="2" charset="-79"/>
              </a:rPr>
              <a:t> Allah SWT. </a:t>
            </a:r>
            <a:r>
              <a:rPr lang="en-US" sz="2200" dirty="0" err="1">
                <a:latin typeface="Aharoni" panose="02010803020104030203" pitchFamily="2" charset="-79"/>
                <a:cs typeface="Aharoni" panose="02010803020104030203" pitchFamily="2" charset="-79"/>
              </a:rPr>
              <a:t>Namun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dalam</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kedudukan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hadits</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sebagai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dalil</a:t>
            </a:r>
            <a:r>
              <a:rPr lang="en-US" sz="2200" dirty="0">
                <a:latin typeface="Aharoni" panose="02010803020104030203" pitchFamily="2" charset="-79"/>
                <a:cs typeface="Aharoni" panose="02010803020104030203" pitchFamily="2" charset="-79"/>
              </a:rPr>
              <a:t> yang </a:t>
            </a:r>
            <a:r>
              <a:rPr lang="en-US" sz="2200" dirty="0" err="1">
                <a:latin typeface="Aharoni" panose="02010803020104030203" pitchFamily="2" charset="-79"/>
                <a:cs typeface="Aharoni" panose="02010803020104030203" pitchFamily="2" charset="-79"/>
              </a:rPr>
              <a:t>berdiri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sendiri</a:t>
            </a:r>
            <a:r>
              <a:rPr lang="en-US" sz="2200" dirty="0">
                <a:latin typeface="Aharoni" panose="02010803020104030203" pitchFamily="2" charset="-79"/>
                <a:cs typeface="Aharoni" panose="02010803020104030203" pitchFamily="2" charset="-79"/>
              </a:rPr>
              <a:t> dan </a:t>
            </a:r>
            <a:r>
              <a:rPr lang="en-US" sz="2200" dirty="0" err="1">
                <a:latin typeface="Aharoni" panose="02010803020104030203" pitchFamily="2" charset="-79"/>
                <a:cs typeface="Aharoni" panose="02010803020104030203" pitchFamily="2" charset="-79"/>
              </a:rPr>
              <a:t>sebagai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sumber</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kedua</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setelah</a:t>
            </a:r>
            <a:r>
              <a:rPr lang="en-US" sz="2200" dirty="0">
                <a:latin typeface="Aharoni" panose="02010803020104030203" pitchFamily="2" charset="-79"/>
                <a:cs typeface="Aharoni" panose="02010803020104030203" pitchFamily="2" charset="-79"/>
              </a:rPr>
              <a:t> Al-Quran, </a:t>
            </a:r>
            <a:r>
              <a:rPr lang="en-US" sz="2200" dirty="0" err="1">
                <a:latin typeface="Aharoni" panose="02010803020104030203" pitchFamily="2" charset="-79"/>
                <a:cs typeface="Aharoni" panose="02010803020104030203" pitchFamily="2" charset="-79"/>
              </a:rPr>
              <a:t>menjadi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bahan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perbincangan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dikalangan</a:t>
            </a:r>
            <a:r>
              <a:rPr lang="en-US" sz="2200" dirty="0">
                <a:latin typeface="Aharoni" panose="02010803020104030203" pitchFamily="2" charset="-79"/>
                <a:cs typeface="Aharoni" panose="02010803020104030203" pitchFamily="2" charset="-79"/>
              </a:rPr>
              <a:t> ulama. </a:t>
            </a:r>
            <a:r>
              <a:rPr lang="en-US" sz="2200" dirty="0" err="1">
                <a:latin typeface="Aharoni" panose="02010803020104030203" pitchFamily="2" charset="-79"/>
                <a:cs typeface="Aharoni" panose="02010803020104030203" pitchFamily="2" charset="-79"/>
              </a:rPr>
              <a:t>Perbincangan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ini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muncul</a:t>
            </a:r>
            <a:r>
              <a:rPr lang="en-US" sz="2200" dirty="0">
                <a:latin typeface="Aharoni" panose="02010803020104030203" pitchFamily="2" charset="-79"/>
                <a:cs typeface="Aharoni" panose="02010803020104030203" pitchFamily="2" charset="-79"/>
              </a:rPr>
              <a:t> di </a:t>
            </a:r>
            <a:r>
              <a:rPr lang="en-US" sz="2200" dirty="0" err="1">
                <a:latin typeface="Aharoni" panose="02010803020104030203" pitchFamily="2" charset="-79"/>
                <a:cs typeface="Aharoni" panose="02010803020104030203" pitchFamily="2" charset="-79"/>
              </a:rPr>
              <a:t>sebabkan</a:t>
            </a:r>
            <a:r>
              <a:rPr lang="en-US" sz="2200" dirty="0">
                <a:latin typeface="Aharoni" panose="02010803020104030203" pitchFamily="2" charset="-79"/>
                <a:cs typeface="Aharoni" panose="02010803020104030203" pitchFamily="2" charset="-79"/>
              </a:rPr>
              <a:t> oleh </a:t>
            </a:r>
            <a:r>
              <a:rPr lang="en-US" sz="2200" dirty="0" err="1">
                <a:latin typeface="Aharoni" panose="02010803020104030203" pitchFamily="2" charset="-79"/>
                <a:cs typeface="Aharoni" panose="02010803020104030203" pitchFamily="2" charset="-79"/>
              </a:rPr>
              <a:t>keterangan</a:t>
            </a:r>
            <a:r>
              <a:rPr lang="en-US" sz="2200" dirty="0">
                <a:latin typeface="Aharoni" panose="02010803020104030203" pitchFamily="2" charset="-79"/>
                <a:cs typeface="Aharoni" panose="02010803020104030203" pitchFamily="2" charset="-79"/>
              </a:rPr>
              <a:t> Allah </a:t>
            </a:r>
            <a:r>
              <a:rPr lang="en-US" sz="2200" dirty="0" err="1">
                <a:latin typeface="Aharoni" panose="02010803020104030203" pitchFamily="2" charset="-79"/>
                <a:cs typeface="Aharoni" panose="02010803020104030203" pitchFamily="2" charset="-79"/>
              </a:rPr>
              <a:t>sendiri</a:t>
            </a:r>
            <a:r>
              <a:rPr lang="en-US" sz="2200" dirty="0">
                <a:latin typeface="Aharoni" panose="02010803020104030203" pitchFamily="2" charset="-79"/>
                <a:cs typeface="Aharoni" panose="02010803020104030203" pitchFamily="2" charset="-79"/>
              </a:rPr>
              <a:t> yang </a:t>
            </a:r>
            <a:r>
              <a:rPr lang="en-US" sz="2200" dirty="0" err="1">
                <a:latin typeface="Aharoni" panose="02010803020104030203" pitchFamily="2" charset="-79"/>
                <a:cs typeface="Aharoni" panose="02010803020104030203" pitchFamily="2" charset="-79"/>
              </a:rPr>
              <a:t>menjelaskan</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bahwa</a:t>
            </a:r>
            <a:r>
              <a:rPr lang="en-US" sz="2200" dirty="0">
                <a:latin typeface="Aharoni" panose="02010803020104030203" pitchFamily="2" charset="-79"/>
                <a:cs typeface="Aharoni" panose="02010803020104030203" pitchFamily="2" charset="-79"/>
              </a:rPr>
              <a:t> Al-Quran </a:t>
            </a:r>
            <a:r>
              <a:rPr lang="en-US" sz="2200" dirty="0" err="1">
                <a:latin typeface="Aharoni" panose="02010803020104030203" pitchFamily="2" charset="-79"/>
                <a:cs typeface="Aharoni" panose="02010803020104030203" pitchFamily="2" charset="-79"/>
              </a:rPr>
              <a:t>atau</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ajaran</a:t>
            </a:r>
            <a:r>
              <a:rPr lang="en-US" sz="2200" dirty="0">
                <a:latin typeface="Aharoni" panose="02010803020104030203" pitchFamily="2" charset="-79"/>
                <a:cs typeface="Aharoni" panose="02010803020104030203" pitchFamily="2" charset="-79"/>
              </a:rPr>
              <a:t> Islam </a:t>
            </a:r>
            <a:r>
              <a:rPr lang="en-US" sz="2200" dirty="0" err="1">
                <a:latin typeface="Aharoni" panose="02010803020104030203" pitchFamily="2" charset="-79"/>
                <a:cs typeface="Aharoni" panose="02010803020104030203" pitchFamily="2" charset="-79"/>
              </a:rPr>
              <a:t>itu</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telah</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sempurna</a:t>
            </a:r>
            <a:r>
              <a:rPr lang="en-US" sz="2200" dirty="0">
                <a:latin typeface="Aharoni" panose="02010803020104030203" pitchFamily="2" charset="-79"/>
                <a:cs typeface="Aharoni" panose="02010803020104030203" pitchFamily="2" charset="-79"/>
              </a:rPr>
              <a:t>. Oleh </a:t>
            </a:r>
            <a:r>
              <a:rPr lang="en-US" sz="2200" dirty="0" err="1">
                <a:latin typeface="Aharoni" panose="02010803020104030203" pitchFamily="2" charset="-79"/>
                <a:cs typeface="Aharoni" panose="02010803020104030203" pitchFamily="2" charset="-79"/>
              </a:rPr>
              <a:t>karenanya</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tidak</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perlu</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lagi</a:t>
            </a:r>
            <a:r>
              <a:rPr lang="en-US" sz="2200" dirty="0">
                <a:latin typeface="Aharoni" panose="02010803020104030203" pitchFamily="2" charset="-79"/>
                <a:cs typeface="Aharoni" panose="02010803020104030203" pitchFamily="2" charset="-79"/>
              </a:rPr>
              <a:t> </a:t>
            </a:r>
            <a:r>
              <a:rPr lang="en-US" sz="2200" dirty="0" err="1">
                <a:latin typeface="Aharoni" panose="02010803020104030203" pitchFamily="2" charset="-79"/>
                <a:cs typeface="Aharoni" panose="02010803020104030203" pitchFamily="2" charset="-79"/>
              </a:rPr>
              <a:t>ditambah</a:t>
            </a:r>
            <a:r>
              <a:rPr lang="en-US" sz="2200" dirty="0">
                <a:latin typeface="Aharoni" panose="02010803020104030203" pitchFamily="2" charset="-79"/>
                <a:cs typeface="Aharoni" panose="02010803020104030203" pitchFamily="2" charset="-79"/>
              </a:rPr>
              <a:t> oleh </a:t>
            </a:r>
            <a:r>
              <a:rPr lang="en-US" sz="2200" dirty="0" err="1">
                <a:latin typeface="Aharoni" panose="02010803020104030203" pitchFamily="2" charset="-79"/>
                <a:cs typeface="Aharoni" panose="02010803020104030203" pitchFamily="2" charset="-79"/>
              </a:rPr>
              <a:t>sumber</a:t>
            </a:r>
            <a:r>
              <a:rPr lang="en-US" sz="2200" dirty="0">
                <a:latin typeface="Aharoni" panose="02010803020104030203" pitchFamily="2" charset="-79"/>
                <a:cs typeface="Aharoni" panose="02010803020104030203" pitchFamily="2" charset="-79"/>
              </a:rPr>
              <a:t> lain.</a:t>
            </a:r>
            <a:endParaRPr lang="en-ID" sz="2200"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111418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4DA7D5-867F-48AC-BB88-355592E10817}"/>
              </a:ext>
            </a:extLst>
          </p:cNvPr>
          <p:cNvSpPr>
            <a:spLocks noGrp="1"/>
          </p:cNvSpPr>
          <p:nvPr>
            <p:ph type="title"/>
          </p:nvPr>
        </p:nvSpPr>
        <p:spPr>
          <a:xfrm>
            <a:off x="596348" y="159027"/>
            <a:ext cx="10757452" cy="1531662"/>
          </a:xfrm>
        </p:spPr>
        <p:txBody>
          <a:bodyPr/>
          <a:lstStyle/>
          <a:p>
            <a:r>
              <a:rPr lang="en-US" dirty="0"/>
              <a:t>Kesimpulan </a:t>
            </a:r>
            <a:endParaRPr lang="en-ID" dirty="0"/>
          </a:p>
        </p:txBody>
      </p:sp>
      <p:sp>
        <p:nvSpPr>
          <p:cNvPr id="3" name="Content Placeholder 2">
            <a:extLst>
              <a:ext uri="{FF2B5EF4-FFF2-40B4-BE49-F238E27FC236}">
                <a16:creationId xmlns:a16="http://schemas.microsoft.com/office/drawing/2014/main" xmlns="" id="{4D1E1603-1A30-495D-9B7D-79633D764F4A}"/>
              </a:ext>
            </a:extLst>
          </p:cNvPr>
          <p:cNvSpPr>
            <a:spLocks noGrp="1"/>
          </p:cNvSpPr>
          <p:nvPr>
            <p:ph idx="1"/>
          </p:nvPr>
        </p:nvSpPr>
        <p:spPr>
          <a:xfrm>
            <a:off x="463826" y="1184375"/>
            <a:ext cx="10889974" cy="5180910"/>
          </a:xfrm>
        </p:spPr>
        <p:txBody>
          <a:bodyPr>
            <a:normAutofit fontScale="85000" lnSpcReduction="10000"/>
          </a:bodyPr>
          <a:lstStyle/>
          <a:p>
            <a:pPr lvl="0"/>
            <a:r>
              <a:rPr lang="id-ID" dirty="0">
                <a:latin typeface="Aharoni" panose="02010803020104030203" pitchFamily="2" charset="-79"/>
                <a:cs typeface="Aharoni" panose="02010803020104030203" pitchFamily="2" charset="-79"/>
              </a:rPr>
              <a:t>As-Sunnah adalah segala sesuatu yang diriwayatkan oleh Nabi SAW, baik secara perkataan, perbuatan, dan penetapannya.</a:t>
            </a:r>
            <a:endParaRPr lang="en-ID" dirty="0">
              <a:latin typeface="Aharoni" panose="02010803020104030203" pitchFamily="2" charset="-79"/>
              <a:cs typeface="Aharoni" panose="02010803020104030203" pitchFamily="2" charset="-79"/>
            </a:endParaRPr>
          </a:p>
          <a:p>
            <a:pPr lvl="0"/>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menurut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bahasa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yaitu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sesuatu</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baru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menunjukkan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sesuatu</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dekat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atau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waktu</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singkat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juga </a:t>
            </a:r>
            <a:r>
              <a:rPr lang="en-US" dirty="0" err="1">
                <a:latin typeface="Aharoni" panose="02010803020104030203" pitchFamily="2" charset="-79"/>
                <a:cs typeface="Aharoni" panose="02010803020104030203" pitchFamily="2" charset="-79"/>
              </a:rPr>
              <a:t>berarti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berita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yaitu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sesuatu</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diberitakan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diperbincangkan</a:t>
            </a:r>
            <a:r>
              <a:rPr lang="en-US" dirty="0">
                <a:latin typeface="Aharoni" panose="02010803020104030203" pitchFamily="2" charset="-79"/>
                <a:cs typeface="Aharoni" panose="02010803020104030203" pitchFamily="2" charset="-79"/>
              </a:rPr>
              <a:t>, dan </a:t>
            </a:r>
            <a:r>
              <a:rPr lang="en-US" dirty="0" err="1">
                <a:latin typeface="Aharoni" panose="02010803020104030203" pitchFamily="2" charset="-79"/>
                <a:cs typeface="Aharoni" panose="02010803020104030203" pitchFamily="2" charset="-79"/>
              </a:rPr>
              <a:t>dipindahkan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dari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seorang</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kepada</a:t>
            </a:r>
            <a:r>
              <a:rPr lang="en-US" dirty="0">
                <a:latin typeface="Aharoni" panose="02010803020104030203" pitchFamily="2" charset="-79"/>
                <a:cs typeface="Aharoni" panose="02010803020104030203" pitchFamily="2" charset="-79"/>
              </a:rPr>
              <a:t> orang lain.</a:t>
            </a:r>
            <a:endParaRPr lang="en-ID" dirty="0">
              <a:latin typeface="Aharoni" panose="02010803020104030203" pitchFamily="2" charset="-79"/>
              <a:cs typeface="Aharoni" panose="02010803020104030203" pitchFamily="2" charset="-79"/>
            </a:endParaRPr>
          </a:p>
          <a:p>
            <a:pPr lvl="0"/>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menurut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istilah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syara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ialah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hal-hal</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datang</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dari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Rasulullah</a:t>
            </a:r>
            <a:r>
              <a:rPr lang="en-US" dirty="0">
                <a:latin typeface="Aharoni" panose="02010803020104030203" pitchFamily="2" charset="-79"/>
                <a:cs typeface="Aharoni" panose="02010803020104030203" pitchFamily="2" charset="-79"/>
              </a:rPr>
              <a:t> SAW, </a:t>
            </a:r>
            <a:r>
              <a:rPr lang="en-US" dirty="0" err="1">
                <a:latin typeface="Aharoni" panose="02010803020104030203" pitchFamily="2" charset="-79"/>
                <a:cs typeface="Aharoni" panose="02010803020104030203" pitchFamily="2" charset="-79"/>
              </a:rPr>
              <a:t>baik</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itu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ucapan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perbuatan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atau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pengakuan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taqrir</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Berikut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ini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adalah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penjelasan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mengenai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ucapan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perbuatan</a:t>
            </a:r>
            <a:r>
              <a:rPr lang="en-US" dirty="0">
                <a:latin typeface="Aharoni" panose="02010803020104030203" pitchFamily="2" charset="-79"/>
                <a:cs typeface="Aharoni" panose="02010803020104030203" pitchFamily="2" charset="-79"/>
              </a:rPr>
              <a:t>, dan </a:t>
            </a:r>
            <a:r>
              <a:rPr lang="en-US" dirty="0" err="1">
                <a:latin typeface="Aharoni" panose="02010803020104030203" pitchFamily="2" charset="-79"/>
                <a:cs typeface="Aharoni" panose="02010803020104030203" pitchFamily="2" charset="-79"/>
              </a:rPr>
              <a:t>perkataan</a:t>
            </a:r>
            <a:r>
              <a:rPr lang="en-US" dirty="0">
                <a:latin typeface="Aharoni" panose="02010803020104030203" pitchFamily="2" charset="-79"/>
                <a:cs typeface="Aharoni" panose="02010803020104030203" pitchFamily="2" charset="-79"/>
              </a:rPr>
              <a:t>.</a:t>
            </a:r>
            <a:endParaRPr lang="en-ID" dirty="0">
              <a:latin typeface="Aharoni" panose="02010803020104030203" pitchFamily="2" charset="-79"/>
              <a:cs typeface="Aharoni" panose="02010803020104030203" pitchFamily="2" charset="-79"/>
            </a:endParaRPr>
          </a:p>
          <a:p>
            <a:pPr lvl="0"/>
            <a:r>
              <a:rPr lang="id-ID" dirty="0">
                <a:latin typeface="Aharoni" panose="02010803020104030203" pitchFamily="2" charset="-79"/>
                <a:cs typeface="Aharoni" panose="02010803020104030203" pitchFamily="2" charset="-79"/>
              </a:rPr>
              <a:t>Macam-macam assunnah ada tiga, yaitu sunnah qaulyyah, sunnah fi’lyyah, dan sunnah taqqriryah.</a:t>
            </a:r>
            <a:endParaRPr lang="en-ID" dirty="0">
              <a:latin typeface="Aharoni" panose="02010803020104030203" pitchFamily="2" charset="-79"/>
              <a:cs typeface="Aharoni" panose="02010803020104030203" pitchFamily="2" charset="-79"/>
            </a:endParaRPr>
          </a:p>
          <a:p>
            <a:pPr lvl="0"/>
            <a:r>
              <a:rPr lang="en-US" dirty="0" err="1">
                <a:latin typeface="Aharoni" panose="02010803020104030203" pitchFamily="2" charset="-79"/>
                <a:cs typeface="Aharoni" panose="02010803020104030203" pitchFamily="2" charset="-79"/>
              </a:rPr>
              <a:t>Jumhur</a:t>
            </a:r>
            <a:r>
              <a:rPr lang="en-US" dirty="0">
                <a:latin typeface="Aharoni" panose="02010803020104030203" pitchFamily="2" charset="-79"/>
                <a:cs typeface="Aharoni" panose="02010803020104030203" pitchFamily="2" charset="-79"/>
              </a:rPr>
              <a:t> ulama </a:t>
            </a:r>
            <a:r>
              <a:rPr lang="en-US" dirty="0" err="1">
                <a:latin typeface="Aharoni" panose="02010803020104030203" pitchFamily="2" charset="-79"/>
                <a:cs typeface="Aharoni" panose="02010803020104030203" pitchFamily="2" charset="-79"/>
              </a:rPr>
              <a:t>berpendapat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bahwa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berkedudukan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sebagai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sumber</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atau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dalil</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kedua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setelah</a:t>
            </a:r>
            <a:r>
              <a:rPr lang="en-US" dirty="0">
                <a:latin typeface="Aharoni" panose="02010803020104030203" pitchFamily="2" charset="-79"/>
                <a:cs typeface="Aharoni" panose="02010803020104030203" pitchFamily="2" charset="-79"/>
              </a:rPr>
              <a:t> Al-Quran dan </a:t>
            </a:r>
            <a:r>
              <a:rPr lang="en-US" dirty="0" err="1">
                <a:latin typeface="Aharoni" panose="02010803020104030203" pitchFamily="2" charset="-79"/>
                <a:cs typeface="Aharoni" panose="02010803020104030203" pitchFamily="2" charset="-79"/>
              </a:rPr>
              <a:t>mempunyai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kekuatan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untuk</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ditaati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serta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mengikat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untuk</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semua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umat</a:t>
            </a:r>
            <a:r>
              <a:rPr lang="en-US" dirty="0">
                <a:latin typeface="Aharoni" panose="02010803020104030203" pitchFamily="2" charset="-79"/>
                <a:cs typeface="Aharoni" panose="02010803020104030203" pitchFamily="2" charset="-79"/>
              </a:rPr>
              <a:t> Islam.</a:t>
            </a:r>
            <a:endParaRPr lang="en-ID" dirty="0">
              <a:latin typeface="Aharoni" panose="02010803020104030203" pitchFamily="2" charset="-79"/>
              <a:cs typeface="Aharoni" panose="02010803020104030203" pitchFamily="2" charset="-79"/>
            </a:endParaRPr>
          </a:p>
          <a:p>
            <a:pPr lvl="0"/>
            <a:r>
              <a:rPr lang="en-US" dirty="0" err="1">
                <a:latin typeface="Aharoni" panose="02010803020104030203" pitchFamily="2" charset="-79"/>
                <a:cs typeface="Aharoni" panose="02010803020104030203" pitchFamily="2" charset="-79"/>
              </a:rPr>
              <a:t>Fungsi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utama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adalah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untuk</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menjelaskan</a:t>
            </a:r>
            <a:r>
              <a:rPr lang="en-US" dirty="0">
                <a:latin typeface="Aharoni" panose="02010803020104030203" pitchFamily="2" charset="-79"/>
                <a:cs typeface="Aharoni" panose="02010803020104030203" pitchFamily="2" charset="-79"/>
              </a:rPr>
              <a:t> Al-Qur’an</a:t>
            </a:r>
            <a:endParaRPr lang="en-ID" dirty="0">
              <a:latin typeface="Aharoni" panose="02010803020104030203" pitchFamily="2" charset="-79"/>
              <a:cs typeface="Aharoni" panose="02010803020104030203" pitchFamily="2" charset="-79"/>
            </a:endParaRPr>
          </a:p>
          <a:p>
            <a:pPr lvl="0"/>
            <a:r>
              <a:rPr lang="en-US" dirty="0" err="1">
                <a:latin typeface="Aharoni" panose="02010803020104030203" pitchFamily="2" charset="-79"/>
                <a:cs typeface="Aharoni" panose="02010803020104030203" pitchFamily="2" charset="-79"/>
              </a:rPr>
              <a:t>Bila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kita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lihat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dari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fungsinya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hubungan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dengan</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sangatlah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berkaitan</a:t>
            </a:r>
            <a:r>
              <a:rPr lang="en-US" dirty="0">
                <a:latin typeface="Aharoni" panose="02010803020104030203" pitchFamily="2" charset="-79"/>
                <a:cs typeface="Aharoni" panose="02010803020104030203" pitchFamily="2" charset="-79"/>
              </a:rPr>
              <a:t>. Karena pada </a:t>
            </a:r>
            <a:r>
              <a:rPr lang="en-US" dirty="0" err="1">
                <a:latin typeface="Aharoni" panose="02010803020104030203" pitchFamily="2" charset="-79"/>
                <a:cs typeface="Aharoni" panose="02010803020104030203" pitchFamily="2" charset="-79"/>
              </a:rPr>
              <a:t>dasarnya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berfungsi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menjelaskan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hukum-hukum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segala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bentuknya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sebagaimana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disebutkan</a:t>
            </a:r>
            <a:r>
              <a:rPr lang="en-US" dirty="0">
                <a:latin typeface="Aharoni" panose="02010803020104030203" pitchFamily="2" charset="-79"/>
                <a:cs typeface="Aharoni" panose="02010803020104030203" pitchFamily="2" charset="-79"/>
              </a:rPr>
              <a:t> di </a:t>
            </a:r>
            <a:r>
              <a:rPr lang="en-US" dirty="0" err="1">
                <a:latin typeface="Aharoni" panose="02010803020104030203" pitchFamily="2" charset="-79"/>
                <a:cs typeface="Aharoni" panose="02010803020104030203" pitchFamily="2" charset="-79"/>
              </a:rPr>
              <a:t>atas</a:t>
            </a:r>
            <a:r>
              <a:rPr lang="en-US" dirty="0">
                <a:latin typeface="Aharoni" panose="02010803020104030203" pitchFamily="2" charset="-79"/>
                <a:cs typeface="Aharoni" panose="02010803020104030203" pitchFamily="2" charset="-79"/>
              </a:rPr>
              <a:t>. Allah SWT </a:t>
            </a:r>
            <a:r>
              <a:rPr lang="en-US" dirty="0" err="1">
                <a:latin typeface="Aharoni" panose="02010803020104030203" pitchFamily="2" charset="-79"/>
                <a:cs typeface="Aharoni" panose="02010803020104030203" pitchFamily="2" charset="-79"/>
              </a:rPr>
              <a:t>menetapkan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hukum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adalah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untuk</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diamalkan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karena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pengalaman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itulah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terletak</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tujuan</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digariskan</a:t>
            </a:r>
            <a:r>
              <a:rPr lang="en-US" dirty="0">
                <a:latin typeface="Aharoni" panose="02010803020104030203" pitchFamily="2" charset="-79"/>
                <a:cs typeface="Aharoni" panose="02010803020104030203" pitchFamily="2" charset="-79"/>
              </a:rPr>
              <a:t>.</a:t>
            </a:r>
            <a:endParaRPr lang="en-ID" dirty="0">
              <a:latin typeface="Aharoni" panose="02010803020104030203" pitchFamily="2" charset="-79"/>
              <a:cs typeface="Aharoni" panose="02010803020104030203" pitchFamily="2" charset="-79"/>
            </a:endParaRPr>
          </a:p>
          <a:p>
            <a:pPr marL="0" indent="0">
              <a:buNone/>
            </a:pPr>
            <a:endParaRPr lang="en-ID" dirty="0"/>
          </a:p>
        </p:txBody>
      </p:sp>
    </p:spTree>
    <p:extLst>
      <p:ext uri="{BB962C8B-B14F-4D97-AF65-F5344CB8AC3E}">
        <p14:creationId xmlns:p14="http://schemas.microsoft.com/office/powerpoint/2010/main" val="2373547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F5D1E8C-7403-42D6-9C7A-E35EF998AB37}"/>
              </a:ext>
            </a:extLst>
          </p:cNvPr>
          <p:cNvSpPr>
            <a:spLocks noGrp="1"/>
          </p:cNvSpPr>
          <p:nvPr>
            <p:ph idx="1"/>
          </p:nvPr>
        </p:nvSpPr>
        <p:spPr>
          <a:xfrm>
            <a:off x="487556" y="523081"/>
            <a:ext cx="10823713" cy="5811838"/>
          </a:xfrm>
        </p:spPr>
        <p:txBody>
          <a:bodyPr>
            <a:normAutofit lnSpcReduction="10000"/>
          </a:bodyPr>
          <a:lstStyle/>
          <a:p>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kedudukannya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sebagai</a:t>
            </a:r>
            <a:r>
              <a:rPr lang="en-US"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bayani</a:t>
            </a:r>
            <a:r>
              <a:rPr lang="en-US" i="1" dirty="0">
                <a:latin typeface="Aharoni" panose="02010803020104030203" pitchFamily="2" charset="-79"/>
                <a:cs typeface="Aharoni" panose="02010803020104030203" pitchFamily="2" charset="-79"/>
              </a:rPr>
              <a:t> </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hubungannya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dengan</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ia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menjalankan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fungsi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senagai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berikut</a:t>
            </a:r>
            <a:r>
              <a:rPr lang="en-US" dirty="0">
                <a:latin typeface="Aharoni" panose="02010803020104030203" pitchFamily="2" charset="-79"/>
                <a:cs typeface="Aharoni" panose="02010803020104030203" pitchFamily="2" charset="-79"/>
              </a:rPr>
              <a:t> :</a:t>
            </a:r>
            <a:endParaRPr lang="en-ID" dirty="0">
              <a:latin typeface="Aharoni" panose="02010803020104030203" pitchFamily="2" charset="-79"/>
              <a:cs typeface="Aharoni" panose="02010803020104030203" pitchFamily="2" charset="-79"/>
            </a:endParaRPr>
          </a:p>
          <a:p>
            <a:pPr lvl="0"/>
            <a:r>
              <a:rPr lang="en-US" dirty="0" err="1">
                <a:latin typeface="Aharoni" panose="02010803020104030203" pitchFamily="2" charset="-79"/>
                <a:cs typeface="Aharoni" panose="02010803020104030203" pitchFamily="2" charset="-79"/>
              </a:rPr>
              <a:t>Menguatkan</a:t>
            </a:r>
            <a:r>
              <a:rPr lang="en-US" dirty="0">
                <a:latin typeface="Aharoni" panose="02010803020104030203" pitchFamily="2" charset="-79"/>
                <a:cs typeface="Aharoni" panose="02010803020104030203" pitchFamily="2" charset="-79"/>
              </a:rPr>
              <a:t> dan </a:t>
            </a:r>
            <a:r>
              <a:rPr lang="en-US" dirty="0" err="1">
                <a:latin typeface="Aharoni" panose="02010803020104030203" pitchFamily="2" charset="-79"/>
                <a:cs typeface="Aharoni" panose="02010803020104030203" pitchFamily="2" charset="-79"/>
              </a:rPr>
              <a:t>mengaskan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hukum-hukumyang</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tersebut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atau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disebut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fungsi</a:t>
            </a:r>
            <a:r>
              <a:rPr lang="en-US"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ta’kid</a:t>
            </a:r>
            <a:r>
              <a:rPr lang="en-US" i="1" dirty="0">
                <a:latin typeface="Aharoni" panose="02010803020104030203" pitchFamily="2" charset="-79"/>
                <a:cs typeface="Aharoni" panose="02010803020104030203" pitchFamily="2" charset="-79"/>
              </a:rPr>
              <a:t> </a:t>
            </a:r>
            <a:r>
              <a:rPr lang="en-US" dirty="0">
                <a:latin typeface="Aharoni" panose="02010803020104030203" pitchFamily="2" charset="-79"/>
                <a:cs typeface="Aharoni" panose="02010803020104030203" pitchFamily="2" charset="-79"/>
              </a:rPr>
              <a:t>dan </a:t>
            </a:r>
            <a:r>
              <a:rPr lang="en-US" i="1" dirty="0" err="1">
                <a:latin typeface="Aharoni" panose="02010803020104030203" pitchFamily="2" charset="-79"/>
                <a:cs typeface="Aharoni" panose="02010803020104030203" pitchFamily="2" charset="-79"/>
              </a:rPr>
              <a:t>taqrir</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bentuk</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ini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Hadits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hanya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seperti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mengulangi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apa-apa</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tersebut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Umpanya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Firman</a:t>
            </a:r>
            <a:r>
              <a:rPr lang="en-US" dirty="0">
                <a:latin typeface="Aharoni" panose="02010803020104030203" pitchFamily="2" charset="-79"/>
                <a:cs typeface="Aharoni" panose="02010803020104030203" pitchFamily="2" charset="-79"/>
              </a:rPr>
              <a:t> Allah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surat</a:t>
            </a:r>
            <a:r>
              <a:rPr lang="en-US" dirty="0">
                <a:latin typeface="Aharoni" panose="02010803020104030203" pitchFamily="2" charset="-79"/>
                <a:cs typeface="Aharoni" panose="02010803020104030203" pitchFamily="2" charset="-79"/>
              </a:rPr>
              <a:t> Al-Baqarah :110 yang </a:t>
            </a:r>
            <a:r>
              <a:rPr lang="en-US" dirty="0" err="1">
                <a:latin typeface="Aharoni" panose="02010803020104030203" pitchFamily="2" charset="-79"/>
                <a:cs typeface="Aharoni" panose="02010803020104030203" pitchFamily="2" charset="-79"/>
              </a:rPr>
              <a:t>artinya</a:t>
            </a:r>
            <a:r>
              <a:rPr lang="en-US" dirty="0">
                <a:latin typeface="Aharoni" panose="02010803020104030203" pitchFamily="2" charset="-79"/>
                <a:cs typeface="Aharoni" panose="02010803020104030203" pitchFamily="2" charset="-79"/>
              </a:rPr>
              <a:t> :</a:t>
            </a:r>
            <a:endParaRPr lang="en-ID" dirty="0">
              <a:latin typeface="Aharoni" panose="02010803020104030203" pitchFamily="2" charset="-79"/>
              <a:cs typeface="Aharoni" panose="02010803020104030203" pitchFamily="2" charset="-79"/>
            </a:endParaRPr>
          </a:p>
          <a:p>
            <a:pPr marL="0" indent="0">
              <a:buNone/>
            </a:pPr>
            <a:r>
              <a:rPr lang="en-US" dirty="0">
                <a:latin typeface="Aharoni" panose="02010803020104030203" pitchFamily="2" charset="-79"/>
                <a:cs typeface="Aharoni" panose="02010803020104030203" pitchFamily="2" charset="-79"/>
              </a:rPr>
              <a:t>“</a:t>
            </a:r>
            <a:r>
              <a:rPr lang="en-US" i="1" dirty="0">
                <a:latin typeface="Aharoni" panose="02010803020104030203" pitchFamily="2" charset="-79"/>
                <a:cs typeface="Aharoni" panose="02010803020104030203" pitchFamily="2" charset="-79"/>
              </a:rPr>
              <a:t> Dan </a:t>
            </a:r>
            <a:r>
              <a:rPr lang="en-US" i="1" dirty="0" err="1">
                <a:latin typeface="Aharoni" panose="02010803020104030203" pitchFamily="2" charset="-79"/>
                <a:cs typeface="Aharoni" panose="02010803020104030203" pitchFamily="2" charset="-79"/>
              </a:rPr>
              <a:t>dirikanlah</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sholat</a:t>
            </a:r>
            <a:r>
              <a:rPr lang="en-US" i="1" dirty="0">
                <a:latin typeface="Aharoni" panose="02010803020104030203" pitchFamily="2" charset="-79"/>
                <a:cs typeface="Aharoni" panose="02010803020104030203" pitchFamily="2" charset="-79"/>
              </a:rPr>
              <a:t> dan </a:t>
            </a:r>
            <a:r>
              <a:rPr lang="en-US" i="1" dirty="0" err="1">
                <a:latin typeface="Aharoni" panose="02010803020104030203" pitchFamily="2" charset="-79"/>
                <a:cs typeface="Aharoni" panose="02010803020104030203" pitchFamily="2" charset="-79"/>
              </a:rPr>
              <a:t>tunaikanlah</a:t>
            </a:r>
            <a:r>
              <a:rPr lang="en-US" i="1" dirty="0">
                <a:latin typeface="Aharoni" panose="02010803020104030203" pitchFamily="2" charset="-79"/>
                <a:cs typeface="Aharoni" panose="02010803020104030203" pitchFamily="2" charset="-79"/>
              </a:rPr>
              <a:t> zakat “</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ayat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itu</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dikuatkan</a:t>
            </a:r>
            <a:r>
              <a:rPr lang="en-US" dirty="0">
                <a:latin typeface="Aharoni" panose="02010803020104030203" pitchFamily="2" charset="-79"/>
                <a:cs typeface="Aharoni" panose="02010803020104030203" pitchFamily="2" charset="-79"/>
              </a:rPr>
              <a:t> oleh </a:t>
            </a:r>
            <a:r>
              <a:rPr lang="en-US" dirty="0" err="1">
                <a:latin typeface="Aharoni" panose="02010803020104030203" pitchFamily="2" charset="-79"/>
                <a:cs typeface="Aharoni" panose="02010803020104030203" pitchFamily="2" charset="-79"/>
              </a:rPr>
              <a:t>sabda</a:t>
            </a:r>
            <a:r>
              <a:rPr lang="en-US" dirty="0">
                <a:latin typeface="Aharoni" panose="02010803020104030203" pitchFamily="2" charset="-79"/>
                <a:cs typeface="Aharoni" panose="02010803020104030203" pitchFamily="2" charset="-79"/>
              </a:rPr>
              <a:t> Nabi yang </a:t>
            </a:r>
            <a:r>
              <a:rPr lang="en-US" dirty="0" err="1">
                <a:latin typeface="Aharoni" panose="02010803020104030203" pitchFamily="2" charset="-79"/>
                <a:cs typeface="Aharoni" panose="02010803020104030203" pitchFamily="2" charset="-79"/>
              </a:rPr>
              <a:t>artinya</a:t>
            </a:r>
            <a:r>
              <a:rPr lang="en-US" dirty="0">
                <a:latin typeface="Aharoni" panose="02010803020104030203" pitchFamily="2" charset="-79"/>
                <a:cs typeface="Aharoni" panose="02010803020104030203" pitchFamily="2" charset="-79"/>
              </a:rPr>
              <a:t> :</a:t>
            </a:r>
            <a:endParaRPr lang="en-ID" dirty="0">
              <a:latin typeface="Aharoni" panose="02010803020104030203" pitchFamily="2" charset="-79"/>
              <a:cs typeface="Aharoni" panose="02010803020104030203" pitchFamily="2" charset="-79"/>
            </a:endParaRPr>
          </a:p>
          <a:p>
            <a:pPr marL="0" indent="0">
              <a:buNone/>
            </a:pPr>
            <a:r>
              <a:rPr lang="en-US" dirty="0">
                <a:latin typeface="Aharoni" panose="02010803020104030203" pitchFamily="2" charset="-79"/>
                <a:cs typeface="Aharoni" panose="02010803020104030203" pitchFamily="2" charset="-79"/>
              </a:rPr>
              <a:t>“ </a:t>
            </a:r>
            <a:r>
              <a:rPr lang="en-US" i="1" dirty="0">
                <a:latin typeface="Aharoni" panose="02010803020104030203" pitchFamily="2" charset="-79"/>
                <a:cs typeface="Aharoni" panose="02010803020104030203" pitchFamily="2" charset="-79"/>
              </a:rPr>
              <a:t>Islam </a:t>
            </a:r>
            <a:r>
              <a:rPr lang="en-US" i="1" dirty="0" err="1">
                <a:latin typeface="Aharoni" panose="02010803020104030203" pitchFamily="2" charset="-79"/>
                <a:cs typeface="Aharoni" panose="02010803020104030203" pitchFamily="2" charset="-79"/>
              </a:rPr>
              <a:t>itu</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didirikan</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dengan</a:t>
            </a:r>
            <a:r>
              <a:rPr lang="en-US" i="1" dirty="0">
                <a:latin typeface="Aharoni" panose="02010803020104030203" pitchFamily="2" charset="-79"/>
                <a:cs typeface="Aharoni" panose="02010803020104030203" pitchFamily="2" charset="-79"/>
              </a:rPr>
              <a:t> lima </a:t>
            </a:r>
            <a:r>
              <a:rPr lang="en-US" i="1" dirty="0" err="1">
                <a:latin typeface="Aharoni" panose="02010803020104030203" pitchFamily="2" charset="-79"/>
                <a:cs typeface="Aharoni" panose="02010803020104030203" pitchFamily="2" charset="-79"/>
              </a:rPr>
              <a:t>pondasi</a:t>
            </a:r>
            <a:r>
              <a:rPr lang="en-US" i="1" dirty="0">
                <a:latin typeface="Aharoni" panose="02010803020104030203" pitchFamily="2" charset="-79"/>
                <a:cs typeface="Aharoni" panose="02010803020104030203" pitchFamily="2" charset="-79"/>
              </a:rPr>
              <a:t> : </a:t>
            </a:r>
            <a:r>
              <a:rPr lang="en-US" i="1" dirty="0" err="1">
                <a:latin typeface="Aharoni" panose="02010803020104030203" pitchFamily="2" charset="-79"/>
                <a:cs typeface="Aharoni" panose="02010803020104030203" pitchFamily="2" charset="-79"/>
              </a:rPr>
              <a:t>kesaksian</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bahwa</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tidak</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ada</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tuhan</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selain</a:t>
            </a:r>
            <a:r>
              <a:rPr lang="en-US" i="1" dirty="0">
                <a:latin typeface="Aharoni" panose="02010803020104030203" pitchFamily="2" charset="-79"/>
                <a:cs typeface="Aharoni" panose="02010803020104030203" pitchFamily="2" charset="-79"/>
              </a:rPr>
              <a:t> Allah dan </a:t>
            </a:r>
            <a:r>
              <a:rPr lang="en-US" i="1" dirty="0" err="1">
                <a:latin typeface="Aharoni" panose="02010803020104030203" pitchFamily="2" charset="-79"/>
                <a:cs typeface="Aharoni" panose="02010803020104030203" pitchFamily="2" charset="-79"/>
              </a:rPr>
              <a:t>muhammad</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adalah</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Rasulullah</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mendirikan</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shalat</a:t>
            </a:r>
            <a:r>
              <a:rPr lang="en-US" i="1" dirty="0">
                <a:latin typeface="Aharoni" panose="02010803020104030203" pitchFamily="2" charset="-79"/>
                <a:cs typeface="Aharoni" panose="02010803020104030203" pitchFamily="2" charset="-79"/>
              </a:rPr>
              <a:t>, </a:t>
            </a:r>
            <a:r>
              <a:rPr lang="en-US" i="1" dirty="0" err="1">
                <a:latin typeface="Aharoni" panose="02010803020104030203" pitchFamily="2" charset="-79"/>
                <a:cs typeface="Aharoni" panose="02010803020104030203" pitchFamily="2" charset="-79"/>
              </a:rPr>
              <a:t>menunaikan</a:t>
            </a:r>
            <a:r>
              <a:rPr lang="en-US" i="1" dirty="0">
                <a:latin typeface="Aharoni" panose="02010803020104030203" pitchFamily="2" charset="-79"/>
                <a:cs typeface="Aharoni" panose="02010803020104030203" pitchFamily="2" charset="-79"/>
              </a:rPr>
              <a:t> zakat.</a:t>
            </a:r>
          </a:p>
          <a:p>
            <a:pPr marL="0" indent="0">
              <a:buNone/>
            </a:pPr>
            <a:r>
              <a:rPr lang="en-US" dirty="0">
                <a:latin typeface="Aharoni" panose="02010803020104030203" pitchFamily="2" charset="-79"/>
                <a:cs typeface="Aharoni" panose="02010803020104030203" pitchFamily="2" charset="-79"/>
              </a:rPr>
              <a:t>1. </a:t>
            </a:r>
            <a:r>
              <a:rPr lang="en-US" dirty="0" err="1">
                <a:latin typeface="Aharoni" panose="02010803020104030203" pitchFamily="2" charset="-79"/>
                <a:cs typeface="Aharoni" panose="02010803020104030203" pitchFamily="2" charset="-79"/>
              </a:rPr>
              <a:t>Memberikan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penjelasan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terhadap</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apa</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dimaksud</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hal</a:t>
            </a:r>
            <a:r>
              <a:rPr lang="en-US" dirty="0">
                <a:latin typeface="Aharoni" panose="02010803020104030203" pitchFamily="2" charset="-79"/>
                <a:cs typeface="Aharoni" panose="02010803020104030203" pitchFamily="2" charset="-79"/>
              </a:rPr>
              <a:t>:</a:t>
            </a:r>
            <a:endParaRPr lang="en-ID" dirty="0">
              <a:latin typeface="Aharoni" panose="02010803020104030203" pitchFamily="2" charset="-79"/>
              <a:cs typeface="Aharoni" panose="02010803020104030203" pitchFamily="2" charset="-79"/>
            </a:endParaRPr>
          </a:p>
          <a:p>
            <a:pPr marL="0" lvl="0" indent="0">
              <a:buNone/>
            </a:pPr>
            <a:r>
              <a:rPr lang="en-US" dirty="0">
                <a:latin typeface="Aharoni" panose="02010803020104030203" pitchFamily="2" charset="-79"/>
                <a:cs typeface="Aharoni" panose="02010803020104030203" pitchFamily="2" charset="-79"/>
              </a:rPr>
              <a:t>2. </a:t>
            </a:r>
            <a:r>
              <a:rPr lang="en-US" dirty="0" err="1">
                <a:latin typeface="Aharoni" panose="02010803020104030203" pitchFamily="2" charset="-79"/>
                <a:cs typeface="Aharoni" panose="02010803020104030203" pitchFamily="2" charset="-79"/>
              </a:rPr>
              <a:t>Menjelaskan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arti</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masih</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samar</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a:t>
            </a:r>
            <a:endParaRPr lang="en-ID" dirty="0">
              <a:latin typeface="Aharoni" panose="02010803020104030203" pitchFamily="2" charset="-79"/>
              <a:cs typeface="Aharoni" panose="02010803020104030203" pitchFamily="2" charset="-79"/>
            </a:endParaRPr>
          </a:p>
          <a:p>
            <a:pPr marL="0" lvl="0" indent="0">
              <a:buNone/>
            </a:pPr>
            <a:r>
              <a:rPr lang="en-US" dirty="0">
                <a:latin typeface="Aharoni" panose="02010803020104030203" pitchFamily="2" charset="-79"/>
                <a:cs typeface="Aharoni" panose="02010803020104030203" pitchFamily="2" charset="-79"/>
              </a:rPr>
              <a:t>3. </a:t>
            </a:r>
            <a:r>
              <a:rPr lang="en-US" dirty="0" err="1">
                <a:latin typeface="Aharoni" panose="02010803020104030203" pitchFamily="2" charset="-79"/>
                <a:cs typeface="Aharoni" panose="02010803020104030203" pitchFamily="2" charset="-79"/>
              </a:rPr>
              <a:t>Merinci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apa-apa</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disebutkan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secari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garis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besar</a:t>
            </a:r>
            <a:r>
              <a:rPr lang="en-US" dirty="0">
                <a:latin typeface="Aharoni" panose="02010803020104030203" pitchFamily="2" charset="-79"/>
                <a:cs typeface="Aharoni" panose="02010803020104030203" pitchFamily="2" charset="-79"/>
              </a:rPr>
              <a:t>.</a:t>
            </a:r>
            <a:endParaRPr lang="en-ID" dirty="0">
              <a:latin typeface="Aharoni" panose="02010803020104030203" pitchFamily="2" charset="-79"/>
              <a:cs typeface="Aharoni" panose="02010803020104030203" pitchFamily="2" charset="-79"/>
            </a:endParaRPr>
          </a:p>
          <a:p>
            <a:pPr marL="0" lvl="0" indent="0">
              <a:buNone/>
            </a:pPr>
            <a:r>
              <a:rPr lang="en-US" dirty="0">
                <a:latin typeface="Aharoni" panose="02010803020104030203" pitchFamily="2" charset="-79"/>
                <a:cs typeface="Aharoni" panose="02010803020104030203" pitchFamily="2" charset="-79"/>
              </a:rPr>
              <a:t>4. </a:t>
            </a:r>
            <a:r>
              <a:rPr lang="en-US" dirty="0" err="1">
                <a:latin typeface="Aharoni" panose="02010803020104030203" pitchFamily="2" charset="-79"/>
                <a:cs typeface="Aharoni" panose="02010803020104030203" pitchFamily="2" charset="-79"/>
              </a:rPr>
              <a:t>Membatasi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apa-apa</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 </a:t>
            </a:r>
            <a:r>
              <a:rPr lang="en-US" dirty="0" err="1">
                <a:latin typeface="Aharoni" panose="02010803020104030203" pitchFamily="2" charset="-79"/>
                <a:cs typeface="Aharoni" panose="02010803020104030203" pitchFamily="2" charset="-79"/>
              </a:rPr>
              <a:t>disebutkan</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secara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umum</a:t>
            </a:r>
            <a:endParaRPr lang="en-ID" dirty="0">
              <a:latin typeface="Aharoni" panose="02010803020104030203" pitchFamily="2" charset="-79"/>
              <a:cs typeface="Aharoni" panose="02010803020104030203" pitchFamily="2" charset="-79"/>
            </a:endParaRPr>
          </a:p>
          <a:p>
            <a:pPr marL="0" lvl="0" indent="0">
              <a:buNone/>
            </a:pPr>
            <a:r>
              <a:rPr lang="en-US" dirty="0">
                <a:latin typeface="Aharoni" panose="02010803020104030203" pitchFamily="2" charset="-79"/>
                <a:cs typeface="Aharoni" panose="02010803020104030203" pitchFamily="2" charset="-79"/>
              </a:rPr>
              <a:t>5. </a:t>
            </a:r>
            <a:r>
              <a:rPr lang="en-US" dirty="0" err="1">
                <a:latin typeface="Aharoni" panose="02010803020104030203" pitchFamily="2" charset="-79"/>
                <a:cs typeface="Aharoni" panose="02010803020104030203" pitchFamily="2" charset="-79"/>
              </a:rPr>
              <a:t>Memperluas</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maksud</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dari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sesuatu</a:t>
            </a:r>
            <a:r>
              <a:rPr lang="en-US" dirty="0">
                <a:latin typeface="Aharoni" panose="02010803020104030203" pitchFamily="2" charset="-79"/>
                <a:cs typeface="Aharoni" panose="02010803020104030203" pitchFamily="2" charset="-79"/>
              </a:rPr>
              <a:t> yang </a:t>
            </a:r>
            <a:r>
              <a:rPr lang="en-US" dirty="0" err="1">
                <a:latin typeface="Aharoni" panose="02010803020104030203" pitchFamily="2" charset="-79"/>
                <a:cs typeface="Aharoni" panose="02010803020104030203" pitchFamily="2" charset="-79"/>
              </a:rPr>
              <a:t>tersebut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dalam</a:t>
            </a:r>
            <a:r>
              <a:rPr lang="en-US" dirty="0">
                <a:latin typeface="Aharoni" panose="02010803020104030203" pitchFamily="2" charset="-79"/>
                <a:cs typeface="Aharoni" panose="02010803020104030203" pitchFamily="2" charset="-79"/>
              </a:rPr>
              <a:t> Al-Qur’an</a:t>
            </a:r>
            <a:endParaRPr lang="en-ID"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221164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81ABF-A931-4925-8CFD-1E7FF0896267}"/>
              </a:ext>
            </a:extLst>
          </p:cNvPr>
          <p:cNvSpPr>
            <a:spLocks noGrp="1"/>
          </p:cNvSpPr>
          <p:nvPr>
            <p:ph type="title"/>
          </p:nvPr>
        </p:nvSpPr>
        <p:spPr/>
        <p:txBody>
          <a:bodyPr/>
          <a:lstStyle/>
          <a:p>
            <a:r>
              <a:rPr lang="en-US" dirty="0" err="1"/>
              <a:t>Pengertian</a:t>
            </a:r>
            <a:r>
              <a:rPr lang="en-US" dirty="0"/>
              <a:t> Sunnah/</a:t>
            </a:r>
            <a:r>
              <a:rPr lang="en-US" dirty="0" err="1"/>
              <a:t>Hadi</a:t>
            </a:r>
            <a:r>
              <a:rPr lang="id-ID" dirty="0"/>
              <a:t>t</a:t>
            </a:r>
            <a:r>
              <a:rPr lang="en-US" dirty="0"/>
              <a:t>s</a:t>
            </a:r>
            <a:endParaRPr lang="en-ID" dirty="0"/>
          </a:p>
        </p:txBody>
      </p:sp>
      <p:sp>
        <p:nvSpPr>
          <p:cNvPr id="3" name="Content Placeholder 2">
            <a:extLst>
              <a:ext uri="{FF2B5EF4-FFF2-40B4-BE49-F238E27FC236}">
                <a16:creationId xmlns:a16="http://schemas.microsoft.com/office/drawing/2014/main" xmlns="" id="{00E76CAD-2DF9-4BF5-B01F-AC8B0AD322CB}"/>
              </a:ext>
            </a:extLst>
          </p:cNvPr>
          <p:cNvSpPr>
            <a:spLocks noGrp="1"/>
          </p:cNvSpPr>
          <p:nvPr>
            <p:ph idx="1"/>
          </p:nvPr>
        </p:nvSpPr>
        <p:spPr>
          <a:xfrm>
            <a:off x="2933700" y="2438400"/>
            <a:ext cx="8897565" cy="3651504"/>
          </a:xfrm>
        </p:spPr>
        <p:txBody>
          <a:bodyPr>
            <a:normAutofit fontScale="92500" lnSpcReduction="10000"/>
          </a:bodyPr>
          <a:lstStyle/>
          <a:p>
            <a:pPr lvl="0"/>
            <a:r>
              <a:rPr lang="id-ID" sz="2400" dirty="0">
                <a:latin typeface="Aharoni" panose="020B0604020202020204" pitchFamily="2" charset="-79"/>
                <a:cs typeface="Aharoni" panose="020B0604020202020204" pitchFamily="2" charset="-79"/>
              </a:rPr>
              <a:t>Secara etimologi</a:t>
            </a:r>
            <a:endParaRPr lang="en-ID" sz="2400" dirty="0">
              <a:latin typeface="Aharoni" panose="020B0604020202020204" pitchFamily="2" charset="-79"/>
              <a:cs typeface="Aharoni" panose="020B0604020202020204" pitchFamily="2" charset="-79"/>
            </a:endParaRPr>
          </a:p>
          <a:p>
            <a:pPr marL="0" indent="0">
              <a:buNone/>
            </a:pPr>
            <a:r>
              <a:rPr lang="id-ID" sz="2400" dirty="0">
                <a:latin typeface="Aharoni" panose="020B0604020202020204" pitchFamily="2" charset="-79"/>
                <a:cs typeface="Aharoni" panose="020B0604020202020204" pitchFamily="2" charset="-79"/>
              </a:rPr>
              <a:t>Makna kata sunnah adalah perbuatan yang semula belum pernah dilakukan kemudian diikuti oleh orang lain, baik perbuatan yang terpuji maupun yang tercela.</a:t>
            </a:r>
            <a:endParaRPr lang="en-ID" sz="2400" dirty="0">
              <a:latin typeface="Aharoni" panose="020B0604020202020204" pitchFamily="2" charset="-79"/>
              <a:cs typeface="Aharoni" panose="020B0604020202020204" pitchFamily="2" charset="-79"/>
            </a:endParaRPr>
          </a:p>
          <a:p>
            <a:pPr marL="0" indent="0">
              <a:buNone/>
            </a:pPr>
            <a:r>
              <a:rPr lang="id-ID" sz="2400" dirty="0">
                <a:latin typeface="Aharoni" panose="020B0604020202020204" pitchFamily="2" charset="-79"/>
                <a:cs typeface="Aharoni" panose="020B0604020202020204" pitchFamily="2" charset="-79"/>
              </a:rPr>
              <a:t>Sabda rasulullah SAW:</a:t>
            </a:r>
            <a:endParaRPr lang="en-ID" sz="2400" dirty="0">
              <a:latin typeface="Aharoni" panose="020B0604020202020204" pitchFamily="2" charset="-79"/>
              <a:cs typeface="Aharoni" panose="020B0604020202020204" pitchFamily="2" charset="-79"/>
            </a:endParaRPr>
          </a:p>
          <a:p>
            <a:pPr marL="0" indent="0">
              <a:buNone/>
            </a:pPr>
            <a:r>
              <a:rPr lang="id-ID" sz="2400" dirty="0">
                <a:latin typeface="Aharoni" panose="020B0604020202020204" pitchFamily="2" charset="-79"/>
                <a:cs typeface="Aharoni" panose="020B0604020202020204" pitchFamily="2" charset="-79"/>
              </a:rPr>
              <a:t>مَنْ سَنَّ فِى الاِسْلاَمِ سُنَّةً حَسَنَةً فَلَهُ أَجْرَهُ وَ اَجْرُ مَنْ عَمِلَ بِهَا مِنْ بَعْدِهِ </a:t>
            </a:r>
            <a:endParaRPr lang="en-ID" sz="2400" dirty="0">
              <a:latin typeface="Aharoni" panose="020B0604020202020204" pitchFamily="2" charset="-79"/>
              <a:cs typeface="Aharoni" panose="020B0604020202020204" pitchFamily="2" charset="-79"/>
            </a:endParaRPr>
          </a:p>
          <a:p>
            <a:pPr marL="0" indent="0">
              <a:buNone/>
            </a:pPr>
            <a:r>
              <a:rPr lang="id-ID" sz="2400" dirty="0">
                <a:latin typeface="Aharoni" panose="020B0604020202020204" pitchFamily="2" charset="-79"/>
                <a:cs typeface="Aharoni" panose="020B0604020202020204" pitchFamily="2" charset="-79"/>
              </a:rPr>
              <a:t>Artinya: “Barang siapa yang membiasakan sesuatu yang baik didalam Islam, maka ia menerima pahalannya dan pahala orang-orang sesudahnya yang mengamalkannya”.(H.R. Muslim )</a:t>
            </a:r>
            <a:endParaRPr lang="en-ID" sz="2400" dirty="0">
              <a:latin typeface="Aharoni" panose="020B0604020202020204" pitchFamily="2" charset="-79"/>
              <a:cs typeface="Aharoni" panose="020B0604020202020204" pitchFamily="2" charset="-79"/>
            </a:endParaRPr>
          </a:p>
          <a:p>
            <a:endParaRPr lang="en-ID" dirty="0"/>
          </a:p>
        </p:txBody>
      </p:sp>
    </p:spTree>
    <p:extLst>
      <p:ext uri="{BB962C8B-B14F-4D97-AF65-F5344CB8AC3E}">
        <p14:creationId xmlns:p14="http://schemas.microsoft.com/office/powerpoint/2010/main" val="3065773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B0AD6C-674F-4271-9D26-4B709F0EC105}"/>
              </a:ext>
            </a:extLst>
          </p:cNvPr>
          <p:cNvSpPr>
            <a:spLocks noGrp="1"/>
          </p:cNvSpPr>
          <p:nvPr>
            <p:ph idx="1"/>
          </p:nvPr>
        </p:nvSpPr>
        <p:spPr>
          <a:xfrm>
            <a:off x="710648" y="523081"/>
            <a:ext cx="10770704" cy="5811838"/>
          </a:xfrm>
        </p:spPr>
        <p:txBody>
          <a:bodyPr>
            <a:normAutofit/>
          </a:bodyPr>
          <a:lstStyle/>
          <a:p>
            <a:pPr lvl="0"/>
            <a:r>
              <a:rPr lang="id-ID" sz="2400" dirty="0">
                <a:latin typeface="Aharoni" panose="02010803020104030203" pitchFamily="2" charset="-79"/>
                <a:cs typeface="Aharoni" panose="02010803020104030203" pitchFamily="2" charset="-79"/>
              </a:rPr>
              <a:t>Secara terminologi</a:t>
            </a:r>
            <a:endParaRPr lang="en-ID" sz="2400" dirty="0">
              <a:latin typeface="Aharoni" panose="02010803020104030203" pitchFamily="2" charset="-79"/>
              <a:cs typeface="Aharoni" panose="02010803020104030203" pitchFamily="2" charset="-79"/>
            </a:endParaRPr>
          </a:p>
          <a:p>
            <a:pPr marL="0" indent="0">
              <a:buNone/>
            </a:pPr>
            <a:r>
              <a:rPr lang="id-ID" sz="2400" dirty="0">
                <a:latin typeface="Aharoni" panose="02010803020104030203" pitchFamily="2" charset="-79"/>
                <a:cs typeface="Aharoni" panose="02010803020104030203" pitchFamily="2" charset="-79"/>
              </a:rPr>
              <a:t>Pengertian sunnah bisa dilihat dari tiga disiplin ilmu:</a:t>
            </a:r>
            <a:endParaRPr lang="en-ID" sz="2400" dirty="0">
              <a:latin typeface="Aharoni" panose="02010803020104030203" pitchFamily="2" charset="-79"/>
              <a:cs typeface="Aharoni" panose="02010803020104030203" pitchFamily="2" charset="-79"/>
            </a:endParaRPr>
          </a:p>
          <a:p>
            <a:pPr marL="0" lvl="0" indent="0">
              <a:buNone/>
            </a:pPr>
            <a:r>
              <a:rPr lang="en-US" sz="2400" dirty="0">
                <a:latin typeface="Aharoni" panose="02010803020104030203" pitchFamily="2" charset="-79"/>
                <a:cs typeface="Aharoni" panose="02010803020104030203" pitchFamily="2" charset="-79"/>
              </a:rPr>
              <a:t>1. </a:t>
            </a:r>
            <a:r>
              <a:rPr lang="id-ID" sz="2400" dirty="0">
                <a:latin typeface="Aharoni" panose="02010803020104030203" pitchFamily="2" charset="-79"/>
                <a:cs typeface="Aharoni" panose="02010803020104030203" pitchFamily="2" charset="-79"/>
              </a:rPr>
              <a:t>Ilmu hadits</a:t>
            </a:r>
            <a:endParaRPr lang="en-ID" sz="2400" dirty="0">
              <a:latin typeface="Aharoni" panose="02010803020104030203" pitchFamily="2" charset="-79"/>
              <a:cs typeface="Aharoni" panose="02010803020104030203" pitchFamily="2" charset="-79"/>
            </a:endParaRPr>
          </a:p>
          <a:p>
            <a:pPr marL="0" indent="0">
              <a:buNone/>
            </a:pPr>
            <a:r>
              <a:rPr lang="id-ID" sz="2400" dirty="0">
                <a:latin typeface="Aharoni" panose="02010803020104030203" pitchFamily="2" charset="-79"/>
                <a:cs typeface="Aharoni" panose="02010803020104030203" pitchFamily="2" charset="-79"/>
              </a:rPr>
              <a:t>Segala sesuatu yang disandarkan kepada Nabi Muhammad SAW, baik perkataan, perbuatan, maupun ketetapannya.</a:t>
            </a:r>
            <a:endParaRPr lang="en-ID" sz="2400" dirty="0">
              <a:latin typeface="Aharoni" panose="02010803020104030203" pitchFamily="2" charset="-79"/>
              <a:cs typeface="Aharoni" panose="02010803020104030203" pitchFamily="2" charset="-79"/>
            </a:endParaRPr>
          </a:p>
          <a:p>
            <a:pPr marL="0" lvl="0" indent="0">
              <a:buNone/>
            </a:pPr>
            <a:r>
              <a:rPr lang="en-US" sz="2400" dirty="0">
                <a:latin typeface="Aharoni" panose="02010803020104030203" pitchFamily="2" charset="-79"/>
                <a:cs typeface="Aharoni" panose="02010803020104030203" pitchFamily="2" charset="-79"/>
              </a:rPr>
              <a:t>2. </a:t>
            </a:r>
            <a:r>
              <a:rPr lang="id-ID" sz="2400" dirty="0">
                <a:latin typeface="Aharoni" panose="02010803020104030203" pitchFamily="2" charset="-79"/>
                <a:cs typeface="Aharoni" panose="02010803020104030203" pitchFamily="2" charset="-79"/>
              </a:rPr>
              <a:t>Ilmu ushul fiqhi</a:t>
            </a:r>
            <a:endParaRPr lang="en-ID" sz="2400" dirty="0">
              <a:latin typeface="Aharoni" panose="02010803020104030203" pitchFamily="2" charset="-79"/>
              <a:cs typeface="Aharoni" panose="02010803020104030203" pitchFamily="2" charset="-79"/>
            </a:endParaRPr>
          </a:p>
          <a:p>
            <a:pPr marL="0" indent="0">
              <a:buNone/>
            </a:pPr>
            <a:r>
              <a:rPr lang="id-ID" sz="2400" dirty="0">
                <a:latin typeface="Aharoni" panose="02010803020104030203" pitchFamily="2" charset="-79"/>
                <a:cs typeface="Aharoni" panose="02010803020104030203" pitchFamily="2" charset="-79"/>
              </a:rPr>
              <a:t>Segala yang diriwayatkan dari Nabi SAW berupa perbuatan, perkataan, dan ketetapan yang berkaitan dengan hukum.</a:t>
            </a:r>
            <a:endParaRPr lang="en-ID" sz="2400" dirty="0">
              <a:latin typeface="Aharoni" panose="02010803020104030203" pitchFamily="2" charset="-79"/>
              <a:cs typeface="Aharoni" panose="02010803020104030203" pitchFamily="2" charset="-79"/>
            </a:endParaRPr>
          </a:p>
          <a:p>
            <a:pPr marL="0" lvl="0" indent="0">
              <a:buNone/>
            </a:pPr>
            <a:r>
              <a:rPr lang="en-US" sz="2400" dirty="0">
                <a:latin typeface="Aharoni" panose="02010803020104030203" pitchFamily="2" charset="-79"/>
                <a:cs typeface="Aharoni" panose="02010803020104030203" pitchFamily="2" charset="-79"/>
              </a:rPr>
              <a:t>3. </a:t>
            </a:r>
            <a:r>
              <a:rPr lang="id-ID" sz="2400" dirty="0">
                <a:latin typeface="Aharoni" panose="02010803020104030203" pitchFamily="2" charset="-79"/>
                <a:cs typeface="Aharoni" panose="02010803020104030203" pitchFamily="2" charset="-79"/>
              </a:rPr>
              <a:t>Ilmu fiqhi</a:t>
            </a:r>
            <a:endParaRPr lang="en-ID" sz="2400" dirty="0">
              <a:latin typeface="Aharoni" panose="02010803020104030203" pitchFamily="2" charset="-79"/>
              <a:cs typeface="Aharoni" panose="02010803020104030203" pitchFamily="2" charset="-79"/>
            </a:endParaRPr>
          </a:p>
          <a:p>
            <a:pPr marL="0" indent="0">
              <a:buNone/>
            </a:pPr>
            <a:r>
              <a:rPr lang="id-ID" sz="2400" dirty="0">
                <a:latin typeface="Aharoni" panose="02010803020104030203" pitchFamily="2" charset="-79"/>
                <a:cs typeface="Aharoni" panose="02010803020104030203" pitchFamily="2" charset="-79"/>
              </a:rPr>
              <a:t>Salah satu hukum takhlifi, yang berarti suatu perbuatan yang akan mendapatkan pahala bila dikerjakan dan tidak berdosa apabila ditinggalkan.</a:t>
            </a:r>
            <a:endParaRPr lang="en-ID" sz="2400"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163958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65E4E6-3EDA-447E-BD48-3315575080DA}"/>
              </a:ext>
            </a:extLst>
          </p:cNvPr>
          <p:cNvSpPr>
            <a:spLocks noGrp="1"/>
          </p:cNvSpPr>
          <p:nvPr>
            <p:ph type="title"/>
          </p:nvPr>
        </p:nvSpPr>
        <p:spPr>
          <a:xfrm>
            <a:off x="838200" y="1"/>
            <a:ext cx="10515600" cy="1046921"/>
          </a:xfrm>
        </p:spPr>
        <p:txBody>
          <a:bodyPr/>
          <a:lstStyle/>
          <a:p>
            <a:r>
              <a:rPr lang="en-US" dirty="0" err="1"/>
              <a:t>Macam-macam</a:t>
            </a:r>
            <a:r>
              <a:rPr lang="en-US" dirty="0"/>
              <a:t> Sunnah/</a:t>
            </a:r>
            <a:r>
              <a:rPr lang="en-US" dirty="0" err="1"/>
              <a:t>Hadi</a:t>
            </a:r>
            <a:r>
              <a:rPr lang="id-ID" dirty="0"/>
              <a:t>t</a:t>
            </a:r>
            <a:r>
              <a:rPr lang="en-US" dirty="0"/>
              <a:t>s</a:t>
            </a:r>
            <a:endParaRPr lang="en-ID" dirty="0"/>
          </a:p>
        </p:txBody>
      </p:sp>
      <p:sp>
        <p:nvSpPr>
          <p:cNvPr id="3" name="Content Placeholder 2">
            <a:extLst>
              <a:ext uri="{FF2B5EF4-FFF2-40B4-BE49-F238E27FC236}">
                <a16:creationId xmlns:a16="http://schemas.microsoft.com/office/drawing/2014/main" xmlns="" id="{55782C73-CD15-47ED-89EE-782003FFB9AC}"/>
              </a:ext>
            </a:extLst>
          </p:cNvPr>
          <p:cNvSpPr>
            <a:spLocks noGrp="1"/>
          </p:cNvSpPr>
          <p:nvPr>
            <p:ph idx="1"/>
          </p:nvPr>
        </p:nvSpPr>
        <p:spPr>
          <a:xfrm>
            <a:off x="371061" y="987286"/>
            <a:ext cx="10982739" cy="5870713"/>
          </a:xfrm>
        </p:spPr>
        <p:txBody>
          <a:bodyPr>
            <a:normAutofit fontScale="40000" lnSpcReduction="20000"/>
          </a:bodyPr>
          <a:lstStyle/>
          <a:p>
            <a:r>
              <a:rPr lang="id-ID" sz="4200" dirty="0">
                <a:latin typeface="Aharoni" panose="02010803020104030203" pitchFamily="2" charset="-79"/>
                <a:cs typeface="Aharoni" panose="02010803020104030203" pitchFamily="2" charset="-79"/>
              </a:rPr>
              <a:t>Pembagian sunnah dari segi bentuknya:</a:t>
            </a:r>
            <a:endParaRPr lang="en-ID" sz="4200" dirty="0">
              <a:latin typeface="Aharoni" panose="02010803020104030203" pitchFamily="2" charset="-79"/>
              <a:cs typeface="Aharoni" panose="02010803020104030203" pitchFamily="2" charset="-79"/>
            </a:endParaRPr>
          </a:p>
          <a:p>
            <a:pPr marL="0" lvl="0" indent="0">
              <a:buNone/>
            </a:pPr>
            <a:r>
              <a:rPr lang="en-US" sz="4200" dirty="0">
                <a:latin typeface="Aharoni" panose="02010803020104030203" pitchFamily="2" charset="-79"/>
                <a:cs typeface="Aharoni" panose="02010803020104030203" pitchFamily="2" charset="-79"/>
              </a:rPr>
              <a:t>1. </a:t>
            </a:r>
            <a:r>
              <a:rPr lang="id-ID" sz="4200" dirty="0">
                <a:latin typeface="Aharoni" panose="02010803020104030203" pitchFamily="2" charset="-79"/>
                <a:cs typeface="Aharoni" panose="02010803020104030203" pitchFamily="2" charset="-79"/>
              </a:rPr>
              <a:t>Sunnah Qauliyyah</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Sunnah Qauliyah adalah ucapan lisan dari Nabi Muhammad SAW yang didengar oleh sahabat beliau dan disampaikannya kepada orang lain.</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Contoh sunnah qauliyyah:                               </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عَنْ أَنَسٍ عَنْ النَّبِيِّ صَلَّى اللهُ عَلَيْهِ وَسَلَّمَ قَالَ: لاَ يُؤْمِنُ أَحَدُكُمْ حَتَّى يُحِبَّ لِأَخِيْهِ مَا يُحِبُّ لِنَفْسِهِ</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Artinya: Dari Annas ra, dari Nabi SAW, beliau bersabda:”Belum beriman salah seorang dari kamu, sebelum ia mencintai saudaranya sebagaimana ia mencintai dirinya”.</a:t>
            </a:r>
            <a:endParaRPr lang="en-ID" sz="4200" dirty="0">
              <a:latin typeface="Aharoni" panose="02010803020104030203" pitchFamily="2" charset="-79"/>
              <a:cs typeface="Aharoni" panose="02010803020104030203" pitchFamily="2" charset="-79"/>
            </a:endParaRPr>
          </a:p>
          <a:p>
            <a:pPr marL="0" lvl="0" indent="0">
              <a:buNone/>
            </a:pPr>
            <a:r>
              <a:rPr lang="en-US" sz="4200" dirty="0">
                <a:latin typeface="Aharoni" panose="02010803020104030203" pitchFamily="2" charset="-79"/>
                <a:cs typeface="Aharoni" panose="02010803020104030203" pitchFamily="2" charset="-79"/>
              </a:rPr>
              <a:t>2. </a:t>
            </a:r>
            <a:r>
              <a:rPr lang="id-ID" sz="4200" dirty="0">
                <a:latin typeface="Aharoni" panose="02010803020104030203" pitchFamily="2" charset="-79"/>
                <a:cs typeface="Aharoni" panose="02010803020104030203" pitchFamily="2" charset="-79"/>
              </a:rPr>
              <a:t>Sunnah Fi’liyah</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Adalah semua perbuatan dan tingkah laku Nabi Muhammad SAW yang dilihat atau diketahui atau diperhatikan oleh sahabat, kemudian disampaikan kepada orang lain dengan ucapannya.</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Contoh sunnah fi’liyah:                                                              </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عَنْ عَبَّادِ بْنِ تَمِيْمٍ عَنْ عَمِّهِ قَالَ رَأَيْتُ النَّبِيَّ صَلَّى اللهُ عَلَيْهِ وَسَلَّمَ يَوْمَ خَرَجَ يَسْتَسْقِيي قَالَ: فَحَوَّلَ إِلَى النَّاسِ ظَهْرَهُ وَاسْتَقْبَلَ الْقِبْلَةَ يَدْعُو ثُمَّ حَوَّلَ رِدَاءَهُ تُمَّ صَلَّى لَنَا رَكْعَتَيْنِ جَهَرَ فِيْهِمَا بِالْقِرَاءَةِ</a:t>
            </a:r>
            <a:endParaRPr lang="en-ID" sz="4200" dirty="0">
              <a:latin typeface="Aharoni" panose="02010803020104030203" pitchFamily="2" charset="-79"/>
              <a:cs typeface="Aharoni" panose="02010803020104030203" pitchFamily="2" charset="-79"/>
            </a:endParaRPr>
          </a:p>
          <a:p>
            <a:pPr marL="0" indent="0">
              <a:buNone/>
            </a:pPr>
            <a:r>
              <a:rPr lang="id-ID" sz="4200" dirty="0">
                <a:latin typeface="Aharoni" panose="02010803020104030203" pitchFamily="2" charset="-79"/>
                <a:cs typeface="Aharoni" panose="02010803020104030203" pitchFamily="2" charset="-79"/>
              </a:rPr>
              <a:t>Artinya: Dari ubbad bin tamim, dari pamannya, ia berkata: “Saya melihat Rasullah SAW pada hari beliau keluar untuk melaksanakan shalat gerhana matahari, katanya: “Maka beliau membalikkan tubuhnya membelakangi jama’ah menghadap kiblat dan berdoa, kemudian beliau membalikkan selendangnya, kemudian beliau shalat bersama kami dua rekaat dengan menjaharkan bacaannya pada kedua rekaat itu”.  </a:t>
            </a:r>
            <a:endParaRPr lang="en-ID" sz="4200"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179521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51E401A-02B2-4A6E-9FF8-AA4E5CEFA3CC}"/>
              </a:ext>
            </a:extLst>
          </p:cNvPr>
          <p:cNvSpPr>
            <a:spLocks noGrp="1"/>
          </p:cNvSpPr>
          <p:nvPr>
            <p:ph idx="1"/>
          </p:nvPr>
        </p:nvSpPr>
        <p:spPr>
          <a:xfrm>
            <a:off x="251791" y="212035"/>
            <a:ext cx="11102009" cy="5964928"/>
          </a:xfrm>
        </p:spPr>
        <p:txBody>
          <a:bodyPr/>
          <a:lstStyle/>
          <a:p>
            <a:r>
              <a:rPr lang="id-ID" sz="2000" dirty="0">
                <a:latin typeface="Aharoni" panose="02010803020104030203" pitchFamily="2" charset="-79"/>
                <a:cs typeface="Aharoni" panose="02010803020104030203" pitchFamily="2" charset="-79"/>
              </a:rPr>
              <a:t>Sunnah fi’liyyah pada dasarnya dapat dibagi menjadi 3 bagian, yaitu:</a:t>
            </a:r>
            <a:endParaRPr lang="en-ID" sz="2000" dirty="0">
              <a:latin typeface="Aharoni" panose="02010803020104030203" pitchFamily="2" charset="-79"/>
              <a:cs typeface="Aharoni" panose="02010803020104030203" pitchFamily="2" charset="-79"/>
            </a:endParaRPr>
          </a:p>
          <a:p>
            <a:pPr marL="0" indent="0">
              <a:buNone/>
            </a:pPr>
            <a:r>
              <a:rPr lang="id-ID" sz="2000" dirty="0">
                <a:latin typeface="Aharoni" panose="02010803020104030203" pitchFamily="2" charset="-79"/>
                <a:cs typeface="Aharoni" panose="02010803020104030203" pitchFamily="2" charset="-79"/>
              </a:rPr>
              <a:t>1. Gerak gerik, perbuatan, dan tingkah laku Rasulullah SAW yang berkaitan dengan hukum. Misalnya; tata cara shalat, puasa, haji, transaksi dagang,tata cara makan dll. Perbuatan ini dapat diketahui dengan adanya petunjuk dari beliau sendiri, atau karena adanya petunjuk (qarinah) lain, baik dari Al-Qur’an maupun dari sifat perbuatan Rasulullah SAW.</a:t>
            </a:r>
            <a:endParaRPr lang="en-ID" sz="2000" dirty="0">
              <a:latin typeface="Aharoni" panose="02010803020104030203" pitchFamily="2" charset="-79"/>
              <a:cs typeface="Aharoni" panose="02010803020104030203" pitchFamily="2" charset="-79"/>
            </a:endParaRPr>
          </a:p>
          <a:p>
            <a:pPr marL="0" indent="0">
              <a:buNone/>
            </a:pPr>
            <a:r>
              <a:rPr lang="id-ID" sz="2000" dirty="0">
                <a:latin typeface="Aharoni" panose="02010803020104030203" pitchFamily="2" charset="-79"/>
                <a:cs typeface="Aharoni" panose="02010803020104030203" pitchFamily="2" charset="-79"/>
              </a:rPr>
              <a:t>2. Perbuatan yang khusus berlaku bagi Rasulullah SAW.  Misalnya; beristri lebih dari 4 orang, wajib melaksanakan shalat tahajjud, berkurban, shalat witir, dll. Semua perbuatan itu bagi umatnya tidak wajib.</a:t>
            </a:r>
            <a:endParaRPr lang="en-ID" sz="2000" dirty="0">
              <a:latin typeface="Aharoni" panose="02010803020104030203" pitchFamily="2" charset="-79"/>
              <a:cs typeface="Aharoni" panose="02010803020104030203" pitchFamily="2" charset="-79"/>
            </a:endParaRPr>
          </a:p>
          <a:p>
            <a:pPr marL="0" indent="0">
              <a:buNone/>
            </a:pPr>
            <a:r>
              <a:rPr lang="id-ID" sz="2000" dirty="0">
                <a:latin typeface="Aharoni" panose="02010803020104030203" pitchFamily="2" charset="-79"/>
                <a:cs typeface="Aharoni" panose="02010803020104030203" pitchFamily="2" charset="-79"/>
              </a:rPr>
              <a:t>3. Perbuatan dan tingkah laku Nabi berhubungan dengan penjelasan hukum, seperti: shalat, puasa, jual beli, utang piutang, dll.</a:t>
            </a:r>
            <a:endParaRPr lang="en-ID" sz="2000"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247664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64247F-904F-4042-AD13-CE5FEC795C5C}"/>
              </a:ext>
            </a:extLst>
          </p:cNvPr>
          <p:cNvSpPr>
            <a:spLocks noGrp="1"/>
          </p:cNvSpPr>
          <p:nvPr>
            <p:ph idx="1"/>
          </p:nvPr>
        </p:nvSpPr>
        <p:spPr>
          <a:xfrm>
            <a:off x="238538" y="365125"/>
            <a:ext cx="11115261" cy="5811838"/>
          </a:xfrm>
        </p:spPr>
        <p:txBody>
          <a:bodyPr>
            <a:normAutofit/>
          </a:bodyPr>
          <a:lstStyle/>
          <a:p>
            <a:pPr lvl="0"/>
            <a:r>
              <a:rPr lang="id-ID" dirty="0">
                <a:latin typeface="Aharoni" panose="02010803020104030203" pitchFamily="2" charset="-79"/>
                <a:cs typeface="Aharoni" panose="02010803020104030203" pitchFamily="2" charset="-79"/>
              </a:rPr>
              <a:t>Sunnah Taqririyah</a:t>
            </a:r>
            <a:endParaRPr lang="en-ID" dirty="0">
              <a:latin typeface="Aharoni" panose="02010803020104030203" pitchFamily="2" charset="-79"/>
              <a:cs typeface="Aharoni" panose="02010803020104030203" pitchFamily="2" charset="-79"/>
            </a:endParaRPr>
          </a:p>
          <a:p>
            <a:pPr marL="0" indent="0">
              <a:buNone/>
            </a:pPr>
            <a:r>
              <a:rPr lang="id-ID" dirty="0">
                <a:latin typeface="Aharoni" panose="02010803020104030203" pitchFamily="2" charset="-79"/>
                <a:cs typeface="Aharoni" panose="02010803020104030203" pitchFamily="2" charset="-79"/>
              </a:rPr>
              <a:t>Adalah perbuatan seorang sahabat atau ucapannya yang dilakukan di hadapan atau sepengetahuan Nabi Muhammad SAW, tetapi tidak ditanggapi atau dicegah oleh Nabi, namun Nabi diam, maka hal ini merupakan pengakuan dari Nabi. Keadaan diamnya Nabi itu dapat dibedakan pada dua bentuk:</a:t>
            </a:r>
            <a:endParaRPr lang="en-ID" dirty="0">
              <a:latin typeface="Aharoni" panose="02010803020104030203" pitchFamily="2" charset="-79"/>
              <a:cs typeface="Aharoni" panose="02010803020104030203" pitchFamily="2" charset="-79"/>
            </a:endParaRPr>
          </a:p>
          <a:p>
            <a:pPr marL="0" indent="0">
              <a:buNone/>
            </a:pPr>
            <a:r>
              <a:rPr lang="id-ID" dirty="0">
                <a:latin typeface="Aharoni" panose="02010803020104030203" pitchFamily="2" charset="-79"/>
                <a:cs typeface="Aharoni" panose="02010803020104030203" pitchFamily="2" charset="-79"/>
              </a:rPr>
              <a:t>1. Nabi mengetahui bahwa perbuatan itu pernah dibenci dan dilarang oleh Nabi. Dalam hal ini kadang-kadang Nabi mengetahui bahwa si pelaku berketerusan melakukan perbuatan yang pernah dibenci dan dilarang itu. Diamnya Nabi dalam bentuk ini tidaklah menunjukkan bahwa perbuatan tersebut boleh dilakukannya. Diamnyan Nabi dalam bentuk ini menunjukkan pencabutan larangan sebelumnya.</a:t>
            </a:r>
            <a:endParaRPr lang="en-ID" dirty="0">
              <a:latin typeface="Aharoni" panose="02010803020104030203" pitchFamily="2" charset="-79"/>
              <a:cs typeface="Aharoni" panose="02010803020104030203" pitchFamily="2" charset="-79"/>
            </a:endParaRPr>
          </a:p>
          <a:p>
            <a:pPr marL="0" indent="0">
              <a:buNone/>
            </a:pPr>
            <a:r>
              <a:rPr lang="id-ID" dirty="0">
                <a:latin typeface="Aharoni" panose="02010803020104030203" pitchFamily="2" charset="-79"/>
                <a:cs typeface="Aharoni" panose="02010803020104030203" pitchFamily="2" charset="-79"/>
              </a:rPr>
              <a:t>2. Nabi belum pernah melarang perbuatan itu sebelumnya dan tidak diketahui pula haramnya. Diamya Nabi dalam hal ini menunjukkan hukumnya adalah ibahah atau meniadakan keberatan untuk diperbuat. Karena seandainya perbuatan itu dilarang, tetapi Nabi mendiamkannya padahal ia mampu untuk mencegahnya, berarti Nabi berbuat kesalahan; sedangkan Nabi bersifat ma’shum (terhindar dari kesalahan).</a:t>
            </a:r>
            <a:endParaRPr lang="en-ID"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334413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F184D-95B1-4DEF-8B52-CFC8F511FD51}"/>
              </a:ext>
            </a:extLst>
          </p:cNvPr>
          <p:cNvSpPr>
            <a:spLocks noGrp="1"/>
          </p:cNvSpPr>
          <p:nvPr>
            <p:ph type="title"/>
          </p:nvPr>
        </p:nvSpPr>
        <p:spPr>
          <a:xfrm>
            <a:off x="838200" y="1"/>
            <a:ext cx="10515600" cy="1690688"/>
          </a:xfrm>
        </p:spPr>
        <p:txBody>
          <a:bodyPr/>
          <a:lstStyle/>
          <a:p>
            <a:r>
              <a:rPr lang="en-US" dirty="0" err="1"/>
              <a:t>Syarat-syarat</a:t>
            </a:r>
            <a:r>
              <a:rPr lang="en-US" dirty="0"/>
              <a:t> Hadis </a:t>
            </a:r>
            <a:r>
              <a:rPr lang="en-US" dirty="0" err="1"/>
              <a:t>Shaheh</a:t>
            </a:r>
            <a:endParaRPr lang="en-ID" dirty="0"/>
          </a:p>
        </p:txBody>
      </p:sp>
      <p:sp>
        <p:nvSpPr>
          <p:cNvPr id="3" name="Content Placeholder 2">
            <a:extLst>
              <a:ext uri="{FF2B5EF4-FFF2-40B4-BE49-F238E27FC236}">
                <a16:creationId xmlns:a16="http://schemas.microsoft.com/office/drawing/2014/main" xmlns="" id="{22470A19-3A77-433F-B3D0-F883C42C7000}"/>
              </a:ext>
            </a:extLst>
          </p:cNvPr>
          <p:cNvSpPr>
            <a:spLocks noGrp="1"/>
          </p:cNvSpPr>
          <p:nvPr>
            <p:ph idx="1"/>
          </p:nvPr>
        </p:nvSpPr>
        <p:spPr>
          <a:xfrm>
            <a:off x="384313" y="1482086"/>
            <a:ext cx="10969487" cy="4864998"/>
          </a:xfrm>
        </p:spPr>
        <p:txBody>
          <a:bodyPr>
            <a:normAutofit fontScale="92500" lnSpcReduction="20000"/>
          </a:bodyPr>
          <a:lstStyle/>
          <a:p>
            <a:pPr lvl="0"/>
            <a:r>
              <a:rPr lang="id-ID" sz="2200" dirty="0">
                <a:latin typeface="Aharoni" panose="02010803020104030203" pitchFamily="2" charset="-79"/>
                <a:cs typeface="Aharoni" panose="02010803020104030203" pitchFamily="2" charset="-79"/>
              </a:rPr>
              <a:t>Sanad Hadis harus bersambung (ittishalul isnad).</a:t>
            </a:r>
            <a:endParaRPr lang="en-ID" sz="2200" dirty="0">
              <a:latin typeface="Aharoni" panose="02010803020104030203" pitchFamily="2" charset="-79"/>
              <a:cs typeface="Aharoni" panose="02010803020104030203" pitchFamily="2" charset="-79"/>
            </a:endParaRPr>
          </a:p>
          <a:p>
            <a:pPr marL="0" indent="0">
              <a:buNone/>
            </a:pPr>
            <a:r>
              <a:rPr lang="id-ID" sz="2200" dirty="0">
                <a:latin typeface="Aharoni" panose="02010803020104030203" pitchFamily="2" charset="-79"/>
                <a:cs typeface="Aharoni" panose="02010803020104030203" pitchFamily="2" charset="-79"/>
              </a:rPr>
              <a:t>Maksudnya, sanad hadis itu sejak dari mukharrijnya sampai kepada nabi tidak ada yang terputus.[3] Arti sambung adalah setiap perawi mendengar hadis tersebut dari orang sebelumnya dengan nyata, sedang sebelumnya mendengar dari orang sebelumnya lagi, dan begitulah seterusnya sampai akhir sanad.</a:t>
            </a:r>
            <a:endParaRPr lang="en-ID" sz="2200" dirty="0">
              <a:latin typeface="Aharoni" panose="02010803020104030203" pitchFamily="2" charset="-79"/>
              <a:cs typeface="Aharoni" panose="02010803020104030203" pitchFamily="2" charset="-79"/>
            </a:endParaRPr>
          </a:p>
          <a:p>
            <a:pPr lvl="0"/>
            <a:r>
              <a:rPr lang="id-ID" sz="2200" dirty="0">
                <a:latin typeface="Aharoni" panose="02010803020104030203" pitchFamily="2" charset="-79"/>
                <a:cs typeface="Aharoni" panose="02010803020104030203" pitchFamily="2" charset="-79"/>
              </a:rPr>
              <a:t>Para perawi yang meriwayatkan hadis itu, haruslah orang yang bersifat adil (kepercayaan).</a:t>
            </a:r>
            <a:endParaRPr lang="en-ID" sz="2200" dirty="0">
              <a:latin typeface="Aharoni" panose="02010803020104030203" pitchFamily="2" charset="-79"/>
              <a:cs typeface="Aharoni" panose="02010803020104030203" pitchFamily="2" charset="-79"/>
            </a:endParaRPr>
          </a:p>
          <a:p>
            <a:pPr marL="0" indent="0">
              <a:buNone/>
            </a:pPr>
            <a:r>
              <a:rPr lang="id-ID" sz="2200" dirty="0">
                <a:latin typeface="Aharoni" panose="02010803020104030203" pitchFamily="2" charset="-79"/>
                <a:cs typeface="Aharoni" panose="02010803020104030203" pitchFamily="2" charset="-79"/>
              </a:rPr>
              <a:t>Arti adil di sini ialah memiliki sifat-sifat:</a:t>
            </a:r>
            <a:endParaRPr lang="en-ID" sz="2200" dirty="0">
              <a:latin typeface="Aharoni" panose="02010803020104030203" pitchFamily="2" charset="-79"/>
              <a:cs typeface="Aharoni" panose="02010803020104030203" pitchFamily="2" charset="-79"/>
            </a:endParaRPr>
          </a:p>
          <a:p>
            <a:pPr marL="0" lvl="0" indent="0">
              <a:buNone/>
            </a:pPr>
            <a:r>
              <a:rPr lang="en-US" sz="2200" dirty="0">
                <a:latin typeface="Aharoni" panose="02010803020104030203" pitchFamily="2" charset="-79"/>
                <a:cs typeface="Aharoni" panose="02010803020104030203" pitchFamily="2" charset="-79"/>
              </a:rPr>
              <a:t>1. </a:t>
            </a:r>
            <a:r>
              <a:rPr lang="id-ID" sz="2200" dirty="0">
                <a:latin typeface="Aharoni" panose="02010803020104030203" pitchFamily="2" charset="-79"/>
                <a:cs typeface="Aharoni" panose="02010803020104030203" pitchFamily="2" charset="-79"/>
              </a:rPr>
              <a:t>Istiqamah dalam agamanya (Islam);</a:t>
            </a:r>
            <a:endParaRPr lang="en-ID" sz="2200" dirty="0">
              <a:latin typeface="Aharoni" panose="02010803020104030203" pitchFamily="2" charset="-79"/>
              <a:cs typeface="Aharoni" panose="02010803020104030203" pitchFamily="2" charset="-79"/>
            </a:endParaRPr>
          </a:p>
          <a:p>
            <a:pPr marL="0" lvl="0" indent="0">
              <a:buNone/>
            </a:pPr>
            <a:r>
              <a:rPr lang="en-US" sz="2200" dirty="0">
                <a:latin typeface="Aharoni" panose="02010803020104030203" pitchFamily="2" charset="-79"/>
                <a:cs typeface="Aharoni" panose="02010803020104030203" pitchFamily="2" charset="-79"/>
              </a:rPr>
              <a:t>2. </a:t>
            </a:r>
            <a:r>
              <a:rPr lang="id-ID" sz="2200" dirty="0">
                <a:latin typeface="Aharoni" panose="02010803020104030203" pitchFamily="2" charset="-79"/>
                <a:cs typeface="Aharoni" panose="02010803020104030203" pitchFamily="2" charset="-79"/>
              </a:rPr>
              <a:t>Akhlaknya baik;</a:t>
            </a:r>
            <a:endParaRPr lang="en-ID" sz="2200" dirty="0">
              <a:latin typeface="Aharoni" panose="02010803020104030203" pitchFamily="2" charset="-79"/>
              <a:cs typeface="Aharoni" panose="02010803020104030203" pitchFamily="2" charset="-79"/>
            </a:endParaRPr>
          </a:p>
          <a:p>
            <a:pPr marL="0" lvl="0" indent="0">
              <a:buNone/>
            </a:pPr>
            <a:r>
              <a:rPr lang="en-US" sz="2200" dirty="0">
                <a:latin typeface="Aharoni" panose="02010803020104030203" pitchFamily="2" charset="-79"/>
                <a:cs typeface="Aharoni" panose="02010803020104030203" pitchFamily="2" charset="-79"/>
              </a:rPr>
              <a:t>3. </a:t>
            </a:r>
            <a:r>
              <a:rPr lang="id-ID" sz="2200" dirty="0">
                <a:latin typeface="Aharoni" panose="02010803020104030203" pitchFamily="2" charset="-79"/>
                <a:cs typeface="Aharoni" panose="02010803020104030203" pitchFamily="2" charset="-79"/>
              </a:rPr>
              <a:t>Tidak fasiq (antara lain tidak banyak melakukan dosa-dosa kecil, apalagi dosa besar); dan</a:t>
            </a:r>
            <a:endParaRPr lang="en-ID" sz="2200" dirty="0">
              <a:latin typeface="Aharoni" panose="02010803020104030203" pitchFamily="2" charset="-79"/>
              <a:cs typeface="Aharoni" panose="02010803020104030203" pitchFamily="2" charset="-79"/>
            </a:endParaRPr>
          </a:p>
          <a:p>
            <a:pPr marL="0" lvl="0" indent="0">
              <a:buNone/>
            </a:pPr>
            <a:r>
              <a:rPr lang="en-US" sz="2200" dirty="0">
                <a:latin typeface="Aharoni" panose="02010803020104030203" pitchFamily="2" charset="-79"/>
                <a:cs typeface="Aharoni" panose="02010803020104030203" pitchFamily="2" charset="-79"/>
              </a:rPr>
              <a:t>4. </a:t>
            </a:r>
            <a:r>
              <a:rPr lang="id-ID" sz="2200" dirty="0">
                <a:latin typeface="Aharoni" panose="02010803020104030203" pitchFamily="2" charset="-79"/>
                <a:cs typeface="Aharoni" panose="02010803020104030203" pitchFamily="2" charset="-79"/>
              </a:rPr>
              <a:t>Memelihara muru’ahnya (memelihara kehormatan dirinya).</a:t>
            </a:r>
            <a:endParaRPr lang="en-ID" sz="2200" dirty="0">
              <a:latin typeface="Aharoni" panose="02010803020104030203" pitchFamily="2" charset="-79"/>
              <a:cs typeface="Aharoni" panose="02010803020104030203" pitchFamily="2" charset="-79"/>
            </a:endParaRPr>
          </a:p>
          <a:p>
            <a:pPr marL="0" indent="0">
              <a:buNone/>
            </a:pPr>
            <a:endParaRPr lang="en-ID" dirty="0"/>
          </a:p>
          <a:p>
            <a:pPr marL="0" indent="0">
              <a:buNone/>
            </a:pPr>
            <a:endParaRPr lang="en-ID" dirty="0"/>
          </a:p>
        </p:txBody>
      </p:sp>
    </p:spTree>
    <p:extLst>
      <p:ext uri="{BB962C8B-B14F-4D97-AF65-F5344CB8AC3E}">
        <p14:creationId xmlns:p14="http://schemas.microsoft.com/office/powerpoint/2010/main" val="2902726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E369D2-4F96-436E-A29D-3E62965182AE}"/>
              </a:ext>
            </a:extLst>
          </p:cNvPr>
          <p:cNvSpPr>
            <a:spLocks noGrp="1"/>
          </p:cNvSpPr>
          <p:nvPr>
            <p:ph idx="1"/>
          </p:nvPr>
        </p:nvSpPr>
        <p:spPr>
          <a:xfrm>
            <a:off x="397565" y="322595"/>
            <a:ext cx="10956235" cy="5811838"/>
          </a:xfrm>
        </p:spPr>
        <p:txBody>
          <a:bodyPr>
            <a:normAutofit fontScale="77500" lnSpcReduction="20000"/>
          </a:bodyPr>
          <a:lstStyle/>
          <a:p>
            <a:pPr lvl="0"/>
            <a:r>
              <a:rPr lang="id-ID" sz="2600" dirty="0">
                <a:latin typeface="Aharoni" panose="02010803020104030203" pitchFamily="2" charset="-79"/>
                <a:cs typeface="Aharoni" panose="02010803020104030203" pitchFamily="2" charset="-79"/>
              </a:rPr>
              <a:t>Para perawi yang meriwayatkan hadis itu, haruslah bersifat dhabith.</a:t>
            </a:r>
            <a:endParaRPr lang="en-ID" sz="2600" dirty="0">
              <a:latin typeface="Aharoni" panose="02010803020104030203" pitchFamily="2" charset="-79"/>
              <a:cs typeface="Aharoni" panose="02010803020104030203" pitchFamily="2" charset="-79"/>
            </a:endParaRPr>
          </a:p>
          <a:p>
            <a:pPr marL="0" indent="0">
              <a:buNone/>
            </a:pPr>
            <a:r>
              <a:rPr lang="id-ID" sz="2600" dirty="0">
                <a:latin typeface="Aharoni" panose="02010803020104030203" pitchFamily="2" charset="-79"/>
                <a:cs typeface="Aharoni" panose="02010803020104030203" pitchFamily="2" charset="-79"/>
              </a:rPr>
              <a:t>Arti dhabith di sini ialah memiliki ingatan dan hafalan yang sempurna. Dia memahami dan hafal dengan baik apa yang diriwayakannya itu, serta mampu menyampaikan hafalan itu kapan saja dikehendaki. Gabungan dari sifat adil dan dhabith, biasa disebut dengan istilah tsiqah atau tsabat. Jadi, orang yang tsiqah pasti adil dan dhabith, tetapi orang yang adil saja tau dhabith saja, belum termasuk orang yang tsiqah. </a:t>
            </a:r>
            <a:endParaRPr lang="en-ID" sz="2600" dirty="0">
              <a:latin typeface="Aharoni" panose="02010803020104030203" pitchFamily="2" charset="-79"/>
              <a:cs typeface="Aharoni" panose="02010803020104030203" pitchFamily="2" charset="-79"/>
            </a:endParaRPr>
          </a:p>
          <a:p>
            <a:pPr lvl="0"/>
            <a:r>
              <a:rPr lang="id-ID" sz="2600" dirty="0">
                <a:latin typeface="Aharoni" panose="02010803020104030203" pitchFamily="2" charset="-79"/>
                <a:cs typeface="Aharoni" panose="02010803020104030203" pitchFamily="2" charset="-79"/>
              </a:rPr>
              <a:t>Sanad dan matan hadis terhindar dari syadz.</a:t>
            </a:r>
            <a:endParaRPr lang="en-ID" sz="2600" dirty="0">
              <a:latin typeface="Aharoni" panose="02010803020104030203" pitchFamily="2" charset="-79"/>
              <a:cs typeface="Aharoni" panose="02010803020104030203" pitchFamily="2" charset="-79"/>
            </a:endParaRPr>
          </a:p>
          <a:p>
            <a:pPr marL="0" indent="0">
              <a:buNone/>
            </a:pPr>
            <a:r>
              <a:rPr lang="id-ID" sz="2600" dirty="0">
                <a:latin typeface="Aharoni" panose="02010803020104030203" pitchFamily="2" charset="-79"/>
                <a:cs typeface="Aharoni" panose="02010803020104030203" pitchFamily="2" charset="-79"/>
              </a:rPr>
              <a:t>Artinya perawi yang tsiqah tersebut tidak menyalahi perawi yang lebih unggul darinya. Matan hadis dinyatakan mengandung syadz jika periwayat yang meriwayatkan hadis tersebut sebenarnya terpecaya, tetapi ia menyalahi periwayat-periwayat lain yang lebih tinggi.</a:t>
            </a:r>
            <a:endParaRPr lang="en-ID" sz="2600" dirty="0">
              <a:latin typeface="Aharoni" panose="02010803020104030203" pitchFamily="2" charset="-79"/>
              <a:cs typeface="Aharoni" panose="02010803020104030203" pitchFamily="2" charset="-79"/>
            </a:endParaRPr>
          </a:p>
          <a:p>
            <a:pPr lvl="0"/>
            <a:r>
              <a:rPr lang="id-ID" sz="2600" dirty="0">
                <a:latin typeface="Aharoni" panose="02010803020104030203" pitchFamily="2" charset="-79"/>
                <a:cs typeface="Aharoni" panose="02010803020104030203" pitchFamily="2" charset="-79"/>
              </a:rPr>
              <a:t>Sanad dan matan hadis itu terhindar dari illat.</a:t>
            </a:r>
            <a:endParaRPr lang="en-ID" sz="2600" dirty="0">
              <a:latin typeface="Aharoni" panose="02010803020104030203" pitchFamily="2" charset="-79"/>
              <a:cs typeface="Aharoni" panose="02010803020104030203" pitchFamily="2" charset="-79"/>
            </a:endParaRPr>
          </a:p>
          <a:p>
            <a:pPr marL="0" indent="0">
              <a:buNone/>
            </a:pPr>
            <a:r>
              <a:rPr lang="id-ID" sz="2600" dirty="0">
                <a:latin typeface="Aharoni" panose="02010803020104030203" pitchFamily="2" charset="-79"/>
                <a:cs typeface="Aharoni" panose="02010803020104030203" pitchFamily="2" charset="-79"/>
              </a:rPr>
              <a:t>Illat adalah sifat tersembunyi yang mengakibatkan hadis tersebut cacat dalam penerimaannya, kendati secara lahiriah hadis tersebar dari illat. Lebih jelasnya adalah bahwa hadis yang bersangkutan terbebas dari cacat kesahihannya. Yami hadis itu terbebas dari sifat-sifat samar yang membuatnya cacat, meskipun tampak bahwa hadis itu tidak menunjukan adanya cacat tersebut.</a:t>
            </a:r>
            <a:endParaRPr lang="en-ID" sz="2600"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4074921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678F2F-26D7-4E97-9F44-B1D4408D7239}"/>
              </a:ext>
            </a:extLst>
          </p:cNvPr>
          <p:cNvSpPr>
            <a:spLocks noGrp="1"/>
          </p:cNvSpPr>
          <p:nvPr>
            <p:ph type="title"/>
          </p:nvPr>
        </p:nvSpPr>
        <p:spPr>
          <a:xfrm>
            <a:off x="838200" y="365126"/>
            <a:ext cx="10515600" cy="960092"/>
          </a:xfrm>
        </p:spPr>
        <p:txBody>
          <a:bodyPr/>
          <a:lstStyle/>
          <a:p>
            <a:r>
              <a:rPr lang="en-US" dirty="0"/>
              <a:t>Proses </a:t>
            </a:r>
            <a:r>
              <a:rPr lang="en-US" dirty="0" err="1"/>
              <a:t>Pembukuan</a:t>
            </a:r>
            <a:r>
              <a:rPr lang="en-US" dirty="0"/>
              <a:t> Hadis</a:t>
            </a:r>
            <a:endParaRPr lang="en-ID" dirty="0"/>
          </a:p>
        </p:txBody>
      </p:sp>
      <p:sp>
        <p:nvSpPr>
          <p:cNvPr id="3" name="Content Placeholder 2">
            <a:extLst>
              <a:ext uri="{FF2B5EF4-FFF2-40B4-BE49-F238E27FC236}">
                <a16:creationId xmlns:a16="http://schemas.microsoft.com/office/drawing/2014/main" xmlns="" id="{437B180E-506C-47C1-8C12-9E764D77DBF8}"/>
              </a:ext>
            </a:extLst>
          </p:cNvPr>
          <p:cNvSpPr>
            <a:spLocks noGrp="1"/>
          </p:cNvSpPr>
          <p:nvPr>
            <p:ph idx="1"/>
          </p:nvPr>
        </p:nvSpPr>
        <p:spPr>
          <a:xfrm>
            <a:off x="357808" y="1192696"/>
            <a:ext cx="10995991" cy="5777947"/>
          </a:xfrm>
        </p:spPr>
        <p:txBody>
          <a:bodyPr>
            <a:normAutofit fontScale="77500" lnSpcReduction="20000"/>
          </a:bodyPr>
          <a:lstStyle/>
          <a:p>
            <a:pPr marL="0" indent="0" fontAlgn="base">
              <a:buNone/>
            </a:pPr>
            <a:r>
              <a:rPr lang="en-ID" dirty="0">
                <a:latin typeface="Aharoni" panose="02010803020104030203" pitchFamily="2" charset="-79"/>
                <a:cs typeface="Aharoni" panose="02010803020104030203" pitchFamily="2" charset="-79"/>
              </a:rPr>
              <a:t>Usaha </a:t>
            </a:r>
            <a:r>
              <a:rPr lang="en-ID" dirty="0" err="1">
                <a:latin typeface="Aharoni" panose="02010803020104030203" pitchFamily="2" charset="-79"/>
                <a:cs typeface="Aharoni" panose="02010803020104030203" pitchFamily="2" charset="-79"/>
              </a:rPr>
              <a:t>penulisan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yang </a:t>
            </a:r>
            <a:r>
              <a:rPr lang="en-ID" dirty="0" err="1">
                <a:latin typeface="Aharoni" panose="02010803020104030203" pitchFamily="2" charset="-79"/>
                <a:cs typeface="Aharoni" panose="02010803020104030203" pitchFamily="2" charset="-79"/>
              </a:rPr>
              <a:t>dirintis</a:t>
            </a:r>
            <a:r>
              <a:rPr lang="en-ID" dirty="0">
                <a:latin typeface="Aharoni" panose="02010803020104030203" pitchFamily="2" charset="-79"/>
                <a:cs typeface="Aharoni" panose="02010803020104030203" pitchFamily="2" charset="-79"/>
              </a:rPr>
              <a:t> oleh Abu Bakar bin </a:t>
            </a:r>
            <a:r>
              <a:rPr lang="en-ID" dirty="0" err="1">
                <a:latin typeface="Aharoni" panose="02010803020104030203" pitchFamily="2" charset="-79"/>
                <a:cs typeface="Aharoni" panose="02010803020104030203" pitchFamily="2" charset="-79"/>
              </a:rPr>
              <a:t>Hazm</a:t>
            </a:r>
            <a:r>
              <a:rPr lang="en-ID" dirty="0">
                <a:latin typeface="Aharoni" panose="02010803020104030203" pitchFamily="2" charset="-79"/>
                <a:cs typeface="Aharoni" panose="02010803020104030203" pitchFamily="2" charset="-79"/>
              </a:rPr>
              <a:t> dan </a:t>
            </a:r>
            <a:r>
              <a:rPr lang="en-ID" dirty="0" err="1">
                <a:latin typeface="Aharoni" panose="02010803020104030203" pitchFamily="2" charset="-79"/>
                <a:cs typeface="Aharoni" panose="02010803020104030203" pitchFamily="2" charset="-79"/>
              </a:rPr>
              <a:t>Ibnu</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Syihab</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az</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Zuhri</a:t>
            </a:r>
            <a:r>
              <a:rPr lang="en-ID" dirty="0">
                <a:latin typeface="Aharoni" panose="02010803020104030203" pitchFamily="2" charset="-79"/>
                <a:cs typeface="Aharoni" panose="02010803020104030203" pitchFamily="2" charset="-79"/>
              </a:rPr>
              <a:t> pada </a:t>
            </a:r>
            <a:r>
              <a:rPr lang="en-ID" dirty="0" err="1">
                <a:latin typeface="Aharoni" panose="02010803020104030203" pitchFamily="2" charset="-79"/>
                <a:cs typeface="Aharoni" panose="02010803020104030203" pitchFamily="2" charset="-79"/>
              </a:rPr>
              <a:t>sekitar</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tahun</a:t>
            </a:r>
            <a:r>
              <a:rPr lang="en-ID" dirty="0">
                <a:latin typeface="Aharoni" panose="02010803020104030203" pitchFamily="2" charset="-79"/>
                <a:cs typeface="Aharoni" panose="02010803020104030203" pitchFamily="2" charset="-79"/>
              </a:rPr>
              <a:t> 100 H, </a:t>
            </a:r>
            <a:r>
              <a:rPr lang="en-ID" dirty="0" err="1">
                <a:latin typeface="Aharoni" panose="02010803020104030203" pitchFamily="2" charset="-79"/>
                <a:cs typeface="Aharoni" panose="02010803020104030203" pitchFamily="2" charset="-79"/>
              </a:rPr>
              <a:t>diteruskan</a:t>
            </a:r>
            <a:r>
              <a:rPr lang="en-ID" dirty="0">
                <a:latin typeface="Aharoni" panose="02010803020104030203" pitchFamily="2" charset="-79"/>
                <a:cs typeface="Aharoni" panose="02010803020104030203" pitchFamily="2" charset="-79"/>
              </a:rPr>
              <a:t> oleh ulama’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pada </a:t>
            </a:r>
            <a:r>
              <a:rPr lang="en-ID" dirty="0" err="1">
                <a:latin typeface="Aharoni" panose="02010803020104030203" pitchFamily="2" charset="-79"/>
                <a:cs typeface="Aharoni" panose="02010803020104030203" pitchFamily="2" charset="-79"/>
              </a:rPr>
              <a:t>pertengahan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abad</a:t>
            </a:r>
            <a:r>
              <a:rPr lang="en-ID" dirty="0">
                <a:latin typeface="Aharoni" panose="02010803020104030203" pitchFamily="2" charset="-79"/>
                <a:cs typeface="Aharoni" panose="02010803020104030203" pitchFamily="2" charset="-79"/>
              </a:rPr>
              <a:t> II H. </a:t>
            </a:r>
            <a:r>
              <a:rPr lang="en-ID" dirty="0" err="1">
                <a:latin typeface="Aharoni" panose="02010803020104030203" pitchFamily="2" charset="-79"/>
                <a:cs typeface="Aharoni" panose="02010803020104030203" pitchFamily="2" charset="-79"/>
              </a:rPr>
              <a:t>Perintah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kewarganegaraan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mengenai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pengumpulan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di </a:t>
            </a:r>
            <a:r>
              <a:rPr lang="en-ID" dirty="0" err="1">
                <a:latin typeface="Aharoni" panose="02010803020104030203" pitchFamily="2" charset="-79"/>
                <a:cs typeface="Aharoni" panose="02010803020104030203" pitchFamily="2" charset="-79"/>
              </a:rPr>
              <a:t>atas</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dari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khalifah</a:t>
            </a:r>
            <a:r>
              <a:rPr lang="en-ID" dirty="0">
                <a:latin typeface="Aharoni" panose="02010803020104030203" pitchFamily="2" charset="-79"/>
                <a:cs typeface="Aharoni" panose="02010803020104030203" pitchFamily="2" charset="-79"/>
              </a:rPr>
              <a:t> II </a:t>
            </a:r>
            <a:r>
              <a:rPr lang="en-ID" dirty="0" err="1">
                <a:latin typeface="Aharoni" panose="02010803020104030203" pitchFamily="2" charset="-79"/>
                <a:cs typeface="Aharoni" panose="02010803020104030203" pitchFamily="2" charset="-79"/>
              </a:rPr>
              <a:t>Abasyiah</a:t>
            </a:r>
            <a:r>
              <a:rPr lang="en-ID" dirty="0">
                <a:latin typeface="Aharoni" panose="02010803020104030203" pitchFamily="2" charset="-79"/>
                <a:cs typeface="Aharoni" panose="02010803020104030203" pitchFamily="2" charset="-79"/>
              </a:rPr>
              <a:t> di Baghdad, </a:t>
            </a:r>
            <a:r>
              <a:rPr lang="en-ID" dirty="0" err="1">
                <a:latin typeface="Aharoni" panose="02010803020104030203" pitchFamily="2" charset="-79"/>
                <a:cs typeface="Aharoni" panose="02010803020104030203" pitchFamily="2" charset="-79"/>
              </a:rPr>
              <a:t>yaitu</a:t>
            </a:r>
            <a:r>
              <a:rPr lang="en-ID" dirty="0">
                <a:latin typeface="Aharoni" panose="02010803020104030203" pitchFamily="2" charset="-79"/>
                <a:cs typeface="Aharoni" panose="02010803020104030203" pitchFamily="2" charset="-79"/>
              </a:rPr>
              <a:t> Abu </a:t>
            </a:r>
            <a:r>
              <a:rPr lang="en-ID" dirty="0" err="1">
                <a:latin typeface="Aharoni" panose="02010803020104030203" pitchFamily="2" charset="-79"/>
                <a:cs typeface="Aharoni" panose="02010803020104030203" pitchFamily="2" charset="-79"/>
              </a:rPr>
              <a:t>Ja’far</a:t>
            </a:r>
            <a:r>
              <a:rPr lang="en-ID" dirty="0">
                <a:latin typeface="Aharoni" panose="02010803020104030203" pitchFamily="2" charset="-79"/>
                <a:cs typeface="Aharoni" panose="02010803020104030203" pitchFamily="2" charset="-79"/>
              </a:rPr>
              <a:t> al-Mansur yang </a:t>
            </a:r>
            <a:r>
              <a:rPr lang="en-ID" dirty="0" err="1">
                <a:latin typeface="Aharoni" panose="02010803020104030203" pitchFamily="2" charset="-79"/>
                <a:cs typeface="Aharoni" panose="02010803020104030203" pitchFamily="2" charset="-79"/>
              </a:rPr>
              <a:t>memerintah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selama</a:t>
            </a:r>
            <a:r>
              <a:rPr lang="en-ID" dirty="0">
                <a:latin typeface="Aharoni" panose="02010803020104030203" pitchFamily="2" charset="-79"/>
                <a:cs typeface="Aharoni" panose="02010803020104030203" pitchFamily="2" charset="-79"/>
              </a:rPr>
              <a:t> 22 </a:t>
            </a:r>
            <a:r>
              <a:rPr lang="en-ID" dirty="0" err="1">
                <a:latin typeface="Aharoni" panose="02010803020104030203" pitchFamily="2" charset="-79"/>
                <a:cs typeface="Aharoni" panose="02010803020104030203" pitchFamily="2" charset="-79"/>
              </a:rPr>
              <a:t>tahun</a:t>
            </a:r>
            <a:r>
              <a:rPr lang="en-ID" dirty="0">
                <a:latin typeface="Aharoni" panose="02010803020104030203" pitchFamily="2" charset="-79"/>
                <a:cs typeface="Aharoni" panose="02010803020104030203" pitchFamily="2" charset="-79"/>
              </a:rPr>
              <a:t> (136 – 158 H ). </a:t>
            </a:r>
            <a:r>
              <a:rPr lang="en-ID" dirty="0" err="1">
                <a:latin typeface="Aharoni" panose="02010803020104030203" pitchFamily="2" charset="-79"/>
                <a:cs typeface="Aharoni" panose="02010803020104030203" pitchFamily="2" charset="-79"/>
              </a:rPr>
              <a:t>Perintah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ini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ditujukan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kepada</a:t>
            </a:r>
            <a:r>
              <a:rPr lang="en-ID" dirty="0">
                <a:latin typeface="Aharoni" panose="02010803020104030203" pitchFamily="2" charset="-79"/>
                <a:cs typeface="Aharoni" panose="02010803020104030203" pitchFamily="2" charset="-79"/>
              </a:rPr>
              <a:t> Malik bin Anas </a:t>
            </a:r>
            <a:r>
              <a:rPr lang="en-ID" dirty="0" err="1">
                <a:latin typeface="Aharoni" panose="02010803020104030203" pitchFamily="2" charset="-79"/>
                <a:cs typeface="Aharoni" panose="02010803020104030203" pitchFamily="2" charset="-79"/>
              </a:rPr>
              <a:t>sewaktu</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berkunjung</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a:t>
            </a:r>
            <a:r>
              <a:rPr lang="en-ID" dirty="0">
                <a:latin typeface="Aharoni" panose="02010803020104030203" pitchFamily="2" charset="-79"/>
                <a:cs typeface="Aharoni" panose="02010803020104030203" pitchFamily="2" charset="-79"/>
              </a:rPr>
              <a:t> Madinah </a:t>
            </a:r>
            <a:r>
              <a:rPr lang="en-ID" dirty="0" err="1">
                <a:latin typeface="Aharoni" panose="02010803020104030203" pitchFamily="2" charset="-79"/>
                <a:cs typeface="Aharoni" panose="02010803020104030203" pitchFamily="2" charset="-79"/>
              </a:rPr>
              <a:t>dalam</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rangka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ibadah</a:t>
            </a:r>
            <a:r>
              <a:rPr lang="en-ID" dirty="0">
                <a:latin typeface="Aharoni" panose="02010803020104030203" pitchFamily="2" charset="-79"/>
                <a:cs typeface="Aharoni" panose="02010803020104030203" pitchFamily="2" charset="-79"/>
              </a:rPr>
              <a:t> haji</a:t>
            </a:r>
          </a:p>
          <a:p>
            <a:pPr marL="0" indent="0" fontAlgn="base">
              <a:buNone/>
            </a:pPr>
            <a:r>
              <a:rPr lang="en-ID" dirty="0">
                <a:latin typeface="Aharoni" panose="02010803020104030203" pitchFamily="2" charset="-79"/>
                <a:cs typeface="Aharoni" panose="02010803020104030203" pitchFamily="2" charset="-79"/>
              </a:rPr>
              <a:t> Banyak ulama’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yang </a:t>
            </a:r>
            <a:r>
              <a:rPr lang="en-ID" dirty="0" err="1">
                <a:latin typeface="Aharoni" panose="02010803020104030203" pitchFamily="2" charset="-79"/>
                <a:cs typeface="Aharoni" panose="02010803020104030203" pitchFamily="2" charset="-79"/>
              </a:rPr>
              <a:t>menghimpun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bersamaan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dengan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kegiatan</a:t>
            </a:r>
            <a:r>
              <a:rPr lang="en-ID" dirty="0">
                <a:latin typeface="Aharoni" panose="02010803020104030203" pitchFamily="2" charset="-79"/>
                <a:cs typeface="Aharoni" panose="02010803020104030203" pitchFamily="2" charset="-79"/>
              </a:rPr>
              <a:t>  ulama’ </a:t>
            </a:r>
            <a:r>
              <a:rPr lang="en-ID" dirty="0" err="1">
                <a:latin typeface="Aharoni" panose="02010803020104030203" pitchFamily="2" charset="-79"/>
                <a:cs typeface="Aharoni" panose="02010803020104030203" pitchFamily="2" charset="-79"/>
              </a:rPr>
              <a:t>dalam</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bidang</a:t>
            </a:r>
            <a:r>
              <a:rPr lang="en-ID" dirty="0">
                <a:latin typeface="Aharoni" panose="02010803020104030203" pitchFamily="2" charset="-79"/>
                <a:cs typeface="Aharoni" panose="02010803020104030203" pitchFamily="2" charset="-79"/>
              </a:rPr>
              <a:t> lain </a:t>
            </a:r>
            <a:r>
              <a:rPr lang="en-ID" dirty="0" err="1">
                <a:latin typeface="Aharoni" panose="02010803020104030203" pitchFamily="2" charset="-79"/>
                <a:cs typeface="Aharoni" panose="02010803020104030203" pitchFamily="2" charset="-79"/>
              </a:rPr>
              <a:t>untuk</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menghimpun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ilmu-ilmu</a:t>
            </a:r>
            <a:r>
              <a:rPr lang="en-ID" dirty="0">
                <a:latin typeface="Aharoni" panose="02010803020104030203" pitchFamily="2" charset="-79"/>
                <a:cs typeface="Aharoni" panose="02010803020104030203" pitchFamily="2" charset="-79"/>
              </a:rPr>
              <a:t> agama </a:t>
            </a:r>
            <a:r>
              <a:rPr lang="en-ID" dirty="0" err="1">
                <a:latin typeface="Aharoni" panose="02010803020104030203" pitchFamily="2" charset="-79"/>
                <a:cs typeface="Aharoni" panose="02010803020104030203" pitchFamily="2" charset="-79"/>
              </a:rPr>
              <a:t>seperti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fiqih</a:t>
            </a:r>
            <a:r>
              <a:rPr lang="en-ID" dirty="0">
                <a:latin typeface="Aharoni" panose="02010803020104030203" pitchFamily="2" charset="-79"/>
                <a:cs typeface="Aharoni" panose="02010803020104030203" pitchFamily="2" charset="-79"/>
              </a:rPr>
              <a:t>, kalam dan </a:t>
            </a:r>
            <a:r>
              <a:rPr lang="en-ID" dirty="0" err="1">
                <a:latin typeface="Aharoni" panose="02010803020104030203" pitchFamily="2" charset="-79"/>
                <a:cs typeface="Aharoni" panose="02010803020104030203" pitchFamily="2" charset="-79"/>
              </a:rPr>
              <a:t>sebagainya</a:t>
            </a:r>
            <a:r>
              <a:rPr lang="en-ID" dirty="0">
                <a:latin typeface="Aharoni" panose="02010803020104030203" pitchFamily="2" charset="-79"/>
                <a:cs typeface="Aharoni" panose="02010803020104030203" pitchFamily="2" charset="-79"/>
              </a:rPr>
              <a:t>. Karena </a:t>
            </a:r>
            <a:r>
              <a:rPr lang="en-ID" dirty="0" err="1">
                <a:latin typeface="Aharoni" panose="02010803020104030203" pitchFamily="2" charset="-79"/>
                <a:cs typeface="Aharoni" panose="02010803020104030203" pitchFamily="2" charset="-79"/>
              </a:rPr>
              <a:t>itu</a:t>
            </a:r>
            <a:r>
              <a:rPr lang="en-ID" dirty="0">
                <a:latin typeface="Aharoni" panose="02010803020104030203" pitchFamily="2" charset="-79"/>
                <a:cs typeface="Aharoni" panose="02010803020104030203" pitchFamily="2" charset="-79"/>
              </a:rPr>
              <a:t> masa </a:t>
            </a:r>
            <a:r>
              <a:rPr lang="en-ID" dirty="0" err="1">
                <a:latin typeface="Aharoni" panose="02010803020104030203" pitchFamily="2" charset="-79"/>
                <a:cs typeface="Aharoni" panose="02010803020104030203" pitchFamily="2" charset="-79"/>
              </a:rPr>
              <a:t>ini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dikenal</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dengan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Ashrulal-Tadwin</a:t>
            </a:r>
            <a:r>
              <a:rPr lang="en-ID" dirty="0">
                <a:latin typeface="Aharoni" panose="02010803020104030203" pitchFamily="2" charset="-79"/>
                <a:cs typeface="Aharoni" panose="02010803020104030203" pitchFamily="2" charset="-79"/>
              </a:rPr>
              <a:t>” ( masa </a:t>
            </a:r>
            <a:r>
              <a:rPr lang="en-ID" dirty="0" err="1">
                <a:latin typeface="Aharoni" panose="02010803020104030203" pitchFamily="2" charset="-79"/>
                <a:cs typeface="Aharoni" panose="02010803020104030203" pitchFamily="2" charset="-79"/>
              </a:rPr>
              <a:t>pembukuan</a:t>
            </a:r>
            <a:r>
              <a:rPr lang="en-ID" dirty="0">
                <a:latin typeface="Aharoni" panose="02010803020104030203" pitchFamily="2" charset="-79"/>
                <a:cs typeface="Aharoni" panose="02010803020104030203" pitchFamily="2" charset="-79"/>
              </a:rPr>
              <a:t> ). </a:t>
            </a:r>
            <a:r>
              <a:rPr lang="en-ID" dirty="0" err="1">
                <a:latin typeface="Aharoni" panose="02010803020104030203" pitchFamily="2" charset="-79"/>
                <a:cs typeface="Aharoni" panose="02010803020104030203" pitchFamily="2" charset="-79"/>
              </a:rPr>
              <a:t>Karya</a:t>
            </a:r>
            <a:r>
              <a:rPr lang="en-ID" dirty="0">
                <a:latin typeface="Aharoni" panose="02010803020104030203" pitchFamily="2" charset="-79"/>
                <a:cs typeface="Aharoni" panose="02010803020104030203" pitchFamily="2" charset="-79"/>
              </a:rPr>
              <a:t> ulama’ pada masa </a:t>
            </a:r>
            <a:r>
              <a:rPr lang="en-ID" dirty="0" err="1">
                <a:latin typeface="Aharoni" panose="02010803020104030203" pitchFamily="2" charset="-79"/>
                <a:cs typeface="Aharoni" panose="02010803020104030203" pitchFamily="2" charset="-79"/>
              </a:rPr>
              <a:t>ini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masih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bercampur</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antara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rasul</a:t>
            </a:r>
            <a:r>
              <a:rPr lang="en-ID" dirty="0">
                <a:latin typeface="Aharoni" panose="02010803020104030203" pitchFamily="2" charset="-79"/>
                <a:cs typeface="Aharoni" panose="02010803020104030203" pitchFamily="2" charset="-79"/>
              </a:rPr>
              <a:t> dan fatwa </a:t>
            </a:r>
            <a:r>
              <a:rPr lang="en-ID" dirty="0" err="1">
                <a:latin typeface="Aharoni" panose="02010803020104030203" pitchFamily="2" charset="-79"/>
                <a:cs typeface="Aharoni" panose="02010803020104030203" pitchFamily="2" charset="-79"/>
              </a:rPr>
              <a:t>sahabat</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serta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tabi’in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bahkan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mereka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belum</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mengklasifikasikan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antara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sahih, </a:t>
            </a:r>
            <a:r>
              <a:rPr lang="en-ID" dirty="0" err="1">
                <a:latin typeface="Aharoni" panose="02010803020104030203" pitchFamily="2" charset="-79"/>
                <a:cs typeface="Aharoni" panose="02010803020104030203" pitchFamily="2" charset="-79"/>
              </a:rPr>
              <a:t>hasan</a:t>
            </a:r>
            <a:r>
              <a:rPr lang="en-ID" dirty="0">
                <a:latin typeface="Aharoni" panose="02010803020104030203" pitchFamily="2" charset="-79"/>
                <a:cs typeface="Aharoni" panose="02010803020104030203" pitchFamily="2" charset="-79"/>
              </a:rPr>
              <a:t> dan </a:t>
            </a:r>
            <a:r>
              <a:rPr lang="en-ID" dirty="0" err="1">
                <a:latin typeface="Aharoni" panose="02010803020104030203" pitchFamily="2" charset="-79"/>
                <a:cs typeface="Aharoni" panose="02010803020104030203" pitchFamily="2" charset="-79"/>
              </a:rPr>
              <a:t>dlo'if</a:t>
            </a:r>
            <a:r>
              <a:rPr lang="en-ID" dirty="0">
                <a:latin typeface="Aharoni" panose="02010803020104030203" pitchFamily="2" charset="-79"/>
                <a:cs typeface="Aharoni" panose="02010803020104030203" pitchFamily="2" charset="-79"/>
              </a:rPr>
              <a:t>.</a:t>
            </a:r>
          </a:p>
          <a:p>
            <a:pPr marL="0" indent="0" fontAlgn="base">
              <a:buNone/>
            </a:pPr>
            <a:r>
              <a:rPr lang="en-ID" dirty="0" err="1">
                <a:latin typeface="Aharoni" panose="02010803020104030203" pitchFamily="2" charset="-79"/>
                <a:cs typeface="Aharoni" panose="02010803020104030203" pitchFamily="2" charset="-79"/>
              </a:rPr>
              <a:t>Sistem</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pembukuan</a:t>
            </a:r>
            <a:r>
              <a:rPr lang="en-ID" dirty="0">
                <a:latin typeface="Aharoni" panose="02010803020104030203" pitchFamily="2" charset="-79"/>
                <a:cs typeface="Aharoni" panose="02010803020104030203" pitchFamily="2" charset="-79"/>
              </a:rPr>
              <a:t> pada masa </a:t>
            </a:r>
            <a:r>
              <a:rPr lang="en-ID" dirty="0" err="1">
                <a:latin typeface="Aharoni" panose="02010803020104030203" pitchFamily="2" charset="-79"/>
                <a:cs typeface="Aharoni" panose="02010803020104030203" pitchFamily="2" charset="-79"/>
              </a:rPr>
              <a:t>ini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adalah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dengan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menghimpun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mengenai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masalah</a:t>
            </a:r>
            <a:r>
              <a:rPr lang="en-ID" dirty="0">
                <a:latin typeface="Aharoni" panose="02010803020104030203" pitchFamily="2" charset="-79"/>
                <a:cs typeface="Aharoni" panose="02010803020104030203" pitchFamily="2" charset="-79"/>
              </a:rPr>
              <a:t> yang </a:t>
            </a:r>
            <a:r>
              <a:rPr lang="en-ID" dirty="0" err="1">
                <a:latin typeface="Aharoni" panose="02010803020104030203" pitchFamily="2" charset="-79"/>
                <a:cs typeface="Aharoni" panose="02010803020104030203" pitchFamily="2" charset="-79"/>
              </a:rPr>
              <a:t>sama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dalam</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satu</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bab</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kemudian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dikumpulkan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dengan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bab</a:t>
            </a:r>
            <a:r>
              <a:rPr lang="en-ID" dirty="0">
                <a:latin typeface="Aharoni" panose="02010803020104030203" pitchFamily="2" charset="-79"/>
                <a:cs typeface="Aharoni" panose="02010803020104030203" pitchFamily="2" charset="-79"/>
              </a:rPr>
              <a:t> yang </a:t>
            </a:r>
            <a:r>
              <a:rPr lang="en-ID" dirty="0" err="1">
                <a:latin typeface="Aharoni" panose="02010803020104030203" pitchFamily="2" charset="-79"/>
                <a:cs typeface="Aharoni" panose="02010803020104030203" pitchFamily="2" charset="-79"/>
              </a:rPr>
              <a:t>berisi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masalah</a:t>
            </a:r>
            <a:r>
              <a:rPr lang="en-ID" dirty="0">
                <a:latin typeface="Aharoni" panose="02010803020104030203" pitchFamily="2" charset="-79"/>
                <a:cs typeface="Aharoni" panose="02010803020104030203" pitchFamily="2" charset="-79"/>
              </a:rPr>
              <a:t> lain </a:t>
            </a:r>
            <a:r>
              <a:rPr lang="en-ID" dirty="0" err="1">
                <a:latin typeface="Aharoni" panose="02010803020104030203" pitchFamily="2" charset="-79"/>
                <a:cs typeface="Aharoni" panose="02010803020104030203" pitchFamily="2" charset="-79"/>
              </a:rPr>
              <a:t>dalam</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satu</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karangan</a:t>
            </a:r>
            <a:r>
              <a:rPr lang="en-ID" dirty="0">
                <a:latin typeface="Aharoni" panose="02010803020104030203" pitchFamily="2" charset="-79"/>
                <a:cs typeface="Aharoni" panose="02010803020104030203" pitchFamily="2" charset="-79"/>
              </a:rPr>
              <a:t>.</a:t>
            </a:r>
            <a:br>
              <a:rPr lang="en-ID" dirty="0">
                <a:latin typeface="Aharoni" panose="02010803020104030203" pitchFamily="2" charset="-79"/>
                <a:cs typeface="Aharoni" panose="02010803020104030203" pitchFamily="2" charset="-79"/>
              </a:rPr>
            </a:br>
            <a:r>
              <a:rPr lang="en-ID" dirty="0">
                <a:latin typeface="Aharoni" panose="02010803020104030203" pitchFamily="2" charset="-79"/>
                <a:cs typeface="Aharoni" panose="02010803020104030203" pitchFamily="2" charset="-79"/>
              </a:rPr>
              <a:t>Pada masa </a:t>
            </a:r>
            <a:r>
              <a:rPr lang="en-ID" dirty="0" err="1">
                <a:latin typeface="Aharoni" panose="02010803020104030203" pitchFamily="2" charset="-79"/>
                <a:cs typeface="Aharoni" panose="02010803020104030203" pitchFamily="2" charset="-79"/>
              </a:rPr>
              <a:t>ini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terdapat</a:t>
            </a:r>
            <a:r>
              <a:rPr lang="en-ID" dirty="0">
                <a:latin typeface="Aharoni" panose="02010803020104030203" pitchFamily="2" charset="-79"/>
                <a:cs typeface="Aharoni" panose="02010803020104030203" pitchFamily="2" charset="-79"/>
              </a:rPr>
              <a:t> 3 </a:t>
            </a:r>
            <a:r>
              <a:rPr lang="en-ID" dirty="0" err="1">
                <a:latin typeface="Aharoni" panose="02010803020104030203" pitchFamily="2" charset="-79"/>
                <a:cs typeface="Aharoni" panose="02010803020104030203" pitchFamily="2" charset="-79"/>
              </a:rPr>
              <a:t>golongan</a:t>
            </a:r>
            <a:r>
              <a:rPr lang="en-ID" dirty="0">
                <a:latin typeface="Aharoni" panose="02010803020104030203" pitchFamily="2" charset="-79"/>
                <a:cs typeface="Aharoni" panose="02010803020104030203" pitchFamily="2" charset="-79"/>
              </a:rPr>
              <a:t> yang </a:t>
            </a:r>
            <a:r>
              <a:rPr lang="en-ID" dirty="0" err="1">
                <a:latin typeface="Aharoni" panose="02010803020104030203" pitchFamily="2" charset="-79"/>
                <a:cs typeface="Aharoni" panose="02010803020104030203" pitchFamily="2" charset="-79"/>
              </a:rPr>
              <a:t>memalsukan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yaitu</a:t>
            </a:r>
            <a:r>
              <a:rPr lang="en-ID" dirty="0">
                <a:latin typeface="Aharoni" panose="02010803020104030203" pitchFamily="2" charset="-79"/>
                <a:cs typeface="Aharoni" panose="02010803020104030203" pitchFamily="2" charset="-79"/>
              </a:rPr>
              <a:t> :</a:t>
            </a:r>
            <a:br>
              <a:rPr lang="en-ID" dirty="0">
                <a:latin typeface="Aharoni" panose="02010803020104030203" pitchFamily="2" charset="-79"/>
                <a:cs typeface="Aharoni" panose="02010803020104030203" pitchFamily="2" charset="-79"/>
              </a:rPr>
            </a:br>
            <a:endParaRPr lang="en-ID" dirty="0">
              <a:latin typeface="Aharoni" panose="02010803020104030203" pitchFamily="2" charset="-79"/>
              <a:cs typeface="Aharoni" panose="02010803020104030203" pitchFamily="2" charset="-79"/>
            </a:endParaRPr>
          </a:p>
          <a:p>
            <a:pPr marL="0" indent="0" fontAlgn="base">
              <a:buNone/>
            </a:pPr>
            <a:r>
              <a:rPr lang="en-ID" dirty="0">
                <a:latin typeface="Aharoni" panose="02010803020104030203" pitchFamily="2" charset="-79"/>
                <a:cs typeface="Aharoni" panose="02010803020104030203" pitchFamily="2" charset="-79"/>
              </a:rPr>
              <a:t>1.    </a:t>
            </a:r>
            <a:r>
              <a:rPr lang="en-ID" dirty="0" err="1">
                <a:latin typeface="Aharoni" panose="02010803020104030203" pitchFamily="2" charset="-79"/>
                <a:cs typeface="Aharoni" panose="02010803020104030203" pitchFamily="2" charset="-79"/>
              </a:rPr>
              <a:t>Golongan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politik</a:t>
            </a:r>
            <a:r>
              <a:rPr lang="en-ID" dirty="0">
                <a:latin typeface="Aharoni" panose="02010803020104030203" pitchFamily="2" charset="-79"/>
                <a:cs typeface="Aharoni" panose="02010803020104030203" pitchFamily="2" charset="-79"/>
              </a:rPr>
              <a:t> : </a:t>
            </a:r>
            <a:r>
              <a:rPr lang="en-ID" dirty="0" err="1">
                <a:latin typeface="Aharoni" panose="02010803020104030203" pitchFamily="2" charset="-79"/>
                <a:cs typeface="Aharoni" panose="02010803020104030203" pitchFamily="2" charset="-79"/>
              </a:rPr>
              <a:t>permulaan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abad</a:t>
            </a:r>
            <a:r>
              <a:rPr lang="en-ID" dirty="0">
                <a:latin typeface="Aharoni" panose="02010803020104030203" pitchFamily="2" charset="-79"/>
                <a:cs typeface="Aharoni" panose="02010803020104030203" pitchFamily="2" charset="-79"/>
              </a:rPr>
              <a:t> II H, </a:t>
            </a:r>
            <a:r>
              <a:rPr lang="en-ID" dirty="0" err="1">
                <a:latin typeface="Aharoni" panose="02010803020104030203" pitchFamily="2" charset="-79"/>
                <a:cs typeface="Aharoni" panose="02010803020104030203" pitchFamily="2" charset="-79"/>
              </a:rPr>
              <a:t>dari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golongan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Abbasiyah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syiah</a:t>
            </a:r>
            <a:r>
              <a:rPr lang="en-ID" dirty="0">
                <a:latin typeface="Aharoni" panose="02010803020104030203" pitchFamily="2" charset="-79"/>
                <a:cs typeface="Aharoni" panose="02010803020104030203" pitchFamily="2" charset="-79"/>
              </a:rPr>
              <a:t> dan lain-lain yang </a:t>
            </a:r>
            <a:r>
              <a:rPr lang="en-ID" dirty="0" err="1">
                <a:latin typeface="Aharoni" panose="02010803020104030203" pitchFamily="2" charset="-79"/>
                <a:cs typeface="Aharoni" panose="02010803020104030203" pitchFamily="2" charset="-79"/>
              </a:rPr>
              <a:t>bertujuan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merebut</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kekuasan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dari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dinasti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Umayah</a:t>
            </a:r>
            <a:r>
              <a:rPr lang="en-ID" dirty="0">
                <a:latin typeface="Aharoni" panose="02010803020104030203" pitchFamily="2" charset="-79"/>
                <a:cs typeface="Aharoni" panose="02010803020104030203" pitchFamily="2" charset="-79"/>
              </a:rPr>
              <a:t>.</a:t>
            </a:r>
            <a:br>
              <a:rPr lang="en-ID" dirty="0">
                <a:latin typeface="Aharoni" panose="02010803020104030203" pitchFamily="2" charset="-79"/>
                <a:cs typeface="Aharoni" panose="02010803020104030203" pitchFamily="2" charset="-79"/>
              </a:rPr>
            </a:br>
            <a:r>
              <a:rPr lang="en-ID" dirty="0">
                <a:latin typeface="Aharoni" panose="02010803020104030203" pitchFamily="2" charset="-79"/>
                <a:cs typeface="Aharoni" panose="02010803020104030203" pitchFamily="2" charset="-79"/>
              </a:rPr>
              <a:t>2.    </a:t>
            </a:r>
            <a:r>
              <a:rPr lang="en-ID" dirty="0" err="1">
                <a:latin typeface="Aharoni" panose="02010803020104030203" pitchFamily="2" charset="-79"/>
                <a:cs typeface="Aharoni" panose="02010803020104030203" pitchFamily="2" charset="-79"/>
              </a:rPr>
              <a:t>Golongan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tukang</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cerita</a:t>
            </a:r>
            <a:r>
              <a:rPr lang="en-ID" dirty="0">
                <a:latin typeface="Aharoni" panose="02010803020104030203" pitchFamily="2" charset="-79"/>
                <a:cs typeface="Aharoni" panose="02010803020104030203" pitchFamily="2" charset="-79"/>
              </a:rPr>
              <a:t> : </a:t>
            </a:r>
            <a:r>
              <a:rPr lang="en-ID" dirty="0" err="1">
                <a:latin typeface="Aharoni" panose="02010803020104030203" pitchFamily="2" charset="-79"/>
                <a:cs typeface="Aharoni" panose="02010803020104030203" pitchFamily="2" charset="-79"/>
              </a:rPr>
              <a:t>mereka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mengarang</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palsu</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untuk</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menambah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hebat</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ceritanya</a:t>
            </a:r>
            <a:r>
              <a:rPr lang="en-ID" dirty="0">
                <a:latin typeface="Aharoni" panose="02010803020104030203" pitchFamily="2" charset="-79"/>
                <a:cs typeface="Aharoni" panose="02010803020104030203" pitchFamily="2" charset="-79"/>
              </a:rPr>
              <a:t> dan </a:t>
            </a:r>
            <a:r>
              <a:rPr lang="en-ID" dirty="0" err="1">
                <a:latin typeface="Aharoni" panose="02010803020104030203" pitchFamily="2" charset="-79"/>
                <a:cs typeface="Aharoni" panose="02010803020104030203" pitchFamily="2" charset="-79"/>
              </a:rPr>
              <a:t>untuk</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mendapat</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kepercayaan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dari</a:t>
            </a:r>
            <a:r>
              <a:rPr lang="en-ID" dirty="0">
                <a:latin typeface="Aharoni" panose="02010803020104030203" pitchFamily="2" charset="-79"/>
                <a:cs typeface="Aharoni" panose="02010803020104030203" pitchFamily="2" charset="-79"/>
              </a:rPr>
              <a:t> orang-orang.</a:t>
            </a:r>
            <a:br>
              <a:rPr lang="en-ID" dirty="0">
                <a:latin typeface="Aharoni" panose="02010803020104030203" pitchFamily="2" charset="-79"/>
                <a:cs typeface="Aharoni" panose="02010803020104030203" pitchFamily="2" charset="-79"/>
              </a:rPr>
            </a:br>
            <a:r>
              <a:rPr lang="en-ID" dirty="0">
                <a:latin typeface="Aharoni" panose="02010803020104030203" pitchFamily="2" charset="-79"/>
                <a:cs typeface="Aharoni" panose="02010803020104030203" pitchFamily="2" charset="-79"/>
              </a:rPr>
              <a:t>3.    </a:t>
            </a:r>
            <a:r>
              <a:rPr lang="en-ID" dirty="0" err="1">
                <a:latin typeface="Aharoni" panose="02010803020104030203" pitchFamily="2" charset="-79"/>
                <a:cs typeface="Aharoni" panose="02010803020104030203" pitchFamily="2" charset="-79"/>
              </a:rPr>
              <a:t>Golongan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zindik</a:t>
            </a:r>
            <a:r>
              <a:rPr lang="en-ID" dirty="0">
                <a:latin typeface="Aharoni" panose="02010803020104030203" pitchFamily="2" charset="-79"/>
                <a:cs typeface="Aharoni" panose="02010803020104030203" pitchFamily="2" charset="-79"/>
              </a:rPr>
              <a:t> : </a:t>
            </a:r>
            <a:r>
              <a:rPr lang="en-ID" dirty="0" err="1">
                <a:latin typeface="Aharoni" panose="02010803020104030203" pitchFamily="2" charset="-79"/>
                <a:cs typeface="Aharoni" panose="02010803020104030203" pitchFamily="2" charset="-79"/>
              </a:rPr>
              <a:t>mereka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mengarang</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palsu</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untuk</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membuat</a:t>
            </a:r>
            <a:r>
              <a:rPr lang="en-ID" dirty="0">
                <a:latin typeface="Aharoni" panose="02010803020104030203" pitchFamily="2" charset="-79"/>
                <a:cs typeface="Aharoni" panose="02010803020104030203" pitchFamily="2" charset="-79"/>
              </a:rPr>
              <a:t> fitnah dan </a:t>
            </a:r>
            <a:r>
              <a:rPr lang="en-ID" dirty="0" err="1">
                <a:latin typeface="Aharoni" panose="02010803020104030203" pitchFamily="2" charset="-79"/>
                <a:cs typeface="Aharoni" panose="02010803020104030203" pitchFamily="2" charset="-79"/>
              </a:rPr>
              <a:t>kekacauan</a:t>
            </a:r>
            <a:r>
              <a:rPr lang="en-ID" dirty="0">
                <a:latin typeface="Aharoni" panose="02010803020104030203" pitchFamily="2" charset="-79"/>
                <a:cs typeface="Aharoni" panose="02010803020104030203" pitchFamily="2" charset="-79"/>
              </a:rPr>
              <a:t> di </a:t>
            </a:r>
            <a:r>
              <a:rPr lang="en-ID" dirty="0" err="1">
                <a:latin typeface="Aharoni" panose="02010803020104030203" pitchFamily="2" charset="-79"/>
                <a:cs typeface="Aharoni" panose="02010803020104030203" pitchFamily="2" charset="-79"/>
              </a:rPr>
              <a:t>golongan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umat</a:t>
            </a:r>
            <a:r>
              <a:rPr lang="en-ID" dirty="0">
                <a:latin typeface="Aharoni" panose="02010803020104030203" pitchFamily="2" charset="-79"/>
                <a:cs typeface="Aharoni" panose="02010803020104030203" pitchFamily="2" charset="-79"/>
              </a:rPr>
              <a:t> Islam.</a:t>
            </a:r>
          </a:p>
          <a:p>
            <a:pPr marL="0" indent="0" fontAlgn="base">
              <a:buNone/>
            </a:pP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Untuk</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menjaga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kemurnian</a:t>
            </a:r>
            <a:r>
              <a:rPr lang="en-ID" dirty="0">
                <a:latin typeface="Aharoni" panose="02010803020104030203" pitchFamily="2" charset="-79"/>
                <a:cs typeface="Aharoni" panose="02010803020104030203" pitchFamily="2" charset="-79"/>
              </a:rPr>
              <a:t> dan </a:t>
            </a:r>
            <a:r>
              <a:rPr lang="en-ID" dirty="0" err="1">
                <a:latin typeface="Aharoni" panose="02010803020104030203" pitchFamily="2" charset="-79"/>
                <a:cs typeface="Aharoni" panose="02010803020104030203" pitchFamily="2" charset="-79"/>
              </a:rPr>
              <a:t>keaslian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Nabi SAW, ulama’ pada masa </a:t>
            </a:r>
            <a:r>
              <a:rPr lang="en-ID" dirty="0" err="1">
                <a:latin typeface="Aharoni" panose="02010803020104030203" pitchFamily="2" charset="-79"/>
                <a:cs typeface="Aharoni" panose="02010803020104030203" pitchFamily="2" charset="-79"/>
              </a:rPr>
              <a:t>ini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mengadakan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perjalanan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daerah-daerah</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untuk</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mengecek</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kebenaran</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dan </a:t>
            </a:r>
            <a:r>
              <a:rPr lang="en-ID" dirty="0" err="1">
                <a:latin typeface="Aharoni" panose="02010803020104030203" pitchFamily="2" charset="-79"/>
                <a:cs typeface="Aharoni" panose="02010803020104030203" pitchFamily="2" charset="-79"/>
              </a:rPr>
              <a:t>meneliti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sumber-sumbernya</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Sehingga</a:t>
            </a:r>
            <a:r>
              <a:rPr lang="en-ID" dirty="0">
                <a:latin typeface="Aharoni" panose="02010803020104030203" pitchFamily="2" charset="-79"/>
                <a:cs typeface="Aharoni" panose="02010803020104030203" pitchFamily="2" charset="-79"/>
              </a:rPr>
              <a:t> pada masa </a:t>
            </a:r>
            <a:r>
              <a:rPr lang="en-ID" dirty="0" err="1">
                <a:latin typeface="Aharoni" panose="02010803020104030203" pitchFamily="2" charset="-79"/>
                <a:cs typeface="Aharoni" panose="02010803020104030203" pitchFamily="2" charset="-79"/>
              </a:rPr>
              <a:t>ini</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muncul</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kritikus</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hadits</a:t>
            </a:r>
            <a:r>
              <a:rPr lang="en-ID" dirty="0">
                <a:latin typeface="Aharoni" panose="02010803020104030203" pitchFamily="2" charset="-79"/>
                <a:cs typeface="Aharoni" panose="02010803020104030203" pitchFamily="2" charset="-79"/>
              </a:rPr>
              <a:t> yang </a:t>
            </a:r>
            <a:r>
              <a:rPr lang="en-ID" dirty="0" err="1">
                <a:latin typeface="Aharoni" panose="02010803020104030203" pitchFamily="2" charset="-79"/>
                <a:cs typeface="Aharoni" panose="02010803020104030203" pitchFamily="2" charset="-79"/>
              </a:rPr>
              <a:t>terkenal</a:t>
            </a:r>
            <a:r>
              <a:rPr lang="en-ID" dirty="0">
                <a:latin typeface="Aharoni" panose="02010803020104030203" pitchFamily="2" charset="-79"/>
                <a:cs typeface="Aharoni" panose="02010803020104030203" pitchFamily="2" charset="-79"/>
              </a:rPr>
              <a:t> </a:t>
            </a:r>
            <a:r>
              <a:rPr lang="en-ID" dirty="0" err="1">
                <a:latin typeface="Aharoni" panose="02010803020104030203" pitchFamily="2" charset="-79"/>
                <a:cs typeface="Aharoni" panose="02010803020104030203" pitchFamily="2" charset="-79"/>
              </a:rPr>
              <a:t>seperti</a:t>
            </a:r>
            <a:r>
              <a:rPr lang="en-ID" dirty="0">
                <a:latin typeface="Aharoni" panose="02010803020104030203" pitchFamily="2" charset="-79"/>
                <a:cs typeface="Aharoni" panose="02010803020104030203" pitchFamily="2" charset="-79"/>
              </a:rPr>
              <a:t> Yahya bin said bin al-</a:t>
            </a:r>
            <a:r>
              <a:rPr lang="en-ID" dirty="0" err="1">
                <a:latin typeface="Aharoni" panose="02010803020104030203" pitchFamily="2" charset="-79"/>
                <a:cs typeface="Aharoni" panose="02010803020104030203" pitchFamily="2" charset="-79"/>
              </a:rPr>
              <a:t>Qaththan</a:t>
            </a:r>
            <a:r>
              <a:rPr lang="en-ID" dirty="0">
                <a:latin typeface="Aharoni" panose="02010803020104030203" pitchFamily="2" charset="-79"/>
                <a:cs typeface="Aharoni" panose="02010803020104030203" pitchFamily="2" charset="-79"/>
              </a:rPr>
              <a:t> dan Abdurrahman bin Mahdi.</a:t>
            </a:r>
          </a:p>
          <a:p>
            <a:endParaRPr lang="en-ID" dirty="0"/>
          </a:p>
        </p:txBody>
      </p:sp>
    </p:spTree>
    <p:extLst>
      <p:ext uri="{BB962C8B-B14F-4D97-AF65-F5344CB8AC3E}">
        <p14:creationId xmlns:p14="http://schemas.microsoft.com/office/powerpoint/2010/main" val="122880031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AS-SUNNAH (AL-HADIS) kelompok 4 Deannnn</Template>
  <TotalTime>4</TotalTime>
  <Words>1257</Words>
  <Application>Microsoft Office PowerPoint</Application>
  <PresentationFormat>Custom</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Feathered</vt:lpstr>
      <vt:lpstr>AS-SUNNAH (AL-HADITS)</vt:lpstr>
      <vt:lpstr>Pengertian Sunnah/Hadits</vt:lpstr>
      <vt:lpstr>PowerPoint Presentation</vt:lpstr>
      <vt:lpstr>Macam-macam Sunnah/Hadits</vt:lpstr>
      <vt:lpstr>PowerPoint Presentation</vt:lpstr>
      <vt:lpstr>PowerPoint Presentation</vt:lpstr>
      <vt:lpstr>Syarat-syarat Hadis Shaheh</vt:lpstr>
      <vt:lpstr>PowerPoint Presentation</vt:lpstr>
      <vt:lpstr>Proses Pembukuan Hadis</vt:lpstr>
      <vt:lpstr>Kedudukan dan Fungsi Hadis dalam Sumber Ajaran Islam</vt:lpstr>
      <vt:lpstr>Kesimpulan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AS-SUNNAH (AL-HADIS)</dc:title>
  <dc:creator>Wisnu Andrianto</dc:creator>
  <cp:lastModifiedBy>User</cp:lastModifiedBy>
  <cp:revision>5</cp:revision>
  <dcterms:created xsi:type="dcterms:W3CDTF">2020-03-23T09:34:06Z</dcterms:created>
  <dcterms:modified xsi:type="dcterms:W3CDTF">2020-06-16T03:13:40Z</dcterms:modified>
</cp:coreProperties>
</file>