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88" r:id="rId4"/>
    <p:sldId id="270" r:id="rId5"/>
    <p:sldId id="279" r:id="rId6"/>
    <p:sldId id="266" r:id="rId7"/>
    <p:sldId id="277" r:id="rId8"/>
    <p:sldId id="289" r:id="rId9"/>
    <p:sldId id="290" r:id="rId10"/>
    <p:sldId id="291" r:id="rId11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0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688D"/>
    <a:srgbClr val="4D4D4D"/>
    <a:srgbClr val="3A4F62"/>
    <a:srgbClr val="F5911E"/>
    <a:srgbClr val="EB1C24"/>
    <a:srgbClr val="00C5C2"/>
    <a:srgbClr val="6498B9"/>
    <a:srgbClr val="72B7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7" autoAdjust="0"/>
    <p:restoredTop sz="94660" autoAdjust="0"/>
  </p:normalViewPr>
  <p:slideViewPr>
    <p:cSldViewPr snapToGrid="0">
      <p:cViewPr>
        <p:scale>
          <a:sx n="40" d="100"/>
          <a:sy n="40" d="100"/>
        </p:scale>
        <p:origin x="-1830" y="-834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7B301-A34B-42BF-962A-099B55E03D6A}" type="datetimeFigureOut">
              <a:rPr lang="zh-CN" altLang="en-US" smtClean="0"/>
              <a:pPr/>
              <a:t>2022/6/30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ED82A-7D49-4CE3-9130-8D7DE45AE74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4931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1125578" y="163675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www.1ppt.com/jiaoan/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/>
              <a:ea typeface="宋体"/>
            </a:endParaRPr>
          </a:p>
        </p:txBody>
      </p:sp>
      <p:pic>
        <p:nvPicPr>
          <p:cNvPr id="2" name="图片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29EB-D256-4FB7-A998-91D7DB4EFF3A}" type="datetimeFigureOut">
              <a:rPr lang="zh-CN" altLang="en-US"/>
              <a:pPr>
                <a:defRPr/>
              </a:pPr>
              <a:t>2022/6/30</a:t>
            </a:fld>
            <a:endParaRPr lang="zh-CN" altLang="en-US"/>
          </a:p>
        </p:txBody>
      </p:sp>
      <p:sp>
        <p:nvSpPr>
          <p:cNvPr id="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7BF3B0-E107-49E5-B64C-66F148BBB76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371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29EB-D256-4FB7-A998-91D7DB4EFF3A}" type="datetimeFigureOut">
              <a:rPr lang="zh-CN" altLang="en-US"/>
              <a:pPr>
                <a:defRPr/>
              </a:pPr>
              <a:t>2022/6/30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2BF004-0B18-40B6-B2AB-BF99850EB87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7974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29EB-D256-4FB7-A998-91D7DB4EFF3A}" type="datetimeFigureOut">
              <a:rPr lang="zh-CN" altLang="en-US"/>
              <a:pPr>
                <a:defRPr/>
              </a:pPr>
              <a:t>2022/6/30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8A7876-6D59-49BA-8B1D-B3D0C6E8A1D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811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组合 7"/>
          <p:cNvGrpSpPr>
            <a:grpSpLocks/>
          </p:cNvGrpSpPr>
          <p:nvPr userDrawn="1"/>
        </p:nvGrpSpPr>
        <p:grpSpPr bwMode="auto">
          <a:xfrm>
            <a:off x="-1955800" y="-12700"/>
            <a:ext cx="16078200" cy="7874000"/>
            <a:chOff x="2557463" y="993776"/>
            <a:chExt cx="2801938" cy="1589087"/>
          </a:xfrm>
        </p:grpSpPr>
        <p:sp>
          <p:nvSpPr>
            <p:cNvPr id="4" name="Freeform 62"/>
            <p:cNvSpPr>
              <a:spLocks noChangeArrowheads="1"/>
            </p:cNvSpPr>
            <p:nvPr/>
          </p:nvSpPr>
          <p:spPr bwMode="auto">
            <a:xfrm>
              <a:off x="2892425" y="993776"/>
              <a:ext cx="2133600" cy="1589087"/>
            </a:xfrm>
            <a:custGeom>
              <a:avLst/>
              <a:gdLst>
                <a:gd name="T0" fmla="*/ 1774 w 1774"/>
                <a:gd name="T1" fmla="*/ 1233 h 1319"/>
                <a:gd name="T2" fmla="*/ 1688 w 1774"/>
                <a:gd name="T3" fmla="*/ 1319 h 1319"/>
                <a:gd name="T4" fmla="*/ 86 w 1774"/>
                <a:gd name="T5" fmla="*/ 1319 h 1319"/>
                <a:gd name="T6" fmla="*/ 0 w 1774"/>
                <a:gd name="T7" fmla="*/ 1233 h 1319"/>
                <a:gd name="T8" fmla="*/ 0 w 1774"/>
                <a:gd name="T9" fmla="*/ 86 h 1319"/>
                <a:gd name="T10" fmla="*/ 86 w 1774"/>
                <a:gd name="T11" fmla="*/ 0 h 1319"/>
                <a:gd name="T12" fmla="*/ 1688 w 1774"/>
                <a:gd name="T13" fmla="*/ 0 h 1319"/>
                <a:gd name="T14" fmla="*/ 1774 w 1774"/>
                <a:gd name="T15" fmla="*/ 86 h 1319"/>
                <a:gd name="T16" fmla="*/ 1774 w 1774"/>
                <a:gd name="T17" fmla="*/ 1233 h 1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74" h="1319">
                  <a:moveTo>
                    <a:pt x="1774" y="1233"/>
                  </a:moveTo>
                  <a:cubicBezTo>
                    <a:pt x="1774" y="1281"/>
                    <a:pt x="1735" y="1319"/>
                    <a:pt x="1688" y="1319"/>
                  </a:cubicBezTo>
                  <a:cubicBezTo>
                    <a:pt x="86" y="1319"/>
                    <a:pt x="86" y="1319"/>
                    <a:pt x="86" y="1319"/>
                  </a:cubicBezTo>
                  <a:cubicBezTo>
                    <a:pt x="38" y="1319"/>
                    <a:pt x="0" y="1281"/>
                    <a:pt x="0" y="1233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38"/>
                    <a:pt x="38" y="0"/>
                    <a:pt x="86" y="0"/>
                  </a:cubicBezTo>
                  <a:cubicBezTo>
                    <a:pt x="1688" y="0"/>
                    <a:pt x="1688" y="0"/>
                    <a:pt x="1688" y="0"/>
                  </a:cubicBezTo>
                  <a:cubicBezTo>
                    <a:pt x="1735" y="0"/>
                    <a:pt x="1774" y="38"/>
                    <a:pt x="1774" y="86"/>
                  </a:cubicBezTo>
                  <a:cubicBezTo>
                    <a:pt x="1774" y="1233"/>
                    <a:pt x="1774" y="1233"/>
                    <a:pt x="1774" y="1233"/>
                  </a:cubicBezTo>
                </a:path>
              </a:pathLst>
            </a:custGeom>
            <a:solidFill>
              <a:srgbClr val="66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5" name="Freeform 63"/>
            <p:cNvSpPr>
              <a:spLocks noChangeArrowheads="1"/>
            </p:cNvSpPr>
            <p:nvPr/>
          </p:nvSpPr>
          <p:spPr bwMode="auto">
            <a:xfrm>
              <a:off x="2908300" y="1006475"/>
              <a:ext cx="2101850" cy="1563687"/>
            </a:xfrm>
            <a:custGeom>
              <a:avLst/>
              <a:gdLst>
                <a:gd name="T0" fmla="*/ 1746 w 1746"/>
                <a:gd name="T1" fmla="*/ 1214 h 1299"/>
                <a:gd name="T2" fmla="*/ 1661 w 1746"/>
                <a:gd name="T3" fmla="*/ 1299 h 1299"/>
                <a:gd name="T4" fmla="*/ 85 w 1746"/>
                <a:gd name="T5" fmla="*/ 1299 h 1299"/>
                <a:gd name="T6" fmla="*/ 0 w 1746"/>
                <a:gd name="T7" fmla="*/ 1214 h 1299"/>
                <a:gd name="T8" fmla="*/ 0 w 1746"/>
                <a:gd name="T9" fmla="*/ 85 h 1299"/>
                <a:gd name="T10" fmla="*/ 85 w 1746"/>
                <a:gd name="T11" fmla="*/ 0 h 1299"/>
                <a:gd name="T12" fmla="*/ 1661 w 1746"/>
                <a:gd name="T13" fmla="*/ 0 h 1299"/>
                <a:gd name="T14" fmla="*/ 1746 w 1746"/>
                <a:gd name="T15" fmla="*/ 85 h 1299"/>
                <a:gd name="T16" fmla="*/ 1746 w 1746"/>
                <a:gd name="T17" fmla="*/ 1214 h 1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46" h="1299">
                  <a:moveTo>
                    <a:pt x="1746" y="1214"/>
                  </a:moveTo>
                  <a:cubicBezTo>
                    <a:pt x="1746" y="1261"/>
                    <a:pt x="1708" y="1299"/>
                    <a:pt x="1661" y="1299"/>
                  </a:cubicBezTo>
                  <a:cubicBezTo>
                    <a:pt x="85" y="1299"/>
                    <a:pt x="85" y="1299"/>
                    <a:pt x="85" y="1299"/>
                  </a:cubicBezTo>
                  <a:cubicBezTo>
                    <a:pt x="38" y="1299"/>
                    <a:pt x="0" y="1261"/>
                    <a:pt x="0" y="1214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8" y="0"/>
                    <a:pt x="85" y="0"/>
                  </a:cubicBezTo>
                  <a:cubicBezTo>
                    <a:pt x="1661" y="0"/>
                    <a:pt x="1661" y="0"/>
                    <a:pt x="1661" y="0"/>
                  </a:cubicBezTo>
                  <a:cubicBezTo>
                    <a:pt x="1708" y="0"/>
                    <a:pt x="1746" y="38"/>
                    <a:pt x="1746" y="85"/>
                  </a:cubicBezTo>
                  <a:cubicBezTo>
                    <a:pt x="1746" y="1214"/>
                    <a:pt x="1746" y="1214"/>
                    <a:pt x="1746" y="1214"/>
                  </a:cubicBezTo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6" name="Freeform 64"/>
            <p:cNvSpPr>
              <a:spLocks noChangeArrowheads="1"/>
            </p:cNvSpPr>
            <p:nvPr/>
          </p:nvSpPr>
          <p:spPr bwMode="auto">
            <a:xfrm>
              <a:off x="2557463" y="2387600"/>
              <a:ext cx="2801938" cy="195262"/>
            </a:xfrm>
            <a:custGeom>
              <a:avLst/>
              <a:gdLst>
                <a:gd name="T0" fmla="*/ 0 w 2329"/>
                <a:gd name="T1" fmla="*/ 0 h 162"/>
                <a:gd name="T2" fmla="*/ 0 w 2329"/>
                <a:gd name="T3" fmla="*/ 76 h 162"/>
                <a:gd name="T4" fmla="*/ 113 w 2329"/>
                <a:gd name="T5" fmla="*/ 162 h 162"/>
                <a:gd name="T6" fmla="*/ 2216 w 2329"/>
                <a:gd name="T7" fmla="*/ 162 h 162"/>
                <a:gd name="T8" fmla="*/ 2329 w 2329"/>
                <a:gd name="T9" fmla="*/ 76 h 162"/>
                <a:gd name="T10" fmla="*/ 2329 w 2329"/>
                <a:gd name="T11" fmla="*/ 0 h 162"/>
                <a:gd name="T12" fmla="*/ 0 w 2329"/>
                <a:gd name="T13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29" h="162">
                  <a:moveTo>
                    <a:pt x="0" y="0"/>
                  </a:moveTo>
                  <a:cubicBezTo>
                    <a:pt x="0" y="76"/>
                    <a:pt x="0" y="76"/>
                    <a:pt x="0" y="76"/>
                  </a:cubicBezTo>
                  <a:cubicBezTo>
                    <a:pt x="0" y="124"/>
                    <a:pt x="51" y="162"/>
                    <a:pt x="113" y="162"/>
                  </a:cubicBezTo>
                  <a:cubicBezTo>
                    <a:pt x="2216" y="162"/>
                    <a:pt x="2216" y="162"/>
                    <a:pt x="2216" y="162"/>
                  </a:cubicBezTo>
                  <a:cubicBezTo>
                    <a:pt x="2279" y="162"/>
                    <a:pt x="2329" y="124"/>
                    <a:pt x="2329" y="76"/>
                  </a:cubicBezTo>
                  <a:cubicBezTo>
                    <a:pt x="2329" y="0"/>
                    <a:pt x="2329" y="0"/>
                    <a:pt x="232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7" name="Freeform 65"/>
            <p:cNvSpPr>
              <a:spLocks noChangeArrowheads="1"/>
            </p:cNvSpPr>
            <p:nvPr/>
          </p:nvSpPr>
          <p:spPr bwMode="auto">
            <a:xfrm>
              <a:off x="2560638" y="2501900"/>
              <a:ext cx="2795588" cy="80962"/>
            </a:xfrm>
            <a:custGeom>
              <a:avLst/>
              <a:gdLst>
                <a:gd name="T0" fmla="*/ 0 w 2323"/>
                <a:gd name="T1" fmla="*/ 0 h 67"/>
                <a:gd name="T2" fmla="*/ 110 w 2323"/>
                <a:gd name="T3" fmla="*/ 67 h 67"/>
                <a:gd name="T4" fmla="*/ 2213 w 2323"/>
                <a:gd name="T5" fmla="*/ 67 h 67"/>
                <a:gd name="T6" fmla="*/ 2323 w 2323"/>
                <a:gd name="T7" fmla="*/ 0 h 67"/>
                <a:gd name="T8" fmla="*/ 0 w 2323"/>
                <a:gd name="T9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23" h="67">
                  <a:moveTo>
                    <a:pt x="0" y="0"/>
                  </a:moveTo>
                  <a:cubicBezTo>
                    <a:pt x="11" y="38"/>
                    <a:pt x="56" y="67"/>
                    <a:pt x="110" y="67"/>
                  </a:cubicBezTo>
                  <a:cubicBezTo>
                    <a:pt x="2213" y="67"/>
                    <a:pt x="2213" y="67"/>
                    <a:pt x="2213" y="67"/>
                  </a:cubicBezTo>
                  <a:cubicBezTo>
                    <a:pt x="2267" y="67"/>
                    <a:pt x="2312" y="38"/>
                    <a:pt x="232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8" name="Rectangle 66"/>
            <p:cNvSpPr>
              <a:spLocks noChangeArrowheads="1"/>
            </p:cNvSpPr>
            <p:nvPr/>
          </p:nvSpPr>
          <p:spPr bwMode="auto">
            <a:xfrm>
              <a:off x="3002044" y="1112958"/>
              <a:ext cx="1914436" cy="1196941"/>
            </a:xfrm>
            <a:prstGeom prst="rect">
              <a:avLst/>
            </a:prstGeom>
            <a:solidFill>
              <a:srgbClr val="A5E6E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>
                <a:buFontTx/>
                <a:buNone/>
                <a:defRPr/>
              </a:pPr>
              <a:endParaRPr lang="zh-CN" altLang="en-US"/>
            </a:p>
          </p:txBody>
        </p:sp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3002044" y="1112958"/>
              <a:ext cx="1914436" cy="11969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>
                <a:buFontTx/>
                <a:buNone/>
                <a:defRPr/>
              </a:pPr>
              <a:endParaRPr lang="zh-CN" altLang="en-US"/>
            </a:p>
          </p:txBody>
        </p:sp>
        <p:sp>
          <p:nvSpPr>
            <p:cNvPr id="10" name="Freeform 69"/>
            <p:cNvSpPr>
              <a:spLocks noChangeArrowheads="1"/>
            </p:cNvSpPr>
            <p:nvPr/>
          </p:nvSpPr>
          <p:spPr bwMode="auto">
            <a:xfrm>
              <a:off x="3001963" y="1144588"/>
              <a:ext cx="1914525" cy="1165225"/>
            </a:xfrm>
            <a:custGeom>
              <a:avLst/>
              <a:gdLst>
                <a:gd name="T0" fmla="*/ 1206 w 1206"/>
                <a:gd name="T1" fmla="*/ 734 h 734"/>
                <a:gd name="T2" fmla="*/ 0 w 1206"/>
                <a:gd name="T3" fmla="*/ 734 h 734"/>
                <a:gd name="T4" fmla="*/ 16 w 1206"/>
                <a:gd name="T5" fmla="*/ 0 h 734"/>
                <a:gd name="T6" fmla="*/ 1189 w 1206"/>
                <a:gd name="T7" fmla="*/ 0 h 734"/>
                <a:gd name="T8" fmla="*/ 1206 w 1206"/>
                <a:gd name="T9" fmla="*/ 734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06" h="734">
                  <a:moveTo>
                    <a:pt x="1206" y="734"/>
                  </a:moveTo>
                  <a:lnTo>
                    <a:pt x="0" y="734"/>
                  </a:lnTo>
                  <a:lnTo>
                    <a:pt x="16" y="0"/>
                  </a:lnTo>
                  <a:lnTo>
                    <a:pt x="1189" y="0"/>
                  </a:lnTo>
                  <a:lnTo>
                    <a:pt x="1206" y="73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1" name="Oval 74"/>
            <p:cNvSpPr>
              <a:spLocks noChangeArrowheads="1"/>
            </p:cNvSpPr>
            <p:nvPr/>
          </p:nvSpPr>
          <p:spPr bwMode="auto">
            <a:xfrm>
              <a:off x="3930767" y="1027096"/>
              <a:ext cx="55331" cy="55426"/>
            </a:xfrm>
            <a:prstGeom prst="ellipse">
              <a:avLst/>
            </a:prstGeom>
            <a:solidFill>
              <a:srgbClr val="CAC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>
                <a:buFontTx/>
                <a:buNone/>
                <a:defRPr/>
              </a:pPr>
              <a:endParaRPr lang="zh-CN" altLang="en-US"/>
            </a:p>
          </p:txBody>
        </p:sp>
        <p:sp>
          <p:nvSpPr>
            <p:cNvPr id="12" name="Oval 75"/>
            <p:cNvSpPr>
              <a:spLocks noChangeArrowheads="1"/>
            </p:cNvSpPr>
            <p:nvPr/>
          </p:nvSpPr>
          <p:spPr bwMode="auto">
            <a:xfrm>
              <a:off x="3937130" y="1033503"/>
              <a:ext cx="44264" cy="46135"/>
            </a:xfrm>
            <a:prstGeom prst="ellipse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>
                <a:buFontTx/>
                <a:buNone/>
                <a:defRPr/>
              </a:pPr>
              <a:endParaRPr lang="zh-CN" altLang="en-US"/>
            </a:p>
          </p:txBody>
        </p:sp>
        <p:sp>
          <p:nvSpPr>
            <p:cNvPr id="13" name="Freeform 76"/>
            <p:cNvSpPr>
              <a:spLocks noEditPoints="1" noChangeArrowheads="1"/>
            </p:cNvSpPr>
            <p:nvPr/>
          </p:nvSpPr>
          <p:spPr bwMode="auto">
            <a:xfrm>
              <a:off x="3467100" y="2387600"/>
              <a:ext cx="982663" cy="61912"/>
            </a:xfrm>
            <a:custGeom>
              <a:avLst/>
              <a:gdLst>
                <a:gd name="T0" fmla="*/ 615 w 619"/>
                <a:gd name="T1" fmla="*/ 4 h 39"/>
                <a:gd name="T2" fmla="*/ 615 w 619"/>
                <a:gd name="T3" fmla="*/ 35 h 39"/>
                <a:gd name="T4" fmla="*/ 4 w 619"/>
                <a:gd name="T5" fmla="*/ 35 h 39"/>
                <a:gd name="T6" fmla="*/ 4 w 619"/>
                <a:gd name="T7" fmla="*/ 4 h 39"/>
                <a:gd name="T8" fmla="*/ 615 w 619"/>
                <a:gd name="T9" fmla="*/ 4 h 39"/>
                <a:gd name="T10" fmla="*/ 619 w 619"/>
                <a:gd name="T11" fmla="*/ 0 h 39"/>
                <a:gd name="T12" fmla="*/ 0 w 619"/>
                <a:gd name="T13" fmla="*/ 0 h 39"/>
                <a:gd name="T14" fmla="*/ 0 w 619"/>
                <a:gd name="T15" fmla="*/ 39 h 39"/>
                <a:gd name="T16" fmla="*/ 619 w 619"/>
                <a:gd name="T17" fmla="*/ 39 h 39"/>
                <a:gd name="T18" fmla="*/ 619 w 619"/>
                <a:gd name="T1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9" h="39">
                  <a:moveTo>
                    <a:pt x="615" y="4"/>
                  </a:moveTo>
                  <a:lnTo>
                    <a:pt x="615" y="35"/>
                  </a:lnTo>
                  <a:lnTo>
                    <a:pt x="4" y="35"/>
                  </a:lnTo>
                  <a:lnTo>
                    <a:pt x="4" y="4"/>
                  </a:lnTo>
                  <a:lnTo>
                    <a:pt x="615" y="4"/>
                  </a:lnTo>
                  <a:close/>
                  <a:moveTo>
                    <a:pt x="619" y="0"/>
                  </a:moveTo>
                  <a:lnTo>
                    <a:pt x="0" y="0"/>
                  </a:lnTo>
                  <a:lnTo>
                    <a:pt x="0" y="39"/>
                  </a:lnTo>
                  <a:lnTo>
                    <a:pt x="619" y="39"/>
                  </a:lnTo>
                  <a:lnTo>
                    <a:pt x="619" y="0"/>
                  </a:lnTo>
                  <a:close/>
                </a:path>
              </a:pathLst>
            </a:custGeom>
            <a:solidFill>
              <a:srgbClr val="CAC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4" name="Freeform 77"/>
            <p:cNvSpPr>
              <a:spLocks noEditPoints="1" noChangeArrowheads="1"/>
            </p:cNvSpPr>
            <p:nvPr/>
          </p:nvSpPr>
          <p:spPr bwMode="auto">
            <a:xfrm>
              <a:off x="3467100" y="2387600"/>
              <a:ext cx="982663" cy="61912"/>
            </a:xfrm>
            <a:custGeom>
              <a:avLst/>
              <a:gdLst>
                <a:gd name="T0" fmla="*/ 615 w 619"/>
                <a:gd name="T1" fmla="*/ 4 h 39"/>
                <a:gd name="T2" fmla="*/ 615 w 619"/>
                <a:gd name="T3" fmla="*/ 35 h 39"/>
                <a:gd name="T4" fmla="*/ 4 w 619"/>
                <a:gd name="T5" fmla="*/ 35 h 39"/>
                <a:gd name="T6" fmla="*/ 4 w 619"/>
                <a:gd name="T7" fmla="*/ 4 h 39"/>
                <a:gd name="T8" fmla="*/ 615 w 619"/>
                <a:gd name="T9" fmla="*/ 4 h 39"/>
                <a:gd name="T10" fmla="*/ 619 w 619"/>
                <a:gd name="T11" fmla="*/ 0 h 39"/>
                <a:gd name="T12" fmla="*/ 0 w 619"/>
                <a:gd name="T13" fmla="*/ 0 h 39"/>
                <a:gd name="T14" fmla="*/ 0 w 619"/>
                <a:gd name="T15" fmla="*/ 39 h 39"/>
                <a:gd name="T16" fmla="*/ 619 w 619"/>
                <a:gd name="T17" fmla="*/ 39 h 39"/>
                <a:gd name="T18" fmla="*/ 619 w 619"/>
                <a:gd name="T1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9" h="39">
                  <a:moveTo>
                    <a:pt x="615" y="4"/>
                  </a:moveTo>
                  <a:lnTo>
                    <a:pt x="615" y="35"/>
                  </a:lnTo>
                  <a:lnTo>
                    <a:pt x="4" y="35"/>
                  </a:lnTo>
                  <a:lnTo>
                    <a:pt x="4" y="4"/>
                  </a:lnTo>
                  <a:lnTo>
                    <a:pt x="615" y="4"/>
                  </a:lnTo>
                  <a:moveTo>
                    <a:pt x="619" y="0"/>
                  </a:moveTo>
                  <a:lnTo>
                    <a:pt x="0" y="0"/>
                  </a:lnTo>
                  <a:lnTo>
                    <a:pt x="0" y="39"/>
                  </a:lnTo>
                  <a:lnTo>
                    <a:pt x="619" y="39"/>
                  </a:lnTo>
                  <a:lnTo>
                    <a:pt x="61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5" name="Oval 78"/>
            <p:cNvSpPr>
              <a:spLocks noChangeArrowheads="1"/>
            </p:cNvSpPr>
            <p:nvPr/>
          </p:nvSpPr>
          <p:spPr bwMode="auto">
            <a:xfrm>
              <a:off x="2621093" y="2423954"/>
              <a:ext cx="41221" cy="39727"/>
            </a:xfrm>
            <a:prstGeom prst="ellipse">
              <a:avLst/>
            </a:prstGeom>
            <a:solidFill>
              <a:srgbClr val="CAC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>
                <a:buFontTx/>
                <a:buNone/>
                <a:defRPr/>
              </a:pPr>
              <a:endParaRPr lang="zh-CN" altLang="en-US"/>
            </a:p>
          </p:txBody>
        </p:sp>
        <p:sp>
          <p:nvSpPr>
            <p:cNvPr id="16" name="Oval 79"/>
            <p:cNvSpPr>
              <a:spLocks noChangeArrowheads="1"/>
            </p:cNvSpPr>
            <p:nvPr/>
          </p:nvSpPr>
          <p:spPr bwMode="auto">
            <a:xfrm>
              <a:off x="2625796" y="2428760"/>
              <a:ext cx="31815" cy="30436"/>
            </a:xfrm>
            <a:prstGeom prst="ellipse">
              <a:avLst/>
            </a:prstGeom>
            <a:solidFill>
              <a:srgbClr val="66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>
                <a:buFontTx/>
                <a:buNone/>
                <a:defRPr/>
              </a:pPr>
              <a:endParaRPr lang="zh-CN" altLang="en-US"/>
            </a:p>
          </p:txBody>
        </p:sp>
        <p:sp>
          <p:nvSpPr>
            <p:cNvPr id="17" name="Oval 80"/>
            <p:cNvSpPr>
              <a:spLocks noChangeArrowheads="1"/>
            </p:cNvSpPr>
            <p:nvPr/>
          </p:nvSpPr>
          <p:spPr bwMode="auto">
            <a:xfrm>
              <a:off x="2686106" y="2423954"/>
              <a:ext cx="41221" cy="39727"/>
            </a:xfrm>
            <a:prstGeom prst="ellipse">
              <a:avLst/>
            </a:prstGeom>
            <a:solidFill>
              <a:srgbClr val="CAC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>
                <a:buFontTx/>
                <a:buNone/>
                <a:defRPr/>
              </a:pPr>
              <a:endParaRPr lang="zh-CN" altLang="en-US"/>
            </a:p>
          </p:txBody>
        </p:sp>
        <p:sp>
          <p:nvSpPr>
            <p:cNvPr id="18" name="Oval 81"/>
            <p:cNvSpPr>
              <a:spLocks noChangeArrowheads="1"/>
            </p:cNvSpPr>
            <p:nvPr/>
          </p:nvSpPr>
          <p:spPr bwMode="auto">
            <a:xfrm>
              <a:off x="2690810" y="2428760"/>
              <a:ext cx="31815" cy="30436"/>
            </a:xfrm>
            <a:prstGeom prst="ellipse">
              <a:avLst/>
            </a:prstGeom>
            <a:solidFill>
              <a:srgbClr val="66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>
                <a:buFontTx/>
                <a:buNone/>
                <a:defRPr/>
              </a:pPr>
              <a:endParaRPr lang="zh-CN" altLang="en-US"/>
            </a:p>
          </p:txBody>
        </p:sp>
        <p:sp>
          <p:nvSpPr>
            <p:cNvPr id="19" name="Oval 82"/>
            <p:cNvSpPr>
              <a:spLocks noChangeArrowheads="1"/>
            </p:cNvSpPr>
            <p:nvPr/>
          </p:nvSpPr>
          <p:spPr bwMode="auto">
            <a:xfrm>
              <a:off x="2751120" y="2423954"/>
              <a:ext cx="41221" cy="39727"/>
            </a:xfrm>
            <a:prstGeom prst="ellipse">
              <a:avLst/>
            </a:prstGeom>
            <a:solidFill>
              <a:srgbClr val="CACA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>
                <a:buFontTx/>
                <a:buNone/>
                <a:defRPr/>
              </a:pPr>
              <a:endParaRPr lang="zh-CN" altLang="en-US"/>
            </a:p>
          </p:txBody>
        </p:sp>
        <p:sp>
          <p:nvSpPr>
            <p:cNvPr id="20" name="Oval 83"/>
            <p:cNvSpPr>
              <a:spLocks noChangeArrowheads="1"/>
            </p:cNvSpPr>
            <p:nvPr/>
          </p:nvSpPr>
          <p:spPr bwMode="auto">
            <a:xfrm>
              <a:off x="2757483" y="2428760"/>
              <a:ext cx="30155" cy="30436"/>
            </a:xfrm>
            <a:prstGeom prst="ellipse">
              <a:avLst/>
            </a:prstGeom>
            <a:solidFill>
              <a:srgbClr val="66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>
                <a:buFontTx/>
                <a:buNone/>
                <a:defRPr/>
              </a:pPr>
              <a:endParaRPr lang="zh-CN" altLang="en-US"/>
            </a:p>
          </p:txBody>
        </p:sp>
      </p:grpSp>
      <p:sp>
        <p:nvSpPr>
          <p:cNvPr id="21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29EB-D256-4FB7-A998-91D7DB4EFF3A}" type="datetimeFigureOut">
              <a:rPr lang="zh-CN" altLang="en-US"/>
              <a:pPr>
                <a:defRPr/>
              </a:pPr>
              <a:t>2022/6/30</a:t>
            </a:fld>
            <a:endParaRPr lang="zh-CN" altLang="en-US"/>
          </a:p>
        </p:txBody>
      </p:sp>
      <p:sp>
        <p:nvSpPr>
          <p:cNvPr id="22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821D4C-3180-4E36-B58B-BE87DFDE4C35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108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29EB-D256-4FB7-A998-91D7DB4EFF3A}" type="datetimeFigureOut">
              <a:rPr lang="zh-CN" altLang="en-US"/>
              <a:pPr>
                <a:defRPr/>
              </a:pPr>
              <a:t>2022/6/30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DBED4A-8AA1-46FD-A8A9-8226434E54F6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1003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29EB-D256-4FB7-A998-91D7DB4EFF3A}" type="datetimeFigureOut">
              <a:rPr lang="zh-CN" altLang="en-US"/>
              <a:pPr>
                <a:defRPr/>
              </a:pPr>
              <a:t>2022/6/30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EC7279-C833-4957-BE94-D95054ABB9B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4398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29EB-D256-4FB7-A998-91D7DB4EFF3A}" type="datetimeFigureOut">
              <a:rPr lang="zh-CN" altLang="en-US"/>
              <a:pPr>
                <a:defRPr/>
              </a:pPr>
              <a:t>2022/6/30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DEF3A8-4BE7-46F2-8464-E76C6EF2F21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571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29EB-D256-4FB7-A998-91D7DB4EFF3A}" type="datetimeFigureOut">
              <a:rPr lang="zh-CN" altLang="en-US"/>
              <a:pPr>
                <a:defRPr/>
              </a:pPr>
              <a:t>2022/6/30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1A612-537F-4263-B901-1A9EDB76D90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203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29EB-D256-4FB7-A998-91D7DB4EFF3A}" type="datetimeFigureOut">
              <a:rPr lang="zh-CN" altLang="en-US"/>
              <a:pPr>
                <a:defRPr/>
              </a:pPr>
              <a:t>2022/6/30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E5BF5-74AF-4BF6-8168-F7A3861E6FC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999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29EB-D256-4FB7-A998-91D7DB4EFF3A}" type="datetimeFigureOut">
              <a:rPr lang="zh-CN" altLang="en-US"/>
              <a:pPr>
                <a:defRPr/>
              </a:pPr>
              <a:t>2022/6/30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2AF5AE-0BDA-4ABD-A3B8-87138B6F8DA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9089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B29EB-D256-4FB7-A998-91D7DB4EFF3A}" type="datetimeFigureOut">
              <a:rPr lang="zh-CN" altLang="en-US"/>
              <a:pPr>
                <a:defRPr/>
              </a:pPr>
              <a:t>2022/6/30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C7340-1693-4705-B092-CEE8989496F2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506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2BB29EB-D256-4FB7-A998-91D7DB4EFF3A}" type="datetimeFigureOut">
              <a:rPr lang="zh-CN" altLang="en-US"/>
              <a:pPr>
                <a:defRPr/>
              </a:pPr>
              <a:t>2022/6/30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49F54E8-FF7E-43B6-B361-4E2243E2921F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itchFamily="2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itchFamily="2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itchFamily="2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itchFamily="2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图片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9188" y="0"/>
            <a:ext cx="9886950" cy="667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5"/>
          <p:cNvSpPr txBox="1"/>
          <p:nvPr/>
        </p:nvSpPr>
        <p:spPr>
          <a:xfrm>
            <a:off x="3298724" y="2317653"/>
            <a:ext cx="500121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Kelompok</a:t>
            </a:r>
            <a:r>
              <a:rPr lang="en-US" sz="2400" b="1" dirty="0"/>
              <a:t> 7 </a:t>
            </a:r>
            <a:r>
              <a:rPr lang="en-US" sz="2400" b="1" dirty="0" err="1"/>
              <a:t>kelas</a:t>
            </a:r>
            <a:r>
              <a:rPr lang="en-US" sz="2400" b="1" dirty="0"/>
              <a:t> 20 A</a:t>
            </a:r>
            <a:endParaRPr lang="en-US" sz="2400" dirty="0"/>
          </a:p>
          <a:p>
            <a:r>
              <a:rPr lang="en-ID" sz="2400" dirty="0" err="1"/>
              <a:t>Ochira</a:t>
            </a:r>
            <a:r>
              <a:rPr lang="en-ID" sz="2400" dirty="0"/>
              <a:t> </a:t>
            </a:r>
            <a:r>
              <a:rPr lang="en-ID" sz="2400" dirty="0" err="1"/>
              <a:t>Chantika</a:t>
            </a:r>
            <a:r>
              <a:rPr lang="en-ID" sz="2400" dirty="0"/>
              <a:t> </a:t>
            </a:r>
            <a:r>
              <a:rPr lang="en-ID" sz="2400" dirty="0" err="1" smtClean="0"/>
              <a:t>Trinetha</a:t>
            </a:r>
            <a:r>
              <a:rPr lang="en-ID" sz="2400" dirty="0"/>
              <a:t> </a:t>
            </a:r>
            <a:r>
              <a:rPr lang="en-ID" sz="2400" dirty="0" smtClean="0"/>
              <a:t> </a:t>
            </a:r>
            <a:r>
              <a:rPr lang="id-ID" sz="2400" dirty="0" smtClean="0"/>
              <a:t>20130220</a:t>
            </a:r>
            <a:r>
              <a:rPr lang="en-ID" sz="2400" dirty="0"/>
              <a:t>01</a:t>
            </a:r>
            <a:endParaRPr lang="en-US" sz="2400" dirty="0"/>
          </a:p>
          <a:p>
            <a:r>
              <a:rPr lang="en-US" sz="2400" dirty="0" err="1"/>
              <a:t>Lu’lu</a:t>
            </a:r>
            <a:r>
              <a:rPr lang="en-US" sz="2400" dirty="0"/>
              <a:t>’ </a:t>
            </a:r>
            <a:r>
              <a:rPr lang="en-US" sz="2400" dirty="0" err="1"/>
              <a:t>Syarqia</a:t>
            </a:r>
            <a:r>
              <a:rPr lang="en-US" sz="2400" dirty="0"/>
              <a:t>		</a:t>
            </a:r>
            <a:r>
              <a:rPr lang="en-US" sz="2400" dirty="0" smtClean="0"/>
              <a:t>      2013022051</a:t>
            </a:r>
            <a:endParaRPr lang="en-US" sz="2400" dirty="0"/>
          </a:p>
          <a:p>
            <a:r>
              <a:rPr lang="en-US" sz="2400" dirty="0" err="1"/>
              <a:t>Rizka</a:t>
            </a:r>
            <a:r>
              <a:rPr lang="en-US" sz="2400" dirty="0"/>
              <a:t> </a:t>
            </a:r>
            <a:r>
              <a:rPr lang="en-US" sz="2400" dirty="0" err="1"/>
              <a:t>Sifaul</a:t>
            </a:r>
            <a:r>
              <a:rPr lang="en-US" sz="2400" dirty="0"/>
              <a:t> </a:t>
            </a:r>
            <a:r>
              <a:rPr lang="en-US" sz="2400" dirty="0" err="1"/>
              <a:t>Qolbi</a:t>
            </a:r>
            <a:r>
              <a:rPr lang="en-US" sz="2400" dirty="0"/>
              <a:t>	 </a:t>
            </a:r>
            <a:r>
              <a:rPr lang="en-US" sz="2400" dirty="0" smtClean="0"/>
              <a:t>     2013022061</a:t>
            </a:r>
            <a:endParaRPr lang="en-US" sz="2400" dirty="0"/>
          </a:p>
        </p:txBody>
      </p:sp>
      <p:sp>
        <p:nvSpPr>
          <p:cNvPr id="4099" name="AutoShape 3"/>
          <p:cNvSpPr>
            <a:spLocks noChangeAspect="1" noChangeArrowheads="1" noTextEdit="1"/>
          </p:cNvSpPr>
          <p:nvPr/>
        </p:nvSpPr>
        <p:spPr bwMode="auto">
          <a:xfrm>
            <a:off x="4706938" y="4849813"/>
            <a:ext cx="2271712" cy="28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zh-CN" altLang="en-US"/>
          </a:p>
        </p:txBody>
      </p:sp>
      <p:grpSp>
        <p:nvGrpSpPr>
          <p:cNvPr id="11" name="组合 84"/>
          <p:cNvGrpSpPr>
            <a:grpSpLocks/>
          </p:cNvGrpSpPr>
          <p:nvPr/>
        </p:nvGrpSpPr>
        <p:grpSpPr bwMode="auto">
          <a:xfrm>
            <a:off x="3225500" y="4337430"/>
            <a:ext cx="4982028" cy="668338"/>
            <a:chOff x="3304323" y="2286000"/>
            <a:chExt cx="5467144" cy="668621"/>
          </a:xfrm>
        </p:grpSpPr>
        <p:grpSp>
          <p:nvGrpSpPr>
            <p:cNvPr id="12" name="组合 26"/>
            <p:cNvGrpSpPr>
              <a:grpSpLocks/>
            </p:cNvGrpSpPr>
            <p:nvPr/>
          </p:nvGrpSpPr>
          <p:grpSpPr bwMode="auto">
            <a:xfrm>
              <a:off x="3304323" y="2286000"/>
              <a:ext cx="5467144" cy="668621"/>
              <a:chOff x="1071563" y="5353051"/>
              <a:chExt cx="10006012" cy="1139825"/>
            </a:xfrm>
          </p:grpSpPr>
          <p:sp>
            <p:nvSpPr>
              <p:cNvPr id="16" name="Freeform 30"/>
              <p:cNvSpPr>
                <a:spLocks noChangeArrowheads="1"/>
              </p:cNvSpPr>
              <p:nvPr/>
            </p:nvSpPr>
            <p:spPr bwMode="auto">
              <a:xfrm>
                <a:off x="1071563" y="5353051"/>
                <a:ext cx="10006012" cy="1139825"/>
              </a:xfrm>
              <a:custGeom>
                <a:avLst/>
                <a:gdLst>
                  <a:gd name="T0" fmla="*/ 603 w 603"/>
                  <a:gd name="T1" fmla="*/ 33 h 66"/>
                  <a:gd name="T2" fmla="*/ 570 w 603"/>
                  <a:gd name="T3" fmla="*/ 66 h 66"/>
                  <a:gd name="T4" fmla="*/ 33 w 603"/>
                  <a:gd name="T5" fmla="*/ 66 h 66"/>
                  <a:gd name="T6" fmla="*/ 0 w 603"/>
                  <a:gd name="T7" fmla="*/ 33 h 66"/>
                  <a:gd name="T8" fmla="*/ 0 w 603"/>
                  <a:gd name="T9" fmla="*/ 33 h 66"/>
                  <a:gd name="T10" fmla="*/ 33 w 603"/>
                  <a:gd name="T11" fmla="*/ 0 h 66"/>
                  <a:gd name="T12" fmla="*/ 570 w 603"/>
                  <a:gd name="T13" fmla="*/ 0 h 66"/>
                  <a:gd name="T14" fmla="*/ 603 w 603"/>
                  <a:gd name="T15" fmla="*/ 3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03" h="66">
                    <a:moveTo>
                      <a:pt x="603" y="33"/>
                    </a:moveTo>
                    <a:cubicBezTo>
                      <a:pt x="603" y="51"/>
                      <a:pt x="589" y="66"/>
                      <a:pt x="570" y="66"/>
                    </a:cubicBezTo>
                    <a:cubicBezTo>
                      <a:pt x="33" y="66"/>
                      <a:pt x="33" y="66"/>
                      <a:pt x="33" y="66"/>
                    </a:cubicBezTo>
                    <a:cubicBezTo>
                      <a:pt x="15" y="66"/>
                      <a:pt x="0" y="51"/>
                      <a:pt x="0" y="33"/>
                    </a:cubicBezTo>
                    <a:cubicBezTo>
                      <a:pt x="0" y="33"/>
                      <a:pt x="0" y="33"/>
                      <a:pt x="0" y="33"/>
                    </a:cubicBezTo>
                    <a:cubicBezTo>
                      <a:pt x="0" y="15"/>
                      <a:pt x="15" y="0"/>
                      <a:pt x="33" y="0"/>
                    </a:cubicBezTo>
                    <a:cubicBezTo>
                      <a:pt x="570" y="0"/>
                      <a:pt x="570" y="0"/>
                      <a:pt x="570" y="0"/>
                    </a:cubicBezTo>
                    <a:cubicBezTo>
                      <a:pt x="589" y="0"/>
                      <a:pt x="603" y="15"/>
                      <a:pt x="603" y="33"/>
                    </a:cubicBezTo>
                    <a:close/>
                  </a:path>
                </a:pathLst>
              </a:cu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CN" altLang="en-US"/>
              </a:p>
            </p:txBody>
          </p:sp>
          <p:sp>
            <p:nvSpPr>
              <p:cNvPr id="17" name="Freeform 31"/>
              <p:cNvSpPr>
                <a:spLocks noChangeArrowheads="1"/>
              </p:cNvSpPr>
              <p:nvPr/>
            </p:nvSpPr>
            <p:spPr bwMode="auto">
              <a:xfrm>
                <a:off x="9301163" y="5353051"/>
                <a:ext cx="1776412" cy="1139825"/>
              </a:xfrm>
              <a:custGeom>
                <a:avLst/>
                <a:gdLst>
                  <a:gd name="T0" fmla="*/ 74 w 107"/>
                  <a:gd name="T1" fmla="*/ 0 h 66"/>
                  <a:gd name="T2" fmla="*/ 0 w 107"/>
                  <a:gd name="T3" fmla="*/ 0 h 66"/>
                  <a:gd name="T4" fmla="*/ 0 w 107"/>
                  <a:gd name="T5" fmla="*/ 66 h 66"/>
                  <a:gd name="T6" fmla="*/ 74 w 107"/>
                  <a:gd name="T7" fmla="*/ 66 h 66"/>
                  <a:gd name="T8" fmla="*/ 107 w 107"/>
                  <a:gd name="T9" fmla="*/ 33 h 66"/>
                  <a:gd name="T10" fmla="*/ 74 w 107"/>
                  <a:gd name="T11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7" h="66">
                    <a:moveTo>
                      <a:pt x="74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66"/>
                      <a:pt x="0" y="66"/>
                      <a:pt x="0" y="66"/>
                    </a:cubicBezTo>
                    <a:cubicBezTo>
                      <a:pt x="74" y="66"/>
                      <a:pt x="74" y="66"/>
                      <a:pt x="74" y="66"/>
                    </a:cubicBezTo>
                    <a:cubicBezTo>
                      <a:pt x="93" y="66"/>
                      <a:pt x="107" y="51"/>
                      <a:pt x="107" y="33"/>
                    </a:cubicBezTo>
                    <a:cubicBezTo>
                      <a:pt x="107" y="15"/>
                      <a:pt x="93" y="0"/>
                      <a:pt x="74" y="0"/>
                    </a:cubicBezTo>
                    <a:close/>
                  </a:path>
                </a:pathLst>
              </a:custGeom>
              <a:solidFill>
                <a:srgbClr val="2D68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CN" altLang="en-US"/>
              </a:p>
            </p:txBody>
          </p:sp>
          <p:sp>
            <p:nvSpPr>
              <p:cNvPr id="18" name="Freeform 32"/>
              <p:cNvSpPr>
                <a:spLocks noEditPoints="1" noChangeArrowheads="1"/>
              </p:cNvSpPr>
              <p:nvPr/>
            </p:nvSpPr>
            <p:spPr bwMode="auto">
              <a:xfrm>
                <a:off x="9631082" y="5449421"/>
                <a:ext cx="928687" cy="984250"/>
              </a:xfrm>
              <a:custGeom>
                <a:avLst/>
                <a:gdLst>
                  <a:gd name="T0" fmla="*/ 34 w 56"/>
                  <a:gd name="T1" fmla="*/ 8 h 57"/>
                  <a:gd name="T2" fmla="*/ 7 w 56"/>
                  <a:gd name="T3" fmla="*/ 8 h 57"/>
                  <a:gd name="T4" fmla="*/ 7 w 56"/>
                  <a:gd name="T5" fmla="*/ 34 h 57"/>
                  <a:gd name="T6" fmla="*/ 31 w 56"/>
                  <a:gd name="T7" fmla="*/ 37 h 57"/>
                  <a:gd name="T8" fmla="*/ 51 w 56"/>
                  <a:gd name="T9" fmla="*/ 57 h 57"/>
                  <a:gd name="T10" fmla="*/ 56 w 56"/>
                  <a:gd name="T11" fmla="*/ 52 h 57"/>
                  <a:gd name="T12" fmla="*/ 36 w 56"/>
                  <a:gd name="T13" fmla="*/ 32 h 57"/>
                  <a:gd name="T14" fmla="*/ 34 w 56"/>
                  <a:gd name="T15" fmla="*/ 8 h 57"/>
                  <a:gd name="T16" fmla="*/ 30 w 56"/>
                  <a:gd name="T17" fmla="*/ 31 h 57"/>
                  <a:gd name="T18" fmla="*/ 11 w 56"/>
                  <a:gd name="T19" fmla="*/ 31 h 57"/>
                  <a:gd name="T20" fmla="*/ 11 w 56"/>
                  <a:gd name="T21" fmla="*/ 11 h 57"/>
                  <a:gd name="T22" fmla="*/ 30 w 56"/>
                  <a:gd name="T23" fmla="*/ 11 h 57"/>
                  <a:gd name="T24" fmla="*/ 30 w 56"/>
                  <a:gd name="T25" fmla="*/ 3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6" h="57">
                    <a:moveTo>
                      <a:pt x="34" y="8"/>
                    </a:moveTo>
                    <a:cubicBezTo>
                      <a:pt x="26" y="0"/>
                      <a:pt x="14" y="0"/>
                      <a:pt x="7" y="8"/>
                    </a:cubicBezTo>
                    <a:cubicBezTo>
                      <a:pt x="0" y="15"/>
                      <a:pt x="0" y="27"/>
                      <a:pt x="7" y="34"/>
                    </a:cubicBezTo>
                    <a:cubicBezTo>
                      <a:pt x="14" y="41"/>
                      <a:pt x="24" y="42"/>
                      <a:pt x="31" y="37"/>
                    </a:cubicBezTo>
                    <a:cubicBezTo>
                      <a:pt x="51" y="57"/>
                      <a:pt x="51" y="57"/>
                      <a:pt x="51" y="57"/>
                    </a:cubicBezTo>
                    <a:cubicBezTo>
                      <a:pt x="56" y="52"/>
                      <a:pt x="56" y="52"/>
                      <a:pt x="56" y="52"/>
                    </a:cubicBezTo>
                    <a:cubicBezTo>
                      <a:pt x="36" y="32"/>
                      <a:pt x="36" y="32"/>
                      <a:pt x="36" y="32"/>
                    </a:cubicBezTo>
                    <a:cubicBezTo>
                      <a:pt x="41" y="25"/>
                      <a:pt x="40" y="14"/>
                      <a:pt x="34" y="8"/>
                    </a:cubicBezTo>
                    <a:close/>
                    <a:moveTo>
                      <a:pt x="30" y="31"/>
                    </a:moveTo>
                    <a:cubicBezTo>
                      <a:pt x="25" y="36"/>
                      <a:pt x="16" y="36"/>
                      <a:pt x="11" y="31"/>
                    </a:cubicBezTo>
                    <a:cubicBezTo>
                      <a:pt x="5" y="26"/>
                      <a:pt x="5" y="17"/>
                      <a:pt x="11" y="11"/>
                    </a:cubicBezTo>
                    <a:cubicBezTo>
                      <a:pt x="16" y="6"/>
                      <a:pt x="25" y="6"/>
                      <a:pt x="30" y="11"/>
                    </a:cubicBezTo>
                    <a:cubicBezTo>
                      <a:pt x="36" y="17"/>
                      <a:pt x="36" y="26"/>
                      <a:pt x="30" y="31"/>
                    </a:cubicBezTo>
                    <a:close/>
                  </a:path>
                </a:pathLst>
              </a:cu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zh-CN" altLang="en-US"/>
              </a:p>
            </p:txBody>
          </p:sp>
        </p:grpSp>
        <p:sp>
          <p:nvSpPr>
            <p:cNvPr id="13" name="文本框 80"/>
            <p:cNvSpPr txBox="1"/>
            <p:nvPr/>
          </p:nvSpPr>
          <p:spPr>
            <a:xfrm>
              <a:off x="3714175" y="2442021"/>
              <a:ext cx="4237475" cy="40027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US" altLang="zh-CN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Rangkaian</a:t>
              </a:r>
              <a:r>
                <a:rPr lang="en-US" altLang="zh-CN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 </a:t>
              </a:r>
              <a:r>
                <a:rPr lang="en-US" altLang="zh-CN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Arus</a:t>
              </a:r>
              <a:r>
                <a:rPr lang="en-US" altLang="zh-CN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 </a:t>
              </a:r>
              <a:r>
                <a:rPr lang="en-US" altLang="zh-CN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Bolak</a:t>
              </a:r>
              <a:r>
                <a:rPr lang="en-US" altLang="zh-CN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 </a:t>
              </a:r>
              <a:r>
                <a:rPr lang="en-US" altLang="zh-CN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itchFamily="34" charset="-122"/>
                  <a:ea typeface="微软雅黑" pitchFamily="34" charset="-122"/>
                </a:rPr>
                <a:t>Balik</a:t>
              </a:r>
              <a:endPara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7"/>
          <p:cNvGrpSpPr>
            <a:grpSpLocks/>
          </p:cNvGrpSpPr>
          <p:nvPr/>
        </p:nvGrpSpPr>
        <p:grpSpPr bwMode="auto">
          <a:xfrm>
            <a:off x="1275347" y="1278226"/>
            <a:ext cx="10076313" cy="4225125"/>
            <a:chOff x="0" y="0"/>
            <a:chExt cx="2970212" cy="2895600"/>
          </a:xfrm>
        </p:grpSpPr>
        <p:sp>
          <p:nvSpPr>
            <p:cNvPr id="18" name="任意多边形 18"/>
            <p:cNvSpPr>
              <a:spLocks noChangeArrowheads="1"/>
            </p:cNvSpPr>
            <p:nvPr/>
          </p:nvSpPr>
          <p:spPr bwMode="auto">
            <a:xfrm>
              <a:off x="279400" y="784225"/>
              <a:ext cx="112712" cy="260350"/>
            </a:xfrm>
            <a:custGeom>
              <a:avLst/>
              <a:gdLst>
                <a:gd name="T0" fmla="*/ 113104 w 113104"/>
                <a:gd name="T1" fmla="*/ 0 h 260335"/>
                <a:gd name="T2" fmla="*/ 113104 w 113104"/>
                <a:gd name="T3" fmla="*/ 260335 h 260335"/>
                <a:gd name="T4" fmla="*/ 0 w 113104"/>
                <a:gd name="T5" fmla="*/ 260335 h 260335"/>
                <a:gd name="T6" fmla="*/ 0 w 113104"/>
                <a:gd name="T7" fmla="*/ 114058 h 260335"/>
                <a:gd name="T8" fmla="*/ 69809 w 113104"/>
                <a:gd name="T9" fmla="*/ 8740 h 260335"/>
                <a:gd name="T10" fmla="*/ 113104 w 113104"/>
                <a:gd name="T11" fmla="*/ 0 h 260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3104" h="260335">
                  <a:moveTo>
                    <a:pt x="113104" y="0"/>
                  </a:moveTo>
                  <a:lnTo>
                    <a:pt x="113104" y="260335"/>
                  </a:lnTo>
                  <a:lnTo>
                    <a:pt x="0" y="260335"/>
                  </a:lnTo>
                  <a:lnTo>
                    <a:pt x="0" y="114058"/>
                  </a:lnTo>
                  <a:cubicBezTo>
                    <a:pt x="0" y="66714"/>
                    <a:pt x="28785" y="26092"/>
                    <a:pt x="69809" y="8740"/>
                  </a:cubicBezTo>
                  <a:lnTo>
                    <a:pt x="113104" y="0"/>
                  </a:lnTo>
                  <a:close/>
                </a:path>
              </a:pathLst>
            </a:custGeom>
            <a:solidFill>
              <a:srgbClr val="004E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20" name="任意多边形 19"/>
            <p:cNvSpPr>
              <a:spLocks noChangeArrowheads="1"/>
            </p:cNvSpPr>
            <p:nvPr/>
          </p:nvSpPr>
          <p:spPr bwMode="auto">
            <a:xfrm flipH="1">
              <a:off x="2544762" y="784225"/>
              <a:ext cx="112713" cy="260350"/>
            </a:xfrm>
            <a:custGeom>
              <a:avLst/>
              <a:gdLst>
                <a:gd name="T0" fmla="*/ 113104 w 113104"/>
                <a:gd name="T1" fmla="*/ 0 h 260335"/>
                <a:gd name="T2" fmla="*/ 113104 w 113104"/>
                <a:gd name="T3" fmla="*/ 260335 h 260335"/>
                <a:gd name="T4" fmla="*/ 0 w 113104"/>
                <a:gd name="T5" fmla="*/ 260335 h 260335"/>
                <a:gd name="T6" fmla="*/ 0 w 113104"/>
                <a:gd name="T7" fmla="*/ 114058 h 260335"/>
                <a:gd name="T8" fmla="*/ 69809 w 113104"/>
                <a:gd name="T9" fmla="*/ 8740 h 260335"/>
                <a:gd name="T10" fmla="*/ 113104 w 113104"/>
                <a:gd name="T11" fmla="*/ 0 h 260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3104" h="260335">
                  <a:moveTo>
                    <a:pt x="113104" y="0"/>
                  </a:moveTo>
                  <a:lnTo>
                    <a:pt x="113104" y="260335"/>
                  </a:lnTo>
                  <a:lnTo>
                    <a:pt x="0" y="260335"/>
                  </a:lnTo>
                  <a:lnTo>
                    <a:pt x="0" y="114058"/>
                  </a:lnTo>
                  <a:cubicBezTo>
                    <a:pt x="0" y="66714"/>
                    <a:pt x="28785" y="26092"/>
                    <a:pt x="69809" y="8740"/>
                  </a:cubicBezTo>
                  <a:lnTo>
                    <a:pt x="113104" y="0"/>
                  </a:lnTo>
                  <a:close/>
                </a:path>
              </a:pathLst>
            </a:custGeom>
            <a:solidFill>
              <a:srgbClr val="004E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22" name="矩形 20"/>
            <p:cNvSpPr>
              <a:spLocks noChangeArrowheads="1"/>
            </p:cNvSpPr>
            <p:nvPr/>
          </p:nvSpPr>
          <p:spPr bwMode="auto">
            <a:xfrm>
              <a:off x="357187" y="0"/>
              <a:ext cx="2222500" cy="1443037"/>
            </a:xfrm>
            <a:prstGeom prst="rect">
              <a:avLst/>
            </a:prstGeom>
            <a:gradFill rotWithShape="1">
              <a:gsLst>
                <a:gs pos="0">
                  <a:srgbClr val="F2F2F2"/>
                </a:gs>
                <a:gs pos="50000">
                  <a:srgbClr val="F2F2F2"/>
                </a:gs>
                <a:gs pos="100000">
                  <a:srgbClr val="F2F2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lnSpc>
                  <a:spcPct val="130000"/>
                </a:lnSpc>
              </a:pPr>
              <a:endParaRPr lang="zh-CN" altLang="en-US" sz="1600">
                <a:solidFill>
                  <a:srgbClr val="7F7F7F"/>
                </a:solidFill>
                <a:latin typeface="幼圆" pitchFamily="49" charset="-122"/>
                <a:ea typeface="幼圆" pitchFamily="49" charset="-122"/>
              </a:endParaRPr>
            </a:p>
          </p:txBody>
        </p:sp>
        <p:sp>
          <p:nvSpPr>
            <p:cNvPr id="23" name="任意多边形 21"/>
            <p:cNvSpPr/>
            <p:nvPr/>
          </p:nvSpPr>
          <p:spPr bwMode="auto">
            <a:xfrm>
              <a:off x="279400" y="868362"/>
              <a:ext cx="2378074" cy="1905000"/>
            </a:xfrm>
            <a:custGeom>
              <a:avLst/>
              <a:gdLst>
                <a:gd name="T0" fmla="*/ 0 w 2379133"/>
                <a:gd name="T1" fmla="*/ 0 h 1905000"/>
                <a:gd name="T2" fmla="*/ 9611 w 2379133"/>
                <a:gd name="T3" fmla="*/ 0 h 1905000"/>
                <a:gd name="T4" fmla="*/ 1189567 w 2379133"/>
                <a:gd name="T5" fmla="*/ 1075117 h 1905000"/>
                <a:gd name="T6" fmla="*/ 2369522 w 2379133"/>
                <a:gd name="T7" fmla="*/ 0 h 1905000"/>
                <a:gd name="T8" fmla="*/ 2379133 w 2379133"/>
                <a:gd name="T9" fmla="*/ 0 h 1905000"/>
                <a:gd name="T10" fmla="*/ 2379133 w 2379133"/>
                <a:gd name="T11" fmla="*/ 1905000 h 1905000"/>
                <a:gd name="T12" fmla="*/ 0 w 2379133"/>
                <a:gd name="T13" fmla="*/ 1905000 h 1905000"/>
                <a:gd name="T14" fmla="*/ 0 w 2379133"/>
                <a:gd name="T15" fmla="*/ 0 h 1905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79133" h="1905000">
                  <a:moveTo>
                    <a:pt x="0" y="0"/>
                  </a:moveTo>
                  <a:lnTo>
                    <a:pt x="9611" y="0"/>
                  </a:lnTo>
                  <a:lnTo>
                    <a:pt x="1189567" y="1075117"/>
                  </a:lnTo>
                  <a:lnTo>
                    <a:pt x="2369522" y="0"/>
                  </a:lnTo>
                  <a:lnTo>
                    <a:pt x="2379133" y="0"/>
                  </a:lnTo>
                  <a:lnTo>
                    <a:pt x="2379133" y="1905000"/>
                  </a:lnTo>
                  <a:lnTo>
                    <a:pt x="0" y="1905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B71F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 sz="200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24" name="任意多边形 22"/>
            <p:cNvSpPr>
              <a:spLocks noChangeArrowheads="1"/>
            </p:cNvSpPr>
            <p:nvPr/>
          </p:nvSpPr>
          <p:spPr bwMode="auto">
            <a:xfrm>
              <a:off x="317500" y="2767012"/>
              <a:ext cx="2300287" cy="128588"/>
            </a:xfrm>
            <a:custGeom>
              <a:avLst/>
              <a:gdLst>
                <a:gd name="T0" fmla="*/ 0 w 2196843"/>
                <a:gd name="T1" fmla="*/ 0 h 129117"/>
                <a:gd name="T2" fmla="*/ 2196843 w 2196843"/>
                <a:gd name="T3" fmla="*/ 0 h 129117"/>
                <a:gd name="T4" fmla="*/ 2196843 w 2196843"/>
                <a:gd name="T5" fmla="*/ 14817 h 129117"/>
                <a:gd name="T6" fmla="*/ 2082543 w 2196843"/>
                <a:gd name="T7" fmla="*/ 129117 h 129117"/>
                <a:gd name="T8" fmla="*/ 114300 w 2196843"/>
                <a:gd name="T9" fmla="*/ 129117 h 129117"/>
                <a:gd name="T10" fmla="*/ 0 w 2196843"/>
                <a:gd name="T11" fmla="*/ 14817 h 129117"/>
                <a:gd name="T12" fmla="*/ 0 w 2196843"/>
                <a:gd name="T13" fmla="*/ 0 h 129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96843" h="129117">
                  <a:moveTo>
                    <a:pt x="0" y="0"/>
                  </a:moveTo>
                  <a:lnTo>
                    <a:pt x="2196843" y="0"/>
                  </a:lnTo>
                  <a:lnTo>
                    <a:pt x="2196843" y="14817"/>
                  </a:lnTo>
                  <a:cubicBezTo>
                    <a:pt x="2196843" y="77943"/>
                    <a:pt x="2145669" y="129117"/>
                    <a:pt x="2082543" y="129117"/>
                  </a:cubicBezTo>
                  <a:lnTo>
                    <a:pt x="114300" y="129117"/>
                  </a:lnTo>
                  <a:cubicBezTo>
                    <a:pt x="51174" y="129117"/>
                    <a:pt x="0" y="77943"/>
                    <a:pt x="0" y="1481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4E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25" name="任意多边形 23"/>
            <p:cNvSpPr>
              <a:spLocks noChangeArrowheads="1"/>
            </p:cNvSpPr>
            <p:nvPr/>
          </p:nvSpPr>
          <p:spPr bwMode="auto">
            <a:xfrm>
              <a:off x="414338" y="1333500"/>
              <a:ext cx="2108199" cy="1562100"/>
            </a:xfrm>
            <a:custGeom>
              <a:avLst/>
              <a:gdLst>
                <a:gd name="T0" fmla="*/ 783175 w 2108200"/>
                <a:gd name="T1" fmla="*/ 0 h 1562099"/>
                <a:gd name="T2" fmla="*/ 1325025 w 2108200"/>
                <a:gd name="T3" fmla="*/ 0 h 1562099"/>
                <a:gd name="T4" fmla="*/ 2108200 w 2108200"/>
                <a:gd name="T5" fmla="*/ 783176 h 1562099"/>
                <a:gd name="T6" fmla="*/ 2108200 w 2108200"/>
                <a:gd name="T7" fmla="*/ 1562100 h 1562099"/>
                <a:gd name="T8" fmla="*/ 0 w 2108200"/>
                <a:gd name="T9" fmla="*/ 1562100 h 1562099"/>
                <a:gd name="T10" fmla="*/ 0 w 2108200"/>
                <a:gd name="T11" fmla="*/ 783176 h 1562099"/>
                <a:gd name="T12" fmla="*/ 783175 w 2108200"/>
                <a:gd name="T13" fmla="*/ 0 h 15620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08200"/>
                <a:gd name="T22" fmla="*/ 0 h 1562099"/>
                <a:gd name="T23" fmla="*/ 2108200 w 2108200"/>
                <a:gd name="T24" fmla="*/ 1562099 h 156209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08200" h="1562099">
                  <a:moveTo>
                    <a:pt x="783175" y="0"/>
                  </a:moveTo>
                  <a:lnTo>
                    <a:pt x="1325025" y="0"/>
                  </a:lnTo>
                  <a:cubicBezTo>
                    <a:pt x="1757561" y="0"/>
                    <a:pt x="2108200" y="350639"/>
                    <a:pt x="2108200" y="783175"/>
                  </a:cubicBezTo>
                  <a:lnTo>
                    <a:pt x="2108200" y="1562099"/>
                  </a:lnTo>
                  <a:lnTo>
                    <a:pt x="0" y="1562099"/>
                  </a:lnTo>
                  <a:lnTo>
                    <a:pt x="0" y="783175"/>
                  </a:lnTo>
                  <a:cubicBezTo>
                    <a:pt x="0" y="350639"/>
                    <a:pt x="350639" y="0"/>
                    <a:pt x="783175" y="0"/>
                  </a:cubicBezTo>
                  <a:close/>
                </a:path>
              </a:pathLst>
            </a:custGeom>
            <a:solidFill>
              <a:srgbClr val="72B71F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 sz="20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pic>
          <p:nvPicPr>
            <p:cNvPr id="26" name="图片 35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75"/>
              <a:ext cx="2970212" cy="47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4641204" y="1909518"/>
            <a:ext cx="573001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6600" dirty="0" smtClean="0">
                <a:latin typeface="Adobe Gothic Std B" pitchFamily="34" charset="-128"/>
                <a:ea typeface="Adobe Gothic Std B" pitchFamily="34" charset="-128"/>
              </a:rPr>
              <a:t>TERIMA</a:t>
            </a:r>
          </a:p>
          <a:p>
            <a:endParaRPr lang="en-ID" sz="6600" dirty="0" smtClean="0">
              <a:latin typeface="Adobe Gothic Std B" pitchFamily="34" charset="-128"/>
              <a:ea typeface="Adobe Gothic Std B" pitchFamily="34" charset="-128"/>
            </a:endParaRPr>
          </a:p>
          <a:p>
            <a:r>
              <a:rPr lang="en-ID" sz="6600" dirty="0" smtClean="0">
                <a:latin typeface="Adobe Gothic Std B" pitchFamily="34" charset="-128"/>
                <a:ea typeface="Adobe Gothic Std B" pitchFamily="34" charset="-128"/>
              </a:rPr>
              <a:t>KASIH</a:t>
            </a:r>
            <a:endParaRPr lang="en-US" sz="6600" dirty="0">
              <a:latin typeface="Adobe Gothic Std B" pitchFamily="34" charset="-128"/>
              <a:ea typeface="Adobe Gothic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8565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08" name="组合 26"/>
          <p:cNvGrpSpPr>
            <a:grpSpLocks/>
          </p:cNvGrpSpPr>
          <p:nvPr/>
        </p:nvGrpSpPr>
        <p:grpSpPr bwMode="auto">
          <a:xfrm>
            <a:off x="898634" y="703090"/>
            <a:ext cx="8169166" cy="941579"/>
            <a:chOff x="1071563" y="5353051"/>
            <a:chExt cx="10006012" cy="1139825"/>
          </a:xfrm>
        </p:grpSpPr>
        <p:sp>
          <p:nvSpPr>
            <p:cNvPr id="7209" name="Freeform 30"/>
            <p:cNvSpPr>
              <a:spLocks noChangeArrowheads="1"/>
            </p:cNvSpPr>
            <p:nvPr/>
          </p:nvSpPr>
          <p:spPr bwMode="auto">
            <a:xfrm>
              <a:off x="1071563" y="5353051"/>
              <a:ext cx="10006012" cy="1139825"/>
            </a:xfrm>
            <a:custGeom>
              <a:avLst/>
              <a:gdLst>
                <a:gd name="T0" fmla="*/ 603 w 603"/>
                <a:gd name="T1" fmla="*/ 33 h 66"/>
                <a:gd name="T2" fmla="*/ 570 w 603"/>
                <a:gd name="T3" fmla="*/ 66 h 66"/>
                <a:gd name="T4" fmla="*/ 33 w 603"/>
                <a:gd name="T5" fmla="*/ 66 h 66"/>
                <a:gd name="T6" fmla="*/ 0 w 603"/>
                <a:gd name="T7" fmla="*/ 33 h 66"/>
                <a:gd name="T8" fmla="*/ 0 w 603"/>
                <a:gd name="T9" fmla="*/ 33 h 66"/>
                <a:gd name="T10" fmla="*/ 33 w 603"/>
                <a:gd name="T11" fmla="*/ 0 h 66"/>
                <a:gd name="T12" fmla="*/ 570 w 603"/>
                <a:gd name="T13" fmla="*/ 0 h 66"/>
                <a:gd name="T14" fmla="*/ 603 w 603"/>
                <a:gd name="T15" fmla="*/ 33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3" h="66">
                  <a:moveTo>
                    <a:pt x="603" y="33"/>
                  </a:moveTo>
                  <a:cubicBezTo>
                    <a:pt x="603" y="51"/>
                    <a:pt x="589" y="66"/>
                    <a:pt x="570" y="66"/>
                  </a:cubicBezTo>
                  <a:cubicBezTo>
                    <a:pt x="33" y="66"/>
                    <a:pt x="33" y="66"/>
                    <a:pt x="33" y="66"/>
                  </a:cubicBezTo>
                  <a:cubicBezTo>
                    <a:pt x="15" y="66"/>
                    <a:pt x="0" y="51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570" y="0"/>
                    <a:pt x="570" y="0"/>
                    <a:pt x="570" y="0"/>
                  </a:cubicBezTo>
                  <a:cubicBezTo>
                    <a:pt x="589" y="0"/>
                    <a:pt x="603" y="15"/>
                    <a:pt x="603" y="33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7210" name="Freeform 31"/>
            <p:cNvSpPr>
              <a:spLocks noChangeArrowheads="1"/>
            </p:cNvSpPr>
            <p:nvPr/>
          </p:nvSpPr>
          <p:spPr bwMode="auto">
            <a:xfrm>
              <a:off x="9301163" y="5353051"/>
              <a:ext cx="1776412" cy="1139825"/>
            </a:xfrm>
            <a:custGeom>
              <a:avLst/>
              <a:gdLst>
                <a:gd name="T0" fmla="*/ 74 w 107"/>
                <a:gd name="T1" fmla="*/ 0 h 66"/>
                <a:gd name="T2" fmla="*/ 0 w 107"/>
                <a:gd name="T3" fmla="*/ 0 h 66"/>
                <a:gd name="T4" fmla="*/ 0 w 107"/>
                <a:gd name="T5" fmla="*/ 66 h 66"/>
                <a:gd name="T6" fmla="*/ 74 w 107"/>
                <a:gd name="T7" fmla="*/ 66 h 66"/>
                <a:gd name="T8" fmla="*/ 107 w 107"/>
                <a:gd name="T9" fmla="*/ 33 h 66"/>
                <a:gd name="T10" fmla="*/ 74 w 107"/>
                <a:gd name="T11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7" h="66">
                  <a:moveTo>
                    <a:pt x="7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74" y="66"/>
                    <a:pt x="74" y="66"/>
                    <a:pt x="74" y="66"/>
                  </a:cubicBezTo>
                  <a:cubicBezTo>
                    <a:pt x="93" y="66"/>
                    <a:pt x="107" y="51"/>
                    <a:pt x="107" y="33"/>
                  </a:cubicBezTo>
                  <a:cubicBezTo>
                    <a:pt x="107" y="15"/>
                    <a:pt x="93" y="0"/>
                    <a:pt x="74" y="0"/>
                  </a:cubicBezTo>
                  <a:close/>
                </a:path>
              </a:pathLst>
            </a:custGeom>
            <a:solidFill>
              <a:srgbClr val="2D68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7211" name="Freeform 32"/>
            <p:cNvSpPr>
              <a:spLocks noEditPoints="1" noChangeArrowheads="1"/>
            </p:cNvSpPr>
            <p:nvPr/>
          </p:nvSpPr>
          <p:spPr bwMode="auto">
            <a:xfrm>
              <a:off x="9631082" y="5449421"/>
              <a:ext cx="928687" cy="984250"/>
            </a:xfrm>
            <a:custGeom>
              <a:avLst/>
              <a:gdLst>
                <a:gd name="T0" fmla="*/ 34 w 56"/>
                <a:gd name="T1" fmla="*/ 8 h 57"/>
                <a:gd name="T2" fmla="*/ 7 w 56"/>
                <a:gd name="T3" fmla="*/ 8 h 57"/>
                <a:gd name="T4" fmla="*/ 7 w 56"/>
                <a:gd name="T5" fmla="*/ 34 h 57"/>
                <a:gd name="T6" fmla="*/ 31 w 56"/>
                <a:gd name="T7" fmla="*/ 37 h 57"/>
                <a:gd name="T8" fmla="*/ 51 w 56"/>
                <a:gd name="T9" fmla="*/ 57 h 57"/>
                <a:gd name="T10" fmla="*/ 56 w 56"/>
                <a:gd name="T11" fmla="*/ 52 h 57"/>
                <a:gd name="T12" fmla="*/ 36 w 56"/>
                <a:gd name="T13" fmla="*/ 32 h 57"/>
                <a:gd name="T14" fmla="*/ 34 w 56"/>
                <a:gd name="T15" fmla="*/ 8 h 57"/>
                <a:gd name="T16" fmla="*/ 30 w 56"/>
                <a:gd name="T17" fmla="*/ 31 h 57"/>
                <a:gd name="T18" fmla="*/ 11 w 56"/>
                <a:gd name="T19" fmla="*/ 31 h 57"/>
                <a:gd name="T20" fmla="*/ 11 w 56"/>
                <a:gd name="T21" fmla="*/ 11 h 57"/>
                <a:gd name="T22" fmla="*/ 30 w 56"/>
                <a:gd name="T23" fmla="*/ 11 h 57"/>
                <a:gd name="T24" fmla="*/ 30 w 56"/>
                <a:gd name="T25" fmla="*/ 31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57">
                  <a:moveTo>
                    <a:pt x="34" y="8"/>
                  </a:moveTo>
                  <a:cubicBezTo>
                    <a:pt x="26" y="0"/>
                    <a:pt x="14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14" y="41"/>
                    <a:pt x="24" y="42"/>
                    <a:pt x="31" y="37"/>
                  </a:cubicBezTo>
                  <a:cubicBezTo>
                    <a:pt x="51" y="57"/>
                    <a:pt x="51" y="57"/>
                    <a:pt x="51" y="5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36" y="32"/>
                    <a:pt x="36" y="32"/>
                    <a:pt x="36" y="32"/>
                  </a:cubicBezTo>
                  <a:cubicBezTo>
                    <a:pt x="41" y="25"/>
                    <a:pt x="40" y="14"/>
                    <a:pt x="34" y="8"/>
                  </a:cubicBezTo>
                  <a:close/>
                  <a:moveTo>
                    <a:pt x="30" y="31"/>
                  </a:moveTo>
                  <a:cubicBezTo>
                    <a:pt x="25" y="36"/>
                    <a:pt x="16" y="36"/>
                    <a:pt x="11" y="31"/>
                  </a:cubicBezTo>
                  <a:cubicBezTo>
                    <a:pt x="5" y="26"/>
                    <a:pt x="5" y="17"/>
                    <a:pt x="11" y="11"/>
                  </a:cubicBezTo>
                  <a:cubicBezTo>
                    <a:pt x="16" y="6"/>
                    <a:pt x="25" y="6"/>
                    <a:pt x="30" y="11"/>
                  </a:cubicBezTo>
                  <a:cubicBezTo>
                    <a:pt x="36" y="17"/>
                    <a:pt x="36" y="26"/>
                    <a:pt x="30" y="3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</p:grpSp>
      <p:pic>
        <p:nvPicPr>
          <p:cNvPr id="7231" name="Picture 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21950" y="596900"/>
            <a:ext cx="674688" cy="581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32" name="Picture 7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09188" y="596900"/>
            <a:ext cx="392112" cy="581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180337" y="935265"/>
            <a:ext cx="57189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ID" sz="2800" b="1" dirty="0" err="1"/>
              <a:t>Arus</a:t>
            </a:r>
            <a:r>
              <a:rPr lang="en-ID" sz="2800" b="1" dirty="0"/>
              <a:t> </a:t>
            </a:r>
            <a:r>
              <a:rPr lang="en-ID" sz="2800" b="1" dirty="0" err="1"/>
              <a:t>dan</a:t>
            </a:r>
            <a:r>
              <a:rPr lang="en-ID" sz="2800" b="1" dirty="0"/>
              <a:t> </a:t>
            </a:r>
            <a:r>
              <a:rPr lang="en-ID" sz="2800" b="1" dirty="0" err="1"/>
              <a:t>Tegangan</a:t>
            </a:r>
            <a:r>
              <a:rPr lang="en-ID" sz="2800" b="1" dirty="0"/>
              <a:t> </a:t>
            </a:r>
            <a:r>
              <a:rPr lang="en-ID" sz="2800" b="1" dirty="0" err="1"/>
              <a:t>Listrik</a:t>
            </a:r>
            <a:r>
              <a:rPr lang="en-ID" sz="2800" b="1" dirty="0"/>
              <a:t> </a:t>
            </a:r>
            <a:r>
              <a:rPr lang="en-ID" sz="2800" b="1" dirty="0" err="1"/>
              <a:t>Bolak-Balik</a:t>
            </a:r>
            <a:endParaRPr lang="en-US" sz="2800" dirty="0"/>
          </a:p>
        </p:txBody>
      </p:sp>
      <p:grpSp>
        <p:nvGrpSpPr>
          <p:cNvPr id="11" name="组合 12"/>
          <p:cNvGrpSpPr>
            <a:grpSpLocks/>
          </p:cNvGrpSpPr>
          <p:nvPr/>
        </p:nvGrpSpPr>
        <p:grpSpPr bwMode="auto">
          <a:xfrm flipV="1">
            <a:off x="842993" y="1854005"/>
            <a:ext cx="9362251" cy="4562667"/>
            <a:chOff x="479376" y="1484784"/>
            <a:chExt cx="2664296" cy="4536504"/>
          </a:xfrm>
        </p:grpSpPr>
        <p:sp>
          <p:nvSpPr>
            <p:cNvPr id="12" name="矩形 13"/>
            <p:cNvSpPr/>
            <p:nvPr/>
          </p:nvSpPr>
          <p:spPr>
            <a:xfrm>
              <a:off x="479376" y="3861221"/>
              <a:ext cx="2664296" cy="2160067"/>
            </a:xfrm>
            <a:prstGeom prst="rect">
              <a:avLst/>
            </a:prstGeom>
            <a:solidFill>
              <a:srgbClr val="E4E4E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/>
            </a:p>
          </p:txBody>
        </p:sp>
        <p:sp>
          <p:nvSpPr>
            <p:cNvPr id="13" name="任意多边形 14"/>
            <p:cNvSpPr/>
            <p:nvPr/>
          </p:nvSpPr>
          <p:spPr>
            <a:xfrm flipV="1">
              <a:off x="479376" y="1484784"/>
              <a:ext cx="2664296" cy="2663719"/>
            </a:xfrm>
            <a:custGeom>
              <a:avLst/>
              <a:gdLst>
                <a:gd name="connsiteX0" fmla="*/ 0 w 2664296"/>
                <a:gd name="connsiteY0" fmla="*/ 2664296 h 2664296"/>
                <a:gd name="connsiteX1" fmla="*/ 2664296 w 2664296"/>
                <a:gd name="connsiteY1" fmla="*/ 2664296 h 2664296"/>
                <a:gd name="connsiteX2" fmla="*/ 2664296 w 2664296"/>
                <a:gd name="connsiteY2" fmla="*/ 288032 h 2664296"/>
                <a:gd name="connsiteX3" fmla="*/ 1584176 w 2664296"/>
                <a:gd name="connsiteY3" fmla="*/ 288032 h 2664296"/>
                <a:gd name="connsiteX4" fmla="*/ 1332148 w 2664296"/>
                <a:gd name="connsiteY4" fmla="*/ 0 h 2664296"/>
                <a:gd name="connsiteX5" fmla="*/ 1080120 w 2664296"/>
                <a:gd name="connsiteY5" fmla="*/ 288032 h 2664296"/>
                <a:gd name="connsiteX6" fmla="*/ 0 w 2664296"/>
                <a:gd name="connsiteY6" fmla="*/ 288032 h 2664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64296" h="2664296">
                  <a:moveTo>
                    <a:pt x="0" y="2664296"/>
                  </a:moveTo>
                  <a:lnTo>
                    <a:pt x="2664296" y="2664296"/>
                  </a:lnTo>
                  <a:lnTo>
                    <a:pt x="2664296" y="288032"/>
                  </a:lnTo>
                  <a:lnTo>
                    <a:pt x="1584176" y="288032"/>
                  </a:lnTo>
                  <a:lnTo>
                    <a:pt x="1332148" y="0"/>
                  </a:lnTo>
                  <a:lnTo>
                    <a:pt x="1080120" y="288032"/>
                  </a:lnTo>
                  <a:lnTo>
                    <a:pt x="0" y="288032"/>
                  </a:lnTo>
                  <a:close/>
                </a:path>
              </a:pathLst>
            </a:custGeom>
            <a:solidFill>
              <a:srgbClr val="F49B18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 sz="200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898633" y="1854007"/>
            <a:ext cx="911055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000" dirty="0" err="1"/>
              <a:t>Arus</a:t>
            </a:r>
            <a:r>
              <a:rPr lang="en-ID" sz="2000" dirty="0"/>
              <a:t>  </a:t>
            </a:r>
            <a:r>
              <a:rPr lang="en-ID" sz="2000" dirty="0" err="1"/>
              <a:t>bolak-balik</a:t>
            </a:r>
            <a:r>
              <a:rPr lang="en-ID" sz="2000" dirty="0"/>
              <a:t>  </a:t>
            </a:r>
            <a:r>
              <a:rPr lang="en-ID" sz="2000" dirty="0" err="1"/>
              <a:t>merupakan</a:t>
            </a:r>
            <a:r>
              <a:rPr lang="en-ID" sz="2000" dirty="0"/>
              <a:t> </a:t>
            </a:r>
            <a:r>
              <a:rPr lang="en-ID" sz="2000" dirty="0" err="1"/>
              <a:t>aliran</a:t>
            </a:r>
            <a:r>
              <a:rPr lang="en-ID" sz="2000" dirty="0"/>
              <a:t>  </a:t>
            </a:r>
            <a:r>
              <a:rPr lang="en-ID" sz="2000" dirty="0" err="1"/>
              <a:t>muatan</a:t>
            </a:r>
            <a:r>
              <a:rPr lang="en-ID" sz="2000" dirty="0"/>
              <a:t>  </a:t>
            </a:r>
            <a:r>
              <a:rPr lang="en-ID" sz="2000" dirty="0" err="1"/>
              <a:t>listrik</a:t>
            </a:r>
            <a:r>
              <a:rPr lang="en-ID" sz="2000" dirty="0"/>
              <a:t>  </a:t>
            </a:r>
            <a:r>
              <a:rPr lang="en-ID" sz="2000" dirty="0" err="1"/>
              <a:t>positif</a:t>
            </a:r>
            <a:r>
              <a:rPr lang="en-ID" sz="2000" dirty="0"/>
              <a:t>  di  </a:t>
            </a:r>
            <a:r>
              <a:rPr lang="en-ID" sz="2000" dirty="0" err="1"/>
              <a:t>konduktor</a:t>
            </a:r>
            <a:r>
              <a:rPr lang="en-ID" sz="2000" dirty="0"/>
              <a:t>  yang  </a:t>
            </a:r>
            <a:r>
              <a:rPr lang="en-ID" sz="2000" dirty="0" err="1"/>
              <a:t>arah</a:t>
            </a:r>
            <a:r>
              <a:rPr lang="en-ID" sz="2000" dirty="0"/>
              <a:t> </a:t>
            </a:r>
            <a:r>
              <a:rPr lang="en-ID" sz="2000" dirty="0" err="1"/>
              <a:t>alirannya</a:t>
            </a:r>
            <a:r>
              <a:rPr lang="en-ID" sz="2000" dirty="0"/>
              <a:t>  </a:t>
            </a:r>
            <a:r>
              <a:rPr lang="en-ID" sz="2000" dirty="0" err="1"/>
              <a:t>berubah</a:t>
            </a:r>
            <a:r>
              <a:rPr lang="en-ID" sz="2000" dirty="0"/>
              <a:t>  </a:t>
            </a:r>
            <a:r>
              <a:rPr lang="en-ID" sz="2000" dirty="0" err="1"/>
              <a:t>terhadap</a:t>
            </a:r>
            <a:r>
              <a:rPr lang="en-ID" sz="2000" dirty="0"/>
              <a:t>  </a:t>
            </a:r>
            <a:r>
              <a:rPr lang="en-ID" sz="2000" dirty="0" err="1"/>
              <a:t>waktu</a:t>
            </a:r>
            <a:r>
              <a:rPr lang="en-ID" sz="2000" dirty="0"/>
              <a:t>. </a:t>
            </a:r>
            <a:r>
              <a:rPr lang="en-ID" sz="2000" dirty="0" err="1"/>
              <a:t>Sumber</a:t>
            </a:r>
            <a:r>
              <a:rPr lang="en-ID" sz="2000" dirty="0"/>
              <a:t> </a:t>
            </a:r>
            <a:r>
              <a:rPr lang="en-ID" sz="2000" dirty="0" err="1"/>
              <a:t>arus</a:t>
            </a:r>
            <a:r>
              <a:rPr lang="en-ID" sz="2000" dirty="0"/>
              <a:t> </a:t>
            </a:r>
            <a:r>
              <a:rPr lang="en-ID" sz="2000" dirty="0" err="1"/>
              <a:t>bolak-balik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generator </a:t>
            </a:r>
            <a:r>
              <a:rPr lang="en-ID" sz="2000" dirty="0" err="1"/>
              <a:t>arus</a:t>
            </a:r>
            <a:r>
              <a:rPr lang="en-ID" sz="2000" dirty="0"/>
              <a:t> </a:t>
            </a:r>
            <a:r>
              <a:rPr lang="en-ID" sz="2000" dirty="0" err="1"/>
              <a:t>bolak-balik</a:t>
            </a:r>
            <a:r>
              <a:rPr lang="en-ID" sz="2000" dirty="0"/>
              <a:t> yang </a:t>
            </a:r>
            <a:r>
              <a:rPr lang="en-ID" sz="2000" dirty="0" err="1"/>
              <a:t>prinsip</a:t>
            </a:r>
            <a:r>
              <a:rPr lang="en-ID" sz="2000" dirty="0"/>
              <a:t> </a:t>
            </a:r>
            <a:r>
              <a:rPr lang="en-ID" sz="2000" dirty="0" err="1"/>
              <a:t>kerjanya</a:t>
            </a:r>
            <a:r>
              <a:rPr lang="en-ID" sz="2000" dirty="0"/>
              <a:t> </a:t>
            </a:r>
            <a:r>
              <a:rPr lang="en-ID" sz="2000" dirty="0" err="1"/>
              <a:t>pada</a:t>
            </a:r>
            <a:r>
              <a:rPr lang="en-ID" sz="2000" dirty="0"/>
              <a:t> </a:t>
            </a:r>
            <a:r>
              <a:rPr lang="en-ID" sz="2000" dirty="0" err="1"/>
              <a:t>perputaran</a:t>
            </a:r>
            <a:r>
              <a:rPr lang="en-ID" sz="2000" dirty="0"/>
              <a:t> </a:t>
            </a:r>
            <a:r>
              <a:rPr lang="en-ID" sz="2000" dirty="0" err="1"/>
              <a:t>kumparan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kecepatan</a:t>
            </a:r>
            <a:r>
              <a:rPr lang="en-ID" sz="2000" dirty="0"/>
              <a:t> </a:t>
            </a:r>
            <a:r>
              <a:rPr lang="en-ID" sz="2000" dirty="0" err="1"/>
              <a:t>sudut</a:t>
            </a:r>
            <a:r>
              <a:rPr lang="en-ID" sz="2000" dirty="0"/>
              <a:t> ω yang </a:t>
            </a:r>
            <a:r>
              <a:rPr lang="en-ID" sz="2000" dirty="0" err="1"/>
              <a:t>berada</a:t>
            </a:r>
            <a:r>
              <a:rPr lang="en-ID" sz="2000" dirty="0"/>
              <a:t> di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medan</a:t>
            </a:r>
            <a:r>
              <a:rPr lang="en-ID" sz="2000" dirty="0"/>
              <a:t> </a:t>
            </a:r>
            <a:r>
              <a:rPr lang="en-ID" sz="2000" dirty="0" err="1"/>
              <a:t>magnetik</a:t>
            </a:r>
            <a:r>
              <a:rPr lang="en-ID" sz="2000" dirty="0"/>
              <a:t>. </a:t>
            </a:r>
            <a:r>
              <a:rPr lang="en-ID" sz="2000" dirty="0" err="1"/>
              <a:t>Sumber</a:t>
            </a:r>
            <a:r>
              <a:rPr lang="en-ID" sz="2000" dirty="0"/>
              <a:t> </a:t>
            </a:r>
            <a:r>
              <a:rPr lang="en-ID" sz="2000" dirty="0" err="1"/>
              <a:t>ggl</a:t>
            </a:r>
            <a:r>
              <a:rPr lang="en-ID" sz="2000" dirty="0"/>
              <a:t> </a:t>
            </a:r>
            <a:r>
              <a:rPr lang="en-ID" sz="2000" dirty="0" err="1"/>
              <a:t>bolak-balik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akan</a:t>
            </a:r>
            <a:r>
              <a:rPr lang="en-ID" sz="2000" dirty="0"/>
              <a:t> </a:t>
            </a:r>
            <a:r>
              <a:rPr lang="en-ID" sz="2000" dirty="0" err="1"/>
              <a:t>menghasilkan</a:t>
            </a:r>
            <a:r>
              <a:rPr lang="en-ID" sz="2000" dirty="0"/>
              <a:t> </a:t>
            </a:r>
            <a:r>
              <a:rPr lang="en-ID" sz="2000" dirty="0" err="1"/>
              <a:t>tegangan</a:t>
            </a:r>
            <a:r>
              <a:rPr lang="en-ID" sz="2000" dirty="0"/>
              <a:t> </a:t>
            </a:r>
            <a:r>
              <a:rPr lang="en-ID" sz="2000" dirty="0" err="1"/>
              <a:t>sinusoida</a:t>
            </a:r>
            <a:r>
              <a:rPr lang="en-ID" sz="2000" dirty="0"/>
              <a:t> </a:t>
            </a:r>
            <a:r>
              <a:rPr lang="en-ID" sz="2000" dirty="0" err="1"/>
              <a:t>berfrekuensi</a:t>
            </a:r>
            <a:r>
              <a:rPr lang="en-ID" sz="2000" dirty="0"/>
              <a:t> f.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878566" y="3980587"/>
            <a:ext cx="924752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dirty="0" err="1"/>
              <a:t>Tegangan</a:t>
            </a:r>
            <a:r>
              <a:rPr lang="en-ID" dirty="0"/>
              <a:t> </a:t>
            </a:r>
            <a:r>
              <a:rPr lang="en-ID" dirty="0" err="1"/>
              <a:t>sinusoida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dituliskan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persamaan</a:t>
            </a:r>
            <a:r>
              <a:rPr lang="en-ID" dirty="0"/>
              <a:t> </a:t>
            </a:r>
            <a:r>
              <a:rPr lang="en-ID" dirty="0" err="1"/>
              <a:t>tegangan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:</a:t>
            </a:r>
            <a:endParaRPr lang="en-US" dirty="0"/>
          </a:p>
          <a:p>
            <a:pPr algn="just"/>
            <a:r>
              <a:rPr lang="en-ID" i="1" dirty="0"/>
              <a:t>V = </a:t>
            </a:r>
            <a:r>
              <a:rPr lang="en-ID" i="1" dirty="0" err="1"/>
              <a:t>V</a:t>
            </a:r>
            <a:r>
              <a:rPr lang="en-ID" i="1" baseline="-25000" dirty="0" err="1"/>
              <a:t>max</a:t>
            </a:r>
            <a:r>
              <a:rPr lang="en-ID" i="1" dirty="0"/>
              <a:t> sin </a:t>
            </a:r>
            <a:r>
              <a:rPr lang="en-ID" i="1" dirty="0" err="1"/>
              <a:t>ωt</a:t>
            </a:r>
            <a:r>
              <a:rPr lang="en-ID" i="1" dirty="0"/>
              <a:t>	(1.1)</a:t>
            </a:r>
            <a:endParaRPr lang="en-US" dirty="0"/>
          </a:p>
          <a:p>
            <a:pPr algn="just"/>
            <a:r>
              <a:rPr lang="en-ID" dirty="0" err="1"/>
              <a:t>Tegangan</a:t>
            </a:r>
            <a:r>
              <a:rPr lang="en-ID" dirty="0"/>
              <a:t> yang </a:t>
            </a:r>
            <a:r>
              <a:rPr lang="en-ID" dirty="0" err="1"/>
              <a:t>dihasilkan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generator </a:t>
            </a:r>
            <a:r>
              <a:rPr lang="en-ID" dirty="0" err="1"/>
              <a:t>listrik</a:t>
            </a:r>
            <a:r>
              <a:rPr lang="en-ID" dirty="0"/>
              <a:t> </a:t>
            </a:r>
            <a:r>
              <a:rPr lang="en-ID" dirty="0" err="1"/>
              <a:t>berbentuk</a:t>
            </a:r>
            <a:r>
              <a:rPr lang="en-ID" dirty="0"/>
              <a:t> </a:t>
            </a:r>
            <a:r>
              <a:rPr lang="en-ID" dirty="0" err="1"/>
              <a:t>sinusoida</a:t>
            </a:r>
            <a:r>
              <a:rPr lang="en-ID" dirty="0"/>
              <a:t>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demikian</a:t>
            </a:r>
            <a:r>
              <a:rPr lang="en-ID" dirty="0"/>
              <a:t>, </a:t>
            </a:r>
            <a:r>
              <a:rPr lang="en-ID" dirty="0" err="1"/>
              <a:t>arus</a:t>
            </a:r>
            <a:r>
              <a:rPr lang="en-ID" dirty="0"/>
              <a:t> yang </a:t>
            </a:r>
            <a:r>
              <a:rPr lang="en-ID" dirty="0" err="1"/>
              <a:t>dihasilkan</a:t>
            </a:r>
            <a:r>
              <a:rPr lang="en-ID" dirty="0"/>
              <a:t> </a:t>
            </a:r>
            <a:r>
              <a:rPr lang="en-ID" dirty="0" err="1"/>
              <a:t>juga</a:t>
            </a:r>
            <a:r>
              <a:rPr lang="en-ID" dirty="0"/>
              <a:t> </a:t>
            </a:r>
            <a:r>
              <a:rPr lang="en-ID" dirty="0" err="1"/>
              <a:t>sinusoida</a:t>
            </a:r>
            <a:r>
              <a:rPr lang="en-ID" dirty="0"/>
              <a:t> yang </a:t>
            </a:r>
            <a:r>
              <a:rPr lang="en-ID" dirty="0" err="1"/>
              <a:t>mengikuti</a:t>
            </a:r>
            <a:r>
              <a:rPr lang="en-ID" dirty="0"/>
              <a:t> </a:t>
            </a:r>
            <a:r>
              <a:rPr lang="en-ID" dirty="0" err="1"/>
              <a:t>persamaan</a:t>
            </a:r>
            <a:r>
              <a:rPr lang="en-ID" dirty="0"/>
              <a:t> :</a:t>
            </a:r>
            <a:endParaRPr lang="en-US" dirty="0"/>
          </a:p>
          <a:p>
            <a:pPr algn="just"/>
            <a:r>
              <a:rPr lang="en-ID" i="1" dirty="0"/>
              <a:t>I = I</a:t>
            </a:r>
            <a:r>
              <a:rPr lang="en-ID" i="1" baseline="-25000" dirty="0"/>
              <a:t>max </a:t>
            </a:r>
            <a:r>
              <a:rPr lang="en-ID" i="1" dirty="0"/>
              <a:t>sin </a:t>
            </a:r>
            <a:r>
              <a:rPr lang="en-ID" i="1" dirty="0" err="1"/>
              <a:t>ωt</a:t>
            </a:r>
            <a:r>
              <a:rPr lang="en-ID" i="1" dirty="0"/>
              <a:t>		(1.2)</a:t>
            </a:r>
            <a:endParaRPr lang="en-US" dirty="0"/>
          </a:p>
          <a:p>
            <a:pPr algn="just"/>
            <a:r>
              <a:rPr lang="en-ID" dirty="0" err="1"/>
              <a:t>Tegangan</a:t>
            </a:r>
            <a:r>
              <a:rPr lang="en-ID" dirty="0"/>
              <a:t>  AC  </a:t>
            </a:r>
            <a:r>
              <a:rPr lang="en-ID" dirty="0" err="1"/>
              <a:t>tidak</a:t>
            </a:r>
            <a:r>
              <a:rPr lang="en-ID" dirty="0"/>
              <a:t>  </a:t>
            </a:r>
            <a:r>
              <a:rPr lang="en-ID" dirty="0" err="1"/>
              <a:t>mengenal</a:t>
            </a:r>
            <a:r>
              <a:rPr lang="en-ID" dirty="0"/>
              <a:t>  </a:t>
            </a:r>
            <a:r>
              <a:rPr lang="en-ID" dirty="0" err="1"/>
              <a:t>kutub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 </a:t>
            </a:r>
            <a:r>
              <a:rPr lang="en-ID" dirty="0" err="1"/>
              <a:t>dan</a:t>
            </a:r>
            <a:r>
              <a:rPr lang="en-ID" dirty="0"/>
              <a:t>  negative  </a:t>
            </a:r>
            <a:r>
              <a:rPr lang="en-ID" dirty="0" err="1"/>
              <a:t>karena</a:t>
            </a:r>
            <a:r>
              <a:rPr lang="en-ID" dirty="0"/>
              <a:t>  </a:t>
            </a:r>
            <a:r>
              <a:rPr lang="en-ID" dirty="0" err="1"/>
              <a:t>polaritas</a:t>
            </a:r>
            <a:r>
              <a:rPr lang="en-ID" dirty="0"/>
              <a:t>  </a:t>
            </a:r>
            <a:r>
              <a:rPr lang="en-ID" dirty="0" err="1"/>
              <a:t>kutub-kutubnya</a:t>
            </a:r>
            <a:r>
              <a:rPr lang="en-ID" dirty="0"/>
              <a:t>  </a:t>
            </a:r>
            <a:r>
              <a:rPr lang="en-ID" dirty="0" err="1"/>
              <a:t>berubah</a:t>
            </a:r>
            <a:r>
              <a:rPr lang="en-ID" dirty="0"/>
              <a:t>  </a:t>
            </a:r>
            <a:r>
              <a:rPr lang="en-ID" dirty="0" err="1"/>
              <a:t>terhadap</a:t>
            </a:r>
            <a:r>
              <a:rPr lang="en-ID" dirty="0"/>
              <a:t>  </a:t>
            </a:r>
            <a:r>
              <a:rPr lang="en-ID" dirty="0" err="1"/>
              <a:t>waktu</a:t>
            </a:r>
            <a:r>
              <a:rPr lang="en-ID" dirty="0"/>
              <a:t> 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77515" y="1529070"/>
                <a:ext cx="11333747" cy="32612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D" sz="3200" dirty="0" err="1"/>
                  <a:t>Berdasarkan</a:t>
                </a:r>
                <a:r>
                  <a:rPr lang="en-ID" sz="3200" dirty="0"/>
                  <a:t>  hokum  ohm  </a:t>
                </a:r>
                <a:r>
                  <a:rPr lang="en-ID" sz="3200" dirty="0" err="1"/>
                  <a:t>apabila</a:t>
                </a:r>
                <a:r>
                  <a:rPr lang="en-ID" sz="3200" dirty="0"/>
                  <a:t>  di  </a:t>
                </a:r>
                <a:r>
                  <a:rPr lang="en-ID" sz="3200" dirty="0" err="1"/>
                  <a:t>sepanjang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tegangan</a:t>
                </a:r>
                <a:r>
                  <a:rPr lang="en-ID" sz="3200" dirty="0"/>
                  <a:t>  V  </a:t>
                </a:r>
                <a:r>
                  <a:rPr lang="en-ID" sz="3200" dirty="0" err="1"/>
                  <a:t>adaresistor</a:t>
                </a:r>
                <a:r>
                  <a:rPr lang="en-ID" sz="3200" dirty="0"/>
                  <a:t>  R,  </a:t>
                </a:r>
                <a:r>
                  <a:rPr lang="en-ID" sz="3200" dirty="0" err="1"/>
                  <a:t>maka</a:t>
                </a:r>
                <a:r>
                  <a:rPr lang="en-ID" sz="3200" dirty="0"/>
                  <a:t> </a:t>
                </a:r>
                <a:r>
                  <a:rPr lang="en-ID" sz="3200" dirty="0" err="1"/>
                  <a:t>akan</a:t>
                </a:r>
                <a:r>
                  <a:rPr lang="en-ID" sz="3200" dirty="0"/>
                  <a:t> </a:t>
                </a:r>
                <a:r>
                  <a:rPr lang="en-ID" sz="3200" dirty="0" err="1"/>
                  <a:t>didapatkan</a:t>
                </a:r>
                <a:r>
                  <a:rPr lang="en-ID" sz="3200" dirty="0"/>
                  <a:t> </a:t>
                </a:r>
                <a:r>
                  <a:rPr lang="en-ID" sz="3200" dirty="0" err="1"/>
                  <a:t>nilai</a:t>
                </a:r>
                <a:r>
                  <a:rPr lang="en-ID" sz="3200" dirty="0"/>
                  <a:t> </a:t>
                </a:r>
                <a:r>
                  <a:rPr lang="en-ID" sz="3200" dirty="0" err="1"/>
                  <a:t>arus</a:t>
                </a:r>
                <a:r>
                  <a:rPr lang="en-ID" sz="3200" dirty="0"/>
                  <a:t>, </a:t>
                </a:r>
                <a:r>
                  <a:rPr lang="en-ID" sz="3200" dirty="0" err="1"/>
                  <a:t>yaitu</a:t>
                </a:r>
                <a:r>
                  <a:rPr lang="en-ID" sz="3200" dirty="0"/>
                  <a:t> :</a:t>
                </a:r>
                <a:endParaRPr lang="en-US" sz="3200" dirty="0"/>
              </a:p>
              <a:p>
                <a:r>
                  <a:rPr lang="en-ID" sz="3200" i="1" dirty="0"/>
                  <a:t>I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ID" sz="3200" i="1">
                            <a:latin typeface="Cambria Math"/>
                          </a:rPr>
                          <m:t>𝑉</m:t>
                        </m:r>
                      </m:num>
                      <m:den>
                        <m:r>
                          <a:rPr lang="en-ID" sz="3200" i="1">
                            <a:latin typeface="Cambria Math"/>
                          </a:rPr>
                          <m:t>𝑅</m:t>
                        </m:r>
                      </m:den>
                    </m:f>
                    <m:r>
                      <a:rPr lang="en-ID" sz="3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ID" sz="3200" i="1">
                            <a:latin typeface="Cambria Math"/>
                          </a:rPr>
                          <m:t>𝑉𝑜</m:t>
                        </m:r>
                      </m:num>
                      <m:den>
                        <m:r>
                          <a:rPr lang="en-ID" sz="3200" i="1">
                            <a:latin typeface="Cambria Math"/>
                          </a:rPr>
                          <m:t>𝑅</m:t>
                        </m:r>
                      </m:den>
                    </m:f>
                    <m:r>
                      <a:rPr lang="en-ID" sz="3200" i="1">
                        <a:latin typeface="Cambria Math"/>
                      </a:rPr>
                      <m:t>=</m:t>
                    </m:r>
                    <m:r>
                      <a:rPr lang="en-ID" sz="3200" i="1">
                        <a:latin typeface="Cambria Math"/>
                      </a:rPr>
                      <m:t>𝐼𝑜</m:t>
                    </m:r>
                  </m:oMath>
                </a14:m>
                <a:r>
                  <a:rPr lang="en-ID" sz="3200" i="1" dirty="0"/>
                  <a:t> sin </a:t>
                </a:r>
                <a:r>
                  <a:rPr lang="en-ID" sz="3200" i="1" dirty="0" smtClean="0"/>
                  <a:t>2π</a:t>
                </a:r>
                <a:r>
                  <a:rPr lang="en-ID" sz="3200" i="1" dirty="0" err="1" smtClean="0"/>
                  <a:t>ft</a:t>
                </a:r>
                <a:endParaRPr lang="en-US" sz="3200" dirty="0"/>
              </a:p>
              <a:p>
                <a:r>
                  <a:rPr lang="en-ID" sz="3200" dirty="0" err="1"/>
                  <a:t>Nilai</a:t>
                </a:r>
                <a:r>
                  <a:rPr lang="en-ID" sz="3200" dirty="0"/>
                  <a:t>  Io=  Vo/R  </a:t>
                </a:r>
                <a:r>
                  <a:rPr lang="en-ID" sz="3200" dirty="0" err="1"/>
                  <a:t>merupakan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arus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puncak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dimana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pada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arus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ini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akan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dianggap</a:t>
                </a:r>
                <a:r>
                  <a:rPr lang="en-ID" sz="3200" dirty="0"/>
                  <a:t> </a:t>
                </a:r>
                <a:r>
                  <a:rPr lang="en-ID" sz="3200" dirty="0" err="1"/>
                  <a:t>positif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ketika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elektron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mengalir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ke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satu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arahdan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negatif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jika</a:t>
                </a:r>
                <a:r>
                  <a:rPr lang="en-ID" sz="3200" dirty="0"/>
                  <a:t> </a:t>
                </a:r>
                <a:r>
                  <a:rPr lang="en-ID" sz="3200" dirty="0" err="1"/>
                  <a:t>mengalir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ke</a:t>
                </a:r>
                <a:r>
                  <a:rPr lang="en-ID" sz="3200" dirty="0"/>
                  <a:t>  </a:t>
                </a:r>
                <a:r>
                  <a:rPr lang="en-ID" sz="3200" dirty="0" err="1"/>
                  <a:t>arah</a:t>
                </a:r>
                <a:r>
                  <a:rPr lang="en-ID" sz="3200" dirty="0"/>
                  <a:t> yang  </a:t>
                </a:r>
                <a:r>
                  <a:rPr lang="en-ID" sz="3200" dirty="0" err="1"/>
                  <a:t>berlawanan</a:t>
                </a:r>
                <a:r>
                  <a:rPr lang="en-ID" sz="3200" dirty="0"/>
                  <a:t>.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515" y="1529070"/>
                <a:ext cx="11333747" cy="3261214"/>
              </a:xfrm>
              <a:prstGeom prst="rect">
                <a:avLst/>
              </a:prstGeom>
              <a:blipFill rotWithShape="1">
                <a:blip r:embed="rId2"/>
                <a:stretch>
                  <a:fillRect l="-1399" t="-2430" b="-52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6393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1" name="组合 1"/>
          <p:cNvGrpSpPr>
            <a:grpSpLocks/>
          </p:cNvGrpSpPr>
          <p:nvPr/>
        </p:nvGrpSpPr>
        <p:grpSpPr bwMode="auto">
          <a:xfrm>
            <a:off x="825499" y="1042988"/>
            <a:ext cx="9293225" cy="684212"/>
            <a:chOff x="1071563" y="5353051"/>
            <a:chExt cx="10006012" cy="1139825"/>
          </a:xfrm>
        </p:grpSpPr>
        <p:sp>
          <p:nvSpPr>
            <p:cNvPr id="12292" name="Freeform 30"/>
            <p:cNvSpPr>
              <a:spLocks noChangeArrowheads="1"/>
            </p:cNvSpPr>
            <p:nvPr/>
          </p:nvSpPr>
          <p:spPr bwMode="auto">
            <a:xfrm>
              <a:off x="1071563" y="5353051"/>
              <a:ext cx="10006012" cy="1139825"/>
            </a:xfrm>
            <a:custGeom>
              <a:avLst/>
              <a:gdLst>
                <a:gd name="T0" fmla="*/ 603 w 603"/>
                <a:gd name="T1" fmla="*/ 33 h 66"/>
                <a:gd name="T2" fmla="*/ 570 w 603"/>
                <a:gd name="T3" fmla="*/ 66 h 66"/>
                <a:gd name="T4" fmla="*/ 33 w 603"/>
                <a:gd name="T5" fmla="*/ 66 h 66"/>
                <a:gd name="T6" fmla="*/ 0 w 603"/>
                <a:gd name="T7" fmla="*/ 33 h 66"/>
                <a:gd name="T8" fmla="*/ 0 w 603"/>
                <a:gd name="T9" fmla="*/ 33 h 66"/>
                <a:gd name="T10" fmla="*/ 33 w 603"/>
                <a:gd name="T11" fmla="*/ 0 h 66"/>
                <a:gd name="T12" fmla="*/ 570 w 603"/>
                <a:gd name="T13" fmla="*/ 0 h 66"/>
                <a:gd name="T14" fmla="*/ 603 w 603"/>
                <a:gd name="T15" fmla="*/ 33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3" h="66">
                  <a:moveTo>
                    <a:pt x="603" y="33"/>
                  </a:moveTo>
                  <a:cubicBezTo>
                    <a:pt x="603" y="51"/>
                    <a:pt x="589" y="66"/>
                    <a:pt x="570" y="66"/>
                  </a:cubicBezTo>
                  <a:cubicBezTo>
                    <a:pt x="33" y="66"/>
                    <a:pt x="33" y="66"/>
                    <a:pt x="33" y="66"/>
                  </a:cubicBezTo>
                  <a:cubicBezTo>
                    <a:pt x="15" y="66"/>
                    <a:pt x="0" y="51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570" y="0"/>
                    <a:pt x="570" y="0"/>
                    <a:pt x="570" y="0"/>
                  </a:cubicBezTo>
                  <a:cubicBezTo>
                    <a:pt x="589" y="0"/>
                    <a:pt x="603" y="15"/>
                    <a:pt x="603" y="33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2293" name="Freeform 31"/>
            <p:cNvSpPr>
              <a:spLocks noChangeArrowheads="1"/>
            </p:cNvSpPr>
            <p:nvPr/>
          </p:nvSpPr>
          <p:spPr bwMode="auto">
            <a:xfrm>
              <a:off x="9301163" y="5353051"/>
              <a:ext cx="1776412" cy="1139825"/>
            </a:xfrm>
            <a:custGeom>
              <a:avLst/>
              <a:gdLst>
                <a:gd name="T0" fmla="*/ 74 w 107"/>
                <a:gd name="T1" fmla="*/ 0 h 66"/>
                <a:gd name="T2" fmla="*/ 0 w 107"/>
                <a:gd name="T3" fmla="*/ 0 h 66"/>
                <a:gd name="T4" fmla="*/ 0 w 107"/>
                <a:gd name="T5" fmla="*/ 66 h 66"/>
                <a:gd name="T6" fmla="*/ 74 w 107"/>
                <a:gd name="T7" fmla="*/ 66 h 66"/>
                <a:gd name="T8" fmla="*/ 107 w 107"/>
                <a:gd name="T9" fmla="*/ 33 h 66"/>
                <a:gd name="T10" fmla="*/ 74 w 107"/>
                <a:gd name="T11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7" h="66">
                  <a:moveTo>
                    <a:pt x="7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74" y="66"/>
                    <a:pt x="74" y="66"/>
                    <a:pt x="74" y="66"/>
                  </a:cubicBezTo>
                  <a:cubicBezTo>
                    <a:pt x="93" y="66"/>
                    <a:pt x="107" y="51"/>
                    <a:pt x="107" y="33"/>
                  </a:cubicBezTo>
                  <a:cubicBezTo>
                    <a:pt x="107" y="15"/>
                    <a:pt x="93" y="0"/>
                    <a:pt x="74" y="0"/>
                  </a:cubicBezTo>
                  <a:close/>
                </a:path>
              </a:pathLst>
            </a:custGeom>
            <a:solidFill>
              <a:srgbClr val="2D68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2294" name="Freeform 32"/>
            <p:cNvSpPr>
              <a:spLocks noEditPoints="1" noChangeArrowheads="1"/>
            </p:cNvSpPr>
            <p:nvPr/>
          </p:nvSpPr>
          <p:spPr bwMode="auto">
            <a:xfrm>
              <a:off x="9631082" y="5449421"/>
              <a:ext cx="928687" cy="984250"/>
            </a:xfrm>
            <a:custGeom>
              <a:avLst/>
              <a:gdLst>
                <a:gd name="T0" fmla="*/ 34 w 56"/>
                <a:gd name="T1" fmla="*/ 8 h 57"/>
                <a:gd name="T2" fmla="*/ 7 w 56"/>
                <a:gd name="T3" fmla="*/ 8 h 57"/>
                <a:gd name="T4" fmla="*/ 7 w 56"/>
                <a:gd name="T5" fmla="*/ 34 h 57"/>
                <a:gd name="T6" fmla="*/ 31 w 56"/>
                <a:gd name="T7" fmla="*/ 37 h 57"/>
                <a:gd name="T8" fmla="*/ 51 w 56"/>
                <a:gd name="T9" fmla="*/ 57 h 57"/>
                <a:gd name="T10" fmla="*/ 56 w 56"/>
                <a:gd name="T11" fmla="*/ 52 h 57"/>
                <a:gd name="T12" fmla="*/ 36 w 56"/>
                <a:gd name="T13" fmla="*/ 32 h 57"/>
                <a:gd name="T14" fmla="*/ 34 w 56"/>
                <a:gd name="T15" fmla="*/ 8 h 57"/>
                <a:gd name="T16" fmla="*/ 30 w 56"/>
                <a:gd name="T17" fmla="*/ 31 h 57"/>
                <a:gd name="T18" fmla="*/ 11 w 56"/>
                <a:gd name="T19" fmla="*/ 31 h 57"/>
                <a:gd name="T20" fmla="*/ 11 w 56"/>
                <a:gd name="T21" fmla="*/ 11 h 57"/>
                <a:gd name="T22" fmla="*/ 30 w 56"/>
                <a:gd name="T23" fmla="*/ 11 h 57"/>
                <a:gd name="T24" fmla="*/ 30 w 56"/>
                <a:gd name="T25" fmla="*/ 31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57">
                  <a:moveTo>
                    <a:pt x="34" y="8"/>
                  </a:moveTo>
                  <a:cubicBezTo>
                    <a:pt x="26" y="0"/>
                    <a:pt x="14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14" y="41"/>
                    <a:pt x="24" y="42"/>
                    <a:pt x="31" y="37"/>
                  </a:cubicBezTo>
                  <a:cubicBezTo>
                    <a:pt x="51" y="57"/>
                    <a:pt x="51" y="57"/>
                    <a:pt x="51" y="5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36" y="32"/>
                    <a:pt x="36" y="32"/>
                    <a:pt x="36" y="32"/>
                  </a:cubicBezTo>
                  <a:cubicBezTo>
                    <a:pt x="41" y="25"/>
                    <a:pt x="40" y="14"/>
                    <a:pt x="34" y="8"/>
                  </a:cubicBezTo>
                  <a:close/>
                  <a:moveTo>
                    <a:pt x="30" y="31"/>
                  </a:moveTo>
                  <a:cubicBezTo>
                    <a:pt x="25" y="36"/>
                    <a:pt x="16" y="36"/>
                    <a:pt x="11" y="31"/>
                  </a:cubicBezTo>
                  <a:cubicBezTo>
                    <a:pt x="5" y="26"/>
                    <a:pt x="5" y="17"/>
                    <a:pt x="11" y="11"/>
                  </a:cubicBezTo>
                  <a:cubicBezTo>
                    <a:pt x="16" y="6"/>
                    <a:pt x="25" y="6"/>
                    <a:pt x="30" y="11"/>
                  </a:cubicBezTo>
                  <a:cubicBezTo>
                    <a:pt x="36" y="17"/>
                    <a:pt x="36" y="26"/>
                    <a:pt x="30" y="3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1765300" y="1117600"/>
            <a:ext cx="6491072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ID" sz="3200" b="1" dirty="0" err="1"/>
              <a:t>Pengertian</a:t>
            </a:r>
            <a:r>
              <a:rPr lang="en-ID" sz="3200" b="1" dirty="0"/>
              <a:t> </a:t>
            </a:r>
            <a:r>
              <a:rPr lang="en-ID" sz="3200" b="1" dirty="0" err="1"/>
              <a:t>Sudut</a:t>
            </a:r>
            <a:r>
              <a:rPr lang="en-ID" sz="3200" b="1" dirty="0"/>
              <a:t> </a:t>
            </a:r>
            <a:r>
              <a:rPr lang="en-ID" sz="3200" b="1" dirty="0" err="1"/>
              <a:t>Fase</a:t>
            </a:r>
            <a:r>
              <a:rPr lang="en-ID" sz="3200" b="1" dirty="0"/>
              <a:t> </a:t>
            </a:r>
            <a:r>
              <a:rPr lang="en-ID" sz="3200" b="1" dirty="0" err="1"/>
              <a:t>dan</a:t>
            </a:r>
            <a:r>
              <a:rPr lang="en-ID" sz="3200" b="1" dirty="0"/>
              <a:t> Beda </a:t>
            </a:r>
            <a:r>
              <a:rPr lang="en-ID" sz="3200" b="1" dirty="0" err="1"/>
              <a:t>Fase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339433" y="3758039"/>
                <a:ext cx="251460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D" sz="2400" i="1" dirty="0"/>
                  <a:t>V = </a:t>
                </a:r>
                <a:r>
                  <a:rPr lang="en-ID" sz="2400" i="1" dirty="0" err="1"/>
                  <a:t>V</a:t>
                </a:r>
                <a:r>
                  <a:rPr lang="en-ID" sz="2400" i="1" baseline="-25000" dirty="0" err="1"/>
                  <a:t>max</a:t>
                </a:r>
                <a:r>
                  <a:rPr lang="en-ID" sz="2400" i="1" dirty="0"/>
                  <a:t> sin </a:t>
                </a:r>
                <a:r>
                  <a:rPr lang="en-ID" sz="2400" i="1" dirty="0" err="1"/>
                  <a:t>ωt</a:t>
                </a:r>
                <a:endParaRPr lang="en-US" sz="2400" dirty="0"/>
              </a:p>
              <a:p>
                <a:r>
                  <a:rPr lang="en-ID" sz="2400" i="1" dirty="0"/>
                  <a:t>I = I</a:t>
                </a:r>
                <a:r>
                  <a:rPr lang="en-ID" sz="2400" i="1" baseline="-25000" dirty="0"/>
                  <a:t>max </a:t>
                </a:r>
                <a:r>
                  <a:rPr lang="en-ID" sz="2400" i="1" dirty="0"/>
                  <a:t>sin( </a:t>
                </a:r>
                <a:r>
                  <a:rPr lang="en-ID" sz="2400" i="1" dirty="0" smtClean="0"/>
                  <a:t>ωt+90</a:t>
                </a:r>
                <a14:m>
                  <m:oMath xmlns:m="http://schemas.openxmlformats.org/officeDocument/2006/math">
                    <m:r>
                      <a:rPr lang="en-ID" sz="2400" i="1">
                        <a:latin typeface="Cambria Math"/>
                      </a:rPr>
                      <m:t>°</m:t>
                    </m:r>
                  </m:oMath>
                </a14:m>
                <a:r>
                  <a:rPr lang="en-ID" sz="2400" i="1" dirty="0"/>
                  <a:t>)</a:t>
                </a:r>
                <a:endParaRPr lang="en-US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9433" y="3758039"/>
                <a:ext cx="2514600" cy="830997"/>
              </a:xfrm>
              <a:prstGeom prst="rect">
                <a:avLst/>
              </a:prstGeom>
              <a:blipFill rotWithShape="1">
                <a:blip r:embed="rId2"/>
                <a:stretch>
                  <a:fillRect l="-3883" t="-5839" r="-3641"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1150938" y="2044005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ID" sz="2400" dirty="0" err="1"/>
              <a:t>Arus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tegangan</a:t>
            </a:r>
            <a:r>
              <a:rPr lang="en-ID" sz="2400" dirty="0"/>
              <a:t> </a:t>
            </a:r>
            <a:r>
              <a:rPr lang="en-ID" sz="2400" dirty="0" err="1"/>
              <a:t>bolak-balik</a:t>
            </a:r>
            <a:r>
              <a:rPr lang="en-ID" sz="2400" dirty="0"/>
              <a:t> (AC)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dilukiskan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gelombang</a:t>
            </a:r>
            <a:r>
              <a:rPr lang="en-ID" sz="2400" dirty="0"/>
              <a:t> </a:t>
            </a:r>
            <a:r>
              <a:rPr lang="en-ID" sz="2400" dirty="0" err="1"/>
              <a:t>sinussoidal</a:t>
            </a:r>
            <a:r>
              <a:rPr lang="en-ID" sz="2400" dirty="0"/>
              <a:t>, </a:t>
            </a:r>
            <a:r>
              <a:rPr lang="en-ID" sz="2400" dirty="0" err="1"/>
              <a:t>jika</a:t>
            </a:r>
            <a:r>
              <a:rPr lang="en-ID" sz="2400" dirty="0"/>
              <a:t> </a:t>
            </a:r>
            <a:r>
              <a:rPr lang="en-ID" sz="2400" dirty="0" err="1"/>
              <a:t>besarnya</a:t>
            </a:r>
            <a:r>
              <a:rPr lang="en-ID" sz="2400" dirty="0"/>
              <a:t> </a:t>
            </a:r>
            <a:r>
              <a:rPr lang="en-ID" sz="2400" dirty="0" err="1"/>
              <a:t>arus</a:t>
            </a:r>
            <a:r>
              <a:rPr lang="en-ID" sz="2400" dirty="0"/>
              <a:t> </a:t>
            </a:r>
            <a:r>
              <a:rPr lang="en-ID" sz="2400" dirty="0" err="1"/>
              <a:t>dan</a:t>
            </a:r>
            <a:r>
              <a:rPr lang="en-ID" sz="2400" dirty="0"/>
              <a:t> </a:t>
            </a:r>
            <a:r>
              <a:rPr lang="en-ID" sz="2400" dirty="0" err="1"/>
              <a:t>tegangan</a:t>
            </a:r>
            <a:r>
              <a:rPr lang="en-ID" sz="2400" dirty="0"/>
              <a:t> </a:t>
            </a:r>
            <a:r>
              <a:rPr lang="en-ID" sz="2400" dirty="0" err="1"/>
              <a:t>dinyatakan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persamaan</a:t>
            </a:r>
            <a:r>
              <a:rPr lang="en-ID" sz="2400" dirty="0"/>
              <a:t> :</a:t>
            </a:r>
            <a:endParaRPr lang="en-US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Apabila dilukiskan dalam diagram fasor dapat digambarkan sebagai berikut :</a:t>
            </a:r>
            <a:endParaRPr kumimoji="0" 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87" t="22984" r="26328" b="22090"/>
          <a:stretch>
            <a:fillRect/>
          </a:stretch>
        </p:blipFill>
        <p:spPr bwMode="auto">
          <a:xfrm>
            <a:off x="7959407" y="3847264"/>
            <a:ext cx="3267075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869163" y="2045693"/>
                <a:ext cx="3248526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ID" sz="2400" dirty="0" err="1"/>
                  <a:t>Grafik</a:t>
                </a:r>
                <a:r>
                  <a:rPr lang="en-ID" sz="2400" dirty="0"/>
                  <a:t> </a:t>
                </a:r>
                <a:r>
                  <a:rPr lang="en-ID" sz="2400" dirty="0" err="1"/>
                  <a:t>arus</a:t>
                </a:r>
                <a:r>
                  <a:rPr lang="en-ID" sz="2400" dirty="0"/>
                  <a:t> </a:t>
                </a:r>
                <a:r>
                  <a:rPr lang="en-ID" sz="2400" dirty="0" err="1"/>
                  <a:t>dan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tegangan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sebagai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fungsi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waktu</a:t>
                </a:r>
                <a:r>
                  <a:rPr lang="en-ID" sz="2400" dirty="0"/>
                  <a:t> </a:t>
                </a:r>
                <a:r>
                  <a:rPr lang="en-ID" sz="2400" dirty="0" err="1"/>
                  <a:t>dengan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beda</a:t>
                </a:r>
                <a:r>
                  <a:rPr lang="en-ID" sz="2400" dirty="0"/>
                  <a:t> </a:t>
                </a:r>
                <a:r>
                  <a:rPr lang="en-ID" sz="2400" dirty="0" err="1"/>
                  <a:t>fase</a:t>
                </a:r>
                <a:r>
                  <a:rPr lang="en-ID" sz="2400" dirty="0"/>
                  <a:t> 90</a:t>
                </a:r>
                <a14:m>
                  <m:oMath xmlns:m="http://schemas.openxmlformats.org/officeDocument/2006/math">
                    <m:r>
                      <a:rPr lang="en-ID" sz="2400" i="1">
                        <a:latin typeface="Cambria Math"/>
                      </a:rPr>
                      <m:t>°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9163" y="2045693"/>
                <a:ext cx="3248526" cy="1569660"/>
              </a:xfrm>
              <a:prstGeom prst="rect">
                <a:avLst/>
              </a:prstGeom>
              <a:blipFill rotWithShape="1">
                <a:blip r:embed="rId4"/>
                <a:stretch>
                  <a:fillRect l="-3002" t="-3113" r="-2814" b="-81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组合 1"/>
          <p:cNvGrpSpPr>
            <a:grpSpLocks/>
          </p:cNvGrpSpPr>
          <p:nvPr/>
        </p:nvGrpSpPr>
        <p:grpSpPr bwMode="auto">
          <a:xfrm>
            <a:off x="825500" y="1042988"/>
            <a:ext cx="9175762" cy="684212"/>
            <a:chOff x="1071563" y="5353051"/>
            <a:chExt cx="10006012" cy="1139825"/>
          </a:xfrm>
        </p:grpSpPr>
        <p:sp>
          <p:nvSpPr>
            <p:cNvPr id="16386" name="Freeform 30"/>
            <p:cNvSpPr>
              <a:spLocks noChangeArrowheads="1"/>
            </p:cNvSpPr>
            <p:nvPr/>
          </p:nvSpPr>
          <p:spPr bwMode="auto">
            <a:xfrm>
              <a:off x="1071563" y="5353051"/>
              <a:ext cx="10006012" cy="1139825"/>
            </a:xfrm>
            <a:custGeom>
              <a:avLst/>
              <a:gdLst>
                <a:gd name="T0" fmla="*/ 603 w 603"/>
                <a:gd name="T1" fmla="*/ 33 h 66"/>
                <a:gd name="T2" fmla="*/ 570 w 603"/>
                <a:gd name="T3" fmla="*/ 66 h 66"/>
                <a:gd name="T4" fmla="*/ 33 w 603"/>
                <a:gd name="T5" fmla="*/ 66 h 66"/>
                <a:gd name="T6" fmla="*/ 0 w 603"/>
                <a:gd name="T7" fmla="*/ 33 h 66"/>
                <a:gd name="T8" fmla="*/ 0 w 603"/>
                <a:gd name="T9" fmla="*/ 33 h 66"/>
                <a:gd name="T10" fmla="*/ 33 w 603"/>
                <a:gd name="T11" fmla="*/ 0 h 66"/>
                <a:gd name="T12" fmla="*/ 570 w 603"/>
                <a:gd name="T13" fmla="*/ 0 h 66"/>
                <a:gd name="T14" fmla="*/ 603 w 603"/>
                <a:gd name="T15" fmla="*/ 33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3" h="66">
                  <a:moveTo>
                    <a:pt x="603" y="33"/>
                  </a:moveTo>
                  <a:cubicBezTo>
                    <a:pt x="603" y="51"/>
                    <a:pt x="589" y="66"/>
                    <a:pt x="570" y="66"/>
                  </a:cubicBezTo>
                  <a:cubicBezTo>
                    <a:pt x="33" y="66"/>
                    <a:pt x="33" y="66"/>
                    <a:pt x="33" y="66"/>
                  </a:cubicBezTo>
                  <a:cubicBezTo>
                    <a:pt x="15" y="66"/>
                    <a:pt x="0" y="51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570" y="0"/>
                    <a:pt x="570" y="0"/>
                    <a:pt x="570" y="0"/>
                  </a:cubicBezTo>
                  <a:cubicBezTo>
                    <a:pt x="589" y="0"/>
                    <a:pt x="603" y="15"/>
                    <a:pt x="603" y="33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6387" name="Freeform 31"/>
            <p:cNvSpPr>
              <a:spLocks noChangeArrowheads="1"/>
            </p:cNvSpPr>
            <p:nvPr/>
          </p:nvSpPr>
          <p:spPr bwMode="auto">
            <a:xfrm>
              <a:off x="9301163" y="5353051"/>
              <a:ext cx="1776412" cy="1139825"/>
            </a:xfrm>
            <a:custGeom>
              <a:avLst/>
              <a:gdLst>
                <a:gd name="T0" fmla="*/ 74 w 107"/>
                <a:gd name="T1" fmla="*/ 0 h 66"/>
                <a:gd name="T2" fmla="*/ 0 w 107"/>
                <a:gd name="T3" fmla="*/ 0 h 66"/>
                <a:gd name="T4" fmla="*/ 0 w 107"/>
                <a:gd name="T5" fmla="*/ 66 h 66"/>
                <a:gd name="T6" fmla="*/ 74 w 107"/>
                <a:gd name="T7" fmla="*/ 66 h 66"/>
                <a:gd name="T8" fmla="*/ 107 w 107"/>
                <a:gd name="T9" fmla="*/ 33 h 66"/>
                <a:gd name="T10" fmla="*/ 74 w 107"/>
                <a:gd name="T11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7" h="66">
                  <a:moveTo>
                    <a:pt x="7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74" y="66"/>
                    <a:pt x="74" y="66"/>
                    <a:pt x="74" y="66"/>
                  </a:cubicBezTo>
                  <a:cubicBezTo>
                    <a:pt x="93" y="66"/>
                    <a:pt x="107" y="51"/>
                    <a:pt x="107" y="33"/>
                  </a:cubicBezTo>
                  <a:cubicBezTo>
                    <a:pt x="107" y="15"/>
                    <a:pt x="93" y="0"/>
                    <a:pt x="74" y="0"/>
                  </a:cubicBezTo>
                  <a:close/>
                </a:path>
              </a:pathLst>
            </a:custGeom>
            <a:solidFill>
              <a:srgbClr val="2D68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6388" name="Freeform 32"/>
            <p:cNvSpPr>
              <a:spLocks noEditPoints="1" noChangeArrowheads="1"/>
            </p:cNvSpPr>
            <p:nvPr/>
          </p:nvSpPr>
          <p:spPr bwMode="auto">
            <a:xfrm>
              <a:off x="9631082" y="5449421"/>
              <a:ext cx="928687" cy="984250"/>
            </a:xfrm>
            <a:custGeom>
              <a:avLst/>
              <a:gdLst>
                <a:gd name="T0" fmla="*/ 34 w 56"/>
                <a:gd name="T1" fmla="*/ 8 h 57"/>
                <a:gd name="T2" fmla="*/ 7 w 56"/>
                <a:gd name="T3" fmla="*/ 8 h 57"/>
                <a:gd name="T4" fmla="*/ 7 w 56"/>
                <a:gd name="T5" fmla="*/ 34 h 57"/>
                <a:gd name="T6" fmla="*/ 31 w 56"/>
                <a:gd name="T7" fmla="*/ 37 h 57"/>
                <a:gd name="T8" fmla="*/ 51 w 56"/>
                <a:gd name="T9" fmla="*/ 57 h 57"/>
                <a:gd name="T10" fmla="*/ 56 w 56"/>
                <a:gd name="T11" fmla="*/ 52 h 57"/>
                <a:gd name="T12" fmla="*/ 36 w 56"/>
                <a:gd name="T13" fmla="*/ 32 h 57"/>
                <a:gd name="T14" fmla="*/ 34 w 56"/>
                <a:gd name="T15" fmla="*/ 8 h 57"/>
                <a:gd name="T16" fmla="*/ 30 w 56"/>
                <a:gd name="T17" fmla="*/ 31 h 57"/>
                <a:gd name="T18" fmla="*/ 11 w 56"/>
                <a:gd name="T19" fmla="*/ 31 h 57"/>
                <a:gd name="T20" fmla="*/ 11 w 56"/>
                <a:gd name="T21" fmla="*/ 11 h 57"/>
                <a:gd name="T22" fmla="*/ 30 w 56"/>
                <a:gd name="T23" fmla="*/ 11 h 57"/>
                <a:gd name="T24" fmla="*/ 30 w 56"/>
                <a:gd name="T25" fmla="*/ 31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57">
                  <a:moveTo>
                    <a:pt x="34" y="8"/>
                  </a:moveTo>
                  <a:cubicBezTo>
                    <a:pt x="26" y="0"/>
                    <a:pt x="14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14" y="41"/>
                    <a:pt x="24" y="42"/>
                    <a:pt x="31" y="37"/>
                  </a:cubicBezTo>
                  <a:cubicBezTo>
                    <a:pt x="51" y="57"/>
                    <a:pt x="51" y="57"/>
                    <a:pt x="51" y="5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36" y="32"/>
                    <a:pt x="36" y="32"/>
                    <a:pt x="36" y="32"/>
                  </a:cubicBezTo>
                  <a:cubicBezTo>
                    <a:pt x="41" y="25"/>
                    <a:pt x="40" y="14"/>
                    <a:pt x="34" y="8"/>
                  </a:cubicBezTo>
                  <a:close/>
                  <a:moveTo>
                    <a:pt x="30" y="31"/>
                  </a:moveTo>
                  <a:cubicBezTo>
                    <a:pt x="25" y="36"/>
                    <a:pt x="16" y="36"/>
                    <a:pt x="11" y="31"/>
                  </a:cubicBezTo>
                  <a:cubicBezTo>
                    <a:pt x="5" y="26"/>
                    <a:pt x="5" y="17"/>
                    <a:pt x="11" y="11"/>
                  </a:cubicBezTo>
                  <a:cubicBezTo>
                    <a:pt x="16" y="6"/>
                    <a:pt x="25" y="6"/>
                    <a:pt x="30" y="11"/>
                  </a:cubicBezTo>
                  <a:cubicBezTo>
                    <a:pt x="36" y="17"/>
                    <a:pt x="36" y="26"/>
                    <a:pt x="30" y="3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</p:grpSp>
      <p:sp>
        <p:nvSpPr>
          <p:cNvPr id="6" name="文本框 5"/>
          <p:cNvSpPr txBox="1"/>
          <p:nvPr/>
        </p:nvSpPr>
        <p:spPr>
          <a:xfrm>
            <a:off x="1765300" y="1117600"/>
            <a:ext cx="5742085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D" sz="3200" b="1" dirty="0" err="1"/>
              <a:t>Tegangan</a:t>
            </a:r>
            <a:r>
              <a:rPr lang="en-ID" sz="3200" b="1" dirty="0"/>
              <a:t> </a:t>
            </a:r>
            <a:r>
              <a:rPr lang="en-ID" sz="3200" b="1" dirty="0" err="1"/>
              <a:t>Efektif</a:t>
            </a:r>
            <a:r>
              <a:rPr lang="en-ID" sz="3200" b="1" dirty="0"/>
              <a:t> </a:t>
            </a:r>
            <a:r>
              <a:rPr lang="en-ID" sz="3200" b="1" dirty="0" err="1"/>
              <a:t>dan</a:t>
            </a:r>
            <a:r>
              <a:rPr lang="en-ID" sz="3200" b="1" dirty="0"/>
              <a:t> </a:t>
            </a:r>
            <a:r>
              <a:rPr lang="en-ID" sz="3200" b="1" dirty="0" err="1"/>
              <a:t>Arus</a:t>
            </a:r>
            <a:r>
              <a:rPr lang="en-ID" sz="3200" b="1" dirty="0"/>
              <a:t> </a:t>
            </a:r>
            <a:r>
              <a:rPr lang="en-ID" sz="3200" b="1" dirty="0" err="1"/>
              <a:t>Efektif</a:t>
            </a:r>
            <a:endParaRPr lang="en-US" sz="3200" dirty="0"/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CN" alt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16390" name="组合 4"/>
          <p:cNvGrpSpPr>
            <a:grpSpLocks/>
          </p:cNvGrpSpPr>
          <p:nvPr/>
        </p:nvGrpSpPr>
        <p:grpSpPr bwMode="auto">
          <a:xfrm>
            <a:off x="825500" y="2194817"/>
            <a:ext cx="5286542" cy="3484087"/>
            <a:chOff x="0" y="0"/>
            <a:chExt cx="3759200" cy="2565400"/>
          </a:xfrm>
        </p:grpSpPr>
        <p:sp>
          <p:nvSpPr>
            <p:cNvPr id="8" name="任意多边形 14"/>
            <p:cNvSpPr/>
            <p:nvPr/>
          </p:nvSpPr>
          <p:spPr bwMode="auto">
            <a:xfrm>
              <a:off x="0" y="0"/>
              <a:ext cx="3759200" cy="2124075"/>
            </a:xfrm>
            <a:custGeom>
              <a:avLst/>
              <a:gdLst>
                <a:gd name="T0" fmla="*/ 76200 w 3759200"/>
                <a:gd name="T1" fmla="*/ 0 h 2122887"/>
                <a:gd name="T2" fmla="*/ 2628900 w 3759200"/>
                <a:gd name="T3" fmla="*/ 146050 h 2122887"/>
                <a:gd name="T4" fmla="*/ 3759200 w 3759200"/>
                <a:gd name="T5" fmla="*/ 444500 h 2122887"/>
                <a:gd name="T6" fmla="*/ 3702050 w 3759200"/>
                <a:gd name="T7" fmla="*/ 1828800 h 2122887"/>
                <a:gd name="T8" fmla="*/ 2736850 w 3759200"/>
                <a:gd name="T9" fmla="*/ 1676400 h 2122887"/>
                <a:gd name="T10" fmla="*/ 0 w 3759200"/>
                <a:gd name="T11" fmla="*/ 1962150 h 2122887"/>
                <a:gd name="T12" fmla="*/ 76200 w 3759200"/>
                <a:gd name="T13" fmla="*/ 0 h 2122887"/>
                <a:gd name="T14" fmla="*/ 0 w 3759200"/>
                <a:gd name="T15" fmla="*/ 0 h 2122887"/>
                <a:gd name="T16" fmla="*/ 3759200 w 3759200"/>
                <a:gd name="T17" fmla="*/ 2122887 h 21228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T14" t="T15" r="T16" b="T17"/>
              <a:pathLst>
                <a:path w="3759200" h="2122887">
                  <a:moveTo>
                    <a:pt x="76200" y="0"/>
                  </a:moveTo>
                  <a:cubicBezTo>
                    <a:pt x="876300" y="548217"/>
                    <a:pt x="2048933" y="135467"/>
                    <a:pt x="2628900" y="146050"/>
                  </a:cubicBezTo>
                  <a:cubicBezTo>
                    <a:pt x="3208867" y="156633"/>
                    <a:pt x="3484033" y="224367"/>
                    <a:pt x="3759200" y="444500"/>
                  </a:cubicBezTo>
                  <a:lnTo>
                    <a:pt x="3702050" y="1828800"/>
                  </a:lnTo>
                  <a:cubicBezTo>
                    <a:pt x="3557058" y="1818217"/>
                    <a:pt x="3458633" y="1606550"/>
                    <a:pt x="2736850" y="1676400"/>
                  </a:cubicBezTo>
                  <a:cubicBezTo>
                    <a:pt x="2015067" y="1746250"/>
                    <a:pt x="931333" y="2425700"/>
                    <a:pt x="0" y="1962150"/>
                  </a:cubicBezTo>
                  <a:lnTo>
                    <a:pt x="76200" y="0"/>
                  </a:lnTo>
                  <a:close/>
                </a:path>
              </a:pathLst>
            </a:custGeom>
            <a:solidFill>
              <a:srgbClr val="E33947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 sz="200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9" name="任意多边形 15"/>
            <p:cNvSpPr/>
            <p:nvPr/>
          </p:nvSpPr>
          <p:spPr bwMode="auto">
            <a:xfrm>
              <a:off x="1612900" y="1663700"/>
              <a:ext cx="2089150" cy="901700"/>
            </a:xfrm>
            <a:custGeom>
              <a:avLst/>
              <a:gdLst>
                <a:gd name="T0" fmla="*/ 2088802 w 2088803"/>
                <a:gd name="T1" fmla="*/ 166506 h 901836"/>
                <a:gd name="T2" fmla="*/ 2088803 w 2088803"/>
                <a:gd name="T3" fmla="*/ 166508 h 901836"/>
                <a:gd name="T4" fmla="*/ 2088802 w 2088803"/>
                <a:gd name="T5" fmla="*/ 166508 h 901836"/>
                <a:gd name="T6" fmla="*/ 2088802 w 2088803"/>
                <a:gd name="T7" fmla="*/ 166506 h 901836"/>
                <a:gd name="T8" fmla="*/ 1366359 w 2088803"/>
                <a:gd name="T9" fmla="*/ 169 h 901836"/>
                <a:gd name="T10" fmla="*/ 2088767 w 2088803"/>
                <a:gd name="T11" fmla="*/ 166501 h 901836"/>
                <a:gd name="T12" fmla="*/ 0 w 2088803"/>
                <a:gd name="T13" fmla="*/ 901836 h 901836"/>
                <a:gd name="T14" fmla="*/ 12700 w 2088803"/>
                <a:gd name="T15" fmla="*/ 383229 h 901836"/>
                <a:gd name="T16" fmla="*/ 14618 w 2088803"/>
                <a:gd name="T17" fmla="*/ 305890 h 901836"/>
                <a:gd name="T18" fmla="*/ 1123602 w 2088803"/>
                <a:gd name="T19" fmla="*/ 14109 h 901836"/>
                <a:gd name="T20" fmla="*/ 1366359 w 2088803"/>
                <a:gd name="T21" fmla="*/ 169 h 9018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88803" h="901836">
                  <a:moveTo>
                    <a:pt x="2088802" y="166506"/>
                  </a:moveTo>
                  <a:lnTo>
                    <a:pt x="2088803" y="166508"/>
                  </a:lnTo>
                  <a:lnTo>
                    <a:pt x="2088802" y="166508"/>
                  </a:lnTo>
                  <a:lnTo>
                    <a:pt x="2088802" y="166506"/>
                  </a:lnTo>
                  <a:close/>
                  <a:moveTo>
                    <a:pt x="1366359" y="169"/>
                  </a:moveTo>
                  <a:cubicBezTo>
                    <a:pt x="1870672" y="-5965"/>
                    <a:pt x="1961917" y="157219"/>
                    <a:pt x="2088767" y="166501"/>
                  </a:cubicBezTo>
                  <a:cubicBezTo>
                    <a:pt x="1309026" y="-35244"/>
                    <a:pt x="623017" y="558111"/>
                    <a:pt x="0" y="901836"/>
                  </a:cubicBezTo>
                  <a:lnTo>
                    <a:pt x="12700" y="383229"/>
                  </a:lnTo>
                  <a:lnTo>
                    <a:pt x="14618" y="305890"/>
                  </a:lnTo>
                  <a:cubicBezTo>
                    <a:pt x="425088" y="191021"/>
                    <a:pt x="808776" y="44576"/>
                    <a:pt x="1123602" y="14109"/>
                  </a:cubicBezTo>
                  <a:cubicBezTo>
                    <a:pt x="1213825" y="5378"/>
                    <a:pt x="1294308" y="1045"/>
                    <a:pt x="1366359" y="169"/>
                  </a:cubicBezTo>
                  <a:close/>
                </a:path>
              </a:pathLst>
            </a:custGeom>
            <a:solidFill>
              <a:srgbClr val="3A4F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/>
            </a:p>
          </p:txBody>
        </p:sp>
        <p:sp>
          <p:nvSpPr>
            <p:cNvPr id="16394" name="TextBox 2"/>
            <p:cNvSpPr txBox="1">
              <a:spLocks noChangeArrowheads="1"/>
            </p:cNvSpPr>
            <p:nvPr/>
          </p:nvSpPr>
          <p:spPr bwMode="auto">
            <a:xfrm>
              <a:off x="2049930" y="448609"/>
              <a:ext cx="184730" cy="362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20000"/>
                </a:lnSpc>
              </a:pPr>
              <a:endParaRPr lang="zh-CN" altLang="en-US" sz="160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16395" name="组合 3"/>
          <p:cNvGrpSpPr>
            <a:grpSpLocks/>
          </p:cNvGrpSpPr>
          <p:nvPr/>
        </p:nvGrpSpPr>
        <p:grpSpPr bwMode="auto">
          <a:xfrm>
            <a:off x="6572250" y="2194818"/>
            <a:ext cx="4809624" cy="3676593"/>
            <a:chOff x="0" y="0"/>
            <a:chExt cx="3759200" cy="2565400"/>
          </a:xfrm>
        </p:grpSpPr>
        <p:sp>
          <p:nvSpPr>
            <p:cNvPr id="13" name="任意多边形 17"/>
            <p:cNvSpPr/>
            <p:nvPr/>
          </p:nvSpPr>
          <p:spPr bwMode="auto">
            <a:xfrm>
              <a:off x="0" y="0"/>
              <a:ext cx="3759200" cy="2124075"/>
            </a:xfrm>
            <a:custGeom>
              <a:avLst/>
              <a:gdLst>
                <a:gd name="T0" fmla="*/ 76200 w 3759200"/>
                <a:gd name="T1" fmla="*/ 0 h 2122887"/>
                <a:gd name="T2" fmla="*/ 2628900 w 3759200"/>
                <a:gd name="T3" fmla="*/ 146050 h 2122887"/>
                <a:gd name="T4" fmla="*/ 3759200 w 3759200"/>
                <a:gd name="T5" fmla="*/ 444500 h 2122887"/>
                <a:gd name="T6" fmla="*/ 3702050 w 3759200"/>
                <a:gd name="T7" fmla="*/ 1828800 h 2122887"/>
                <a:gd name="T8" fmla="*/ 2736850 w 3759200"/>
                <a:gd name="T9" fmla="*/ 1676400 h 2122887"/>
                <a:gd name="T10" fmla="*/ 0 w 3759200"/>
                <a:gd name="T11" fmla="*/ 1962150 h 2122887"/>
                <a:gd name="T12" fmla="*/ 76200 w 3759200"/>
                <a:gd name="T13" fmla="*/ 0 h 2122887"/>
                <a:gd name="T14" fmla="*/ 0 w 3759200"/>
                <a:gd name="T15" fmla="*/ 0 h 2122887"/>
                <a:gd name="T16" fmla="*/ 3759200 w 3759200"/>
                <a:gd name="T17" fmla="*/ 2122887 h 21228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T14" t="T15" r="T16" b="T17"/>
              <a:pathLst>
                <a:path w="3759200" h="2122887">
                  <a:moveTo>
                    <a:pt x="76200" y="0"/>
                  </a:moveTo>
                  <a:cubicBezTo>
                    <a:pt x="876300" y="548217"/>
                    <a:pt x="2048933" y="135467"/>
                    <a:pt x="2628900" y="146050"/>
                  </a:cubicBezTo>
                  <a:cubicBezTo>
                    <a:pt x="3208867" y="156633"/>
                    <a:pt x="3484033" y="224367"/>
                    <a:pt x="3759200" y="444500"/>
                  </a:cubicBezTo>
                  <a:lnTo>
                    <a:pt x="3702050" y="1828800"/>
                  </a:lnTo>
                  <a:cubicBezTo>
                    <a:pt x="3557058" y="1818217"/>
                    <a:pt x="3458633" y="1606550"/>
                    <a:pt x="2736850" y="1676400"/>
                  </a:cubicBezTo>
                  <a:cubicBezTo>
                    <a:pt x="2015067" y="1746250"/>
                    <a:pt x="931333" y="2425700"/>
                    <a:pt x="0" y="1962150"/>
                  </a:cubicBezTo>
                  <a:lnTo>
                    <a:pt x="76200" y="0"/>
                  </a:lnTo>
                  <a:close/>
                </a:path>
              </a:pathLst>
            </a:custGeom>
            <a:solidFill>
              <a:srgbClr val="F49B18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 sz="200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4" name="任意多边形 18"/>
            <p:cNvSpPr/>
            <p:nvPr/>
          </p:nvSpPr>
          <p:spPr bwMode="auto">
            <a:xfrm>
              <a:off x="1612900" y="1663700"/>
              <a:ext cx="2089150" cy="901700"/>
            </a:xfrm>
            <a:custGeom>
              <a:avLst/>
              <a:gdLst>
                <a:gd name="T0" fmla="*/ 2088802 w 2088803"/>
                <a:gd name="T1" fmla="*/ 166506 h 901836"/>
                <a:gd name="T2" fmla="*/ 2088803 w 2088803"/>
                <a:gd name="T3" fmla="*/ 166508 h 901836"/>
                <a:gd name="T4" fmla="*/ 2088802 w 2088803"/>
                <a:gd name="T5" fmla="*/ 166508 h 901836"/>
                <a:gd name="T6" fmla="*/ 2088802 w 2088803"/>
                <a:gd name="T7" fmla="*/ 166506 h 901836"/>
                <a:gd name="T8" fmla="*/ 1366359 w 2088803"/>
                <a:gd name="T9" fmla="*/ 169 h 901836"/>
                <a:gd name="T10" fmla="*/ 2088767 w 2088803"/>
                <a:gd name="T11" fmla="*/ 166501 h 901836"/>
                <a:gd name="T12" fmla="*/ 0 w 2088803"/>
                <a:gd name="T13" fmla="*/ 901836 h 901836"/>
                <a:gd name="T14" fmla="*/ 12700 w 2088803"/>
                <a:gd name="T15" fmla="*/ 383229 h 901836"/>
                <a:gd name="T16" fmla="*/ 14618 w 2088803"/>
                <a:gd name="T17" fmla="*/ 305890 h 901836"/>
                <a:gd name="T18" fmla="*/ 1123602 w 2088803"/>
                <a:gd name="T19" fmla="*/ 14109 h 901836"/>
                <a:gd name="T20" fmla="*/ 1366359 w 2088803"/>
                <a:gd name="T21" fmla="*/ 169 h 9018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88803" h="901836">
                  <a:moveTo>
                    <a:pt x="2088802" y="166506"/>
                  </a:moveTo>
                  <a:lnTo>
                    <a:pt x="2088803" y="166508"/>
                  </a:lnTo>
                  <a:lnTo>
                    <a:pt x="2088802" y="166508"/>
                  </a:lnTo>
                  <a:lnTo>
                    <a:pt x="2088802" y="166506"/>
                  </a:lnTo>
                  <a:close/>
                  <a:moveTo>
                    <a:pt x="1366359" y="169"/>
                  </a:moveTo>
                  <a:cubicBezTo>
                    <a:pt x="1870672" y="-5965"/>
                    <a:pt x="1961917" y="157219"/>
                    <a:pt x="2088767" y="166501"/>
                  </a:cubicBezTo>
                  <a:cubicBezTo>
                    <a:pt x="1309026" y="-35244"/>
                    <a:pt x="623017" y="558111"/>
                    <a:pt x="0" y="901836"/>
                  </a:cubicBezTo>
                  <a:lnTo>
                    <a:pt x="12700" y="383229"/>
                  </a:lnTo>
                  <a:lnTo>
                    <a:pt x="14618" y="305890"/>
                  </a:lnTo>
                  <a:cubicBezTo>
                    <a:pt x="425088" y="191021"/>
                    <a:pt x="808776" y="44576"/>
                    <a:pt x="1123602" y="14109"/>
                  </a:cubicBezTo>
                  <a:cubicBezTo>
                    <a:pt x="1213825" y="5378"/>
                    <a:pt x="1294308" y="1045"/>
                    <a:pt x="1366359" y="169"/>
                  </a:cubicBezTo>
                  <a:close/>
                </a:path>
              </a:pathLst>
            </a:custGeom>
            <a:solidFill>
              <a:srgbClr val="3A4F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 dirty="0"/>
            </a:p>
          </p:txBody>
        </p:sp>
        <p:sp>
          <p:nvSpPr>
            <p:cNvPr id="16399" name="TextBox 9"/>
            <p:cNvSpPr txBox="1">
              <a:spLocks noChangeArrowheads="1"/>
            </p:cNvSpPr>
            <p:nvPr/>
          </p:nvSpPr>
          <p:spPr bwMode="auto">
            <a:xfrm>
              <a:off x="2218392" y="556184"/>
              <a:ext cx="184730" cy="362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20000"/>
                </a:lnSpc>
              </a:pPr>
              <a:endParaRPr lang="zh-CN" altLang="en-US" sz="16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130968" y="2671763"/>
            <a:ext cx="449989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400" b="1" dirty="0" err="1" smtClean="0"/>
              <a:t>Nilai</a:t>
            </a:r>
            <a:r>
              <a:rPr lang="en-ID" sz="2400" b="1" dirty="0" smtClean="0"/>
              <a:t>   </a:t>
            </a:r>
            <a:r>
              <a:rPr lang="en-ID" sz="2400" b="1" dirty="0" err="1"/>
              <a:t>tegangan</a:t>
            </a:r>
            <a:r>
              <a:rPr lang="en-ID" sz="2400" b="1" dirty="0"/>
              <a:t>   </a:t>
            </a:r>
            <a:r>
              <a:rPr lang="en-ID" sz="2400" b="1" dirty="0" err="1"/>
              <a:t>dan</a:t>
            </a:r>
            <a:r>
              <a:rPr lang="en-ID" sz="2400" b="1" dirty="0"/>
              <a:t>   </a:t>
            </a:r>
            <a:r>
              <a:rPr lang="en-ID" sz="2400" b="1" dirty="0" err="1"/>
              <a:t>arus</a:t>
            </a:r>
            <a:r>
              <a:rPr lang="en-ID" sz="2400" b="1" dirty="0"/>
              <a:t>   </a:t>
            </a:r>
            <a:r>
              <a:rPr lang="en-ID" sz="2400" b="1" dirty="0" err="1"/>
              <a:t>efektif</a:t>
            </a:r>
            <a:r>
              <a:rPr lang="en-ID" sz="2400" b="1" dirty="0"/>
              <a:t>   </a:t>
            </a:r>
            <a:r>
              <a:rPr lang="en-ID" sz="2400" b="1" dirty="0" err="1"/>
              <a:t>pada</a:t>
            </a:r>
            <a:r>
              <a:rPr lang="en-ID" sz="2400" b="1" dirty="0"/>
              <a:t>   </a:t>
            </a:r>
            <a:r>
              <a:rPr lang="en-ID" sz="2400" b="1" dirty="0" err="1"/>
              <a:t>arus</a:t>
            </a:r>
            <a:r>
              <a:rPr lang="en-ID" sz="2400" b="1" dirty="0"/>
              <a:t> </a:t>
            </a:r>
            <a:r>
              <a:rPr lang="en-ID" sz="2400" b="1" dirty="0" err="1"/>
              <a:t>bolak</a:t>
            </a:r>
            <a:r>
              <a:rPr lang="en-ID" sz="2400" b="1" dirty="0"/>
              <a:t> –  </a:t>
            </a:r>
            <a:r>
              <a:rPr lang="en-ID" sz="2400" b="1" dirty="0" err="1"/>
              <a:t>balik</a:t>
            </a:r>
            <a:r>
              <a:rPr lang="en-ID" sz="2400" b="1" dirty="0"/>
              <a:t>  </a:t>
            </a:r>
            <a:r>
              <a:rPr lang="en-ID" sz="2400" b="1" dirty="0" err="1"/>
              <a:t>menunjukan</a:t>
            </a:r>
            <a:r>
              <a:rPr lang="en-ID" sz="2400" b="1" dirty="0"/>
              <a:t>  </a:t>
            </a:r>
            <a:r>
              <a:rPr lang="en-ID" sz="2400" b="1" dirty="0" err="1"/>
              <a:t>gejala</a:t>
            </a:r>
            <a:r>
              <a:rPr lang="en-ID" sz="2400" b="1" dirty="0"/>
              <a:t>  yang  </a:t>
            </a:r>
            <a:r>
              <a:rPr lang="en-ID" sz="2400" b="1" dirty="0" err="1"/>
              <a:t>sama</a:t>
            </a:r>
            <a:r>
              <a:rPr lang="en-ID" sz="2400" b="1" dirty="0"/>
              <a:t>  </a:t>
            </a:r>
            <a:r>
              <a:rPr lang="en-ID" sz="2400" b="1" dirty="0" err="1"/>
              <a:t>seperti</a:t>
            </a:r>
            <a:r>
              <a:rPr lang="en-ID" sz="2400" b="1" dirty="0"/>
              <a:t> </a:t>
            </a:r>
            <a:r>
              <a:rPr lang="en-ID" sz="2400" b="1" dirty="0" err="1"/>
              <a:t>panas</a:t>
            </a:r>
            <a:r>
              <a:rPr lang="en-ID" sz="2400" b="1" dirty="0"/>
              <a:t>  yang  </a:t>
            </a:r>
            <a:r>
              <a:rPr lang="en-ID" sz="2400" b="1" dirty="0" err="1"/>
              <a:t>timbul</a:t>
            </a:r>
            <a:r>
              <a:rPr lang="en-ID" sz="2400" b="1" dirty="0"/>
              <a:t>  </a:t>
            </a:r>
            <a:r>
              <a:rPr lang="en-ID" sz="2400" b="1" dirty="0" err="1"/>
              <a:t>jika</a:t>
            </a:r>
            <a:r>
              <a:rPr lang="en-ID" sz="2400" b="1" dirty="0"/>
              <a:t> </a:t>
            </a:r>
            <a:r>
              <a:rPr lang="en-ID" sz="2400" b="1" dirty="0" err="1"/>
              <a:t>dilewati</a:t>
            </a:r>
            <a:r>
              <a:rPr lang="en-ID" sz="2400" b="1" dirty="0"/>
              <a:t> </a:t>
            </a:r>
            <a:r>
              <a:rPr lang="en-ID" sz="2400" b="1" dirty="0" err="1"/>
              <a:t>arus</a:t>
            </a:r>
            <a:r>
              <a:rPr lang="en-ID" sz="2400" b="1" dirty="0"/>
              <a:t> </a:t>
            </a:r>
            <a:r>
              <a:rPr lang="en-ID" sz="2400" b="1" dirty="0" err="1"/>
              <a:t>searah</a:t>
            </a:r>
            <a:r>
              <a:rPr lang="en-ID" sz="2400" b="1" dirty="0"/>
              <a:t> :</a:t>
            </a:r>
            <a:endParaRPr lang="en-US" sz="2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6585811" y="2765255"/>
                <a:ext cx="5205136" cy="19242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ID" sz="2400" b="1" dirty="0" smtClean="0"/>
                  <a:t>Tegangan</a:t>
                </a:r>
                <a:r>
                  <a:rPr lang="en-ID" sz="2400" b="1" dirty="0"/>
                  <a:t> </a:t>
                </a:r>
                <a:r>
                  <a:rPr lang="en-ID" sz="2400" b="1" dirty="0" err="1"/>
                  <a:t>Efektif</a:t>
                </a:r>
                <a:r>
                  <a:rPr lang="en-ID" sz="24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ID" sz="2400" b="1" i="1">
                            <a:latin typeface="Cambria Math"/>
                          </a:rPr>
                          <m:t>𝑻𝒆𝒈𝒂𝒏𝒈𝒂𝒏</m:t>
                        </m:r>
                        <m:r>
                          <a:rPr lang="en-ID" sz="2400" b="1" i="1">
                            <a:latin typeface="Cambria Math"/>
                          </a:rPr>
                          <m:t> </m:t>
                        </m:r>
                        <m:r>
                          <a:rPr lang="en-ID" sz="2400" b="1" i="1">
                            <a:latin typeface="Cambria Math"/>
                          </a:rPr>
                          <m:t>𝑴𝒂𝒌𝒔𝒊𝒎𝒖𝒎</m:t>
                        </m:r>
                      </m:num>
                      <m:den>
                        <m:r>
                          <a:rPr lang="en-ID" sz="2400" b="1" i="1">
                            <a:latin typeface="Cambria Math"/>
                          </a:rPr>
                          <m:t>√</m:t>
                        </m:r>
                        <m:r>
                          <a:rPr lang="en-ID" sz="24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endParaRPr lang="en-US" sz="2400" b="1" dirty="0"/>
              </a:p>
              <a:p>
                <a:r>
                  <a:rPr lang="en-ID" sz="2400" b="1" dirty="0"/>
                  <a:t> </a:t>
                </a:r>
                <a:r>
                  <a:rPr lang="en-ID" sz="2400" b="1" dirty="0" smtClean="0"/>
                  <a:t>= </a:t>
                </a:r>
                <a:r>
                  <a:rPr lang="en-ID" sz="2400" b="1" dirty="0"/>
                  <a:t>0,707 </a:t>
                </a:r>
                <a:r>
                  <a:rPr lang="en-ID" sz="2400" b="1" dirty="0" err="1"/>
                  <a:t>Tegangan</a:t>
                </a:r>
                <a:r>
                  <a:rPr lang="en-ID" sz="2400" b="1" dirty="0"/>
                  <a:t> </a:t>
                </a:r>
                <a:r>
                  <a:rPr lang="en-ID" sz="2400" b="1" dirty="0" err="1" smtClean="0"/>
                  <a:t>Maksimum</a:t>
                </a:r>
                <a:endParaRPr lang="en-ID" sz="2400" b="1" dirty="0" smtClean="0"/>
              </a:p>
              <a:p>
                <a:endParaRPr lang="en-ID" sz="2400" b="1" dirty="0" smtClean="0"/>
              </a:p>
              <a:p>
                <a:r>
                  <a:rPr lang="en-ID" sz="2400" b="1" dirty="0" err="1" smtClean="0"/>
                  <a:t>Ief</a:t>
                </a:r>
                <a:r>
                  <a:rPr lang="en-ID" sz="2400" b="1" dirty="0" smtClean="0"/>
                  <a:t> </a:t>
                </a:r>
                <a:r>
                  <a:rPr lang="en-ID" sz="24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ID" sz="2400" b="1" i="1">
                            <a:latin typeface="Cambria Math"/>
                          </a:rPr>
                          <m:t>𝑰</m:t>
                        </m:r>
                        <m:r>
                          <a:rPr lang="en-ID" sz="2400" b="1" i="1">
                            <a:latin typeface="Cambria Math"/>
                          </a:rPr>
                          <m:t> </m:t>
                        </m:r>
                        <m:r>
                          <a:rPr lang="en-ID" sz="2400" b="1" i="1">
                            <a:latin typeface="Cambria Math"/>
                          </a:rPr>
                          <m:t>𝒎𝒂𝒌</m:t>
                        </m:r>
                      </m:num>
                      <m:den>
                        <m:r>
                          <a:rPr lang="en-ID" sz="2400" b="1" i="1">
                            <a:latin typeface="Cambria Math"/>
                          </a:rPr>
                          <m:t>√</m:t>
                        </m:r>
                        <m:r>
                          <a:rPr lang="en-ID" sz="2400" b="1" i="1"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ID" sz="2400" b="1" dirty="0" smtClean="0"/>
                  <a:t>= </a:t>
                </a:r>
                <a:r>
                  <a:rPr lang="en-ID" sz="2400" b="1" dirty="0"/>
                  <a:t>0,707 I </a:t>
                </a:r>
                <a:r>
                  <a:rPr lang="en-ID" sz="2400" b="1" dirty="0" err="1"/>
                  <a:t>mak</a:t>
                </a:r>
                <a:endParaRPr lang="en-US" sz="2400" b="1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5811" y="2765255"/>
                <a:ext cx="5205136" cy="1924245"/>
              </a:xfrm>
              <a:prstGeom prst="rect">
                <a:avLst/>
              </a:prstGeom>
              <a:blipFill rotWithShape="1">
                <a:blip r:embed="rId2"/>
                <a:stretch>
                  <a:fillRect l="-1756"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1" name="组合 40"/>
          <p:cNvGrpSpPr>
            <a:grpSpLocks/>
          </p:cNvGrpSpPr>
          <p:nvPr/>
        </p:nvGrpSpPr>
        <p:grpSpPr bwMode="auto">
          <a:xfrm>
            <a:off x="825500" y="1042988"/>
            <a:ext cx="6007100" cy="684212"/>
            <a:chOff x="1071563" y="5353051"/>
            <a:chExt cx="10006012" cy="1139825"/>
          </a:xfrm>
        </p:grpSpPr>
        <p:sp>
          <p:nvSpPr>
            <p:cNvPr id="15362" name="Freeform 30"/>
            <p:cNvSpPr>
              <a:spLocks noChangeArrowheads="1"/>
            </p:cNvSpPr>
            <p:nvPr/>
          </p:nvSpPr>
          <p:spPr bwMode="auto">
            <a:xfrm>
              <a:off x="1071563" y="5353051"/>
              <a:ext cx="10006012" cy="1139825"/>
            </a:xfrm>
            <a:custGeom>
              <a:avLst/>
              <a:gdLst>
                <a:gd name="T0" fmla="*/ 603 w 603"/>
                <a:gd name="T1" fmla="*/ 33 h 66"/>
                <a:gd name="T2" fmla="*/ 570 w 603"/>
                <a:gd name="T3" fmla="*/ 66 h 66"/>
                <a:gd name="T4" fmla="*/ 33 w 603"/>
                <a:gd name="T5" fmla="*/ 66 h 66"/>
                <a:gd name="T6" fmla="*/ 0 w 603"/>
                <a:gd name="T7" fmla="*/ 33 h 66"/>
                <a:gd name="T8" fmla="*/ 0 w 603"/>
                <a:gd name="T9" fmla="*/ 33 h 66"/>
                <a:gd name="T10" fmla="*/ 33 w 603"/>
                <a:gd name="T11" fmla="*/ 0 h 66"/>
                <a:gd name="T12" fmla="*/ 570 w 603"/>
                <a:gd name="T13" fmla="*/ 0 h 66"/>
                <a:gd name="T14" fmla="*/ 603 w 603"/>
                <a:gd name="T15" fmla="*/ 33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3" h="66">
                  <a:moveTo>
                    <a:pt x="603" y="33"/>
                  </a:moveTo>
                  <a:cubicBezTo>
                    <a:pt x="603" y="51"/>
                    <a:pt x="589" y="66"/>
                    <a:pt x="570" y="66"/>
                  </a:cubicBezTo>
                  <a:cubicBezTo>
                    <a:pt x="33" y="66"/>
                    <a:pt x="33" y="66"/>
                    <a:pt x="33" y="66"/>
                  </a:cubicBezTo>
                  <a:cubicBezTo>
                    <a:pt x="15" y="66"/>
                    <a:pt x="0" y="51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570" y="0"/>
                    <a:pt x="570" y="0"/>
                    <a:pt x="570" y="0"/>
                  </a:cubicBezTo>
                  <a:cubicBezTo>
                    <a:pt x="589" y="0"/>
                    <a:pt x="603" y="15"/>
                    <a:pt x="603" y="33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5363" name="Freeform 31"/>
            <p:cNvSpPr>
              <a:spLocks noChangeArrowheads="1"/>
            </p:cNvSpPr>
            <p:nvPr/>
          </p:nvSpPr>
          <p:spPr bwMode="auto">
            <a:xfrm>
              <a:off x="9301163" y="5353051"/>
              <a:ext cx="1776412" cy="1139825"/>
            </a:xfrm>
            <a:custGeom>
              <a:avLst/>
              <a:gdLst>
                <a:gd name="T0" fmla="*/ 74 w 107"/>
                <a:gd name="T1" fmla="*/ 0 h 66"/>
                <a:gd name="T2" fmla="*/ 0 w 107"/>
                <a:gd name="T3" fmla="*/ 0 h 66"/>
                <a:gd name="T4" fmla="*/ 0 w 107"/>
                <a:gd name="T5" fmla="*/ 66 h 66"/>
                <a:gd name="T6" fmla="*/ 74 w 107"/>
                <a:gd name="T7" fmla="*/ 66 h 66"/>
                <a:gd name="T8" fmla="*/ 107 w 107"/>
                <a:gd name="T9" fmla="*/ 33 h 66"/>
                <a:gd name="T10" fmla="*/ 74 w 107"/>
                <a:gd name="T11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7" h="66">
                  <a:moveTo>
                    <a:pt x="7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74" y="66"/>
                    <a:pt x="74" y="66"/>
                    <a:pt x="74" y="66"/>
                  </a:cubicBezTo>
                  <a:cubicBezTo>
                    <a:pt x="93" y="66"/>
                    <a:pt x="107" y="51"/>
                    <a:pt x="107" y="33"/>
                  </a:cubicBezTo>
                  <a:cubicBezTo>
                    <a:pt x="107" y="15"/>
                    <a:pt x="93" y="0"/>
                    <a:pt x="74" y="0"/>
                  </a:cubicBezTo>
                  <a:close/>
                </a:path>
              </a:pathLst>
            </a:custGeom>
            <a:solidFill>
              <a:srgbClr val="2D68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5364" name="Freeform 32"/>
            <p:cNvSpPr>
              <a:spLocks noEditPoints="1" noChangeArrowheads="1"/>
            </p:cNvSpPr>
            <p:nvPr/>
          </p:nvSpPr>
          <p:spPr bwMode="auto">
            <a:xfrm>
              <a:off x="9631082" y="5449421"/>
              <a:ext cx="928687" cy="984250"/>
            </a:xfrm>
            <a:custGeom>
              <a:avLst/>
              <a:gdLst>
                <a:gd name="T0" fmla="*/ 34 w 56"/>
                <a:gd name="T1" fmla="*/ 8 h 57"/>
                <a:gd name="T2" fmla="*/ 7 w 56"/>
                <a:gd name="T3" fmla="*/ 8 h 57"/>
                <a:gd name="T4" fmla="*/ 7 w 56"/>
                <a:gd name="T5" fmla="*/ 34 h 57"/>
                <a:gd name="T6" fmla="*/ 31 w 56"/>
                <a:gd name="T7" fmla="*/ 37 h 57"/>
                <a:gd name="T8" fmla="*/ 51 w 56"/>
                <a:gd name="T9" fmla="*/ 57 h 57"/>
                <a:gd name="T10" fmla="*/ 56 w 56"/>
                <a:gd name="T11" fmla="*/ 52 h 57"/>
                <a:gd name="T12" fmla="*/ 36 w 56"/>
                <a:gd name="T13" fmla="*/ 32 h 57"/>
                <a:gd name="T14" fmla="*/ 34 w 56"/>
                <a:gd name="T15" fmla="*/ 8 h 57"/>
                <a:gd name="T16" fmla="*/ 30 w 56"/>
                <a:gd name="T17" fmla="*/ 31 h 57"/>
                <a:gd name="T18" fmla="*/ 11 w 56"/>
                <a:gd name="T19" fmla="*/ 31 h 57"/>
                <a:gd name="T20" fmla="*/ 11 w 56"/>
                <a:gd name="T21" fmla="*/ 11 h 57"/>
                <a:gd name="T22" fmla="*/ 30 w 56"/>
                <a:gd name="T23" fmla="*/ 11 h 57"/>
                <a:gd name="T24" fmla="*/ 30 w 56"/>
                <a:gd name="T25" fmla="*/ 31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57">
                  <a:moveTo>
                    <a:pt x="34" y="8"/>
                  </a:moveTo>
                  <a:cubicBezTo>
                    <a:pt x="26" y="0"/>
                    <a:pt x="14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14" y="41"/>
                    <a:pt x="24" y="42"/>
                    <a:pt x="31" y="37"/>
                  </a:cubicBezTo>
                  <a:cubicBezTo>
                    <a:pt x="51" y="57"/>
                    <a:pt x="51" y="57"/>
                    <a:pt x="51" y="5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36" y="32"/>
                    <a:pt x="36" y="32"/>
                    <a:pt x="36" y="32"/>
                  </a:cubicBezTo>
                  <a:cubicBezTo>
                    <a:pt x="41" y="25"/>
                    <a:pt x="40" y="14"/>
                    <a:pt x="34" y="8"/>
                  </a:cubicBezTo>
                  <a:close/>
                  <a:moveTo>
                    <a:pt x="30" y="31"/>
                  </a:moveTo>
                  <a:cubicBezTo>
                    <a:pt x="25" y="36"/>
                    <a:pt x="16" y="36"/>
                    <a:pt x="11" y="31"/>
                  </a:cubicBezTo>
                  <a:cubicBezTo>
                    <a:pt x="5" y="26"/>
                    <a:pt x="5" y="17"/>
                    <a:pt x="11" y="11"/>
                  </a:cubicBezTo>
                  <a:cubicBezTo>
                    <a:pt x="16" y="6"/>
                    <a:pt x="25" y="6"/>
                    <a:pt x="30" y="11"/>
                  </a:cubicBezTo>
                  <a:cubicBezTo>
                    <a:pt x="36" y="17"/>
                    <a:pt x="36" y="26"/>
                    <a:pt x="30" y="3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</p:grpSp>
      <p:sp>
        <p:nvSpPr>
          <p:cNvPr id="67" name="文本框 66"/>
          <p:cNvSpPr txBox="1"/>
          <p:nvPr/>
        </p:nvSpPr>
        <p:spPr>
          <a:xfrm>
            <a:off x="1790700" y="1117600"/>
            <a:ext cx="265771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ID" sz="3200" b="1" dirty="0" err="1"/>
              <a:t>Rangkaian</a:t>
            </a:r>
            <a:r>
              <a:rPr lang="en-ID" sz="3200" b="1" dirty="0"/>
              <a:t> RLC</a:t>
            </a:r>
            <a:endParaRPr lang="en-US" sz="3200" dirty="0"/>
          </a:p>
        </p:txBody>
      </p:sp>
      <p:sp>
        <p:nvSpPr>
          <p:cNvPr id="15368" name="文本框 60"/>
          <p:cNvSpPr txBox="1">
            <a:spLocks noChangeArrowheads="1"/>
          </p:cNvSpPr>
          <p:nvPr/>
        </p:nvSpPr>
        <p:spPr bwMode="auto">
          <a:xfrm>
            <a:off x="1350963" y="1911866"/>
            <a:ext cx="29957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lvl="1"/>
            <a:r>
              <a:rPr lang="en-ID" sz="2400" dirty="0" err="1"/>
              <a:t>Rangkaian</a:t>
            </a:r>
            <a:r>
              <a:rPr lang="en-ID" sz="2400" dirty="0"/>
              <a:t> RLC Seri</a:t>
            </a:r>
            <a:endParaRPr lang="en-US" sz="2400" dirty="0"/>
          </a:p>
        </p:txBody>
      </p:sp>
      <p:sp>
        <p:nvSpPr>
          <p:cNvPr id="84" name="任意多边形 83"/>
          <p:cNvSpPr/>
          <p:nvPr/>
        </p:nvSpPr>
        <p:spPr>
          <a:xfrm>
            <a:off x="1790699" y="2618082"/>
            <a:ext cx="6366711" cy="3445834"/>
          </a:xfrm>
          <a:custGeom>
            <a:avLst/>
            <a:gdLst>
              <a:gd name="connsiteX0" fmla="*/ 0 w 2376264"/>
              <a:gd name="connsiteY0" fmla="*/ 0 h 989386"/>
              <a:gd name="connsiteX1" fmla="*/ 2376264 w 2376264"/>
              <a:gd name="connsiteY1" fmla="*/ 0 h 989386"/>
              <a:gd name="connsiteX2" fmla="*/ 2376264 w 2376264"/>
              <a:gd name="connsiteY2" fmla="*/ 770880 h 989386"/>
              <a:gd name="connsiteX3" fmla="*/ 1377691 w 2376264"/>
              <a:gd name="connsiteY3" fmla="*/ 770880 h 989386"/>
              <a:gd name="connsiteX4" fmla="*/ 1188132 w 2376264"/>
              <a:gd name="connsiteY4" fmla="*/ 989386 h 989386"/>
              <a:gd name="connsiteX5" fmla="*/ 998573 w 2376264"/>
              <a:gd name="connsiteY5" fmla="*/ 770880 h 989386"/>
              <a:gd name="connsiteX6" fmla="*/ 0 w 2376264"/>
              <a:gd name="connsiteY6" fmla="*/ 770880 h 989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6264" h="989386">
                <a:moveTo>
                  <a:pt x="0" y="0"/>
                </a:moveTo>
                <a:lnTo>
                  <a:pt x="2376264" y="0"/>
                </a:lnTo>
                <a:lnTo>
                  <a:pt x="2376264" y="770880"/>
                </a:lnTo>
                <a:lnTo>
                  <a:pt x="1377691" y="770880"/>
                </a:lnTo>
                <a:lnTo>
                  <a:pt x="1188132" y="989386"/>
                </a:lnTo>
                <a:lnTo>
                  <a:pt x="998573" y="770880"/>
                </a:lnTo>
                <a:lnTo>
                  <a:pt x="0" y="770880"/>
                </a:lnTo>
                <a:close/>
              </a:path>
            </a:pathLst>
          </a:custGeom>
          <a:solidFill>
            <a:srgbClr val="649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ID" sz="2400" dirty="0" err="1"/>
              <a:t>Amplitudo</a:t>
            </a:r>
            <a:r>
              <a:rPr lang="en-ID" sz="2400" dirty="0"/>
              <a:t>  </a:t>
            </a:r>
            <a:r>
              <a:rPr lang="en-ID" sz="2400" dirty="0" err="1"/>
              <a:t>arus</a:t>
            </a:r>
            <a:r>
              <a:rPr lang="en-ID" sz="2400" dirty="0"/>
              <a:t>  </a:t>
            </a:r>
            <a:r>
              <a:rPr lang="en-ID" sz="2400" dirty="0" err="1"/>
              <a:t>listrik</a:t>
            </a:r>
            <a:r>
              <a:rPr lang="en-ID" sz="2400" dirty="0"/>
              <a:t>  </a:t>
            </a:r>
            <a:r>
              <a:rPr lang="en-ID" sz="2400" dirty="0" err="1"/>
              <a:t>pada</a:t>
            </a:r>
            <a:r>
              <a:rPr lang="en-ID" sz="2400" dirty="0"/>
              <a:t>  </a:t>
            </a:r>
            <a:r>
              <a:rPr lang="en-ID" sz="2400" dirty="0" err="1"/>
              <a:t>rangkaian</a:t>
            </a:r>
            <a:r>
              <a:rPr lang="en-ID" sz="2400" dirty="0"/>
              <a:t>  </a:t>
            </a:r>
            <a:r>
              <a:rPr lang="en-ID" sz="2400" dirty="0" err="1"/>
              <a:t>ini</a:t>
            </a:r>
            <a:r>
              <a:rPr lang="en-ID" sz="2400" dirty="0"/>
              <a:t>  </a:t>
            </a:r>
            <a:r>
              <a:rPr lang="en-ID" sz="2400" dirty="0" err="1"/>
              <a:t>bergantung</a:t>
            </a:r>
            <a:r>
              <a:rPr lang="en-ID" sz="2400" dirty="0"/>
              <a:t>  </a:t>
            </a:r>
            <a:r>
              <a:rPr lang="en-ID" sz="2400" dirty="0" err="1"/>
              <a:t>pada</a:t>
            </a:r>
            <a:r>
              <a:rPr lang="en-ID" sz="2400" dirty="0"/>
              <a:t>  </a:t>
            </a:r>
            <a:r>
              <a:rPr lang="en-ID" sz="2400" dirty="0" err="1"/>
              <a:t>besar</a:t>
            </a:r>
            <a:r>
              <a:rPr lang="en-ID" sz="2400" dirty="0"/>
              <a:t>  </a:t>
            </a:r>
            <a:r>
              <a:rPr lang="en-ID" sz="2400" dirty="0" err="1"/>
              <a:t>frekuensi</a:t>
            </a:r>
            <a:r>
              <a:rPr lang="en-ID" sz="2400" dirty="0"/>
              <a:t> </a:t>
            </a:r>
            <a:r>
              <a:rPr lang="en-ID" sz="2400" dirty="0" err="1"/>
              <a:t>tgl.Amplitudo</a:t>
            </a:r>
            <a:r>
              <a:rPr lang="en-ID" sz="2400" dirty="0"/>
              <a:t> </a:t>
            </a:r>
            <a:r>
              <a:rPr lang="en-ID" sz="2400" dirty="0" err="1"/>
              <a:t>arus</a:t>
            </a:r>
            <a:r>
              <a:rPr lang="en-ID" sz="2400" dirty="0"/>
              <a:t> </a:t>
            </a:r>
            <a:r>
              <a:rPr lang="en-ID" sz="2400" dirty="0" err="1"/>
              <a:t>terbesar</a:t>
            </a:r>
            <a:r>
              <a:rPr lang="en-ID" sz="2400" dirty="0"/>
              <a:t> </a:t>
            </a:r>
            <a:r>
              <a:rPr lang="en-ID" sz="2400" dirty="0" err="1"/>
              <a:t>dicapai</a:t>
            </a:r>
            <a:r>
              <a:rPr lang="en-ID" sz="2400" dirty="0"/>
              <a:t> </a:t>
            </a:r>
            <a:r>
              <a:rPr lang="en-ID" sz="2400" dirty="0" err="1"/>
              <a:t>pada</a:t>
            </a:r>
            <a:r>
              <a:rPr lang="en-ID" sz="2400" dirty="0"/>
              <a:t> </a:t>
            </a:r>
            <a:r>
              <a:rPr lang="en-ID" sz="2400" dirty="0" err="1"/>
              <a:t>saat</a:t>
            </a:r>
            <a:r>
              <a:rPr lang="en-ID" sz="2400" dirty="0"/>
              <a:t> </a:t>
            </a:r>
            <a:r>
              <a:rPr lang="en-ID" sz="2400" dirty="0" err="1"/>
              <a:t>terjadi</a:t>
            </a:r>
            <a:r>
              <a:rPr lang="en-ID" sz="2400" dirty="0"/>
              <a:t> </a:t>
            </a:r>
            <a:r>
              <a:rPr lang="en-ID" sz="2400" dirty="0" err="1"/>
              <a:t>kondisi</a:t>
            </a:r>
            <a:r>
              <a:rPr lang="en-ID" sz="2400" dirty="0"/>
              <a:t> </a:t>
            </a:r>
            <a:r>
              <a:rPr lang="en-ID" sz="2400" dirty="0" err="1"/>
              <a:t>resonansi</a:t>
            </a:r>
            <a:r>
              <a:rPr lang="en-ID" sz="2400" dirty="0"/>
              <a:t>, </a:t>
            </a:r>
            <a:r>
              <a:rPr lang="en-ID" sz="2400" dirty="0" err="1"/>
              <a:t>yaitu</a:t>
            </a:r>
            <a:r>
              <a:rPr lang="en-ID" sz="2400" dirty="0"/>
              <a:t> </a:t>
            </a:r>
            <a:r>
              <a:rPr lang="en-ID" sz="2400" dirty="0" err="1"/>
              <a:t>kondisi</a:t>
            </a:r>
            <a:r>
              <a:rPr lang="en-ID" sz="2400" dirty="0"/>
              <a:t> </a:t>
            </a:r>
            <a:r>
              <a:rPr lang="en-ID" sz="2400" dirty="0" err="1"/>
              <a:t>ketika</a:t>
            </a:r>
            <a:r>
              <a:rPr lang="en-ID" sz="2400" dirty="0"/>
              <a:t> </a:t>
            </a:r>
            <a:r>
              <a:rPr lang="en-ID" sz="2400" dirty="0" err="1"/>
              <a:t>frekuensi</a:t>
            </a:r>
            <a:r>
              <a:rPr lang="en-ID" sz="2400" dirty="0"/>
              <a:t> </a:t>
            </a:r>
            <a:r>
              <a:rPr lang="en-ID" sz="2400" dirty="0" err="1"/>
              <a:t>tglsenilai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frekuensi</a:t>
            </a:r>
            <a:r>
              <a:rPr lang="en-ID" sz="2400" dirty="0"/>
              <a:t> </a:t>
            </a:r>
            <a:r>
              <a:rPr lang="en-ID" sz="2400" dirty="0" err="1"/>
              <a:t>alaminya.keberadaan</a:t>
            </a:r>
            <a:r>
              <a:rPr lang="en-ID" sz="2400" dirty="0"/>
              <a:t> </a:t>
            </a:r>
            <a:r>
              <a:rPr lang="en-ID" sz="2400" dirty="0" err="1"/>
              <a:t>tgl</a:t>
            </a:r>
            <a:r>
              <a:rPr lang="en-ID" sz="2400" dirty="0"/>
              <a:t> </a:t>
            </a:r>
            <a:r>
              <a:rPr lang="en-ID" sz="2400" dirty="0" err="1"/>
              <a:t>bertenaga</a:t>
            </a:r>
            <a:r>
              <a:rPr lang="en-ID" sz="2400" dirty="0"/>
              <a:t> </a:t>
            </a:r>
            <a:r>
              <a:rPr lang="en-ID" sz="2400" dirty="0" err="1"/>
              <a:t>menyebabkan</a:t>
            </a:r>
            <a:r>
              <a:rPr lang="en-ID" sz="2400" dirty="0"/>
              <a:t> </a:t>
            </a:r>
            <a:r>
              <a:rPr lang="en-ID" sz="2400" dirty="0" err="1"/>
              <a:t>adanya</a:t>
            </a:r>
            <a:r>
              <a:rPr lang="en-ID" sz="2400" dirty="0"/>
              <a:t> </a:t>
            </a:r>
            <a:r>
              <a:rPr lang="en-ID" sz="2400" dirty="0" err="1"/>
              <a:t>arus</a:t>
            </a:r>
            <a:r>
              <a:rPr lang="en-ID" sz="2400" dirty="0"/>
              <a:t> </a:t>
            </a:r>
            <a:r>
              <a:rPr lang="en-ID" sz="2400" dirty="0" err="1"/>
              <a:t>listrik</a:t>
            </a:r>
            <a:r>
              <a:rPr lang="en-ID" sz="2400" dirty="0"/>
              <a:t> </a:t>
            </a:r>
            <a:r>
              <a:rPr lang="en-ID" sz="2400" dirty="0" err="1"/>
              <a:t>tunak</a:t>
            </a:r>
            <a:r>
              <a:rPr lang="en-ID" sz="2400" dirty="0"/>
              <a:t> I.</a:t>
            </a:r>
            <a:endParaRPr lang="en-US" sz="2400" dirty="0"/>
          </a:p>
        </p:txBody>
      </p:sp>
      <p:pic>
        <p:nvPicPr>
          <p:cNvPr id="19" name="Picture 18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79" t="39105" r="55234" b="46327"/>
          <a:stretch/>
        </p:blipFill>
        <p:spPr bwMode="auto">
          <a:xfrm>
            <a:off x="8591049" y="2618082"/>
            <a:ext cx="2228850" cy="28442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46" name="组合 16"/>
          <p:cNvGrpSpPr>
            <a:grpSpLocks/>
          </p:cNvGrpSpPr>
          <p:nvPr/>
        </p:nvGrpSpPr>
        <p:grpSpPr bwMode="auto">
          <a:xfrm>
            <a:off x="1316705" y="1155031"/>
            <a:ext cx="5379451" cy="4184233"/>
            <a:chOff x="0" y="0"/>
            <a:chExt cx="2970212" cy="2895600"/>
          </a:xfrm>
        </p:grpSpPr>
        <p:sp>
          <p:nvSpPr>
            <p:cNvPr id="18447" name="任意多边形 8"/>
            <p:cNvSpPr>
              <a:spLocks noChangeArrowheads="1"/>
            </p:cNvSpPr>
            <p:nvPr/>
          </p:nvSpPr>
          <p:spPr bwMode="auto">
            <a:xfrm>
              <a:off x="279400" y="784225"/>
              <a:ext cx="112712" cy="260350"/>
            </a:xfrm>
            <a:custGeom>
              <a:avLst/>
              <a:gdLst>
                <a:gd name="T0" fmla="*/ 113104 w 113104"/>
                <a:gd name="T1" fmla="*/ 0 h 260335"/>
                <a:gd name="T2" fmla="*/ 113104 w 113104"/>
                <a:gd name="T3" fmla="*/ 260335 h 260335"/>
                <a:gd name="T4" fmla="*/ 0 w 113104"/>
                <a:gd name="T5" fmla="*/ 260335 h 260335"/>
                <a:gd name="T6" fmla="*/ 0 w 113104"/>
                <a:gd name="T7" fmla="*/ 114058 h 260335"/>
                <a:gd name="T8" fmla="*/ 69809 w 113104"/>
                <a:gd name="T9" fmla="*/ 8740 h 260335"/>
                <a:gd name="T10" fmla="*/ 113104 w 113104"/>
                <a:gd name="T11" fmla="*/ 0 h 260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3104" h="260335">
                  <a:moveTo>
                    <a:pt x="113104" y="0"/>
                  </a:moveTo>
                  <a:lnTo>
                    <a:pt x="113104" y="260335"/>
                  </a:lnTo>
                  <a:lnTo>
                    <a:pt x="0" y="260335"/>
                  </a:lnTo>
                  <a:lnTo>
                    <a:pt x="0" y="114058"/>
                  </a:lnTo>
                  <a:cubicBezTo>
                    <a:pt x="0" y="66714"/>
                    <a:pt x="28785" y="26092"/>
                    <a:pt x="69809" y="8740"/>
                  </a:cubicBezTo>
                  <a:lnTo>
                    <a:pt x="113104" y="0"/>
                  </a:lnTo>
                  <a:close/>
                </a:path>
              </a:pathLst>
            </a:custGeom>
            <a:solidFill>
              <a:srgbClr val="004E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8448" name="任意多边形 9"/>
            <p:cNvSpPr>
              <a:spLocks noChangeArrowheads="1"/>
            </p:cNvSpPr>
            <p:nvPr/>
          </p:nvSpPr>
          <p:spPr bwMode="auto">
            <a:xfrm flipH="1">
              <a:off x="2544762" y="784225"/>
              <a:ext cx="112713" cy="260350"/>
            </a:xfrm>
            <a:custGeom>
              <a:avLst/>
              <a:gdLst>
                <a:gd name="T0" fmla="*/ 113104 w 113104"/>
                <a:gd name="T1" fmla="*/ 0 h 260335"/>
                <a:gd name="T2" fmla="*/ 113104 w 113104"/>
                <a:gd name="T3" fmla="*/ 260335 h 260335"/>
                <a:gd name="T4" fmla="*/ 0 w 113104"/>
                <a:gd name="T5" fmla="*/ 260335 h 260335"/>
                <a:gd name="T6" fmla="*/ 0 w 113104"/>
                <a:gd name="T7" fmla="*/ 114058 h 260335"/>
                <a:gd name="T8" fmla="*/ 69809 w 113104"/>
                <a:gd name="T9" fmla="*/ 8740 h 260335"/>
                <a:gd name="T10" fmla="*/ 113104 w 113104"/>
                <a:gd name="T11" fmla="*/ 0 h 260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3104" h="260335">
                  <a:moveTo>
                    <a:pt x="113104" y="0"/>
                  </a:moveTo>
                  <a:lnTo>
                    <a:pt x="113104" y="260335"/>
                  </a:lnTo>
                  <a:lnTo>
                    <a:pt x="0" y="260335"/>
                  </a:lnTo>
                  <a:lnTo>
                    <a:pt x="0" y="114058"/>
                  </a:lnTo>
                  <a:cubicBezTo>
                    <a:pt x="0" y="66714"/>
                    <a:pt x="28785" y="26092"/>
                    <a:pt x="69809" y="8740"/>
                  </a:cubicBezTo>
                  <a:lnTo>
                    <a:pt x="113104" y="0"/>
                  </a:lnTo>
                  <a:close/>
                </a:path>
              </a:pathLst>
            </a:custGeom>
            <a:solidFill>
              <a:srgbClr val="004E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8449" name="矩形 10"/>
            <p:cNvSpPr>
              <a:spLocks noChangeArrowheads="1"/>
            </p:cNvSpPr>
            <p:nvPr/>
          </p:nvSpPr>
          <p:spPr bwMode="auto">
            <a:xfrm>
              <a:off x="357187" y="0"/>
              <a:ext cx="2222500" cy="1443037"/>
            </a:xfrm>
            <a:prstGeom prst="rect">
              <a:avLst/>
            </a:prstGeom>
            <a:gradFill rotWithShape="1">
              <a:gsLst>
                <a:gs pos="0">
                  <a:srgbClr val="F2F2F2"/>
                </a:gs>
                <a:gs pos="50000">
                  <a:srgbClr val="F2F2F2"/>
                </a:gs>
                <a:gs pos="100000">
                  <a:srgbClr val="F2F2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lnSpc>
                  <a:spcPct val="130000"/>
                </a:lnSpc>
              </a:pPr>
              <a:endParaRPr lang="zh-CN" altLang="en-US" sz="1600">
                <a:solidFill>
                  <a:srgbClr val="7F7F7F"/>
                </a:solidFill>
                <a:latin typeface="幼圆" pitchFamily="49" charset="-122"/>
                <a:ea typeface="幼圆" pitchFamily="49" charset="-122"/>
              </a:endParaRPr>
            </a:p>
          </p:txBody>
        </p:sp>
        <p:sp>
          <p:nvSpPr>
            <p:cNvPr id="19" name="任意多边形 11"/>
            <p:cNvSpPr/>
            <p:nvPr/>
          </p:nvSpPr>
          <p:spPr bwMode="auto">
            <a:xfrm>
              <a:off x="279400" y="868362"/>
              <a:ext cx="2378075" cy="1905000"/>
            </a:xfrm>
            <a:custGeom>
              <a:avLst/>
              <a:gdLst>
                <a:gd name="T0" fmla="*/ 0 w 2379133"/>
                <a:gd name="T1" fmla="*/ 0 h 1905000"/>
                <a:gd name="T2" fmla="*/ 9611 w 2379133"/>
                <a:gd name="T3" fmla="*/ 0 h 1905000"/>
                <a:gd name="T4" fmla="*/ 1189567 w 2379133"/>
                <a:gd name="T5" fmla="*/ 1075117 h 1905000"/>
                <a:gd name="T6" fmla="*/ 2369522 w 2379133"/>
                <a:gd name="T7" fmla="*/ 0 h 1905000"/>
                <a:gd name="T8" fmla="*/ 2379133 w 2379133"/>
                <a:gd name="T9" fmla="*/ 0 h 1905000"/>
                <a:gd name="T10" fmla="*/ 2379133 w 2379133"/>
                <a:gd name="T11" fmla="*/ 1905000 h 1905000"/>
                <a:gd name="T12" fmla="*/ 0 w 2379133"/>
                <a:gd name="T13" fmla="*/ 1905000 h 1905000"/>
                <a:gd name="T14" fmla="*/ 0 w 2379133"/>
                <a:gd name="T15" fmla="*/ 0 h 1905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79133" h="1905000">
                  <a:moveTo>
                    <a:pt x="0" y="0"/>
                  </a:moveTo>
                  <a:lnTo>
                    <a:pt x="9611" y="0"/>
                  </a:lnTo>
                  <a:lnTo>
                    <a:pt x="1189567" y="1075117"/>
                  </a:lnTo>
                  <a:lnTo>
                    <a:pt x="2369522" y="0"/>
                  </a:lnTo>
                  <a:lnTo>
                    <a:pt x="2379133" y="0"/>
                  </a:lnTo>
                  <a:lnTo>
                    <a:pt x="2379133" y="1905000"/>
                  </a:lnTo>
                  <a:lnTo>
                    <a:pt x="0" y="1905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9B18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 sz="200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8451" name="任意多边形 12"/>
            <p:cNvSpPr>
              <a:spLocks noChangeArrowheads="1"/>
            </p:cNvSpPr>
            <p:nvPr/>
          </p:nvSpPr>
          <p:spPr bwMode="auto">
            <a:xfrm>
              <a:off x="317500" y="2767012"/>
              <a:ext cx="2300287" cy="128588"/>
            </a:xfrm>
            <a:custGeom>
              <a:avLst/>
              <a:gdLst>
                <a:gd name="T0" fmla="*/ 0 w 2196843"/>
                <a:gd name="T1" fmla="*/ 0 h 129117"/>
                <a:gd name="T2" fmla="*/ 2196843 w 2196843"/>
                <a:gd name="T3" fmla="*/ 0 h 129117"/>
                <a:gd name="T4" fmla="*/ 2196843 w 2196843"/>
                <a:gd name="T5" fmla="*/ 14817 h 129117"/>
                <a:gd name="T6" fmla="*/ 2082543 w 2196843"/>
                <a:gd name="T7" fmla="*/ 129117 h 129117"/>
                <a:gd name="T8" fmla="*/ 114300 w 2196843"/>
                <a:gd name="T9" fmla="*/ 129117 h 129117"/>
                <a:gd name="T10" fmla="*/ 0 w 2196843"/>
                <a:gd name="T11" fmla="*/ 14817 h 129117"/>
                <a:gd name="T12" fmla="*/ 0 w 2196843"/>
                <a:gd name="T13" fmla="*/ 0 h 129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96843" h="129117">
                  <a:moveTo>
                    <a:pt x="0" y="0"/>
                  </a:moveTo>
                  <a:lnTo>
                    <a:pt x="2196843" y="0"/>
                  </a:lnTo>
                  <a:lnTo>
                    <a:pt x="2196843" y="14817"/>
                  </a:lnTo>
                  <a:cubicBezTo>
                    <a:pt x="2196843" y="77943"/>
                    <a:pt x="2145669" y="129117"/>
                    <a:pt x="2082543" y="129117"/>
                  </a:cubicBezTo>
                  <a:lnTo>
                    <a:pt x="114300" y="129117"/>
                  </a:lnTo>
                  <a:cubicBezTo>
                    <a:pt x="51174" y="129117"/>
                    <a:pt x="0" y="77943"/>
                    <a:pt x="0" y="1481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4E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21" name="任意多边形 13"/>
            <p:cNvSpPr>
              <a:spLocks noChangeArrowheads="1"/>
            </p:cNvSpPr>
            <p:nvPr/>
          </p:nvSpPr>
          <p:spPr bwMode="auto">
            <a:xfrm>
              <a:off x="414337" y="1333500"/>
              <a:ext cx="2108200" cy="1562100"/>
            </a:xfrm>
            <a:custGeom>
              <a:avLst/>
              <a:gdLst>
                <a:gd name="T0" fmla="*/ 783175 w 2108200"/>
                <a:gd name="T1" fmla="*/ 0 h 1562099"/>
                <a:gd name="T2" fmla="*/ 1325025 w 2108200"/>
                <a:gd name="T3" fmla="*/ 0 h 1562099"/>
                <a:gd name="T4" fmla="*/ 2108200 w 2108200"/>
                <a:gd name="T5" fmla="*/ 783176 h 1562099"/>
                <a:gd name="T6" fmla="*/ 2108200 w 2108200"/>
                <a:gd name="T7" fmla="*/ 1562100 h 1562099"/>
                <a:gd name="T8" fmla="*/ 0 w 2108200"/>
                <a:gd name="T9" fmla="*/ 1562100 h 1562099"/>
                <a:gd name="T10" fmla="*/ 0 w 2108200"/>
                <a:gd name="T11" fmla="*/ 783176 h 1562099"/>
                <a:gd name="T12" fmla="*/ 783175 w 2108200"/>
                <a:gd name="T13" fmla="*/ 0 h 15620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08200"/>
                <a:gd name="T22" fmla="*/ 0 h 1562099"/>
                <a:gd name="T23" fmla="*/ 2108200 w 2108200"/>
                <a:gd name="T24" fmla="*/ 1562099 h 156209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08200" h="1562099">
                  <a:moveTo>
                    <a:pt x="783175" y="0"/>
                  </a:moveTo>
                  <a:lnTo>
                    <a:pt x="1325025" y="0"/>
                  </a:lnTo>
                  <a:cubicBezTo>
                    <a:pt x="1757561" y="0"/>
                    <a:pt x="2108200" y="350639"/>
                    <a:pt x="2108200" y="783175"/>
                  </a:cubicBezTo>
                  <a:lnTo>
                    <a:pt x="2108200" y="1562099"/>
                  </a:lnTo>
                  <a:lnTo>
                    <a:pt x="0" y="1562099"/>
                  </a:lnTo>
                  <a:lnTo>
                    <a:pt x="0" y="783175"/>
                  </a:lnTo>
                  <a:cubicBezTo>
                    <a:pt x="0" y="350639"/>
                    <a:pt x="350639" y="0"/>
                    <a:pt x="783175" y="0"/>
                  </a:cubicBezTo>
                  <a:close/>
                </a:path>
              </a:pathLst>
            </a:custGeom>
            <a:solidFill>
              <a:srgbClr val="F49B18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 sz="20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pic>
          <p:nvPicPr>
            <p:cNvPr id="18453" name="图片 35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75"/>
              <a:ext cx="2970212" cy="47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8454" name="组合 17"/>
          <p:cNvGrpSpPr>
            <a:grpSpLocks/>
          </p:cNvGrpSpPr>
          <p:nvPr/>
        </p:nvGrpSpPr>
        <p:grpSpPr bwMode="auto">
          <a:xfrm>
            <a:off x="6212753" y="1180313"/>
            <a:ext cx="5138907" cy="4225125"/>
            <a:chOff x="0" y="0"/>
            <a:chExt cx="2970212" cy="2895600"/>
          </a:xfrm>
        </p:grpSpPr>
        <p:sp>
          <p:nvSpPr>
            <p:cNvPr id="18455" name="任意多边形 18"/>
            <p:cNvSpPr>
              <a:spLocks noChangeArrowheads="1"/>
            </p:cNvSpPr>
            <p:nvPr/>
          </p:nvSpPr>
          <p:spPr bwMode="auto">
            <a:xfrm>
              <a:off x="279400" y="784225"/>
              <a:ext cx="112712" cy="260350"/>
            </a:xfrm>
            <a:custGeom>
              <a:avLst/>
              <a:gdLst>
                <a:gd name="T0" fmla="*/ 113104 w 113104"/>
                <a:gd name="T1" fmla="*/ 0 h 260335"/>
                <a:gd name="T2" fmla="*/ 113104 w 113104"/>
                <a:gd name="T3" fmla="*/ 260335 h 260335"/>
                <a:gd name="T4" fmla="*/ 0 w 113104"/>
                <a:gd name="T5" fmla="*/ 260335 h 260335"/>
                <a:gd name="T6" fmla="*/ 0 w 113104"/>
                <a:gd name="T7" fmla="*/ 114058 h 260335"/>
                <a:gd name="T8" fmla="*/ 69809 w 113104"/>
                <a:gd name="T9" fmla="*/ 8740 h 260335"/>
                <a:gd name="T10" fmla="*/ 113104 w 113104"/>
                <a:gd name="T11" fmla="*/ 0 h 260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3104" h="260335">
                  <a:moveTo>
                    <a:pt x="113104" y="0"/>
                  </a:moveTo>
                  <a:lnTo>
                    <a:pt x="113104" y="260335"/>
                  </a:lnTo>
                  <a:lnTo>
                    <a:pt x="0" y="260335"/>
                  </a:lnTo>
                  <a:lnTo>
                    <a:pt x="0" y="114058"/>
                  </a:lnTo>
                  <a:cubicBezTo>
                    <a:pt x="0" y="66714"/>
                    <a:pt x="28785" y="26092"/>
                    <a:pt x="69809" y="8740"/>
                  </a:cubicBezTo>
                  <a:lnTo>
                    <a:pt x="113104" y="0"/>
                  </a:lnTo>
                  <a:close/>
                </a:path>
              </a:pathLst>
            </a:custGeom>
            <a:solidFill>
              <a:srgbClr val="004E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8456" name="任意多边形 19"/>
            <p:cNvSpPr>
              <a:spLocks noChangeArrowheads="1"/>
            </p:cNvSpPr>
            <p:nvPr/>
          </p:nvSpPr>
          <p:spPr bwMode="auto">
            <a:xfrm flipH="1">
              <a:off x="2544762" y="784225"/>
              <a:ext cx="112713" cy="260350"/>
            </a:xfrm>
            <a:custGeom>
              <a:avLst/>
              <a:gdLst>
                <a:gd name="T0" fmla="*/ 113104 w 113104"/>
                <a:gd name="T1" fmla="*/ 0 h 260335"/>
                <a:gd name="T2" fmla="*/ 113104 w 113104"/>
                <a:gd name="T3" fmla="*/ 260335 h 260335"/>
                <a:gd name="T4" fmla="*/ 0 w 113104"/>
                <a:gd name="T5" fmla="*/ 260335 h 260335"/>
                <a:gd name="T6" fmla="*/ 0 w 113104"/>
                <a:gd name="T7" fmla="*/ 114058 h 260335"/>
                <a:gd name="T8" fmla="*/ 69809 w 113104"/>
                <a:gd name="T9" fmla="*/ 8740 h 260335"/>
                <a:gd name="T10" fmla="*/ 113104 w 113104"/>
                <a:gd name="T11" fmla="*/ 0 h 260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3104" h="260335">
                  <a:moveTo>
                    <a:pt x="113104" y="0"/>
                  </a:moveTo>
                  <a:lnTo>
                    <a:pt x="113104" y="260335"/>
                  </a:lnTo>
                  <a:lnTo>
                    <a:pt x="0" y="260335"/>
                  </a:lnTo>
                  <a:lnTo>
                    <a:pt x="0" y="114058"/>
                  </a:lnTo>
                  <a:cubicBezTo>
                    <a:pt x="0" y="66714"/>
                    <a:pt x="28785" y="26092"/>
                    <a:pt x="69809" y="8740"/>
                  </a:cubicBezTo>
                  <a:lnTo>
                    <a:pt x="113104" y="0"/>
                  </a:lnTo>
                  <a:close/>
                </a:path>
              </a:pathLst>
            </a:custGeom>
            <a:solidFill>
              <a:srgbClr val="004E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8457" name="矩形 20"/>
            <p:cNvSpPr>
              <a:spLocks noChangeArrowheads="1"/>
            </p:cNvSpPr>
            <p:nvPr/>
          </p:nvSpPr>
          <p:spPr bwMode="auto">
            <a:xfrm>
              <a:off x="357187" y="0"/>
              <a:ext cx="2222500" cy="1443037"/>
            </a:xfrm>
            <a:prstGeom prst="rect">
              <a:avLst/>
            </a:prstGeom>
            <a:gradFill rotWithShape="1">
              <a:gsLst>
                <a:gs pos="0">
                  <a:srgbClr val="F2F2F2"/>
                </a:gs>
                <a:gs pos="50000">
                  <a:srgbClr val="F2F2F2"/>
                </a:gs>
                <a:gs pos="100000">
                  <a:srgbClr val="F2F2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lnSpc>
                  <a:spcPct val="130000"/>
                </a:lnSpc>
              </a:pPr>
              <a:endParaRPr lang="zh-CN" altLang="en-US" sz="1600">
                <a:solidFill>
                  <a:srgbClr val="7F7F7F"/>
                </a:solidFill>
                <a:latin typeface="幼圆" pitchFamily="49" charset="-122"/>
                <a:ea typeface="幼圆" pitchFamily="49" charset="-122"/>
              </a:endParaRPr>
            </a:p>
          </p:txBody>
        </p:sp>
        <p:sp>
          <p:nvSpPr>
            <p:cNvPr id="27" name="任意多边形 21"/>
            <p:cNvSpPr/>
            <p:nvPr/>
          </p:nvSpPr>
          <p:spPr bwMode="auto">
            <a:xfrm>
              <a:off x="279400" y="868362"/>
              <a:ext cx="2378074" cy="1905000"/>
            </a:xfrm>
            <a:custGeom>
              <a:avLst/>
              <a:gdLst>
                <a:gd name="T0" fmla="*/ 0 w 2379133"/>
                <a:gd name="T1" fmla="*/ 0 h 1905000"/>
                <a:gd name="T2" fmla="*/ 9611 w 2379133"/>
                <a:gd name="T3" fmla="*/ 0 h 1905000"/>
                <a:gd name="T4" fmla="*/ 1189567 w 2379133"/>
                <a:gd name="T5" fmla="*/ 1075117 h 1905000"/>
                <a:gd name="T6" fmla="*/ 2369522 w 2379133"/>
                <a:gd name="T7" fmla="*/ 0 h 1905000"/>
                <a:gd name="T8" fmla="*/ 2379133 w 2379133"/>
                <a:gd name="T9" fmla="*/ 0 h 1905000"/>
                <a:gd name="T10" fmla="*/ 2379133 w 2379133"/>
                <a:gd name="T11" fmla="*/ 1905000 h 1905000"/>
                <a:gd name="T12" fmla="*/ 0 w 2379133"/>
                <a:gd name="T13" fmla="*/ 1905000 h 1905000"/>
                <a:gd name="T14" fmla="*/ 0 w 2379133"/>
                <a:gd name="T15" fmla="*/ 0 h 1905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79133" h="1905000">
                  <a:moveTo>
                    <a:pt x="0" y="0"/>
                  </a:moveTo>
                  <a:lnTo>
                    <a:pt x="9611" y="0"/>
                  </a:lnTo>
                  <a:lnTo>
                    <a:pt x="1189567" y="1075117"/>
                  </a:lnTo>
                  <a:lnTo>
                    <a:pt x="2369522" y="0"/>
                  </a:lnTo>
                  <a:lnTo>
                    <a:pt x="2379133" y="0"/>
                  </a:lnTo>
                  <a:lnTo>
                    <a:pt x="2379133" y="1905000"/>
                  </a:lnTo>
                  <a:lnTo>
                    <a:pt x="0" y="1905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2B71F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 sz="200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8459" name="任意多边形 22"/>
            <p:cNvSpPr>
              <a:spLocks noChangeArrowheads="1"/>
            </p:cNvSpPr>
            <p:nvPr/>
          </p:nvSpPr>
          <p:spPr bwMode="auto">
            <a:xfrm>
              <a:off x="317500" y="2767012"/>
              <a:ext cx="2300287" cy="128588"/>
            </a:xfrm>
            <a:custGeom>
              <a:avLst/>
              <a:gdLst>
                <a:gd name="T0" fmla="*/ 0 w 2196843"/>
                <a:gd name="T1" fmla="*/ 0 h 129117"/>
                <a:gd name="T2" fmla="*/ 2196843 w 2196843"/>
                <a:gd name="T3" fmla="*/ 0 h 129117"/>
                <a:gd name="T4" fmla="*/ 2196843 w 2196843"/>
                <a:gd name="T5" fmla="*/ 14817 h 129117"/>
                <a:gd name="T6" fmla="*/ 2082543 w 2196843"/>
                <a:gd name="T7" fmla="*/ 129117 h 129117"/>
                <a:gd name="T8" fmla="*/ 114300 w 2196843"/>
                <a:gd name="T9" fmla="*/ 129117 h 129117"/>
                <a:gd name="T10" fmla="*/ 0 w 2196843"/>
                <a:gd name="T11" fmla="*/ 14817 h 129117"/>
                <a:gd name="T12" fmla="*/ 0 w 2196843"/>
                <a:gd name="T13" fmla="*/ 0 h 129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96843" h="129117">
                  <a:moveTo>
                    <a:pt x="0" y="0"/>
                  </a:moveTo>
                  <a:lnTo>
                    <a:pt x="2196843" y="0"/>
                  </a:lnTo>
                  <a:lnTo>
                    <a:pt x="2196843" y="14817"/>
                  </a:lnTo>
                  <a:cubicBezTo>
                    <a:pt x="2196843" y="77943"/>
                    <a:pt x="2145669" y="129117"/>
                    <a:pt x="2082543" y="129117"/>
                  </a:cubicBezTo>
                  <a:lnTo>
                    <a:pt x="114300" y="129117"/>
                  </a:lnTo>
                  <a:cubicBezTo>
                    <a:pt x="51174" y="129117"/>
                    <a:pt x="0" y="77943"/>
                    <a:pt x="0" y="1481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4E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29" name="任意多边形 23"/>
            <p:cNvSpPr>
              <a:spLocks noChangeArrowheads="1"/>
            </p:cNvSpPr>
            <p:nvPr/>
          </p:nvSpPr>
          <p:spPr bwMode="auto">
            <a:xfrm>
              <a:off x="414338" y="1333500"/>
              <a:ext cx="2108199" cy="1562100"/>
            </a:xfrm>
            <a:custGeom>
              <a:avLst/>
              <a:gdLst>
                <a:gd name="T0" fmla="*/ 783175 w 2108200"/>
                <a:gd name="T1" fmla="*/ 0 h 1562099"/>
                <a:gd name="T2" fmla="*/ 1325025 w 2108200"/>
                <a:gd name="T3" fmla="*/ 0 h 1562099"/>
                <a:gd name="T4" fmla="*/ 2108200 w 2108200"/>
                <a:gd name="T5" fmla="*/ 783176 h 1562099"/>
                <a:gd name="T6" fmla="*/ 2108200 w 2108200"/>
                <a:gd name="T7" fmla="*/ 1562100 h 1562099"/>
                <a:gd name="T8" fmla="*/ 0 w 2108200"/>
                <a:gd name="T9" fmla="*/ 1562100 h 1562099"/>
                <a:gd name="T10" fmla="*/ 0 w 2108200"/>
                <a:gd name="T11" fmla="*/ 783176 h 1562099"/>
                <a:gd name="T12" fmla="*/ 783175 w 2108200"/>
                <a:gd name="T13" fmla="*/ 0 h 15620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08200"/>
                <a:gd name="T22" fmla="*/ 0 h 1562099"/>
                <a:gd name="T23" fmla="*/ 2108200 w 2108200"/>
                <a:gd name="T24" fmla="*/ 1562099 h 156209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08200" h="1562099">
                  <a:moveTo>
                    <a:pt x="783175" y="0"/>
                  </a:moveTo>
                  <a:lnTo>
                    <a:pt x="1325025" y="0"/>
                  </a:lnTo>
                  <a:cubicBezTo>
                    <a:pt x="1757561" y="0"/>
                    <a:pt x="2108200" y="350639"/>
                    <a:pt x="2108200" y="783175"/>
                  </a:cubicBezTo>
                  <a:lnTo>
                    <a:pt x="2108200" y="1562099"/>
                  </a:lnTo>
                  <a:lnTo>
                    <a:pt x="0" y="1562099"/>
                  </a:lnTo>
                  <a:lnTo>
                    <a:pt x="0" y="783175"/>
                  </a:lnTo>
                  <a:cubicBezTo>
                    <a:pt x="0" y="350639"/>
                    <a:pt x="350639" y="0"/>
                    <a:pt x="783175" y="0"/>
                  </a:cubicBezTo>
                  <a:close/>
                </a:path>
              </a:pathLst>
            </a:custGeom>
            <a:solidFill>
              <a:srgbClr val="72B71F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 sz="20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pic>
          <p:nvPicPr>
            <p:cNvPr id="18461" name="图片 35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75"/>
              <a:ext cx="2970212" cy="47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8464" name="文本框 43"/>
          <p:cNvSpPr txBox="1">
            <a:spLocks noChangeArrowheads="1"/>
          </p:cNvSpPr>
          <p:nvPr/>
        </p:nvSpPr>
        <p:spPr bwMode="auto">
          <a:xfrm>
            <a:off x="7925240" y="2101999"/>
            <a:ext cx="1713932" cy="652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ID" altLang="zh-CN" sz="2800" dirty="0" smtClean="0">
                <a:solidFill>
                  <a:srgbClr val="3A4F62"/>
                </a:solidFill>
                <a:latin typeface="微软雅黑" pitchFamily="34" charset="-122"/>
                <a:ea typeface="微软雅黑" pitchFamily="34" charset="-122"/>
              </a:rPr>
              <a:t>DIMANA</a:t>
            </a:r>
            <a:endParaRPr lang="zh-CN" altLang="en-US" sz="2800" dirty="0">
              <a:solidFill>
                <a:srgbClr val="3A4F6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75710" y="1592326"/>
            <a:ext cx="39686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800" dirty="0" err="1"/>
              <a:t>Pada</a:t>
            </a:r>
            <a:r>
              <a:rPr lang="en-ID" sz="2800" dirty="0"/>
              <a:t> </a:t>
            </a:r>
            <a:r>
              <a:rPr lang="en-ID" sz="2800" dirty="0" err="1"/>
              <a:t>gambar</a:t>
            </a:r>
            <a:r>
              <a:rPr lang="en-ID" sz="2800" dirty="0"/>
              <a:t> </a:t>
            </a:r>
            <a:r>
              <a:rPr lang="en-ID" sz="2800" dirty="0" err="1"/>
              <a:t>diatas</a:t>
            </a:r>
            <a:r>
              <a:rPr lang="en-ID" sz="2800" dirty="0"/>
              <a:t>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dibuat</a:t>
            </a:r>
            <a:r>
              <a:rPr lang="en-ID" sz="2800" dirty="0"/>
              <a:t> </a:t>
            </a:r>
            <a:r>
              <a:rPr lang="en-ID" sz="2800" dirty="0" err="1"/>
              <a:t>persamaan</a:t>
            </a:r>
            <a:r>
              <a:rPr lang="en-ID" sz="2800" dirty="0"/>
              <a:t> :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2687387" y="3927642"/>
            <a:ext cx="26252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D" sz="3600" dirty="0" err="1"/>
              <a:t>V</a:t>
            </a:r>
            <a:r>
              <a:rPr lang="en-ID" sz="3600" baseline="-25000" dirty="0" err="1"/>
              <a:t>l</a:t>
            </a:r>
            <a:r>
              <a:rPr lang="en-ID" sz="3600" baseline="-25000" dirty="0"/>
              <a:t> </a:t>
            </a:r>
            <a:r>
              <a:rPr lang="en-ID" sz="3600" dirty="0"/>
              <a:t>+</a:t>
            </a:r>
            <a:r>
              <a:rPr lang="en-ID" sz="3600" dirty="0" err="1"/>
              <a:t>Vr</a:t>
            </a:r>
            <a:r>
              <a:rPr lang="en-ID" sz="3600" dirty="0"/>
              <a:t> +</a:t>
            </a:r>
            <a:r>
              <a:rPr lang="en-ID" sz="3600" dirty="0" err="1"/>
              <a:t>Vc</a:t>
            </a:r>
            <a:r>
              <a:rPr lang="en-ID" sz="3600" dirty="0"/>
              <a:t> = ԑ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6901303" y="3573268"/>
            <a:ext cx="416774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800" dirty="0" err="1"/>
              <a:t>Vr</a:t>
            </a:r>
            <a:r>
              <a:rPr lang="en-ID" sz="2800" dirty="0"/>
              <a:t> = IR= </a:t>
            </a:r>
            <a:r>
              <a:rPr lang="en-ID" sz="2800" dirty="0" err="1"/>
              <a:t>ImR</a:t>
            </a:r>
            <a:r>
              <a:rPr lang="en-ID" sz="2800" dirty="0"/>
              <a:t> sin (</a:t>
            </a:r>
            <a:r>
              <a:rPr lang="en-ID" sz="2800" dirty="0" err="1"/>
              <a:t>ωt</a:t>
            </a:r>
            <a:r>
              <a:rPr lang="en-ID" sz="2800" dirty="0"/>
              <a:t>-Ǿ)</a:t>
            </a:r>
            <a:endParaRPr lang="en-US" sz="2800" dirty="0"/>
          </a:p>
          <a:p>
            <a:r>
              <a:rPr lang="en-ID" sz="2800" dirty="0" err="1"/>
              <a:t>Vl</a:t>
            </a:r>
            <a:r>
              <a:rPr lang="en-ID" sz="2800" dirty="0"/>
              <a:t> = </a:t>
            </a:r>
            <a:r>
              <a:rPr lang="en-ID" sz="2800" dirty="0" err="1"/>
              <a:t>Xclm</a:t>
            </a:r>
            <a:r>
              <a:rPr lang="en-ID" sz="2800" dirty="0"/>
              <a:t> </a:t>
            </a:r>
            <a:r>
              <a:rPr lang="en-ID" sz="2800" dirty="0" err="1"/>
              <a:t>cos</a:t>
            </a:r>
            <a:r>
              <a:rPr lang="en-ID" sz="2800" dirty="0"/>
              <a:t> (</a:t>
            </a:r>
            <a:r>
              <a:rPr lang="en-ID" sz="2800" dirty="0" err="1"/>
              <a:t>ωt</a:t>
            </a:r>
            <a:r>
              <a:rPr lang="en-ID" sz="2800" dirty="0"/>
              <a:t>-Ǿ)</a:t>
            </a:r>
            <a:endParaRPr lang="en-US" sz="2800" dirty="0"/>
          </a:p>
          <a:p>
            <a:r>
              <a:rPr lang="en-ID" sz="2800" dirty="0" err="1"/>
              <a:t>Vc</a:t>
            </a:r>
            <a:r>
              <a:rPr lang="en-ID" sz="2800" dirty="0"/>
              <a:t> = -</a:t>
            </a:r>
            <a:r>
              <a:rPr lang="en-ID" sz="2800" dirty="0" err="1"/>
              <a:t>XlIm</a:t>
            </a:r>
            <a:r>
              <a:rPr lang="en-ID" sz="2800" dirty="0"/>
              <a:t> </a:t>
            </a:r>
            <a:r>
              <a:rPr lang="en-ID" sz="2800" dirty="0" err="1"/>
              <a:t>cos</a:t>
            </a:r>
            <a:r>
              <a:rPr lang="en-ID" sz="2800" dirty="0"/>
              <a:t> (</a:t>
            </a:r>
            <a:r>
              <a:rPr lang="en-ID" sz="2800" dirty="0" err="1"/>
              <a:t>ωt</a:t>
            </a:r>
            <a:r>
              <a:rPr lang="en-ID" sz="2800" dirty="0"/>
              <a:t>-Ǿ)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1" name="组合 40"/>
          <p:cNvGrpSpPr>
            <a:grpSpLocks/>
          </p:cNvGrpSpPr>
          <p:nvPr/>
        </p:nvGrpSpPr>
        <p:grpSpPr bwMode="auto">
          <a:xfrm>
            <a:off x="825500" y="1042988"/>
            <a:ext cx="6007100" cy="684212"/>
            <a:chOff x="1071563" y="5353051"/>
            <a:chExt cx="10006012" cy="1139825"/>
          </a:xfrm>
        </p:grpSpPr>
        <p:sp>
          <p:nvSpPr>
            <p:cNvPr id="15362" name="Freeform 30"/>
            <p:cNvSpPr>
              <a:spLocks noChangeArrowheads="1"/>
            </p:cNvSpPr>
            <p:nvPr/>
          </p:nvSpPr>
          <p:spPr bwMode="auto">
            <a:xfrm>
              <a:off x="1071563" y="5353051"/>
              <a:ext cx="10006012" cy="1139825"/>
            </a:xfrm>
            <a:custGeom>
              <a:avLst/>
              <a:gdLst>
                <a:gd name="T0" fmla="*/ 603 w 603"/>
                <a:gd name="T1" fmla="*/ 33 h 66"/>
                <a:gd name="T2" fmla="*/ 570 w 603"/>
                <a:gd name="T3" fmla="*/ 66 h 66"/>
                <a:gd name="T4" fmla="*/ 33 w 603"/>
                <a:gd name="T5" fmla="*/ 66 h 66"/>
                <a:gd name="T6" fmla="*/ 0 w 603"/>
                <a:gd name="T7" fmla="*/ 33 h 66"/>
                <a:gd name="T8" fmla="*/ 0 w 603"/>
                <a:gd name="T9" fmla="*/ 33 h 66"/>
                <a:gd name="T10" fmla="*/ 33 w 603"/>
                <a:gd name="T11" fmla="*/ 0 h 66"/>
                <a:gd name="T12" fmla="*/ 570 w 603"/>
                <a:gd name="T13" fmla="*/ 0 h 66"/>
                <a:gd name="T14" fmla="*/ 603 w 603"/>
                <a:gd name="T15" fmla="*/ 33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3" h="66">
                  <a:moveTo>
                    <a:pt x="603" y="33"/>
                  </a:moveTo>
                  <a:cubicBezTo>
                    <a:pt x="603" y="51"/>
                    <a:pt x="589" y="66"/>
                    <a:pt x="570" y="66"/>
                  </a:cubicBezTo>
                  <a:cubicBezTo>
                    <a:pt x="33" y="66"/>
                    <a:pt x="33" y="66"/>
                    <a:pt x="33" y="66"/>
                  </a:cubicBezTo>
                  <a:cubicBezTo>
                    <a:pt x="15" y="66"/>
                    <a:pt x="0" y="51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570" y="0"/>
                    <a:pt x="570" y="0"/>
                    <a:pt x="570" y="0"/>
                  </a:cubicBezTo>
                  <a:cubicBezTo>
                    <a:pt x="589" y="0"/>
                    <a:pt x="603" y="15"/>
                    <a:pt x="603" y="33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5363" name="Freeform 31"/>
            <p:cNvSpPr>
              <a:spLocks noChangeArrowheads="1"/>
            </p:cNvSpPr>
            <p:nvPr/>
          </p:nvSpPr>
          <p:spPr bwMode="auto">
            <a:xfrm>
              <a:off x="9301163" y="5353051"/>
              <a:ext cx="1776412" cy="1139825"/>
            </a:xfrm>
            <a:custGeom>
              <a:avLst/>
              <a:gdLst>
                <a:gd name="T0" fmla="*/ 74 w 107"/>
                <a:gd name="T1" fmla="*/ 0 h 66"/>
                <a:gd name="T2" fmla="*/ 0 w 107"/>
                <a:gd name="T3" fmla="*/ 0 h 66"/>
                <a:gd name="T4" fmla="*/ 0 w 107"/>
                <a:gd name="T5" fmla="*/ 66 h 66"/>
                <a:gd name="T6" fmla="*/ 74 w 107"/>
                <a:gd name="T7" fmla="*/ 66 h 66"/>
                <a:gd name="T8" fmla="*/ 107 w 107"/>
                <a:gd name="T9" fmla="*/ 33 h 66"/>
                <a:gd name="T10" fmla="*/ 74 w 107"/>
                <a:gd name="T11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7" h="66">
                  <a:moveTo>
                    <a:pt x="7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74" y="66"/>
                    <a:pt x="74" y="66"/>
                    <a:pt x="74" y="66"/>
                  </a:cubicBezTo>
                  <a:cubicBezTo>
                    <a:pt x="93" y="66"/>
                    <a:pt x="107" y="51"/>
                    <a:pt x="107" y="33"/>
                  </a:cubicBezTo>
                  <a:cubicBezTo>
                    <a:pt x="107" y="15"/>
                    <a:pt x="93" y="0"/>
                    <a:pt x="74" y="0"/>
                  </a:cubicBezTo>
                  <a:close/>
                </a:path>
              </a:pathLst>
            </a:custGeom>
            <a:solidFill>
              <a:srgbClr val="2D68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5364" name="Freeform 32"/>
            <p:cNvSpPr>
              <a:spLocks noEditPoints="1" noChangeArrowheads="1"/>
            </p:cNvSpPr>
            <p:nvPr/>
          </p:nvSpPr>
          <p:spPr bwMode="auto">
            <a:xfrm>
              <a:off x="9631082" y="5449421"/>
              <a:ext cx="928687" cy="984250"/>
            </a:xfrm>
            <a:custGeom>
              <a:avLst/>
              <a:gdLst>
                <a:gd name="T0" fmla="*/ 34 w 56"/>
                <a:gd name="T1" fmla="*/ 8 h 57"/>
                <a:gd name="T2" fmla="*/ 7 w 56"/>
                <a:gd name="T3" fmla="*/ 8 h 57"/>
                <a:gd name="T4" fmla="*/ 7 w 56"/>
                <a:gd name="T5" fmla="*/ 34 h 57"/>
                <a:gd name="T6" fmla="*/ 31 w 56"/>
                <a:gd name="T7" fmla="*/ 37 h 57"/>
                <a:gd name="T8" fmla="*/ 51 w 56"/>
                <a:gd name="T9" fmla="*/ 57 h 57"/>
                <a:gd name="T10" fmla="*/ 56 w 56"/>
                <a:gd name="T11" fmla="*/ 52 h 57"/>
                <a:gd name="T12" fmla="*/ 36 w 56"/>
                <a:gd name="T13" fmla="*/ 32 h 57"/>
                <a:gd name="T14" fmla="*/ 34 w 56"/>
                <a:gd name="T15" fmla="*/ 8 h 57"/>
                <a:gd name="T16" fmla="*/ 30 w 56"/>
                <a:gd name="T17" fmla="*/ 31 h 57"/>
                <a:gd name="T18" fmla="*/ 11 w 56"/>
                <a:gd name="T19" fmla="*/ 31 h 57"/>
                <a:gd name="T20" fmla="*/ 11 w 56"/>
                <a:gd name="T21" fmla="*/ 11 h 57"/>
                <a:gd name="T22" fmla="*/ 30 w 56"/>
                <a:gd name="T23" fmla="*/ 11 h 57"/>
                <a:gd name="T24" fmla="*/ 30 w 56"/>
                <a:gd name="T25" fmla="*/ 31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57">
                  <a:moveTo>
                    <a:pt x="34" y="8"/>
                  </a:moveTo>
                  <a:cubicBezTo>
                    <a:pt x="26" y="0"/>
                    <a:pt x="14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14" y="41"/>
                    <a:pt x="24" y="42"/>
                    <a:pt x="31" y="37"/>
                  </a:cubicBezTo>
                  <a:cubicBezTo>
                    <a:pt x="51" y="57"/>
                    <a:pt x="51" y="57"/>
                    <a:pt x="51" y="5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36" y="32"/>
                    <a:pt x="36" y="32"/>
                    <a:pt x="36" y="32"/>
                  </a:cubicBezTo>
                  <a:cubicBezTo>
                    <a:pt x="41" y="25"/>
                    <a:pt x="40" y="14"/>
                    <a:pt x="34" y="8"/>
                  </a:cubicBezTo>
                  <a:close/>
                  <a:moveTo>
                    <a:pt x="30" y="31"/>
                  </a:moveTo>
                  <a:cubicBezTo>
                    <a:pt x="25" y="36"/>
                    <a:pt x="16" y="36"/>
                    <a:pt x="11" y="31"/>
                  </a:cubicBezTo>
                  <a:cubicBezTo>
                    <a:pt x="5" y="26"/>
                    <a:pt x="5" y="17"/>
                    <a:pt x="11" y="11"/>
                  </a:cubicBezTo>
                  <a:cubicBezTo>
                    <a:pt x="16" y="6"/>
                    <a:pt x="25" y="6"/>
                    <a:pt x="30" y="11"/>
                  </a:cubicBezTo>
                  <a:cubicBezTo>
                    <a:pt x="36" y="17"/>
                    <a:pt x="36" y="26"/>
                    <a:pt x="30" y="3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</p:grpSp>
      <p:sp>
        <p:nvSpPr>
          <p:cNvPr id="67" name="文本框 66"/>
          <p:cNvSpPr txBox="1"/>
          <p:nvPr/>
        </p:nvSpPr>
        <p:spPr>
          <a:xfrm>
            <a:off x="1790700" y="1117600"/>
            <a:ext cx="265771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ID" sz="3200" b="1" dirty="0" err="1"/>
              <a:t>Rangkaian</a:t>
            </a:r>
            <a:r>
              <a:rPr lang="en-ID" sz="3200" b="1" dirty="0"/>
              <a:t> RLC</a:t>
            </a:r>
            <a:endParaRPr lang="en-US" sz="3200" dirty="0"/>
          </a:p>
        </p:txBody>
      </p:sp>
      <p:sp>
        <p:nvSpPr>
          <p:cNvPr id="15368" name="文本框 60"/>
          <p:cNvSpPr txBox="1">
            <a:spLocks noChangeArrowheads="1"/>
          </p:cNvSpPr>
          <p:nvPr/>
        </p:nvSpPr>
        <p:spPr bwMode="auto">
          <a:xfrm>
            <a:off x="1350963" y="1911866"/>
            <a:ext cx="33659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lvl="1"/>
            <a:r>
              <a:rPr lang="en-ID" sz="2400" dirty="0" err="1"/>
              <a:t>Rangkaian</a:t>
            </a:r>
            <a:r>
              <a:rPr lang="en-ID" sz="2400" dirty="0"/>
              <a:t> RLC </a:t>
            </a:r>
            <a:r>
              <a:rPr lang="en-ID" sz="2400" dirty="0" err="1" smtClean="0"/>
              <a:t>Paralel</a:t>
            </a:r>
            <a:endParaRPr lang="en-US" sz="2400" dirty="0"/>
          </a:p>
        </p:txBody>
      </p:sp>
      <p:sp>
        <p:nvSpPr>
          <p:cNvPr id="84" name="任意多边形 83"/>
          <p:cNvSpPr/>
          <p:nvPr/>
        </p:nvSpPr>
        <p:spPr>
          <a:xfrm>
            <a:off x="1790699" y="2618082"/>
            <a:ext cx="6366711" cy="3445834"/>
          </a:xfrm>
          <a:custGeom>
            <a:avLst/>
            <a:gdLst>
              <a:gd name="connsiteX0" fmla="*/ 0 w 2376264"/>
              <a:gd name="connsiteY0" fmla="*/ 0 h 989386"/>
              <a:gd name="connsiteX1" fmla="*/ 2376264 w 2376264"/>
              <a:gd name="connsiteY1" fmla="*/ 0 h 989386"/>
              <a:gd name="connsiteX2" fmla="*/ 2376264 w 2376264"/>
              <a:gd name="connsiteY2" fmla="*/ 770880 h 989386"/>
              <a:gd name="connsiteX3" fmla="*/ 1377691 w 2376264"/>
              <a:gd name="connsiteY3" fmla="*/ 770880 h 989386"/>
              <a:gd name="connsiteX4" fmla="*/ 1188132 w 2376264"/>
              <a:gd name="connsiteY4" fmla="*/ 989386 h 989386"/>
              <a:gd name="connsiteX5" fmla="*/ 998573 w 2376264"/>
              <a:gd name="connsiteY5" fmla="*/ 770880 h 989386"/>
              <a:gd name="connsiteX6" fmla="*/ 0 w 2376264"/>
              <a:gd name="connsiteY6" fmla="*/ 770880 h 989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76264" h="989386">
                <a:moveTo>
                  <a:pt x="0" y="0"/>
                </a:moveTo>
                <a:lnTo>
                  <a:pt x="2376264" y="0"/>
                </a:lnTo>
                <a:lnTo>
                  <a:pt x="2376264" y="770880"/>
                </a:lnTo>
                <a:lnTo>
                  <a:pt x="1377691" y="770880"/>
                </a:lnTo>
                <a:lnTo>
                  <a:pt x="1188132" y="989386"/>
                </a:lnTo>
                <a:lnTo>
                  <a:pt x="998573" y="770880"/>
                </a:lnTo>
                <a:lnTo>
                  <a:pt x="0" y="770880"/>
                </a:lnTo>
                <a:close/>
              </a:path>
            </a:pathLst>
          </a:custGeom>
          <a:solidFill>
            <a:srgbClr val="649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ID" sz="2400" dirty="0" err="1"/>
              <a:t>Pada</a:t>
            </a:r>
            <a:r>
              <a:rPr lang="en-ID" sz="2400" dirty="0"/>
              <a:t> </a:t>
            </a:r>
            <a:r>
              <a:rPr lang="en-ID" sz="2400" dirty="0" err="1"/>
              <a:t>rangkaian</a:t>
            </a:r>
            <a:r>
              <a:rPr lang="en-ID" sz="2400" dirty="0"/>
              <a:t> parallel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dianggap</a:t>
            </a:r>
            <a:r>
              <a:rPr lang="en-ID" sz="2400" dirty="0"/>
              <a:t>  L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induktansi</a:t>
            </a:r>
            <a:r>
              <a:rPr lang="en-ID" sz="2400" dirty="0"/>
              <a:t> </a:t>
            </a:r>
            <a:r>
              <a:rPr lang="en-ID" sz="2400" dirty="0" err="1"/>
              <a:t>murni</a:t>
            </a:r>
            <a:r>
              <a:rPr lang="en-ID" sz="2400" dirty="0"/>
              <a:t>  yang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 </a:t>
            </a:r>
            <a:r>
              <a:rPr lang="en-ID" sz="2400" dirty="0" err="1"/>
              <a:t>hambatan</a:t>
            </a:r>
            <a:r>
              <a:rPr lang="en-ID" sz="2400" dirty="0"/>
              <a:t>  </a:t>
            </a:r>
            <a:r>
              <a:rPr lang="en-ID" sz="2400" dirty="0" err="1"/>
              <a:t>kemudian</a:t>
            </a:r>
            <a:r>
              <a:rPr lang="en-ID" sz="2400" dirty="0"/>
              <a:t>  </a:t>
            </a:r>
            <a:r>
              <a:rPr lang="en-ID" sz="2400" dirty="0" err="1"/>
              <a:t>rangkaian</a:t>
            </a:r>
            <a:r>
              <a:rPr lang="en-ID" sz="2400" dirty="0"/>
              <a:t>  </a:t>
            </a:r>
            <a:r>
              <a:rPr lang="en-ID" sz="2400" dirty="0" err="1"/>
              <a:t>ini</a:t>
            </a:r>
            <a:r>
              <a:rPr lang="en-ID" sz="2400" dirty="0"/>
              <a:t>  </a:t>
            </a:r>
            <a:r>
              <a:rPr lang="en-ID" sz="2400" dirty="0" err="1"/>
              <a:t>akan</a:t>
            </a:r>
            <a:r>
              <a:rPr lang="en-ID" sz="2400" dirty="0"/>
              <a:t>  </a:t>
            </a:r>
            <a:r>
              <a:rPr lang="en-ID" sz="2400" dirty="0" err="1"/>
              <a:t>dihubungkan</a:t>
            </a:r>
            <a:r>
              <a:rPr lang="en-ID" sz="2400" dirty="0"/>
              <a:t>  </a:t>
            </a:r>
            <a:r>
              <a:rPr lang="en-ID" sz="2400" dirty="0" err="1"/>
              <a:t>dengan</a:t>
            </a:r>
            <a:r>
              <a:rPr lang="en-ID" sz="2400" dirty="0"/>
              <a:t> 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sumber</a:t>
            </a:r>
            <a:r>
              <a:rPr lang="en-ID" sz="2400" dirty="0"/>
              <a:t>  </a:t>
            </a:r>
            <a:r>
              <a:rPr lang="en-ID" sz="2400" dirty="0" err="1"/>
              <a:t>arus</a:t>
            </a:r>
            <a:r>
              <a:rPr lang="en-ID" sz="2400" dirty="0"/>
              <a:t>  </a:t>
            </a:r>
            <a:r>
              <a:rPr lang="en-ID" sz="2400" dirty="0" err="1"/>
              <a:t>tetap</a:t>
            </a:r>
            <a:r>
              <a:rPr lang="en-ID" sz="2400" dirty="0"/>
              <a:t>  agar  </a:t>
            </a:r>
            <a:r>
              <a:rPr lang="en-ID" sz="2400" dirty="0" err="1"/>
              <a:t>memiliki</a:t>
            </a:r>
            <a:r>
              <a:rPr lang="en-ID" sz="2400" dirty="0"/>
              <a:t>  </a:t>
            </a:r>
            <a:r>
              <a:rPr lang="en-ID" sz="2400" dirty="0" err="1"/>
              <a:t>beda</a:t>
            </a:r>
            <a:r>
              <a:rPr lang="en-ID" sz="2400" dirty="0"/>
              <a:t>  </a:t>
            </a:r>
            <a:r>
              <a:rPr lang="en-ID" sz="2400" dirty="0" err="1"/>
              <a:t>tegangan</a:t>
            </a:r>
            <a:r>
              <a:rPr lang="en-ID" sz="2400" dirty="0"/>
              <a:t>  yang  </a:t>
            </a:r>
            <a:r>
              <a:rPr lang="en-ID" sz="2400" dirty="0" err="1"/>
              <a:t>sebanding</a:t>
            </a:r>
            <a:r>
              <a:rPr lang="en-ID" sz="2400" dirty="0"/>
              <a:t>  </a:t>
            </a:r>
            <a:r>
              <a:rPr lang="en-ID" sz="2400" dirty="0" err="1"/>
              <a:t>dengan</a:t>
            </a:r>
            <a:r>
              <a:rPr lang="en-ID" sz="2400" dirty="0"/>
              <a:t>  </a:t>
            </a:r>
            <a:r>
              <a:rPr lang="en-ID" sz="2400" dirty="0" err="1"/>
              <a:t>nilai</a:t>
            </a:r>
            <a:r>
              <a:rPr lang="en-ID" sz="2400" dirty="0"/>
              <a:t> </a:t>
            </a:r>
            <a:r>
              <a:rPr lang="en-ID" sz="2400" dirty="0" err="1"/>
              <a:t>impedansinya</a:t>
            </a:r>
            <a:r>
              <a:rPr lang="en-ID" sz="2400" dirty="0"/>
              <a:t>.</a:t>
            </a:r>
            <a:endParaRPr lang="en-US" sz="2400" dirty="0"/>
          </a:p>
        </p:txBody>
      </p:sp>
      <p:pic>
        <p:nvPicPr>
          <p:cNvPr id="10" name="Picture 9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22" t="27761" r="54857" b="57015"/>
          <a:stretch/>
        </p:blipFill>
        <p:spPr bwMode="auto">
          <a:xfrm>
            <a:off x="8455193" y="2618082"/>
            <a:ext cx="2933700" cy="28059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86901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3" name="组合 1"/>
          <p:cNvGrpSpPr>
            <a:grpSpLocks/>
          </p:cNvGrpSpPr>
          <p:nvPr/>
        </p:nvGrpSpPr>
        <p:grpSpPr bwMode="auto">
          <a:xfrm>
            <a:off x="825499" y="1042988"/>
            <a:ext cx="10026983" cy="684212"/>
            <a:chOff x="1071563" y="5353051"/>
            <a:chExt cx="10006012" cy="1139825"/>
          </a:xfrm>
        </p:grpSpPr>
        <p:sp>
          <p:nvSpPr>
            <p:cNvPr id="18434" name="Freeform 30"/>
            <p:cNvSpPr>
              <a:spLocks noChangeArrowheads="1"/>
            </p:cNvSpPr>
            <p:nvPr/>
          </p:nvSpPr>
          <p:spPr bwMode="auto">
            <a:xfrm>
              <a:off x="1071563" y="5353051"/>
              <a:ext cx="10006012" cy="1139825"/>
            </a:xfrm>
            <a:custGeom>
              <a:avLst/>
              <a:gdLst>
                <a:gd name="T0" fmla="*/ 603 w 603"/>
                <a:gd name="T1" fmla="*/ 33 h 66"/>
                <a:gd name="T2" fmla="*/ 570 w 603"/>
                <a:gd name="T3" fmla="*/ 66 h 66"/>
                <a:gd name="T4" fmla="*/ 33 w 603"/>
                <a:gd name="T5" fmla="*/ 66 h 66"/>
                <a:gd name="T6" fmla="*/ 0 w 603"/>
                <a:gd name="T7" fmla="*/ 33 h 66"/>
                <a:gd name="T8" fmla="*/ 0 w 603"/>
                <a:gd name="T9" fmla="*/ 33 h 66"/>
                <a:gd name="T10" fmla="*/ 33 w 603"/>
                <a:gd name="T11" fmla="*/ 0 h 66"/>
                <a:gd name="T12" fmla="*/ 570 w 603"/>
                <a:gd name="T13" fmla="*/ 0 h 66"/>
                <a:gd name="T14" fmla="*/ 603 w 603"/>
                <a:gd name="T15" fmla="*/ 33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3" h="66">
                  <a:moveTo>
                    <a:pt x="603" y="33"/>
                  </a:moveTo>
                  <a:cubicBezTo>
                    <a:pt x="603" y="51"/>
                    <a:pt x="589" y="66"/>
                    <a:pt x="570" y="66"/>
                  </a:cubicBezTo>
                  <a:cubicBezTo>
                    <a:pt x="33" y="66"/>
                    <a:pt x="33" y="66"/>
                    <a:pt x="33" y="66"/>
                  </a:cubicBezTo>
                  <a:cubicBezTo>
                    <a:pt x="15" y="66"/>
                    <a:pt x="0" y="51"/>
                    <a:pt x="0" y="3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570" y="0"/>
                    <a:pt x="570" y="0"/>
                    <a:pt x="570" y="0"/>
                  </a:cubicBezTo>
                  <a:cubicBezTo>
                    <a:pt x="589" y="0"/>
                    <a:pt x="603" y="15"/>
                    <a:pt x="603" y="33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8435" name="Freeform 31"/>
            <p:cNvSpPr>
              <a:spLocks noChangeArrowheads="1"/>
            </p:cNvSpPr>
            <p:nvPr/>
          </p:nvSpPr>
          <p:spPr bwMode="auto">
            <a:xfrm>
              <a:off x="9301163" y="5353051"/>
              <a:ext cx="1776412" cy="1139825"/>
            </a:xfrm>
            <a:custGeom>
              <a:avLst/>
              <a:gdLst>
                <a:gd name="T0" fmla="*/ 74 w 107"/>
                <a:gd name="T1" fmla="*/ 0 h 66"/>
                <a:gd name="T2" fmla="*/ 0 w 107"/>
                <a:gd name="T3" fmla="*/ 0 h 66"/>
                <a:gd name="T4" fmla="*/ 0 w 107"/>
                <a:gd name="T5" fmla="*/ 66 h 66"/>
                <a:gd name="T6" fmla="*/ 74 w 107"/>
                <a:gd name="T7" fmla="*/ 66 h 66"/>
                <a:gd name="T8" fmla="*/ 107 w 107"/>
                <a:gd name="T9" fmla="*/ 33 h 66"/>
                <a:gd name="T10" fmla="*/ 74 w 107"/>
                <a:gd name="T11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7" h="66">
                  <a:moveTo>
                    <a:pt x="7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74" y="66"/>
                    <a:pt x="74" y="66"/>
                    <a:pt x="74" y="66"/>
                  </a:cubicBezTo>
                  <a:cubicBezTo>
                    <a:pt x="93" y="66"/>
                    <a:pt x="107" y="51"/>
                    <a:pt x="107" y="33"/>
                  </a:cubicBezTo>
                  <a:cubicBezTo>
                    <a:pt x="107" y="15"/>
                    <a:pt x="93" y="0"/>
                    <a:pt x="74" y="0"/>
                  </a:cubicBezTo>
                  <a:close/>
                </a:path>
              </a:pathLst>
            </a:custGeom>
            <a:solidFill>
              <a:srgbClr val="2D68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8436" name="Freeform 32"/>
            <p:cNvSpPr>
              <a:spLocks noEditPoints="1" noChangeArrowheads="1"/>
            </p:cNvSpPr>
            <p:nvPr/>
          </p:nvSpPr>
          <p:spPr bwMode="auto">
            <a:xfrm>
              <a:off x="9631082" y="5449421"/>
              <a:ext cx="928687" cy="984250"/>
            </a:xfrm>
            <a:custGeom>
              <a:avLst/>
              <a:gdLst>
                <a:gd name="T0" fmla="*/ 34 w 56"/>
                <a:gd name="T1" fmla="*/ 8 h 57"/>
                <a:gd name="T2" fmla="*/ 7 w 56"/>
                <a:gd name="T3" fmla="*/ 8 h 57"/>
                <a:gd name="T4" fmla="*/ 7 w 56"/>
                <a:gd name="T5" fmla="*/ 34 h 57"/>
                <a:gd name="T6" fmla="*/ 31 w 56"/>
                <a:gd name="T7" fmla="*/ 37 h 57"/>
                <a:gd name="T8" fmla="*/ 51 w 56"/>
                <a:gd name="T9" fmla="*/ 57 h 57"/>
                <a:gd name="T10" fmla="*/ 56 w 56"/>
                <a:gd name="T11" fmla="*/ 52 h 57"/>
                <a:gd name="T12" fmla="*/ 36 w 56"/>
                <a:gd name="T13" fmla="*/ 32 h 57"/>
                <a:gd name="T14" fmla="*/ 34 w 56"/>
                <a:gd name="T15" fmla="*/ 8 h 57"/>
                <a:gd name="T16" fmla="*/ 30 w 56"/>
                <a:gd name="T17" fmla="*/ 31 h 57"/>
                <a:gd name="T18" fmla="*/ 11 w 56"/>
                <a:gd name="T19" fmla="*/ 31 h 57"/>
                <a:gd name="T20" fmla="*/ 11 w 56"/>
                <a:gd name="T21" fmla="*/ 11 h 57"/>
                <a:gd name="T22" fmla="*/ 30 w 56"/>
                <a:gd name="T23" fmla="*/ 11 h 57"/>
                <a:gd name="T24" fmla="*/ 30 w 56"/>
                <a:gd name="T25" fmla="*/ 31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6" h="57">
                  <a:moveTo>
                    <a:pt x="34" y="8"/>
                  </a:moveTo>
                  <a:cubicBezTo>
                    <a:pt x="26" y="0"/>
                    <a:pt x="14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14" y="41"/>
                    <a:pt x="24" y="42"/>
                    <a:pt x="31" y="37"/>
                  </a:cubicBezTo>
                  <a:cubicBezTo>
                    <a:pt x="51" y="57"/>
                    <a:pt x="51" y="57"/>
                    <a:pt x="51" y="5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36" y="32"/>
                    <a:pt x="36" y="32"/>
                    <a:pt x="36" y="32"/>
                  </a:cubicBezTo>
                  <a:cubicBezTo>
                    <a:pt x="41" y="25"/>
                    <a:pt x="40" y="14"/>
                    <a:pt x="34" y="8"/>
                  </a:cubicBezTo>
                  <a:close/>
                  <a:moveTo>
                    <a:pt x="30" y="31"/>
                  </a:moveTo>
                  <a:cubicBezTo>
                    <a:pt x="25" y="36"/>
                    <a:pt x="16" y="36"/>
                    <a:pt x="11" y="31"/>
                  </a:cubicBezTo>
                  <a:cubicBezTo>
                    <a:pt x="5" y="26"/>
                    <a:pt x="5" y="17"/>
                    <a:pt x="11" y="11"/>
                  </a:cubicBezTo>
                  <a:cubicBezTo>
                    <a:pt x="16" y="6"/>
                    <a:pt x="25" y="6"/>
                    <a:pt x="30" y="11"/>
                  </a:cubicBezTo>
                  <a:cubicBezTo>
                    <a:pt x="36" y="17"/>
                    <a:pt x="36" y="26"/>
                    <a:pt x="30" y="31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</p:grpSp>
      <p:grpSp>
        <p:nvGrpSpPr>
          <p:cNvPr id="18446" name="组合 16"/>
          <p:cNvGrpSpPr>
            <a:grpSpLocks/>
          </p:cNvGrpSpPr>
          <p:nvPr/>
        </p:nvGrpSpPr>
        <p:grpSpPr bwMode="auto">
          <a:xfrm>
            <a:off x="725716" y="2395538"/>
            <a:ext cx="8346631" cy="2895600"/>
            <a:chOff x="0" y="0"/>
            <a:chExt cx="2970212" cy="2895600"/>
          </a:xfrm>
        </p:grpSpPr>
        <p:sp>
          <p:nvSpPr>
            <p:cNvPr id="18447" name="任意多边形 8"/>
            <p:cNvSpPr>
              <a:spLocks noChangeArrowheads="1"/>
            </p:cNvSpPr>
            <p:nvPr/>
          </p:nvSpPr>
          <p:spPr bwMode="auto">
            <a:xfrm>
              <a:off x="279400" y="784225"/>
              <a:ext cx="112712" cy="260350"/>
            </a:xfrm>
            <a:custGeom>
              <a:avLst/>
              <a:gdLst>
                <a:gd name="T0" fmla="*/ 113104 w 113104"/>
                <a:gd name="T1" fmla="*/ 0 h 260335"/>
                <a:gd name="T2" fmla="*/ 113104 w 113104"/>
                <a:gd name="T3" fmla="*/ 260335 h 260335"/>
                <a:gd name="T4" fmla="*/ 0 w 113104"/>
                <a:gd name="T5" fmla="*/ 260335 h 260335"/>
                <a:gd name="T6" fmla="*/ 0 w 113104"/>
                <a:gd name="T7" fmla="*/ 114058 h 260335"/>
                <a:gd name="T8" fmla="*/ 69809 w 113104"/>
                <a:gd name="T9" fmla="*/ 8740 h 260335"/>
                <a:gd name="T10" fmla="*/ 113104 w 113104"/>
                <a:gd name="T11" fmla="*/ 0 h 260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3104" h="260335">
                  <a:moveTo>
                    <a:pt x="113104" y="0"/>
                  </a:moveTo>
                  <a:lnTo>
                    <a:pt x="113104" y="260335"/>
                  </a:lnTo>
                  <a:lnTo>
                    <a:pt x="0" y="260335"/>
                  </a:lnTo>
                  <a:lnTo>
                    <a:pt x="0" y="114058"/>
                  </a:lnTo>
                  <a:cubicBezTo>
                    <a:pt x="0" y="66714"/>
                    <a:pt x="28785" y="26092"/>
                    <a:pt x="69809" y="8740"/>
                  </a:cubicBezTo>
                  <a:lnTo>
                    <a:pt x="113104" y="0"/>
                  </a:lnTo>
                  <a:close/>
                </a:path>
              </a:pathLst>
            </a:custGeom>
            <a:solidFill>
              <a:srgbClr val="004E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8448" name="任意多边形 9"/>
            <p:cNvSpPr>
              <a:spLocks noChangeArrowheads="1"/>
            </p:cNvSpPr>
            <p:nvPr/>
          </p:nvSpPr>
          <p:spPr bwMode="auto">
            <a:xfrm flipH="1">
              <a:off x="2544762" y="784225"/>
              <a:ext cx="112713" cy="260350"/>
            </a:xfrm>
            <a:custGeom>
              <a:avLst/>
              <a:gdLst>
                <a:gd name="T0" fmla="*/ 113104 w 113104"/>
                <a:gd name="T1" fmla="*/ 0 h 260335"/>
                <a:gd name="T2" fmla="*/ 113104 w 113104"/>
                <a:gd name="T3" fmla="*/ 260335 h 260335"/>
                <a:gd name="T4" fmla="*/ 0 w 113104"/>
                <a:gd name="T5" fmla="*/ 260335 h 260335"/>
                <a:gd name="T6" fmla="*/ 0 w 113104"/>
                <a:gd name="T7" fmla="*/ 114058 h 260335"/>
                <a:gd name="T8" fmla="*/ 69809 w 113104"/>
                <a:gd name="T9" fmla="*/ 8740 h 260335"/>
                <a:gd name="T10" fmla="*/ 113104 w 113104"/>
                <a:gd name="T11" fmla="*/ 0 h 260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3104" h="260335">
                  <a:moveTo>
                    <a:pt x="113104" y="0"/>
                  </a:moveTo>
                  <a:lnTo>
                    <a:pt x="113104" y="260335"/>
                  </a:lnTo>
                  <a:lnTo>
                    <a:pt x="0" y="260335"/>
                  </a:lnTo>
                  <a:lnTo>
                    <a:pt x="0" y="114058"/>
                  </a:lnTo>
                  <a:cubicBezTo>
                    <a:pt x="0" y="66714"/>
                    <a:pt x="28785" y="26092"/>
                    <a:pt x="69809" y="8740"/>
                  </a:cubicBezTo>
                  <a:lnTo>
                    <a:pt x="113104" y="0"/>
                  </a:lnTo>
                  <a:close/>
                </a:path>
              </a:pathLst>
            </a:custGeom>
            <a:solidFill>
              <a:srgbClr val="004E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18449" name="矩形 10"/>
            <p:cNvSpPr>
              <a:spLocks noChangeArrowheads="1"/>
            </p:cNvSpPr>
            <p:nvPr/>
          </p:nvSpPr>
          <p:spPr bwMode="auto">
            <a:xfrm>
              <a:off x="357187" y="0"/>
              <a:ext cx="2222500" cy="1443037"/>
            </a:xfrm>
            <a:prstGeom prst="rect">
              <a:avLst/>
            </a:prstGeom>
            <a:gradFill rotWithShape="1">
              <a:gsLst>
                <a:gs pos="0">
                  <a:srgbClr val="F2F2F2"/>
                </a:gs>
                <a:gs pos="50000">
                  <a:srgbClr val="F2F2F2"/>
                </a:gs>
                <a:gs pos="100000">
                  <a:srgbClr val="F2F2F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lnSpc>
                  <a:spcPct val="130000"/>
                </a:lnSpc>
              </a:pPr>
              <a:endParaRPr lang="zh-CN" altLang="en-US" sz="1600">
                <a:solidFill>
                  <a:srgbClr val="7F7F7F"/>
                </a:solidFill>
                <a:latin typeface="幼圆" pitchFamily="49" charset="-122"/>
                <a:ea typeface="幼圆" pitchFamily="49" charset="-122"/>
              </a:endParaRPr>
            </a:p>
          </p:txBody>
        </p:sp>
        <p:sp>
          <p:nvSpPr>
            <p:cNvPr id="19" name="任意多边形 11"/>
            <p:cNvSpPr/>
            <p:nvPr/>
          </p:nvSpPr>
          <p:spPr bwMode="auto">
            <a:xfrm>
              <a:off x="279400" y="868362"/>
              <a:ext cx="2378075" cy="1905000"/>
            </a:xfrm>
            <a:custGeom>
              <a:avLst/>
              <a:gdLst>
                <a:gd name="T0" fmla="*/ 0 w 2379133"/>
                <a:gd name="T1" fmla="*/ 0 h 1905000"/>
                <a:gd name="T2" fmla="*/ 9611 w 2379133"/>
                <a:gd name="T3" fmla="*/ 0 h 1905000"/>
                <a:gd name="T4" fmla="*/ 1189567 w 2379133"/>
                <a:gd name="T5" fmla="*/ 1075117 h 1905000"/>
                <a:gd name="T6" fmla="*/ 2369522 w 2379133"/>
                <a:gd name="T7" fmla="*/ 0 h 1905000"/>
                <a:gd name="T8" fmla="*/ 2379133 w 2379133"/>
                <a:gd name="T9" fmla="*/ 0 h 1905000"/>
                <a:gd name="T10" fmla="*/ 2379133 w 2379133"/>
                <a:gd name="T11" fmla="*/ 1905000 h 1905000"/>
                <a:gd name="T12" fmla="*/ 0 w 2379133"/>
                <a:gd name="T13" fmla="*/ 1905000 h 1905000"/>
                <a:gd name="T14" fmla="*/ 0 w 2379133"/>
                <a:gd name="T15" fmla="*/ 0 h 1905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79133" h="1905000">
                  <a:moveTo>
                    <a:pt x="0" y="0"/>
                  </a:moveTo>
                  <a:lnTo>
                    <a:pt x="9611" y="0"/>
                  </a:lnTo>
                  <a:lnTo>
                    <a:pt x="1189567" y="1075117"/>
                  </a:lnTo>
                  <a:lnTo>
                    <a:pt x="2369522" y="0"/>
                  </a:lnTo>
                  <a:lnTo>
                    <a:pt x="2379133" y="0"/>
                  </a:lnTo>
                  <a:lnTo>
                    <a:pt x="2379133" y="1905000"/>
                  </a:lnTo>
                  <a:lnTo>
                    <a:pt x="0" y="1905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49B18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 sz="200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8451" name="任意多边形 12"/>
            <p:cNvSpPr>
              <a:spLocks noChangeArrowheads="1"/>
            </p:cNvSpPr>
            <p:nvPr/>
          </p:nvSpPr>
          <p:spPr bwMode="auto">
            <a:xfrm>
              <a:off x="317500" y="2767012"/>
              <a:ext cx="2300287" cy="128588"/>
            </a:xfrm>
            <a:custGeom>
              <a:avLst/>
              <a:gdLst>
                <a:gd name="T0" fmla="*/ 0 w 2196843"/>
                <a:gd name="T1" fmla="*/ 0 h 129117"/>
                <a:gd name="T2" fmla="*/ 2196843 w 2196843"/>
                <a:gd name="T3" fmla="*/ 0 h 129117"/>
                <a:gd name="T4" fmla="*/ 2196843 w 2196843"/>
                <a:gd name="T5" fmla="*/ 14817 h 129117"/>
                <a:gd name="T6" fmla="*/ 2082543 w 2196843"/>
                <a:gd name="T7" fmla="*/ 129117 h 129117"/>
                <a:gd name="T8" fmla="*/ 114300 w 2196843"/>
                <a:gd name="T9" fmla="*/ 129117 h 129117"/>
                <a:gd name="T10" fmla="*/ 0 w 2196843"/>
                <a:gd name="T11" fmla="*/ 14817 h 129117"/>
                <a:gd name="T12" fmla="*/ 0 w 2196843"/>
                <a:gd name="T13" fmla="*/ 0 h 129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96843" h="129117">
                  <a:moveTo>
                    <a:pt x="0" y="0"/>
                  </a:moveTo>
                  <a:lnTo>
                    <a:pt x="2196843" y="0"/>
                  </a:lnTo>
                  <a:lnTo>
                    <a:pt x="2196843" y="14817"/>
                  </a:lnTo>
                  <a:cubicBezTo>
                    <a:pt x="2196843" y="77943"/>
                    <a:pt x="2145669" y="129117"/>
                    <a:pt x="2082543" y="129117"/>
                  </a:cubicBezTo>
                  <a:lnTo>
                    <a:pt x="114300" y="129117"/>
                  </a:lnTo>
                  <a:cubicBezTo>
                    <a:pt x="51174" y="129117"/>
                    <a:pt x="0" y="77943"/>
                    <a:pt x="0" y="1481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4E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zh-CN" altLang="en-US"/>
            </a:p>
          </p:txBody>
        </p:sp>
        <p:sp>
          <p:nvSpPr>
            <p:cNvPr id="21" name="任意多边形 13"/>
            <p:cNvSpPr>
              <a:spLocks noChangeArrowheads="1"/>
            </p:cNvSpPr>
            <p:nvPr/>
          </p:nvSpPr>
          <p:spPr bwMode="auto">
            <a:xfrm>
              <a:off x="414337" y="1333500"/>
              <a:ext cx="2108200" cy="1562100"/>
            </a:xfrm>
            <a:custGeom>
              <a:avLst/>
              <a:gdLst>
                <a:gd name="T0" fmla="*/ 783175 w 2108200"/>
                <a:gd name="T1" fmla="*/ 0 h 1562099"/>
                <a:gd name="T2" fmla="*/ 1325025 w 2108200"/>
                <a:gd name="T3" fmla="*/ 0 h 1562099"/>
                <a:gd name="T4" fmla="*/ 2108200 w 2108200"/>
                <a:gd name="T5" fmla="*/ 783176 h 1562099"/>
                <a:gd name="T6" fmla="*/ 2108200 w 2108200"/>
                <a:gd name="T7" fmla="*/ 1562100 h 1562099"/>
                <a:gd name="T8" fmla="*/ 0 w 2108200"/>
                <a:gd name="T9" fmla="*/ 1562100 h 1562099"/>
                <a:gd name="T10" fmla="*/ 0 w 2108200"/>
                <a:gd name="T11" fmla="*/ 783176 h 1562099"/>
                <a:gd name="T12" fmla="*/ 783175 w 2108200"/>
                <a:gd name="T13" fmla="*/ 0 h 156209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08200"/>
                <a:gd name="T22" fmla="*/ 0 h 1562099"/>
                <a:gd name="T23" fmla="*/ 2108200 w 2108200"/>
                <a:gd name="T24" fmla="*/ 1562099 h 156209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08200" h="1562099">
                  <a:moveTo>
                    <a:pt x="783175" y="0"/>
                  </a:moveTo>
                  <a:lnTo>
                    <a:pt x="1325025" y="0"/>
                  </a:lnTo>
                  <a:cubicBezTo>
                    <a:pt x="1757561" y="0"/>
                    <a:pt x="2108200" y="350639"/>
                    <a:pt x="2108200" y="783175"/>
                  </a:cubicBezTo>
                  <a:lnTo>
                    <a:pt x="2108200" y="1562099"/>
                  </a:lnTo>
                  <a:lnTo>
                    <a:pt x="0" y="1562099"/>
                  </a:lnTo>
                  <a:lnTo>
                    <a:pt x="0" y="783175"/>
                  </a:lnTo>
                  <a:cubicBezTo>
                    <a:pt x="0" y="350639"/>
                    <a:pt x="350639" y="0"/>
                    <a:pt x="783175" y="0"/>
                  </a:cubicBezTo>
                  <a:close/>
                </a:path>
              </a:pathLst>
            </a:custGeom>
            <a:solidFill>
              <a:srgbClr val="F49B18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Tx/>
                <a:buNone/>
                <a:defRPr/>
              </a:pPr>
              <a:endParaRPr lang="zh-CN" altLang="en-US" sz="200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pic>
          <p:nvPicPr>
            <p:cNvPr id="18453" name="图片 35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75"/>
              <a:ext cx="2970212" cy="47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300177" y="2501825"/>
                <a:ext cx="5001562" cy="9691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ID" sz="2800" dirty="0"/>
                  <a:t>γ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ID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ID" sz="2800" i="1">
                            <a:latin typeface="Cambria Math"/>
                          </a:rPr>
                          <m:t>𝑧</m:t>
                        </m:r>
                      </m:den>
                    </m:f>
                    <m:r>
                      <a:rPr lang="en-ID" sz="2800" i="1">
                        <a:latin typeface="Cambria Math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ID" sz="2800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ID" sz="2800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ID" sz="2800" i="1">
                                <a:latin typeface="Cambria Math"/>
                              </a:rPr>
                              <m:t>𝑅</m:t>
                            </m:r>
                          </m:den>
                        </m:f>
                      </m:e>
                    </m:rad>
                    <m:r>
                      <a:rPr lang="en-ID" sz="2800" i="1">
                        <a:latin typeface="Cambria Math"/>
                      </a:rPr>
                      <m:t>)^2+(</m:t>
                    </m:r>
                    <m:r>
                      <a:rPr lang="en-ID" sz="2800" i="1">
                        <a:latin typeface="Cambria Math"/>
                      </a:rPr>
                      <m:t>𝜔</m:t>
                    </m:r>
                    <m:r>
                      <a:rPr lang="en-ID" sz="2800" i="1">
                        <a:latin typeface="Cambria Math"/>
                      </a:rPr>
                      <m:t>𝑐</m:t>
                    </m:r>
                    <m:r>
                      <a:rPr lang="en-ID" sz="2800" i="1">
                        <a:latin typeface="Cambria Math"/>
                      </a:rPr>
                      <m:t>−1/</m:t>
                    </m:r>
                    <m:r>
                      <a:rPr lang="en-ID" sz="2800" i="1">
                        <a:latin typeface="Cambria Math"/>
                      </a:rPr>
                      <m:t>𝜔</m:t>
                    </m:r>
                    <m:r>
                      <a:rPr lang="en-ID" sz="2800" i="1">
                        <a:latin typeface="Cambria Math"/>
                      </a:rPr>
                      <m:t>𝑙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ID" sz="280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ID" sz="280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0177" y="2501825"/>
                <a:ext cx="5001562" cy="969176"/>
              </a:xfrm>
              <a:prstGeom prst="rect">
                <a:avLst/>
              </a:prstGeom>
              <a:blipFill rotWithShape="1">
                <a:blip r:embed="rId3"/>
                <a:stretch>
                  <a:fillRect l="-24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1014472" y="1100837"/>
            <a:ext cx="1012676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000" dirty="0" err="1"/>
              <a:t>Impedansi</a:t>
            </a:r>
            <a:r>
              <a:rPr lang="en-ID" sz="2000" dirty="0"/>
              <a:t>  </a:t>
            </a:r>
            <a:r>
              <a:rPr lang="en-ID" sz="2000" dirty="0" err="1"/>
              <a:t>rangkaian</a:t>
            </a:r>
            <a:r>
              <a:rPr lang="en-ID" sz="2000" dirty="0"/>
              <a:t> </a:t>
            </a:r>
            <a:r>
              <a:rPr lang="en-ID" sz="2000" dirty="0" err="1"/>
              <a:t>paralel</a:t>
            </a:r>
            <a:r>
              <a:rPr lang="en-ID" sz="2000" dirty="0"/>
              <a:t>  RLC  </a:t>
            </a:r>
            <a:r>
              <a:rPr lang="en-ID" sz="2000" dirty="0" err="1"/>
              <a:t>dinyatakan</a:t>
            </a:r>
            <a:r>
              <a:rPr lang="en-ID" sz="2000" dirty="0"/>
              <a:t> 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admitasi</a:t>
            </a:r>
            <a:r>
              <a:rPr lang="en-ID" sz="2000" dirty="0"/>
              <a:t>  Y,  </a:t>
            </a:r>
            <a:r>
              <a:rPr lang="en-ID" sz="2000" dirty="0" err="1"/>
              <a:t>yaitu</a:t>
            </a:r>
            <a:r>
              <a:rPr lang="en-ID" sz="2000" dirty="0"/>
              <a:t> :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873831" y="3890877"/>
                <a:ext cx="6096000" cy="120141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ID" sz="2800" dirty="0" err="1"/>
                  <a:t>Sehingga</a:t>
                </a:r>
                <a:r>
                  <a:rPr lang="en-ID" sz="2800" dirty="0"/>
                  <a:t> :</a:t>
                </a:r>
                <a:endParaRPr lang="en-US" sz="2800" dirty="0"/>
              </a:p>
              <a:p>
                <a:r>
                  <a:rPr lang="en-ID" sz="2800" dirty="0"/>
                  <a:t>Z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ID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ID" sz="2800" i="1">
                            <a:latin typeface="Cambria Math"/>
                          </a:rPr>
                          <m:t>𝛾</m:t>
                        </m:r>
                      </m:den>
                    </m:f>
                    <m:r>
                      <a:rPr lang="en-ID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ID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ID" sz="2800" i="1">
                            <a:latin typeface="Cambria Math"/>
                          </a:rPr>
                          <m:t>√((1/</m:t>
                        </m:r>
                        <m:r>
                          <a:rPr lang="en-ID" sz="2800" i="1">
                            <a:latin typeface="Cambria Math"/>
                          </a:rPr>
                          <m:t>𝑅</m:t>
                        </m:r>
                        <m:r>
                          <a:rPr lang="en-ID" sz="2800" i="1">
                            <a:latin typeface="Cambria Math"/>
                          </a:rPr>
                          <m:t>))^2+(</m:t>
                        </m:r>
                        <m:r>
                          <a:rPr lang="en-ID" sz="2800" i="1">
                            <a:latin typeface="Cambria Math"/>
                          </a:rPr>
                          <m:t>𝜔</m:t>
                        </m:r>
                        <m:r>
                          <a:rPr lang="en-ID" sz="2800" i="1">
                            <a:latin typeface="Cambria Math"/>
                          </a:rPr>
                          <m:t>𝑐</m:t>
                        </m:r>
                        <m:r>
                          <a:rPr lang="en-ID" sz="2800" i="1">
                            <a:latin typeface="Cambria Math"/>
                          </a:rPr>
                          <m:t>−1/</m:t>
                        </m:r>
                        <m:r>
                          <a:rPr lang="en-ID" sz="2800" i="1">
                            <a:latin typeface="Cambria Math"/>
                          </a:rPr>
                          <m:t>𝜔</m:t>
                        </m:r>
                        <m:r>
                          <a:rPr lang="en-ID" sz="2800" i="1">
                            <a:latin typeface="Cambria Math"/>
                          </a:rPr>
                          <m:t>𝑙</m:t>
                        </m:r>
                        <m:r>
                          <a:rPr lang="en-ID" sz="2800" i="1">
                            <a:latin typeface="Cambria Math"/>
                          </a:rPr>
                          <m:t>)^2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3831" y="3890877"/>
                <a:ext cx="6096000" cy="1201419"/>
              </a:xfrm>
              <a:prstGeom prst="rect">
                <a:avLst/>
              </a:prstGeom>
              <a:blipFill rotWithShape="1">
                <a:blip r:embed="rId4"/>
                <a:stretch>
                  <a:fillRect l="-2000" t="-4569" b="-15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7178117"/>
      </p:ext>
    </p:extLst>
  </p:cSld>
  <p:clrMapOvr>
    <a:masterClrMapping/>
  </p:clrMapOvr>
</p:sld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Pages>0</Pages>
  <Words>457</Words>
  <Characters>0</Characters>
  <Application>Microsoft Office PowerPoint</Application>
  <DocSecurity>0</DocSecurity>
  <PresentationFormat>Custom</PresentationFormat>
  <Lines>0</Lines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彩色扁平化述职报告</dc:title>
  <dc:creator>第一PPT</dc:creator>
  <cp:keywords>www.1ppt.com</cp:keywords>
  <cp:lastModifiedBy>USER</cp:lastModifiedBy>
  <cp:revision>45</cp:revision>
  <dcterms:created xsi:type="dcterms:W3CDTF">2014-12-04T03:43:24Z</dcterms:created>
  <dcterms:modified xsi:type="dcterms:W3CDTF">2022-06-30T13:08:27Z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ame">
    <vt:lpwstr>E4LqrHK49949158.ppt</vt:lpwstr>
  </property>
  <property fmtid="{D5CDD505-2E9C-101B-9397-08002B2CF9AE}" pid="3" name="fileid">
    <vt:lpwstr>521340</vt:lpwstr>
  </property>
  <property fmtid="{D5CDD505-2E9C-101B-9397-08002B2CF9AE}" pid="4" name="KSOProductBuildVer">
    <vt:lpwstr>2052-10.1.0.5457</vt:lpwstr>
  </property>
</Properties>
</file>