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61" r:id="rId3"/>
    <p:sldId id="257" r:id="rId4"/>
    <p:sldId id="266" r:id="rId5"/>
    <p:sldId id="265" r:id="rId6"/>
    <p:sldId id="276" r:id="rId7"/>
    <p:sldId id="263" r:id="rId8"/>
    <p:sldId id="267" r:id="rId9"/>
    <p:sldId id="274" r:id="rId10"/>
    <p:sldId id="273" r:id="rId11"/>
    <p:sldId id="270" r:id="rId12"/>
    <p:sldId id="272" r:id="rId13"/>
    <p:sldId id="268" r:id="rId14"/>
    <p:sldId id="277" r:id="rId15"/>
    <p:sldId id="278" r:id="rId16"/>
    <p:sldId id="280" r:id="rId17"/>
    <p:sldId id="281" r:id="rId18"/>
    <p:sldId id="282" r:id="rId19"/>
    <p:sldId id="271" r:id="rId20"/>
    <p:sldId id="283" r:id="rId21"/>
    <p:sldId id="269" r:id="rId22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erlin Sans FB Demi" pitchFamily="34" charset="0"/>
      <p:bold r:id="rId27"/>
    </p:embeddedFont>
    <p:embeddedFont>
      <p:font typeface="Cutewritten" charset="0"/>
      <p:regular r:id="rId28"/>
    </p:embeddedFont>
    <p:embeddedFont>
      <p:font typeface="Bebas Neue" charset="0"/>
      <p:regular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182"/>
    <a:srgbClr val="B4AF82"/>
    <a:srgbClr val="FFD77D"/>
    <a:srgbClr val="BCB2AA"/>
    <a:srgbClr val="E7E6E6"/>
    <a:srgbClr val="DECBBC"/>
    <a:srgbClr val="AA9F9C"/>
    <a:srgbClr val="E6E0D7"/>
    <a:srgbClr val="8C7D78"/>
    <a:srgbClr val="5F5A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78632-C3FE-4C10-BA14-6CC2F67E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E4CC4AB-AFFB-45E0-8EB1-FB639D53B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B40749-6ACA-4BB7-8DE4-AE617EEE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6EC280-2051-418A-BC3D-E4D0EDDE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110919-D784-4DE0-9A9B-7C152E31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16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7EF43-6167-4722-8380-A5F0935F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17AC43-E87D-496F-BE65-90AA708C9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C4E63A-0D16-4215-B9E8-E9C4CBC5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209C7-A511-481E-A200-49F17518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066B56-F484-48FA-9305-334BD32D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52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2EFE6FB-2267-4818-A8A7-FC7DDA272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92754-304C-4AA6-85FA-09D3DD0DF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496C6F-0D0E-446F-8EE0-B4EEC26B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22681C-603F-4AA5-913C-19D3AF70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C4A54B-D269-4B18-B873-D55231C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9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2E832-E71C-45C0-87BB-FCCC5E63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25D7A-41D7-416D-A921-6973884D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96A510-11F2-4329-9B33-06A41DD6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17BCB6-9C7D-48F4-A8C7-547D1A71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E78846-ECF8-483D-B535-E969B3FD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0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1D3F5-ABB3-4448-9E64-E777A08A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AA456-35E3-4DCD-8E72-D8158400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876340-CEA9-4539-9284-E26AC62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3E118B-3986-4DD4-A02C-25B61C1B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82951B-F892-4ABC-A697-BA000106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2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4F4A7-178A-448A-8F25-C0F77446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4700B0-9030-406B-98D2-DDB6A7454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D18E7F-65D8-4250-A150-F35144092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C4391C-C6B6-40D4-B62C-4409D377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FB5BE9-C082-4468-8083-24DC2DA2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A350DD-3522-4798-893C-7EC44B18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5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B845-8C85-4F25-88B4-58B6B584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7DFD43-E26A-4E7E-B0FC-53E7D0AA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2D6049-25BA-42F7-96A9-44641854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E307B0-F426-44C1-A9ED-6493C33D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FC9F6F-3DBB-4107-B873-FDADE1AB3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9405E6-1672-4FA7-8CFE-90C4BC8F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B5B40C-9561-4259-9F96-1B572FFF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0214CDC-08E9-4CFF-9FAA-C21ECBA6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63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40FA-A48D-4BB1-B600-274F6ADA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4A0EF9-8E4C-4548-A2BD-292F1993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07481F2-FEA9-4099-B20B-A4ECBE45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145754-605A-4130-8941-B7C541A2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4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B38796-7EB4-466D-BC2E-A76DD1D6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E586F4-733F-4C4E-91C4-8D0A708F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CE62A-8EBE-468E-B8DE-7EAABD4D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18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0B131-E579-46E9-92A1-4B95D1EA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1344FB-6804-46A8-8803-D2012474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E805AF-215A-456A-8B71-929A009B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201CFD-C5B5-4FB8-92AD-7DE20439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1349E4-2A84-45DB-BF2A-51870A1B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D2BA00-B4D2-40B4-8488-4D76CA81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11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58ECF-53D8-4970-B43E-1D8AFDF0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3A217DA-3B6F-4A63-9FD0-3E12ACA8E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E3E722-DA97-489B-9C55-0CC3D51E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27D067-3027-4484-B3A5-CB715F2D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BA0A36-D083-4A86-BB97-0831FAA8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B31AD8-2FCF-46A5-A32E-20880E54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39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5553A03-06F2-4EEF-8A55-8DDDA545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81A29-C63E-4072-9431-7F52CA7C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A95770-3834-4D6F-A77B-0ADA1CC4A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5397-52C7-48F5-8CD1-7F3F8E103924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A0C7E5-1FE3-4E08-A151-074E2E53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829DB1-7F7B-4E34-A107-6F914A175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B4B9-E622-43CA-8650-F3372F4FA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8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17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17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18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8.svg"/><Relationship Id="rId15" Type="http://schemas.openxmlformats.org/officeDocument/2006/relationships/slide" Target="slide13.xml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18" Type="http://schemas.openxmlformats.org/officeDocument/2006/relationships/slide" Target="slide2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0.png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8.svg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19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21" Type="http://schemas.openxmlformats.org/officeDocument/2006/relationships/image" Target="../media/image21.pn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21" Type="http://schemas.openxmlformats.org/officeDocument/2006/relationships/image" Target="../media/image22.pn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21" Type="http://schemas.openxmlformats.org/officeDocument/2006/relationships/image" Target="../media/image22.pn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21" Type="http://schemas.openxmlformats.org/officeDocument/2006/relationships/image" Target="../media/image23.pn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21" Type="http://schemas.openxmlformats.org/officeDocument/2006/relationships/image" Target="../media/image23.pn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1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slide" Target="slide8.xml"/><Relationship Id="rId10" Type="http://schemas.openxmlformats.org/officeDocument/2006/relationships/slide" Target="slide21.xml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slide" Target="slide8.xml"/><Relationship Id="rId10" Type="http://schemas.openxmlformats.org/officeDocument/2006/relationships/slide" Target="slide21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" Target="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7.png"/><Relationship Id="rId5" Type="http://schemas.openxmlformats.org/officeDocument/2006/relationships/slide" Target="slide11.xml"/><Relationship Id="rId1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slide" Target="slide8.xml"/><Relationship Id="rId9" Type="http://schemas.openxmlformats.org/officeDocument/2006/relationships/image" Target="../media/image6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slide" Target="slide11.xml"/><Relationship Id="rId12" Type="http://schemas.openxmlformats.org/officeDocument/2006/relationships/image" Target="../media/image8.svg"/><Relationship Id="rId17" Type="http://schemas.openxmlformats.org/officeDocument/2006/relationships/slide" Target="slide21.xml"/><Relationship Id="rId2" Type="http://schemas.openxmlformats.org/officeDocument/2006/relationships/image" Target="../media/image4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10" Type="http://schemas.openxmlformats.org/officeDocument/2006/relationships/image" Target="../media/image6.svg"/><Relationship Id="rId19" Type="http://schemas.openxmlformats.org/officeDocument/2006/relationships/image" Target="../media/image14.svg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18" Type="http://schemas.openxmlformats.org/officeDocument/2006/relationships/slide" Target="slide21.xml"/><Relationship Id="rId3" Type="http://schemas.openxmlformats.org/officeDocument/2006/relationships/image" Target="../media/image6.svg"/><Relationship Id="rId21" Type="http://schemas.openxmlformats.org/officeDocument/2006/relationships/image" Target="../media/image14.sv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8.svg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8.svg"/><Relationship Id="rId15" Type="http://schemas.openxmlformats.org/officeDocument/2006/relationships/slide" Target="slide13.xml"/><Relationship Id="rId10" Type="http://schemas.openxmlformats.org/officeDocument/2006/relationships/image" Target="../media/image13.jpeg"/><Relationship Id="rId19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8.svg"/><Relationship Id="rId15" Type="http://schemas.openxmlformats.org/officeDocument/2006/relationships/slide" Target="slide13.xml"/><Relationship Id="rId10" Type="http://schemas.openxmlformats.org/officeDocument/2006/relationships/image" Target="../media/image14.png"/><Relationship Id="rId19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8.xml"/><Relationship Id="rId17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8.svg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18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8.svg"/><Relationship Id="rId15" Type="http://schemas.openxmlformats.org/officeDocument/2006/relationships/slide" Target="slide13.xml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8.xml"/><Relationship Id="rId18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slide" Target="slide4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8.svg"/><Relationship Id="rId15" Type="http://schemas.openxmlformats.org/officeDocument/2006/relationships/slide" Target="slide13.xml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reeform: Shape 257">
            <a:extLst>
              <a:ext uri="{FF2B5EF4-FFF2-40B4-BE49-F238E27FC236}">
                <a16:creationId xmlns="" xmlns:a16="http://schemas.microsoft.com/office/drawing/2014/main" id="{6D08BA82-64BA-465A-85DF-DEB84B861FD4}"/>
              </a:ext>
            </a:extLst>
          </p:cNvPr>
          <p:cNvSpPr/>
          <p:nvPr/>
        </p:nvSpPr>
        <p:spPr>
          <a:xfrm>
            <a:off x="1008803" y="1019278"/>
            <a:ext cx="10547980" cy="5028179"/>
          </a:xfrm>
          <a:custGeom>
            <a:avLst/>
            <a:gdLst>
              <a:gd name="connsiteX0" fmla="*/ 4330524 w 10225247"/>
              <a:gd name="connsiteY0" fmla="*/ 485 h 5227908"/>
              <a:gd name="connsiteX1" fmla="*/ 4751352 w 10225247"/>
              <a:gd name="connsiteY1" fmla="*/ 62974 h 5227908"/>
              <a:gd name="connsiteX2" fmla="*/ 5656797 w 10225247"/>
              <a:gd name="connsiteY2" fmla="*/ 735591 h 5227908"/>
              <a:gd name="connsiteX3" fmla="*/ 6626918 w 10225247"/>
              <a:gd name="connsiteY3" fmla="*/ 1201249 h 5227908"/>
              <a:gd name="connsiteX4" fmla="*/ 7765192 w 10225247"/>
              <a:gd name="connsiteY4" fmla="*/ 1666907 h 5227908"/>
              <a:gd name="connsiteX5" fmla="*/ 8981076 w 10225247"/>
              <a:gd name="connsiteY5" fmla="*/ 1395273 h 5227908"/>
              <a:gd name="connsiteX6" fmla="*/ 9356189 w 10225247"/>
              <a:gd name="connsiteY6" fmla="*/ 2016150 h 5227908"/>
              <a:gd name="connsiteX7" fmla="*/ 9110426 w 10225247"/>
              <a:gd name="connsiteY7" fmla="*/ 2611157 h 5227908"/>
              <a:gd name="connsiteX8" fmla="*/ 9394994 w 10225247"/>
              <a:gd name="connsiteY8" fmla="*/ 3594213 h 5227908"/>
              <a:gd name="connsiteX9" fmla="*/ 10028805 w 10225247"/>
              <a:gd name="connsiteY9" fmla="*/ 4111610 h 5227908"/>
              <a:gd name="connsiteX10" fmla="*/ 10039419 w 10225247"/>
              <a:gd name="connsiteY10" fmla="*/ 5176208 h 5227908"/>
              <a:gd name="connsiteX11" fmla="*/ 9978358 w 10225247"/>
              <a:gd name="connsiteY11" fmla="*/ 5227908 h 5227908"/>
              <a:gd name="connsiteX12" fmla="*/ 232451 w 10225247"/>
              <a:gd name="connsiteY12" fmla="*/ 5227908 h 5227908"/>
              <a:gd name="connsiteX13" fmla="*/ 161116 w 10225247"/>
              <a:gd name="connsiteY13" fmla="*/ 5142818 h 5227908"/>
              <a:gd name="connsiteX14" fmla="*/ 81839 w 10225247"/>
              <a:gd name="connsiteY14" fmla="*/ 4991187 h 5227908"/>
              <a:gd name="connsiteX15" fmla="*/ 68903 w 10225247"/>
              <a:gd name="connsiteY15" fmla="*/ 4202156 h 5227908"/>
              <a:gd name="connsiteX16" fmla="*/ 780325 w 10225247"/>
              <a:gd name="connsiteY16" fmla="*/ 3788237 h 5227908"/>
              <a:gd name="connsiteX17" fmla="*/ 754456 w 10225247"/>
              <a:gd name="connsiteY17" fmla="*/ 2934531 h 5227908"/>
              <a:gd name="connsiteX18" fmla="*/ 638041 w 10225247"/>
              <a:gd name="connsiteY18" fmla="*/ 2248979 h 5227908"/>
              <a:gd name="connsiteX19" fmla="*/ 922609 w 10225247"/>
              <a:gd name="connsiteY19" fmla="*/ 1472882 h 5227908"/>
              <a:gd name="connsiteX20" fmla="*/ 1440007 w 10225247"/>
              <a:gd name="connsiteY20" fmla="*/ 1227119 h 5227908"/>
              <a:gd name="connsiteX21" fmla="*/ 2293714 w 10225247"/>
              <a:gd name="connsiteY21" fmla="*/ 1369403 h 5227908"/>
              <a:gd name="connsiteX22" fmla="*/ 2772306 w 10225247"/>
              <a:gd name="connsiteY22" fmla="*/ 1123640 h 5227908"/>
              <a:gd name="connsiteX23" fmla="*/ 3069810 w 10225247"/>
              <a:gd name="connsiteY23" fmla="*/ 593307 h 5227908"/>
              <a:gd name="connsiteX24" fmla="*/ 3651882 w 10225247"/>
              <a:gd name="connsiteY24" fmla="*/ 88844 h 5227908"/>
              <a:gd name="connsiteX25" fmla="*/ 4330524 w 10225247"/>
              <a:gd name="connsiteY25" fmla="*/ 485 h 522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225247" h="5227908">
                <a:moveTo>
                  <a:pt x="4330524" y="485"/>
                </a:moveTo>
                <a:cubicBezTo>
                  <a:pt x="4479516" y="3655"/>
                  <a:pt x="4626045" y="22552"/>
                  <a:pt x="4751352" y="62974"/>
                </a:cubicBezTo>
                <a:cubicBezTo>
                  <a:pt x="5085504" y="170765"/>
                  <a:pt x="5656797" y="735591"/>
                  <a:pt x="5656797" y="735591"/>
                </a:cubicBezTo>
                <a:cubicBezTo>
                  <a:pt x="5818484" y="813201"/>
                  <a:pt x="6275518" y="1046030"/>
                  <a:pt x="6626918" y="1201249"/>
                </a:cubicBezTo>
                <a:cubicBezTo>
                  <a:pt x="6978317" y="1356469"/>
                  <a:pt x="7362053" y="1645349"/>
                  <a:pt x="7765192" y="1666907"/>
                </a:cubicBezTo>
                <a:cubicBezTo>
                  <a:pt x="8192045" y="1554804"/>
                  <a:pt x="8715910" y="1337066"/>
                  <a:pt x="8981076" y="1395273"/>
                </a:cubicBezTo>
                <a:cubicBezTo>
                  <a:pt x="9246243" y="1453481"/>
                  <a:pt x="9369124" y="1804879"/>
                  <a:pt x="9356189" y="2016150"/>
                </a:cubicBezTo>
                <a:cubicBezTo>
                  <a:pt x="9226840" y="2210174"/>
                  <a:pt x="9103958" y="2348146"/>
                  <a:pt x="9110426" y="2611157"/>
                </a:cubicBezTo>
                <a:cubicBezTo>
                  <a:pt x="9116893" y="2874168"/>
                  <a:pt x="9224684" y="3365695"/>
                  <a:pt x="9394994" y="3594213"/>
                </a:cubicBezTo>
                <a:cubicBezTo>
                  <a:pt x="9565304" y="3822730"/>
                  <a:pt x="9858495" y="3809795"/>
                  <a:pt x="10028805" y="4111610"/>
                </a:cubicBezTo>
                <a:cubicBezTo>
                  <a:pt x="10145894" y="4319108"/>
                  <a:pt x="10399524" y="4809878"/>
                  <a:pt x="10039419" y="5176208"/>
                </a:cubicBezTo>
                <a:lnTo>
                  <a:pt x="9978358" y="5227908"/>
                </a:lnTo>
                <a:lnTo>
                  <a:pt x="232451" y="5227908"/>
                </a:lnTo>
                <a:lnTo>
                  <a:pt x="161116" y="5142818"/>
                </a:lnTo>
                <a:cubicBezTo>
                  <a:pt x="128795" y="5095811"/>
                  <a:pt x="101780" y="5045621"/>
                  <a:pt x="81839" y="4991187"/>
                </a:cubicBezTo>
                <a:cubicBezTo>
                  <a:pt x="2073" y="4773448"/>
                  <a:pt x="-47511" y="4402647"/>
                  <a:pt x="68903" y="4202156"/>
                </a:cubicBezTo>
                <a:cubicBezTo>
                  <a:pt x="185317" y="4001664"/>
                  <a:pt x="666066" y="3999508"/>
                  <a:pt x="780325" y="3788237"/>
                </a:cubicBezTo>
                <a:cubicBezTo>
                  <a:pt x="894584" y="3576966"/>
                  <a:pt x="778169" y="3191075"/>
                  <a:pt x="754456" y="2934531"/>
                </a:cubicBezTo>
                <a:cubicBezTo>
                  <a:pt x="730742" y="2677988"/>
                  <a:pt x="610016" y="2492586"/>
                  <a:pt x="638041" y="2248979"/>
                </a:cubicBezTo>
                <a:cubicBezTo>
                  <a:pt x="666066" y="2005371"/>
                  <a:pt x="788948" y="1643193"/>
                  <a:pt x="922609" y="1472882"/>
                </a:cubicBezTo>
                <a:cubicBezTo>
                  <a:pt x="1056271" y="1302572"/>
                  <a:pt x="1211490" y="1244365"/>
                  <a:pt x="1440007" y="1227119"/>
                </a:cubicBezTo>
                <a:cubicBezTo>
                  <a:pt x="1668525" y="1209873"/>
                  <a:pt x="2071664" y="1386649"/>
                  <a:pt x="2293714" y="1369403"/>
                </a:cubicBezTo>
                <a:cubicBezTo>
                  <a:pt x="2515764" y="1352157"/>
                  <a:pt x="2642956" y="1252989"/>
                  <a:pt x="2772306" y="1123640"/>
                </a:cubicBezTo>
                <a:cubicBezTo>
                  <a:pt x="2901655" y="994290"/>
                  <a:pt x="2923214" y="765773"/>
                  <a:pt x="3069810" y="593307"/>
                </a:cubicBezTo>
                <a:cubicBezTo>
                  <a:pt x="3216405" y="420841"/>
                  <a:pt x="3371625" y="177233"/>
                  <a:pt x="3651882" y="88844"/>
                </a:cubicBezTo>
                <a:cubicBezTo>
                  <a:pt x="3827043" y="33601"/>
                  <a:pt x="4082205" y="-4799"/>
                  <a:pt x="4330524" y="485"/>
                </a:cubicBezTo>
                <a:close/>
              </a:path>
            </a:pathLst>
          </a:custGeom>
          <a:solidFill>
            <a:srgbClr val="8C7D7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DAAF4AD6-2A04-4198-9C30-8AEB06CC3A13}"/>
              </a:ext>
            </a:extLst>
          </p:cNvPr>
          <p:cNvGrpSpPr/>
          <p:nvPr/>
        </p:nvGrpSpPr>
        <p:grpSpPr>
          <a:xfrm>
            <a:off x="1175655" y="-4138"/>
            <a:ext cx="9840690" cy="2009201"/>
            <a:chOff x="1175655" y="-4138"/>
            <a:chExt cx="9840690" cy="2009201"/>
          </a:xfrm>
        </p:grpSpPr>
        <p:grpSp>
          <p:nvGrpSpPr>
            <p:cNvPr id="254" name="Group 253">
              <a:extLst>
                <a:ext uri="{FF2B5EF4-FFF2-40B4-BE49-F238E27FC236}">
                  <a16:creationId xmlns="" xmlns:a16="http://schemas.microsoft.com/office/drawing/2014/main" id="{24DF36AD-B497-44BF-8D9B-2258D76C0E2F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="" xmlns:a16="http://schemas.microsoft.com/office/drawing/2014/main" id="{AAF82060-30F7-4A44-B72B-99B2D1E81B2D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="" xmlns:a16="http://schemas.microsoft.com/office/drawing/2014/main" id="{0412D8D9-6EB7-4B62-A367-AF965E891771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381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="" xmlns:a16="http://schemas.microsoft.com/office/drawing/2014/main" id="{A7625C91-0753-4181-9175-2B9640F885E9}"/>
                    </a:ext>
                  </a:extLst>
                </p:cNvPr>
                <p:cNvSpPr/>
                <p:nvPr/>
              </p:nvSpPr>
              <p:spPr>
                <a:xfrm>
                  <a:off x="1310039" y="810543"/>
                  <a:ext cx="9586430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38100">
                  <a:solidFill>
                    <a:srgbClr val="5F5A64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TextBox 249">
                <a:extLst>
                  <a:ext uri="{FF2B5EF4-FFF2-40B4-BE49-F238E27FC236}">
                    <a16:creationId xmlns="" xmlns:a16="http://schemas.microsoft.com/office/drawing/2014/main" id="{22647A8E-1812-43EC-A5BC-5395F6A5393A}"/>
                  </a:ext>
                </a:extLst>
              </p:cNvPr>
              <p:cNvSpPr txBox="1"/>
              <p:nvPr/>
            </p:nvSpPr>
            <p:spPr>
              <a:xfrm>
                <a:off x="1295531" y="837188"/>
                <a:ext cx="96009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spc="600" dirty="0" smtClean="0">
                    <a:ln w="28575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HUKUM FARADAY </a:t>
                </a:r>
                <a:endParaRPr lang="en-US" sz="6000" spc="600" dirty="0">
                  <a:ln w="28575">
                    <a:solidFill>
                      <a:schemeClr val="tx1"/>
                    </a:solidFill>
                  </a:ln>
                  <a:solidFill>
                    <a:srgbClr val="8C7D78"/>
                  </a:solidFill>
                  <a:effectLst>
                    <a:outerShdw dist="63500" dir="2700000" algn="tl" rotWithShape="0">
                      <a:srgbClr val="E7E6E6"/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261" name="Rectangle: Rounded Corners 260">
              <a:extLst>
                <a:ext uri="{FF2B5EF4-FFF2-40B4-BE49-F238E27FC236}">
                  <a16:creationId xmlns="" xmlns:a16="http://schemas.microsoft.com/office/drawing/2014/main" id="{4B624BEE-2491-4BD5-B51E-C0B6C5C19186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="" xmlns:a16="http://schemas.microsoft.com/office/drawing/2014/main" id="{CBCF7B9C-3AFF-4FE0-AB0C-72186850943D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3FB904-F971-469D-BC66-72F972E5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41" y="2317784"/>
            <a:ext cx="1068111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87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7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" fill="hold" nodeType="withEffect" p14:presetBounceEnd="59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9" dur="1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0" dur="1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7" presetClass="emph" presetSubtype="0" repeatCount="indefinite" fill="remove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2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9CFC3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3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9CFC3"/>
                                          </p:to>
                                        </p:animClr>
                                        <p:set>
                                          <p:cBhvr>
                                            <p:cTn id="24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5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repeatCount="indefinite" accel="10000" decel="14000" autoRev="1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800" fill="hold"/>
                                            <p:tgtEl>
                                              <p:spTgt spid="258"/>
                                            </p:tgtEl>
                                          </p:cBhvr>
                                          <p:by x="11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8" grpId="0" animBg="1"/>
          <p:bldP spid="258" grpId="1" animBg="1"/>
          <p:bldP spid="258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7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7" presetClass="emph" presetSubtype="0" repeatCount="indefinite" fill="remove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2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9CFC3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3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9CFC3"/>
                                          </p:to>
                                        </p:animClr>
                                        <p:set>
                                          <p:cBhvr>
                                            <p:cTn id="24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5" dur="1000" autoRev="1" fill="remove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repeatCount="indefinite" accel="10000" decel="14000" autoRev="1" fill="hold" grpId="2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800" fill="hold"/>
                                            <p:tgtEl>
                                              <p:spTgt spid="258"/>
                                            </p:tgtEl>
                                          </p:cBhvr>
                                          <p:by x="11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8" grpId="0" animBg="1"/>
          <p:bldP spid="258" grpId="1" animBg="1"/>
          <p:bldP spid="258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0" name="Google Shape;6338;p75">
            <a:extLst>
              <a:ext uri="{FF2B5EF4-FFF2-40B4-BE49-F238E27FC236}">
                <a16:creationId xmlns="" xmlns:a16="http://schemas.microsoft.com/office/drawing/2014/main" id="{B0E18E7A-BF5F-4B75-9E73-313CF9C7C247}"/>
              </a:ext>
            </a:extLst>
          </p:cNvPr>
          <p:cNvGrpSpPr/>
          <p:nvPr/>
        </p:nvGrpSpPr>
        <p:grpSpPr>
          <a:xfrm>
            <a:off x="9277533" y="2044744"/>
            <a:ext cx="1429017" cy="1738757"/>
            <a:chOff x="2332275" y="1617275"/>
            <a:chExt cx="1090775" cy="1327200"/>
          </a:xfrm>
          <a:solidFill>
            <a:srgbClr val="8C7D78"/>
          </a:solidFill>
        </p:grpSpPr>
        <p:sp>
          <p:nvSpPr>
            <p:cNvPr id="66" name="Google Shape;6339;p75">
              <a:extLst>
                <a:ext uri="{FF2B5EF4-FFF2-40B4-BE49-F238E27FC236}">
                  <a16:creationId xmlns="" xmlns:a16="http://schemas.microsoft.com/office/drawing/2014/main" id="{388B4758-63C7-45AA-AADC-E52D10FC7E99}"/>
                </a:ext>
              </a:extLst>
            </p:cNvPr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3</a:t>
              </a:r>
              <a:endParaRPr sz="36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68" name="Google Shape;6340;p75">
              <a:extLst>
                <a:ext uri="{FF2B5EF4-FFF2-40B4-BE49-F238E27FC236}">
                  <a16:creationId xmlns="" xmlns:a16="http://schemas.microsoft.com/office/drawing/2014/main" id="{2805D8C2-2B37-4D64-B0E1-74088DD83DC2}"/>
                </a:ext>
              </a:extLst>
            </p:cNvPr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9" name="Google Shape;6341;p75">
              <a:extLst>
                <a:ext uri="{FF2B5EF4-FFF2-40B4-BE49-F238E27FC236}">
                  <a16:creationId xmlns="" xmlns:a16="http://schemas.microsoft.com/office/drawing/2014/main" id="{2AF9E118-3474-4610-A46B-B9B7D0598C8F}"/>
                </a:ext>
              </a:extLst>
            </p:cNvPr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41" name="Google Shape;6342;p75">
            <a:extLst>
              <a:ext uri="{FF2B5EF4-FFF2-40B4-BE49-F238E27FC236}">
                <a16:creationId xmlns="" xmlns:a16="http://schemas.microsoft.com/office/drawing/2014/main" id="{35A1A431-C251-4C2B-B712-EC405C3C463A}"/>
              </a:ext>
            </a:extLst>
          </p:cNvPr>
          <p:cNvGrpSpPr/>
          <p:nvPr/>
        </p:nvGrpSpPr>
        <p:grpSpPr>
          <a:xfrm>
            <a:off x="6394266" y="2044744"/>
            <a:ext cx="1428853" cy="1738757"/>
            <a:chOff x="1285250" y="1617275"/>
            <a:chExt cx="1090650" cy="1327200"/>
          </a:xfrm>
          <a:solidFill>
            <a:srgbClr val="B59379"/>
          </a:solidFill>
        </p:grpSpPr>
        <p:sp>
          <p:nvSpPr>
            <p:cNvPr id="46" name="Google Shape;6343;p75">
              <a:extLst>
                <a:ext uri="{FF2B5EF4-FFF2-40B4-BE49-F238E27FC236}">
                  <a16:creationId xmlns="" xmlns:a16="http://schemas.microsoft.com/office/drawing/2014/main" id="{DAA9BC4A-5D30-4387-8AA6-4AD9A9180A2A}"/>
                </a:ext>
              </a:extLst>
            </p:cNvPr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2</a:t>
              </a:r>
              <a:endParaRPr sz="36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64" name="Google Shape;6344;p75">
              <a:extLst>
                <a:ext uri="{FF2B5EF4-FFF2-40B4-BE49-F238E27FC236}">
                  <a16:creationId xmlns="" xmlns:a16="http://schemas.microsoft.com/office/drawing/2014/main" id="{F3CD3D13-CD77-4F81-B156-01B2E6451D7F}"/>
                </a:ext>
              </a:extLst>
            </p:cNvPr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5" name="Google Shape;6345;p75">
              <a:extLst>
                <a:ext uri="{FF2B5EF4-FFF2-40B4-BE49-F238E27FC236}">
                  <a16:creationId xmlns="" xmlns:a16="http://schemas.microsoft.com/office/drawing/2014/main" id="{BF014435-FBFD-406A-99EE-D1B8ADD33554}"/>
                </a:ext>
              </a:extLst>
            </p:cNvPr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42" name="Google Shape;6346;p75">
            <a:extLst>
              <a:ext uri="{FF2B5EF4-FFF2-40B4-BE49-F238E27FC236}">
                <a16:creationId xmlns="" xmlns:a16="http://schemas.microsoft.com/office/drawing/2014/main" id="{D6F517CB-EF9B-44C9-8318-BECC052DBB53}"/>
              </a:ext>
            </a:extLst>
          </p:cNvPr>
          <p:cNvGrpSpPr/>
          <p:nvPr/>
        </p:nvGrpSpPr>
        <p:grpSpPr>
          <a:xfrm>
            <a:off x="3471651" y="2044744"/>
            <a:ext cx="1428984" cy="1738757"/>
            <a:chOff x="238125" y="1617275"/>
            <a:chExt cx="1090750" cy="1327200"/>
          </a:xfrm>
          <a:solidFill>
            <a:srgbClr val="AA9F9C"/>
          </a:solidFill>
        </p:grpSpPr>
        <p:sp>
          <p:nvSpPr>
            <p:cNvPr id="43" name="Google Shape;6347;p75">
              <a:extLst>
                <a:ext uri="{FF2B5EF4-FFF2-40B4-BE49-F238E27FC236}">
                  <a16:creationId xmlns="" xmlns:a16="http://schemas.microsoft.com/office/drawing/2014/main" id="{88D3ECE3-83F3-4ED8-B2C7-1BBE5CB9DF14}"/>
                </a:ext>
              </a:extLst>
            </p:cNvPr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</a:t>
              </a:r>
              <a:endParaRPr sz="36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4" name="Google Shape;6348;p75">
              <a:extLst>
                <a:ext uri="{FF2B5EF4-FFF2-40B4-BE49-F238E27FC236}">
                  <a16:creationId xmlns="" xmlns:a16="http://schemas.microsoft.com/office/drawing/2014/main" id="{E42EDE19-41A6-4CF4-B373-B9B6B3B2BAE5}"/>
                </a:ext>
              </a:extLst>
            </p:cNvPr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45" name="Google Shape;6349;p75">
              <a:extLst>
                <a:ext uri="{FF2B5EF4-FFF2-40B4-BE49-F238E27FC236}">
                  <a16:creationId xmlns="" xmlns:a16="http://schemas.microsoft.com/office/drawing/2014/main" id="{99665592-F48C-4772-BD5F-7BB54D8B15F7}"/>
                </a:ext>
              </a:extLst>
            </p:cNvPr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C0019B-2229-47D2-85BD-D4FE12CB4BF3}"/>
              </a:ext>
            </a:extLst>
          </p:cNvPr>
          <p:cNvSpPr txBox="1"/>
          <p:nvPr/>
        </p:nvSpPr>
        <p:spPr>
          <a:xfrm>
            <a:off x="3356200" y="3866995"/>
            <a:ext cx="16519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Bebas Neue" panose="020B0606020202050201" pitchFamily="34" charset="0"/>
              </a:rPr>
              <a:t>Jumlah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lilitan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pada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kumparan</a:t>
            </a:r>
            <a:r>
              <a:rPr lang="en-US" sz="1700" dirty="0" smtClean="0">
                <a:latin typeface="Bebas Neue" panose="020B0606020202050201" pitchFamily="34" charset="0"/>
              </a:rPr>
              <a:t>,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banyak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lilitan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pada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kumparan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besar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tegangan</a:t>
            </a:r>
            <a:r>
              <a:rPr lang="en-US" sz="1700" dirty="0" smtClean="0">
                <a:latin typeface="Bebas Neue" panose="020B0606020202050201" pitchFamily="34" charset="0"/>
              </a:rPr>
              <a:t> yang </a:t>
            </a:r>
            <a:r>
              <a:rPr lang="en-US" sz="1700" dirty="0" err="1" smtClean="0">
                <a:latin typeface="Bebas Neue" panose="020B0606020202050201" pitchFamily="34" charset="0"/>
              </a:rPr>
              <a:t>diinduksikan</a:t>
            </a:r>
            <a:r>
              <a:rPr lang="en-US" sz="1700" dirty="0" smtClean="0">
                <a:latin typeface="Bebas Neue" panose="020B0606020202050201" pitchFamily="34" charset="0"/>
              </a:rPr>
              <a:t>.</a:t>
            </a:r>
            <a:endParaRPr lang="en-US" sz="1700" dirty="0">
              <a:latin typeface="Bebas Neue" panose="020B0606020202050201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F554B86-17C6-468A-A9BE-8E48E102D515}"/>
              </a:ext>
            </a:extLst>
          </p:cNvPr>
          <p:cNvSpPr txBox="1"/>
          <p:nvPr/>
        </p:nvSpPr>
        <p:spPr>
          <a:xfrm>
            <a:off x="5799910" y="3869054"/>
            <a:ext cx="24819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Bebas Neue" panose="020B0606020202050201" pitchFamily="34" charset="0"/>
              </a:rPr>
              <a:t>Kecepatan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gerak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medan</a:t>
            </a:r>
            <a:r>
              <a:rPr lang="en-US" sz="1700" dirty="0" smtClean="0">
                <a:latin typeface="Bebas Neue" panose="020B0606020202050201" pitchFamily="34" charset="0"/>
              </a:rPr>
              <a:t> magnet,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cepat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garis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gaya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medan</a:t>
            </a:r>
            <a:r>
              <a:rPr lang="en-US" sz="1700" dirty="0" smtClean="0">
                <a:latin typeface="Bebas Neue" panose="020B0606020202050201" pitchFamily="34" charset="0"/>
              </a:rPr>
              <a:t> magnet </a:t>
            </a:r>
            <a:r>
              <a:rPr lang="en-US" sz="1700" dirty="0" err="1" smtClean="0">
                <a:latin typeface="Bebas Neue" panose="020B0606020202050201" pitchFamily="34" charset="0"/>
              </a:rPr>
              <a:t>atau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fluks</a:t>
            </a:r>
            <a:r>
              <a:rPr lang="en-US" sz="1700" dirty="0" smtClean="0">
                <a:latin typeface="Bebas Neue" panose="020B0606020202050201" pitchFamily="34" charset="0"/>
              </a:rPr>
              <a:t> yang </a:t>
            </a:r>
            <a:r>
              <a:rPr lang="en-US" sz="1700" dirty="0" err="1" smtClean="0">
                <a:latin typeface="Bebas Neue" panose="020B0606020202050201" pitchFamily="34" charset="0"/>
              </a:rPr>
              <a:t>mengenai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konduktornya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besar</a:t>
            </a:r>
            <a:r>
              <a:rPr lang="en-US" sz="1700" dirty="0" smtClean="0">
                <a:latin typeface="Bebas Neue" panose="020B0606020202050201" pitchFamily="34" charset="0"/>
              </a:rPr>
              <a:t> pula </a:t>
            </a:r>
            <a:r>
              <a:rPr lang="en-US" sz="1700" dirty="0" err="1" smtClean="0">
                <a:latin typeface="Bebas Neue" panose="020B0606020202050201" pitchFamily="34" charset="0"/>
              </a:rPr>
              <a:t>tegangan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induksinya</a:t>
            </a:r>
            <a:r>
              <a:rPr lang="en-US" sz="1700" dirty="0" smtClean="0">
                <a:latin typeface="Bebas Neue" panose="020B0606020202050201" pitchFamily="34" charset="0"/>
              </a:rPr>
              <a:t>.</a:t>
            </a:r>
            <a:endParaRPr lang="en-US" sz="1700" dirty="0">
              <a:latin typeface="Bebas Neue" panose="020B0606020202050201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F5A8BE8-C649-4C42-BBF4-604F47B77DE3}"/>
              </a:ext>
            </a:extLst>
          </p:cNvPr>
          <p:cNvSpPr txBox="1"/>
          <p:nvPr/>
        </p:nvSpPr>
        <p:spPr>
          <a:xfrm>
            <a:off x="8647612" y="3840868"/>
            <a:ext cx="2560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latin typeface="Bebas Neue" panose="020B0606020202050201" pitchFamily="34" charset="0"/>
              </a:rPr>
              <a:t>Jumlah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garis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gaya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medan</a:t>
            </a:r>
            <a:r>
              <a:rPr lang="en-US" sz="1700" dirty="0" smtClean="0">
                <a:latin typeface="Bebas Neue" panose="020B0606020202050201" pitchFamily="34" charset="0"/>
              </a:rPr>
              <a:t> magnet </a:t>
            </a:r>
            <a:r>
              <a:rPr lang="en-US" sz="1700" dirty="0" err="1" smtClean="0">
                <a:latin typeface="Bebas Neue" panose="020B0606020202050201" pitchFamily="34" charset="0"/>
              </a:rPr>
              <a:t>atau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fluks</a:t>
            </a:r>
            <a:r>
              <a:rPr lang="en-US" sz="1700" dirty="0" smtClean="0">
                <a:latin typeface="Bebas Neue" panose="020B0606020202050201" pitchFamily="34" charset="0"/>
              </a:rPr>
              <a:t>,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besar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jumlah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garis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gaya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medan</a:t>
            </a:r>
            <a:r>
              <a:rPr lang="en-US" sz="1700" dirty="0" smtClean="0">
                <a:latin typeface="Bebas Neue" panose="020B0606020202050201" pitchFamily="34" charset="0"/>
              </a:rPr>
              <a:t> magnet </a:t>
            </a:r>
            <a:r>
              <a:rPr lang="en-US" sz="1700" dirty="0" err="1" smtClean="0">
                <a:latin typeface="Bebas Neue" panose="020B0606020202050201" pitchFamily="34" charset="0"/>
              </a:rPr>
              <a:t>atau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fluks</a:t>
            </a:r>
            <a:r>
              <a:rPr lang="en-US" sz="1700" dirty="0" smtClean="0">
                <a:latin typeface="Bebas Neue" panose="020B0606020202050201" pitchFamily="34" charset="0"/>
              </a:rPr>
              <a:t> yang </a:t>
            </a:r>
            <a:r>
              <a:rPr lang="en-US" sz="1700" dirty="0" err="1" smtClean="0">
                <a:latin typeface="Bebas Neue" panose="020B0606020202050201" pitchFamily="34" charset="0"/>
              </a:rPr>
              <a:t>mengenai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konduktor</a:t>
            </a:r>
            <a:r>
              <a:rPr lang="en-US" sz="1700" dirty="0" smtClean="0">
                <a:latin typeface="Bebas Neue" panose="020B0606020202050201" pitchFamily="34" charset="0"/>
              </a:rPr>
              <a:t>, </a:t>
            </a:r>
            <a:r>
              <a:rPr lang="en-US" sz="1700" dirty="0" err="1" smtClean="0">
                <a:latin typeface="Bebas Neue" panose="020B0606020202050201" pitchFamily="34" charset="0"/>
              </a:rPr>
              <a:t>semakin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besar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juga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tegangan</a:t>
            </a:r>
            <a:r>
              <a:rPr lang="en-US" sz="1700" dirty="0" smtClean="0">
                <a:latin typeface="Bebas Neue" panose="020B0606020202050201" pitchFamily="34" charset="0"/>
              </a:rPr>
              <a:t> </a:t>
            </a:r>
            <a:r>
              <a:rPr lang="en-US" sz="1700" dirty="0" err="1" smtClean="0">
                <a:latin typeface="Bebas Neue" panose="020B0606020202050201" pitchFamily="34" charset="0"/>
              </a:rPr>
              <a:t>induksinya</a:t>
            </a:r>
            <a:r>
              <a:rPr lang="en-US" sz="1700" dirty="0" smtClean="0">
                <a:latin typeface="Bebas Neue" panose="020B0606020202050201" pitchFamily="34" charset="0"/>
              </a:rPr>
              <a:t>.</a:t>
            </a:r>
            <a:endParaRPr lang="en-US" sz="1700" dirty="0">
              <a:latin typeface="Bebas Neue" panose="020B0606020202050201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4056563" y="965666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FAKTOR</a:t>
            </a:r>
            <a:endParaRPr lang="en-US" sz="3600" spc="300" dirty="0">
              <a:ln w="12700">
                <a:solidFill>
                  <a:schemeClr val="tx1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schemeClr val="bg1">
                    <a:lumMod val="6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971683F7-7FB0-42BD-B09C-2FB34D646D1D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F30A79D-0E71-4F58-9E64-214B226ED1EB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24B2AB35-6F30-4578-998A-3FA3A9FA050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659E01D0-4CFB-456C-A026-CEDEE65689ED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4ED92AF-4E8C-4065-85EE-FB7B31E14B7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5A59339D-2B8D-418B-92B4-AB7A8311969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F9A214D1-C875-4B8E-B3E9-3525BBEE72A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5A0F5C0-682C-4C48-9205-BD31890BD85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ED4087F8-13A6-4A1D-B93B-58B6DD7EBC4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29F6C9C2-6E4A-4BA7-9D1C-9AAB94AF5721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9FA4E10C-03C6-4B6B-9B62-2EC980F320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2D55FB45-5764-4025-90DC-6C40AECD205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7DDA7E13-AAE9-4303-A832-1004CD3E5B3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6674E15-F0A0-4463-B5A8-04F747178FD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0D3A255D-0E19-47A4-AF59-B79B49ED8E1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5" name="Graphic 94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EC0391E-7AD9-4016-BA65-10FB1C7E55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7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1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1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1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1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1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E712CD2-1E74-4A1E-8131-1377462A92B4}"/>
              </a:ext>
            </a:extLst>
          </p:cNvPr>
          <p:cNvGrpSpPr/>
          <p:nvPr/>
        </p:nvGrpSpPr>
        <p:grpSpPr>
          <a:xfrm>
            <a:off x="2794715" y="563612"/>
            <a:ext cx="9001812" cy="5303851"/>
            <a:chOff x="2133600" y="563612"/>
            <a:chExt cx="9648413" cy="5303851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133600" y="563612"/>
              <a:ext cx="9648413" cy="5303851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E4C9929-7523-4B89-9C68-E8C6EF8AF11F}"/>
                </a:ext>
              </a:extLst>
            </p:cNvPr>
            <p:cNvSpPr/>
            <p:nvPr/>
          </p:nvSpPr>
          <p:spPr>
            <a:xfrm>
              <a:off x="2307771" y="1122659"/>
              <a:ext cx="9286170" cy="4581455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1B76B43-7480-487D-AD41-A583347DF977}"/>
                </a:ext>
              </a:extLst>
            </p:cNvPr>
            <p:cNvGrpSpPr/>
            <p:nvPr/>
          </p:nvGrpSpPr>
          <p:grpSpPr>
            <a:xfrm>
              <a:off x="10406226" y="712656"/>
              <a:ext cx="1095509" cy="300750"/>
              <a:chOff x="10320518" y="608805"/>
              <a:chExt cx="1095509" cy="300750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830CCAD2-5000-40B1-866A-B566050C9523}"/>
                  </a:ext>
                </a:extLst>
              </p:cNvPr>
              <p:cNvSpPr/>
              <p:nvPr/>
            </p:nvSpPr>
            <p:spPr>
              <a:xfrm>
                <a:off x="11115277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BBC97D8-35F0-4A60-B843-F67E7D299820}"/>
                  </a:ext>
                </a:extLst>
              </p:cNvPr>
              <p:cNvSpPr/>
              <p:nvPr/>
            </p:nvSpPr>
            <p:spPr>
              <a:xfrm>
                <a:off x="10717898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CACA6777-74DD-41EB-852C-D9BE43EC5664}"/>
                  </a:ext>
                </a:extLst>
              </p:cNvPr>
              <p:cNvSpPr/>
              <p:nvPr/>
            </p:nvSpPr>
            <p:spPr>
              <a:xfrm>
                <a:off x="10320518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F235672-EE89-4CAA-94FA-00BBDCA4415E}"/>
              </a:ext>
            </a:extLst>
          </p:cNvPr>
          <p:cNvSpPr/>
          <p:nvPr/>
        </p:nvSpPr>
        <p:spPr>
          <a:xfrm>
            <a:off x="3348206" y="1469653"/>
            <a:ext cx="7925040" cy="3912244"/>
          </a:xfrm>
          <a:prstGeom prst="roundRect">
            <a:avLst>
              <a:gd name="adj" fmla="val 26201"/>
            </a:avLst>
          </a:prstGeom>
          <a:solidFill>
            <a:srgbClr val="DECBBC"/>
          </a:solidFill>
          <a:ln w="19050">
            <a:solidFill>
              <a:srgbClr val="8C7D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mana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arus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mengalir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kumparan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disebut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juga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volt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perubahan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garis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gaya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magnet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disebut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juga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fluks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magnetik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ampermeter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menujukan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angka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artinya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jarum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ampermeter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menyimpang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kanan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kiri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menunjukkan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adanya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mengalir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.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Penyebab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utama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timbulnya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terjadinya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perubahan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fluks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magnetik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dilingkupi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 loop </a:t>
            </a:r>
            <a:r>
              <a:rPr lang="en-US" sz="2400" dirty="0" err="1" smtClean="0">
                <a:solidFill>
                  <a:schemeClr val="tx1"/>
                </a:solidFill>
                <a:latin typeface="Cutewritten" panose="02000503000000000000" pitchFamily="2" charset="0"/>
              </a:rPr>
              <a:t>kawat</a:t>
            </a:r>
            <a:r>
              <a:rPr lang="en-US" sz="2400" dirty="0" smtClean="0">
                <a:solidFill>
                  <a:schemeClr val="tx1"/>
                </a:solidFill>
                <a:latin typeface="Cutewritten" panose="02000503000000000000" pitchFamily="2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D3AE009-E088-4865-A4D5-F8DAA2BE3A44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F317F28F-F452-417A-9C0E-5869A2BDD41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503CC915-A204-4686-A2A0-14056F4FD4A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E2ECE99-7845-4257-9575-D95EA9846E7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6A85269-600D-47AE-B36D-3FB84F4ABFE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DD9E6E74-11CC-400F-A7F5-4A84A8CB585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77F1C32B-302A-4E48-9EC9-1498A83542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FBD447B-0B0E-4EFC-9F75-5E3666A27DC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369474D4-3771-407B-899D-2C4BB9E169A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8FF244A-E9BB-494E-A1B0-E2AC29D779D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14CA7B4-9DD7-4905-9047-66E325441C8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2961770A-82C9-4FE0-8B04-356FABADE1D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DBC011BF-7185-4916-804A-A3AAE884760B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0CF803B-F813-49A8-8D8D-4ED77DAEA41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52C5DF25-248B-4503-A4C7-CD4EDD1CB24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1" name="Graphic 8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A76DFE43-A054-4E54-B291-8D20D5718A6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0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E712CD2-1E74-4A1E-8131-1377462A92B4}"/>
              </a:ext>
            </a:extLst>
          </p:cNvPr>
          <p:cNvGrpSpPr/>
          <p:nvPr/>
        </p:nvGrpSpPr>
        <p:grpSpPr>
          <a:xfrm>
            <a:off x="2794715" y="563612"/>
            <a:ext cx="9001812" cy="5303851"/>
            <a:chOff x="2133600" y="563612"/>
            <a:chExt cx="9648413" cy="5303851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133600" y="563612"/>
              <a:ext cx="9648413" cy="5303851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E4C9929-7523-4B89-9C68-E8C6EF8AF11F}"/>
                </a:ext>
              </a:extLst>
            </p:cNvPr>
            <p:cNvSpPr/>
            <p:nvPr/>
          </p:nvSpPr>
          <p:spPr>
            <a:xfrm>
              <a:off x="2307771" y="1122659"/>
              <a:ext cx="9286170" cy="4581455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1B76B43-7480-487D-AD41-A583347DF977}"/>
                </a:ext>
              </a:extLst>
            </p:cNvPr>
            <p:cNvGrpSpPr/>
            <p:nvPr/>
          </p:nvGrpSpPr>
          <p:grpSpPr>
            <a:xfrm>
              <a:off x="10406226" y="712656"/>
              <a:ext cx="1095509" cy="300750"/>
              <a:chOff x="10320518" y="608805"/>
              <a:chExt cx="1095509" cy="300750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830CCAD2-5000-40B1-866A-B566050C9523}"/>
                  </a:ext>
                </a:extLst>
              </p:cNvPr>
              <p:cNvSpPr/>
              <p:nvPr/>
            </p:nvSpPr>
            <p:spPr>
              <a:xfrm>
                <a:off x="11115277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BBC97D8-35F0-4A60-B843-F67E7D299820}"/>
                  </a:ext>
                </a:extLst>
              </p:cNvPr>
              <p:cNvSpPr/>
              <p:nvPr/>
            </p:nvSpPr>
            <p:spPr>
              <a:xfrm>
                <a:off x="10717898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CACA6777-74DD-41EB-852C-D9BE43EC5664}"/>
                  </a:ext>
                </a:extLst>
              </p:cNvPr>
              <p:cNvSpPr/>
              <p:nvPr/>
            </p:nvSpPr>
            <p:spPr>
              <a:xfrm>
                <a:off x="10320518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585751-5523-4665-9E1C-11C3AB8CE76D}"/>
              </a:ext>
            </a:extLst>
          </p:cNvPr>
          <p:cNvSpPr txBox="1"/>
          <p:nvPr/>
        </p:nvSpPr>
        <p:spPr>
          <a:xfrm>
            <a:off x="2957214" y="484355"/>
            <a:ext cx="746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Tiga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faktor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penyebab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timbulnya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ggl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induksi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pada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suatu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kumparan</a:t>
            </a:r>
            <a:r>
              <a:rPr lang="en-US" sz="20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:</a:t>
            </a:r>
            <a:endParaRPr lang="en-US" sz="2000" dirty="0">
              <a:ln w="19050">
                <a:noFill/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86C988-D599-4247-95DB-6B1B620626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67238" y="2333588"/>
            <a:ext cx="2695786" cy="3370526"/>
          </a:xfrm>
          <a:prstGeom prst="rect">
            <a:avLst/>
          </a:prstGeom>
          <a:effectLst/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5B0D6DB-5C56-46A6-B2C5-5A28D3BDAE82}"/>
              </a:ext>
            </a:extLst>
          </p:cNvPr>
          <p:cNvSpPr txBox="1"/>
          <p:nvPr/>
        </p:nvSpPr>
        <p:spPr>
          <a:xfrm>
            <a:off x="3464644" y="3815512"/>
            <a:ext cx="260675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500" dirty="0" smtClean="0">
                <a:latin typeface="Cutewritten" panose="02000503000000000000" pitchFamily="2" charset="0"/>
              </a:rPr>
              <a:t>Perubahan luas bidang kumparan </a:t>
            </a:r>
            <a:r>
              <a:rPr lang="sv-SE" sz="2500" dirty="0" smtClean="0">
                <a:latin typeface="Cutewritten" panose="02000503000000000000" pitchFamily="2" charset="0"/>
              </a:rPr>
              <a:t>atau ΔA</a:t>
            </a:r>
            <a:endParaRPr lang="en-US" sz="2500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DFD9760-E2D8-4568-B29E-193935588194}"/>
              </a:ext>
            </a:extLst>
          </p:cNvPr>
          <p:cNvSpPr txBox="1"/>
          <p:nvPr/>
        </p:nvSpPr>
        <p:spPr>
          <a:xfrm>
            <a:off x="8949829" y="2123432"/>
            <a:ext cx="23249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Cutewritten" panose="02000503000000000000" pitchFamily="2" charset="0"/>
              </a:rPr>
              <a:t>Perubahan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orientasi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bidang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kumparan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terhadap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arah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medan</a:t>
            </a:r>
            <a:r>
              <a:rPr lang="en-US" sz="2500" dirty="0" smtClean="0">
                <a:latin typeface="Cutewritten" panose="02000503000000000000" pitchFamily="2" charset="0"/>
              </a:rPr>
              <a:t> magnetic </a:t>
            </a:r>
            <a:r>
              <a:rPr lang="en-US" sz="2500" dirty="0" err="1" smtClean="0">
                <a:latin typeface="Cutewritten" panose="02000503000000000000" pitchFamily="2" charset="0"/>
              </a:rPr>
              <a:t>atau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l-GR" sz="2500" dirty="0" smtClean="0">
                <a:latin typeface="Cutewritten" panose="02000503000000000000" pitchFamily="2" charset="0"/>
              </a:rPr>
              <a:t>Δθ</a:t>
            </a:r>
            <a:endParaRPr lang="en-US" sz="2500" dirty="0"/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43FF93EE-B608-48A9-A5E9-BBDE15FB9060}"/>
              </a:ext>
            </a:extLst>
          </p:cNvPr>
          <p:cNvGrpSpPr/>
          <p:nvPr/>
        </p:nvGrpSpPr>
        <p:grpSpPr>
          <a:xfrm>
            <a:off x="6762071" y="1782365"/>
            <a:ext cx="588845" cy="535998"/>
            <a:chOff x="4378783" y="1422461"/>
            <a:chExt cx="829090" cy="754682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8D6C2838-D426-4993-A1EB-2E0756BCA725}"/>
                </a:ext>
              </a:extLst>
            </p:cNvPr>
            <p:cNvSpPr/>
            <p:nvPr/>
          </p:nvSpPr>
          <p:spPr>
            <a:xfrm>
              <a:off x="4542971" y="1489467"/>
              <a:ext cx="664902" cy="687676"/>
            </a:xfrm>
            <a:custGeom>
              <a:avLst/>
              <a:gdLst>
                <a:gd name="connsiteX0" fmla="*/ 609600 w 664902"/>
                <a:gd name="connsiteY0" fmla="*/ 687676 h 687676"/>
                <a:gd name="connsiteX1" fmla="*/ 653143 w 664902"/>
                <a:gd name="connsiteY1" fmla="*/ 266762 h 687676"/>
                <a:gd name="connsiteX2" fmla="*/ 420915 w 664902"/>
                <a:gd name="connsiteY2" fmla="*/ 78076 h 687676"/>
                <a:gd name="connsiteX3" fmla="*/ 232229 w 664902"/>
                <a:gd name="connsiteY3" fmla="*/ 179676 h 687676"/>
                <a:gd name="connsiteX4" fmla="*/ 261258 w 664902"/>
                <a:gd name="connsiteY4" fmla="*/ 382876 h 687676"/>
                <a:gd name="connsiteX5" fmla="*/ 420915 w 664902"/>
                <a:gd name="connsiteY5" fmla="*/ 368362 h 687676"/>
                <a:gd name="connsiteX6" fmla="*/ 449943 w 664902"/>
                <a:gd name="connsiteY6" fmla="*/ 208704 h 687676"/>
                <a:gd name="connsiteX7" fmla="*/ 333829 w 664902"/>
                <a:gd name="connsiteY7" fmla="*/ 20019 h 687676"/>
                <a:gd name="connsiteX8" fmla="*/ 0 w 664902"/>
                <a:gd name="connsiteY8" fmla="*/ 5504 h 687676"/>
                <a:gd name="connsiteX9" fmla="*/ 0 w 664902"/>
                <a:gd name="connsiteY9" fmla="*/ 5504 h 687676"/>
                <a:gd name="connsiteX10" fmla="*/ 0 w 664902"/>
                <a:gd name="connsiteY10" fmla="*/ 5504 h 68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902" h="687676">
                  <a:moveTo>
                    <a:pt x="609600" y="687676"/>
                  </a:moveTo>
                  <a:cubicBezTo>
                    <a:pt x="647095" y="528019"/>
                    <a:pt x="684590" y="368362"/>
                    <a:pt x="653143" y="266762"/>
                  </a:cubicBezTo>
                  <a:cubicBezTo>
                    <a:pt x="621696" y="165162"/>
                    <a:pt x="491067" y="92590"/>
                    <a:pt x="420915" y="78076"/>
                  </a:cubicBezTo>
                  <a:cubicBezTo>
                    <a:pt x="350763" y="63562"/>
                    <a:pt x="258838" y="128876"/>
                    <a:pt x="232229" y="179676"/>
                  </a:cubicBezTo>
                  <a:cubicBezTo>
                    <a:pt x="205620" y="230476"/>
                    <a:pt x="229810" y="351428"/>
                    <a:pt x="261258" y="382876"/>
                  </a:cubicBezTo>
                  <a:cubicBezTo>
                    <a:pt x="292706" y="414324"/>
                    <a:pt x="389468" y="397391"/>
                    <a:pt x="420915" y="368362"/>
                  </a:cubicBezTo>
                  <a:cubicBezTo>
                    <a:pt x="452362" y="339333"/>
                    <a:pt x="464457" y="266761"/>
                    <a:pt x="449943" y="208704"/>
                  </a:cubicBezTo>
                  <a:cubicBezTo>
                    <a:pt x="435429" y="150647"/>
                    <a:pt x="408820" y="53886"/>
                    <a:pt x="333829" y="20019"/>
                  </a:cubicBezTo>
                  <a:cubicBezTo>
                    <a:pt x="258838" y="-13848"/>
                    <a:pt x="0" y="5504"/>
                    <a:pt x="0" y="5504"/>
                  </a:cubicBezTo>
                  <a:lnTo>
                    <a:pt x="0" y="5504"/>
                  </a:lnTo>
                  <a:lnTo>
                    <a:pt x="0" y="5504"/>
                  </a:lnTo>
                </a:path>
              </a:pathLst>
            </a:custGeom>
            <a:noFill/>
            <a:ln w="19050">
              <a:solidFill>
                <a:srgbClr val="8C7D7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="" xmlns:a16="http://schemas.microsoft.com/office/drawing/2014/main" id="{D95F20A3-A82F-422D-8EF9-02E7F31179DD}"/>
                </a:ext>
              </a:extLst>
            </p:cNvPr>
            <p:cNvSpPr/>
            <p:nvPr/>
          </p:nvSpPr>
          <p:spPr>
            <a:xfrm rot="15919166">
              <a:off x="4389194" y="1412050"/>
              <a:ext cx="192217" cy="213039"/>
            </a:xfrm>
            <a:prstGeom prst="triangle">
              <a:avLst/>
            </a:prstGeom>
            <a:solidFill>
              <a:srgbClr val="8C7D78"/>
            </a:solidFill>
            <a:ln w="19050"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D4ABAEE-4A55-4248-8A83-D9A898D32328}"/>
              </a:ext>
            </a:extLst>
          </p:cNvPr>
          <p:cNvGrpSpPr/>
          <p:nvPr/>
        </p:nvGrpSpPr>
        <p:grpSpPr>
          <a:xfrm rot="2768173" flipV="1">
            <a:off x="5420370" y="4899713"/>
            <a:ext cx="659672" cy="465145"/>
            <a:chOff x="4378783" y="1422461"/>
            <a:chExt cx="928813" cy="654921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8552C87-D13A-496D-8145-E9E2FEECB72C}"/>
                </a:ext>
              </a:extLst>
            </p:cNvPr>
            <p:cNvSpPr/>
            <p:nvPr/>
          </p:nvSpPr>
          <p:spPr>
            <a:xfrm>
              <a:off x="4542971" y="1489468"/>
              <a:ext cx="764625" cy="587914"/>
            </a:xfrm>
            <a:custGeom>
              <a:avLst/>
              <a:gdLst>
                <a:gd name="connsiteX0" fmla="*/ 609600 w 664902"/>
                <a:gd name="connsiteY0" fmla="*/ 687676 h 687676"/>
                <a:gd name="connsiteX1" fmla="*/ 653143 w 664902"/>
                <a:gd name="connsiteY1" fmla="*/ 266762 h 687676"/>
                <a:gd name="connsiteX2" fmla="*/ 420915 w 664902"/>
                <a:gd name="connsiteY2" fmla="*/ 78076 h 687676"/>
                <a:gd name="connsiteX3" fmla="*/ 232229 w 664902"/>
                <a:gd name="connsiteY3" fmla="*/ 179676 h 687676"/>
                <a:gd name="connsiteX4" fmla="*/ 261258 w 664902"/>
                <a:gd name="connsiteY4" fmla="*/ 382876 h 687676"/>
                <a:gd name="connsiteX5" fmla="*/ 420915 w 664902"/>
                <a:gd name="connsiteY5" fmla="*/ 368362 h 687676"/>
                <a:gd name="connsiteX6" fmla="*/ 449943 w 664902"/>
                <a:gd name="connsiteY6" fmla="*/ 208704 h 687676"/>
                <a:gd name="connsiteX7" fmla="*/ 333829 w 664902"/>
                <a:gd name="connsiteY7" fmla="*/ 20019 h 687676"/>
                <a:gd name="connsiteX8" fmla="*/ 0 w 664902"/>
                <a:gd name="connsiteY8" fmla="*/ 5504 h 687676"/>
                <a:gd name="connsiteX9" fmla="*/ 0 w 664902"/>
                <a:gd name="connsiteY9" fmla="*/ 5504 h 687676"/>
                <a:gd name="connsiteX10" fmla="*/ 0 w 664902"/>
                <a:gd name="connsiteY10" fmla="*/ 5504 h 687676"/>
                <a:gd name="connsiteX0" fmla="*/ 755292 w 764625"/>
                <a:gd name="connsiteY0" fmla="*/ 587914 h 587914"/>
                <a:gd name="connsiteX1" fmla="*/ 653143 w 764625"/>
                <a:gd name="connsiteY1" fmla="*/ 266762 h 587914"/>
                <a:gd name="connsiteX2" fmla="*/ 420915 w 764625"/>
                <a:gd name="connsiteY2" fmla="*/ 78076 h 587914"/>
                <a:gd name="connsiteX3" fmla="*/ 232229 w 764625"/>
                <a:gd name="connsiteY3" fmla="*/ 179676 h 587914"/>
                <a:gd name="connsiteX4" fmla="*/ 261258 w 764625"/>
                <a:gd name="connsiteY4" fmla="*/ 382876 h 587914"/>
                <a:gd name="connsiteX5" fmla="*/ 420915 w 764625"/>
                <a:gd name="connsiteY5" fmla="*/ 368362 h 587914"/>
                <a:gd name="connsiteX6" fmla="*/ 449943 w 764625"/>
                <a:gd name="connsiteY6" fmla="*/ 208704 h 587914"/>
                <a:gd name="connsiteX7" fmla="*/ 333829 w 764625"/>
                <a:gd name="connsiteY7" fmla="*/ 20019 h 587914"/>
                <a:gd name="connsiteX8" fmla="*/ 0 w 764625"/>
                <a:gd name="connsiteY8" fmla="*/ 5504 h 587914"/>
                <a:gd name="connsiteX9" fmla="*/ 0 w 764625"/>
                <a:gd name="connsiteY9" fmla="*/ 5504 h 587914"/>
                <a:gd name="connsiteX10" fmla="*/ 0 w 764625"/>
                <a:gd name="connsiteY10" fmla="*/ 5504 h 5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625" h="587914">
                  <a:moveTo>
                    <a:pt x="755292" y="587914"/>
                  </a:moveTo>
                  <a:cubicBezTo>
                    <a:pt x="792787" y="428257"/>
                    <a:pt x="708873" y="351735"/>
                    <a:pt x="653143" y="266762"/>
                  </a:cubicBezTo>
                  <a:cubicBezTo>
                    <a:pt x="597414" y="181789"/>
                    <a:pt x="491067" y="92590"/>
                    <a:pt x="420915" y="78076"/>
                  </a:cubicBezTo>
                  <a:cubicBezTo>
                    <a:pt x="350763" y="63562"/>
                    <a:pt x="258838" y="128876"/>
                    <a:pt x="232229" y="179676"/>
                  </a:cubicBezTo>
                  <a:cubicBezTo>
                    <a:pt x="205620" y="230476"/>
                    <a:pt x="229810" y="351428"/>
                    <a:pt x="261258" y="382876"/>
                  </a:cubicBezTo>
                  <a:cubicBezTo>
                    <a:pt x="292706" y="414324"/>
                    <a:pt x="389468" y="397391"/>
                    <a:pt x="420915" y="368362"/>
                  </a:cubicBezTo>
                  <a:cubicBezTo>
                    <a:pt x="452362" y="339333"/>
                    <a:pt x="464457" y="266761"/>
                    <a:pt x="449943" y="208704"/>
                  </a:cubicBezTo>
                  <a:cubicBezTo>
                    <a:pt x="435429" y="150647"/>
                    <a:pt x="408820" y="53886"/>
                    <a:pt x="333829" y="20019"/>
                  </a:cubicBezTo>
                  <a:cubicBezTo>
                    <a:pt x="258838" y="-13848"/>
                    <a:pt x="0" y="5504"/>
                    <a:pt x="0" y="5504"/>
                  </a:cubicBezTo>
                  <a:lnTo>
                    <a:pt x="0" y="5504"/>
                  </a:lnTo>
                  <a:lnTo>
                    <a:pt x="0" y="5504"/>
                  </a:lnTo>
                </a:path>
              </a:pathLst>
            </a:custGeom>
            <a:noFill/>
            <a:ln w="19050">
              <a:solidFill>
                <a:srgbClr val="8C7D7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="" xmlns:a16="http://schemas.microsoft.com/office/drawing/2014/main" id="{5BE1D455-BE79-4CE2-8AF3-6907D64B6B44}"/>
                </a:ext>
              </a:extLst>
            </p:cNvPr>
            <p:cNvSpPr/>
            <p:nvPr/>
          </p:nvSpPr>
          <p:spPr>
            <a:xfrm rot="15919166">
              <a:off x="4389194" y="1412050"/>
              <a:ext cx="192217" cy="213039"/>
            </a:xfrm>
            <a:prstGeom prst="triangle">
              <a:avLst/>
            </a:prstGeom>
            <a:solidFill>
              <a:srgbClr val="8C7D78"/>
            </a:solidFill>
            <a:ln w="19050"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9F987B63-CB90-443A-B633-D23028482015}"/>
              </a:ext>
            </a:extLst>
          </p:cNvPr>
          <p:cNvGrpSpPr/>
          <p:nvPr/>
        </p:nvGrpSpPr>
        <p:grpSpPr>
          <a:xfrm flipH="1">
            <a:off x="8498330" y="2673323"/>
            <a:ext cx="571978" cy="318934"/>
            <a:chOff x="4378783" y="1422461"/>
            <a:chExt cx="939217" cy="523707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8AF57C1F-C142-4A58-A29A-7E9DD349B3BB}"/>
                </a:ext>
              </a:extLst>
            </p:cNvPr>
            <p:cNvSpPr/>
            <p:nvPr/>
          </p:nvSpPr>
          <p:spPr>
            <a:xfrm>
              <a:off x="4542971" y="1489467"/>
              <a:ext cx="775029" cy="456701"/>
            </a:xfrm>
            <a:custGeom>
              <a:avLst/>
              <a:gdLst>
                <a:gd name="connsiteX0" fmla="*/ 609600 w 664902"/>
                <a:gd name="connsiteY0" fmla="*/ 687676 h 687676"/>
                <a:gd name="connsiteX1" fmla="*/ 653143 w 664902"/>
                <a:gd name="connsiteY1" fmla="*/ 266762 h 687676"/>
                <a:gd name="connsiteX2" fmla="*/ 420915 w 664902"/>
                <a:gd name="connsiteY2" fmla="*/ 78076 h 687676"/>
                <a:gd name="connsiteX3" fmla="*/ 232229 w 664902"/>
                <a:gd name="connsiteY3" fmla="*/ 179676 h 687676"/>
                <a:gd name="connsiteX4" fmla="*/ 261258 w 664902"/>
                <a:gd name="connsiteY4" fmla="*/ 382876 h 687676"/>
                <a:gd name="connsiteX5" fmla="*/ 420915 w 664902"/>
                <a:gd name="connsiteY5" fmla="*/ 368362 h 687676"/>
                <a:gd name="connsiteX6" fmla="*/ 449943 w 664902"/>
                <a:gd name="connsiteY6" fmla="*/ 208704 h 687676"/>
                <a:gd name="connsiteX7" fmla="*/ 333829 w 664902"/>
                <a:gd name="connsiteY7" fmla="*/ 20019 h 687676"/>
                <a:gd name="connsiteX8" fmla="*/ 0 w 664902"/>
                <a:gd name="connsiteY8" fmla="*/ 5504 h 687676"/>
                <a:gd name="connsiteX9" fmla="*/ 0 w 664902"/>
                <a:gd name="connsiteY9" fmla="*/ 5504 h 687676"/>
                <a:gd name="connsiteX10" fmla="*/ 0 w 664902"/>
                <a:gd name="connsiteY10" fmla="*/ 5504 h 687676"/>
                <a:gd name="connsiteX0" fmla="*/ 798285 w 805406"/>
                <a:gd name="connsiteY0" fmla="*/ 600590 h 600590"/>
                <a:gd name="connsiteX1" fmla="*/ 653143 w 805406"/>
                <a:gd name="connsiteY1" fmla="*/ 266762 h 600590"/>
                <a:gd name="connsiteX2" fmla="*/ 420915 w 805406"/>
                <a:gd name="connsiteY2" fmla="*/ 78076 h 600590"/>
                <a:gd name="connsiteX3" fmla="*/ 232229 w 805406"/>
                <a:gd name="connsiteY3" fmla="*/ 179676 h 600590"/>
                <a:gd name="connsiteX4" fmla="*/ 261258 w 805406"/>
                <a:gd name="connsiteY4" fmla="*/ 382876 h 600590"/>
                <a:gd name="connsiteX5" fmla="*/ 420915 w 805406"/>
                <a:gd name="connsiteY5" fmla="*/ 368362 h 600590"/>
                <a:gd name="connsiteX6" fmla="*/ 449943 w 805406"/>
                <a:gd name="connsiteY6" fmla="*/ 208704 h 600590"/>
                <a:gd name="connsiteX7" fmla="*/ 333829 w 805406"/>
                <a:gd name="connsiteY7" fmla="*/ 20019 h 600590"/>
                <a:gd name="connsiteX8" fmla="*/ 0 w 805406"/>
                <a:gd name="connsiteY8" fmla="*/ 5504 h 600590"/>
                <a:gd name="connsiteX9" fmla="*/ 0 w 805406"/>
                <a:gd name="connsiteY9" fmla="*/ 5504 h 600590"/>
                <a:gd name="connsiteX10" fmla="*/ 0 w 805406"/>
                <a:gd name="connsiteY10" fmla="*/ 5504 h 600590"/>
                <a:gd name="connsiteX0" fmla="*/ 798285 w 804797"/>
                <a:gd name="connsiteY0" fmla="*/ 600590 h 600590"/>
                <a:gd name="connsiteX1" fmla="*/ 653143 w 804797"/>
                <a:gd name="connsiteY1" fmla="*/ 266762 h 600590"/>
                <a:gd name="connsiteX2" fmla="*/ 509815 w 804797"/>
                <a:gd name="connsiteY2" fmla="*/ 166976 h 600590"/>
                <a:gd name="connsiteX3" fmla="*/ 232229 w 804797"/>
                <a:gd name="connsiteY3" fmla="*/ 179676 h 600590"/>
                <a:gd name="connsiteX4" fmla="*/ 261258 w 804797"/>
                <a:gd name="connsiteY4" fmla="*/ 382876 h 600590"/>
                <a:gd name="connsiteX5" fmla="*/ 420915 w 804797"/>
                <a:gd name="connsiteY5" fmla="*/ 368362 h 600590"/>
                <a:gd name="connsiteX6" fmla="*/ 449943 w 804797"/>
                <a:gd name="connsiteY6" fmla="*/ 208704 h 600590"/>
                <a:gd name="connsiteX7" fmla="*/ 333829 w 804797"/>
                <a:gd name="connsiteY7" fmla="*/ 20019 h 600590"/>
                <a:gd name="connsiteX8" fmla="*/ 0 w 804797"/>
                <a:gd name="connsiteY8" fmla="*/ 5504 h 600590"/>
                <a:gd name="connsiteX9" fmla="*/ 0 w 804797"/>
                <a:gd name="connsiteY9" fmla="*/ 5504 h 600590"/>
                <a:gd name="connsiteX10" fmla="*/ 0 w 804797"/>
                <a:gd name="connsiteY10" fmla="*/ 5504 h 600590"/>
                <a:gd name="connsiteX0" fmla="*/ 798285 w 804797"/>
                <a:gd name="connsiteY0" fmla="*/ 600590 h 600590"/>
                <a:gd name="connsiteX1" fmla="*/ 653143 w 804797"/>
                <a:gd name="connsiteY1" fmla="*/ 266762 h 600590"/>
                <a:gd name="connsiteX2" fmla="*/ 509815 w 804797"/>
                <a:gd name="connsiteY2" fmla="*/ 166976 h 600590"/>
                <a:gd name="connsiteX3" fmla="*/ 273504 w 804797"/>
                <a:gd name="connsiteY3" fmla="*/ 211426 h 600590"/>
                <a:gd name="connsiteX4" fmla="*/ 261258 w 804797"/>
                <a:gd name="connsiteY4" fmla="*/ 382876 h 600590"/>
                <a:gd name="connsiteX5" fmla="*/ 420915 w 804797"/>
                <a:gd name="connsiteY5" fmla="*/ 368362 h 600590"/>
                <a:gd name="connsiteX6" fmla="*/ 449943 w 804797"/>
                <a:gd name="connsiteY6" fmla="*/ 208704 h 600590"/>
                <a:gd name="connsiteX7" fmla="*/ 333829 w 804797"/>
                <a:gd name="connsiteY7" fmla="*/ 20019 h 600590"/>
                <a:gd name="connsiteX8" fmla="*/ 0 w 804797"/>
                <a:gd name="connsiteY8" fmla="*/ 5504 h 600590"/>
                <a:gd name="connsiteX9" fmla="*/ 0 w 804797"/>
                <a:gd name="connsiteY9" fmla="*/ 5504 h 600590"/>
                <a:gd name="connsiteX10" fmla="*/ 0 w 804797"/>
                <a:gd name="connsiteY10" fmla="*/ 5504 h 600590"/>
                <a:gd name="connsiteX0" fmla="*/ 798285 w 804797"/>
                <a:gd name="connsiteY0" fmla="*/ 600590 h 600590"/>
                <a:gd name="connsiteX1" fmla="*/ 653143 w 804797"/>
                <a:gd name="connsiteY1" fmla="*/ 266762 h 600590"/>
                <a:gd name="connsiteX2" fmla="*/ 509815 w 804797"/>
                <a:gd name="connsiteY2" fmla="*/ 166976 h 600590"/>
                <a:gd name="connsiteX3" fmla="*/ 273504 w 804797"/>
                <a:gd name="connsiteY3" fmla="*/ 211426 h 600590"/>
                <a:gd name="connsiteX4" fmla="*/ 302533 w 804797"/>
                <a:gd name="connsiteY4" fmla="*/ 341601 h 600590"/>
                <a:gd name="connsiteX5" fmla="*/ 420915 w 804797"/>
                <a:gd name="connsiteY5" fmla="*/ 368362 h 600590"/>
                <a:gd name="connsiteX6" fmla="*/ 449943 w 804797"/>
                <a:gd name="connsiteY6" fmla="*/ 208704 h 600590"/>
                <a:gd name="connsiteX7" fmla="*/ 333829 w 804797"/>
                <a:gd name="connsiteY7" fmla="*/ 20019 h 600590"/>
                <a:gd name="connsiteX8" fmla="*/ 0 w 804797"/>
                <a:gd name="connsiteY8" fmla="*/ 5504 h 600590"/>
                <a:gd name="connsiteX9" fmla="*/ 0 w 804797"/>
                <a:gd name="connsiteY9" fmla="*/ 5504 h 600590"/>
                <a:gd name="connsiteX10" fmla="*/ 0 w 804797"/>
                <a:gd name="connsiteY10" fmla="*/ 5504 h 600590"/>
                <a:gd name="connsiteX0" fmla="*/ 798285 w 804797"/>
                <a:gd name="connsiteY0" fmla="*/ 600590 h 600590"/>
                <a:gd name="connsiteX1" fmla="*/ 653143 w 804797"/>
                <a:gd name="connsiteY1" fmla="*/ 266762 h 600590"/>
                <a:gd name="connsiteX2" fmla="*/ 509815 w 804797"/>
                <a:gd name="connsiteY2" fmla="*/ 166976 h 600590"/>
                <a:gd name="connsiteX3" fmla="*/ 273504 w 804797"/>
                <a:gd name="connsiteY3" fmla="*/ 211426 h 600590"/>
                <a:gd name="connsiteX4" fmla="*/ 302533 w 804797"/>
                <a:gd name="connsiteY4" fmla="*/ 341601 h 600590"/>
                <a:gd name="connsiteX5" fmla="*/ 427265 w 804797"/>
                <a:gd name="connsiteY5" fmla="*/ 339787 h 600590"/>
                <a:gd name="connsiteX6" fmla="*/ 449943 w 804797"/>
                <a:gd name="connsiteY6" fmla="*/ 208704 h 600590"/>
                <a:gd name="connsiteX7" fmla="*/ 333829 w 804797"/>
                <a:gd name="connsiteY7" fmla="*/ 20019 h 600590"/>
                <a:gd name="connsiteX8" fmla="*/ 0 w 804797"/>
                <a:gd name="connsiteY8" fmla="*/ 5504 h 600590"/>
                <a:gd name="connsiteX9" fmla="*/ 0 w 804797"/>
                <a:gd name="connsiteY9" fmla="*/ 5504 h 600590"/>
                <a:gd name="connsiteX10" fmla="*/ 0 w 804797"/>
                <a:gd name="connsiteY10" fmla="*/ 5504 h 600590"/>
                <a:gd name="connsiteX0" fmla="*/ 798285 w 806540"/>
                <a:gd name="connsiteY0" fmla="*/ 600590 h 600590"/>
                <a:gd name="connsiteX1" fmla="*/ 688068 w 806540"/>
                <a:gd name="connsiteY1" fmla="*/ 266762 h 600590"/>
                <a:gd name="connsiteX2" fmla="*/ 509815 w 806540"/>
                <a:gd name="connsiteY2" fmla="*/ 166976 h 600590"/>
                <a:gd name="connsiteX3" fmla="*/ 273504 w 806540"/>
                <a:gd name="connsiteY3" fmla="*/ 211426 h 600590"/>
                <a:gd name="connsiteX4" fmla="*/ 302533 w 806540"/>
                <a:gd name="connsiteY4" fmla="*/ 341601 h 600590"/>
                <a:gd name="connsiteX5" fmla="*/ 427265 w 806540"/>
                <a:gd name="connsiteY5" fmla="*/ 339787 h 600590"/>
                <a:gd name="connsiteX6" fmla="*/ 449943 w 806540"/>
                <a:gd name="connsiteY6" fmla="*/ 208704 h 600590"/>
                <a:gd name="connsiteX7" fmla="*/ 333829 w 806540"/>
                <a:gd name="connsiteY7" fmla="*/ 20019 h 600590"/>
                <a:gd name="connsiteX8" fmla="*/ 0 w 806540"/>
                <a:gd name="connsiteY8" fmla="*/ 5504 h 600590"/>
                <a:gd name="connsiteX9" fmla="*/ 0 w 806540"/>
                <a:gd name="connsiteY9" fmla="*/ 5504 h 600590"/>
                <a:gd name="connsiteX10" fmla="*/ 0 w 806540"/>
                <a:gd name="connsiteY10" fmla="*/ 5504 h 600590"/>
                <a:gd name="connsiteX0" fmla="*/ 798285 w 806540"/>
                <a:gd name="connsiteY0" fmla="*/ 600590 h 600590"/>
                <a:gd name="connsiteX1" fmla="*/ 688068 w 806540"/>
                <a:gd name="connsiteY1" fmla="*/ 266762 h 600590"/>
                <a:gd name="connsiteX2" fmla="*/ 509815 w 806540"/>
                <a:gd name="connsiteY2" fmla="*/ 176501 h 600590"/>
                <a:gd name="connsiteX3" fmla="*/ 273504 w 806540"/>
                <a:gd name="connsiteY3" fmla="*/ 211426 h 600590"/>
                <a:gd name="connsiteX4" fmla="*/ 302533 w 806540"/>
                <a:gd name="connsiteY4" fmla="*/ 341601 h 600590"/>
                <a:gd name="connsiteX5" fmla="*/ 427265 w 806540"/>
                <a:gd name="connsiteY5" fmla="*/ 339787 h 600590"/>
                <a:gd name="connsiteX6" fmla="*/ 449943 w 806540"/>
                <a:gd name="connsiteY6" fmla="*/ 208704 h 600590"/>
                <a:gd name="connsiteX7" fmla="*/ 333829 w 806540"/>
                <a:gd name="connsiteY7" fmla="*/ 20019 h 600590"/>
                <a:gd name="connsiteX8" fmla="*/ 0 w 806540"/>
                <a:gd name="connsiteY8" fmla="*/ 5504 h 600590"/>
                <a:gd name="connsiteX9" fmla="*/ 0 w 806540"/>
                <a:gd name="connsiteY9" fmla="*/ 5504 h 600590"/>
                <a:gd name="connsiteX10" fmla="*/ 0 w 806540"/>
                <a:gd name="connsiteY10" fmla="*/ 5504 h 600590"/>
                <a:gd name="connsiteX0" fmla="*/ 798285 w 805340"/>
                <a:gd name="connsiteY0" fmla="*/ 600590 h 600590"/>
                <a:gd name="connsiteX1" fmla="*/ 665843 w 805340"/>
                <a:gd name="connsiteY1" fmla="*/ 279462 h 600590"/>
                <a:gd name="connsiteX2" fmla="*/ 509815 w 805340"/>
                <a:gd name="connsiteY2" fmla="*/ 176501 h 600590"/>
                <a:gd name="connsiteX3" fmla="*/ 273504 w 805340"/>
                <a:gd name="connsiteY3" fmla="*/ 211426 h 600590"/>
                <a:gd name="connsiteX4" fmla="*/ 302533 w 805340"/>
                <a:gd name="connsiteY4" fmla="*/ 341601 h 600590"/>
                <a:gd name="connsiteX5" fmla="*/ 427265 w 805340"/>
                <a:gd name="connsiteY5" fmla="*/ 339787 h 600590"/>
                <a:gd name="connsiteX6" fmla="*/ 449943 w 805340"/>
                <a:gd name="connsiteY6" fmla="*/ 208704 h 600590"/>
                <a:gd name="connsiteX7" fmla="*/ 333829 w 805340"/>
                <a:gd name="connsiteY7" fmla="*/ 20019 h 600590"/>
                <a:gd name="connsiteX8" fmla="*/ 0 w 805340"/>
                <a:gd name="connsiteY8" fmla="*/ 5504 h 600590"/>
                <a:gd name="connsiteX9" fmla="*/ 0 w 805340"/>
                <a:gd name="connsiteY9" fmla="*/ 5504 h 600590"/>
                <a:gd name="connsiteX10" fmla="*/ 0 w 805340"/>
                <a:gd name="connsiteY10" fmla="*/ 5504 h 600590"/>
                <a:gd name="connsiteX0" fmla="*/ 849085 w 854592"/>
                <a:gd name="connsiteY0" fmla="*/ 575190 h 575190"/>
                <a:gd name="connsiteX1" fmla="*/ 665843 w 854592"/>
                <a:gd name="connsiteY1" fmla="*/ 279462 h 575190"/>
                <a:gd name="connsiteX2" fmla="*/ 509815 w 854592"/>
                <a:gd name="connsiteY2" fmla="*/ 176501 h 575190"/>
                <a:gd name="connsiteX3" fmla="*/ 273504 w 854592"/>
                <a:gd name="connsiteY3" fmla="*/ 211426 h 575190"/>
                <a:gd name="connsiteX4" fmla="*/ 302533 w 854592"/>
                <a:gd name="connsiteY4" fmla="*/ 341601 h 575190"/>
                <a:gd name="connsiteX5" fmla="*/ 427265 w 854592"/>
                <a:gd name="connsiteY5" fmla="*/ 339787 h 575190"/>
                <a:gd name="connsiteX6" fmla="*/ 449943 w 854592"/>
                <a:gd name="connsiteY6" fmla="*/ 208704 h 575190"/>
                <a:gd name="connsiteX7" fmla="*/ 333829 w 854592"/>
                <a:gd name="connsiteY7" fmla="*/ 20019 h 575190"/>
                <a:gd name="connsiteX8" fmla="*/ 0 w 854592"/>
                <a:gd name="connsiteY8" fmla="*/ 5504 h 575190"/>
                <a:gd name="connsiteX9" fmla="*/ 0 w 854592"/>
                <a:gd name="connsiteY9" fmla="*/ 5504 h 575190"/>
                <a:gd name="connsiteX10" fmla="*/ 0 w 854592"/>
                <a:gd name="connsiteY10" fmla="*/ 5504 h 575190"/>
                <a:gd name="connsiteX0" fmla="*/ 849085 w 849085"/>
                <a:gd name="connsiteY0" fmla="*/ 575190 h 575190"/>
                <a:gd name="connsiteX1" fmla="*/ 509815 w 849085"/>
                <a:gd name="connsiteY1" fmla="*/ 176501 h 575190"/>
                <a:gd name="connsiteX2" fmla="*/ 273504 w 849085"/>
                <a:gd name="connsiteY2" fmla="*/ 211426 h 575190"/>
                <a:gd name="connsiteX3" fmla="*/ 302533 w 849085"/>
                <a:gd name="connsiteY3" fmla="*/ 341601 h 575190"/>
                <a:gd name="connsiteX4" fmla="*/ 427265 w 849085"/>
                <a:gd name="connsiteY4" fmla="*/ 339787 h 575190"/>
                <a:gd name="connsiteX5" fmla="*/ 449943 w 849085"/>
                <a:gd name="connsiteY5" fmla="*/ 208704 h 575190"/>
                <a:gd name="connsiteX6" fmla="*/ 333829 w 849085"/>
                <a:gd name="connsiteY6" fmla="*/ 20019 h 575190"/>
                <a:gd name="connsiteX7" fmla="*/ 0 w 849085"/>
                <a:gd name="connsiteY7" fmla="*/ 5504 h 575190"/>
                <a:gd name="connsiteX8" fmla="*/ 0 w 849085"/>
                <a:gd name="connsiteY8" fmla="*/ 5504 h 575190"/>
                <a:gd name="connsiteX9" fmla="*/ 0 w 849085"/>
                <a:gd name="connsiteY9" fmla="*/ 5504 h 575190"/>
                <a:gd name="connsiteX0" fmla="*/ 775029 w 775029"/>
                <a:gd name="connsiteY0" fmla="*/ 456701 h 456701"/>
                <a:gd name="connsiteX1" fmla="*/ 509815 w 775029"/>
                <a:gd name="connsiteY1" fmla="*/ 176501 h 456701"/>
                <a:gd name="connsiteX2" fmla="*/ 273504 w 775029"/>
                <a:gd name="connsiteY2" fmla="*/ 211426 h 456701"/>
                <a:gd name="connsiteX3" fmla="*/ 302533 w 775029"/>
                <a:gd name="connsiteY3" fmla="*/ 341601 h 456701"/>
                <a:gd name="connsiteX4" fmla="*/ 427265 w 775029"/>
                <a:gd name="connsiteY4" fmla="*/ 339787 h 456701"/>
                <a:gd name="connsiteX5" fmla="*/ 449943 w 775029"/>
                <a:gd name="connsiteY5" fmla="*/ 208704 h 456701"/>
                <a:gd name="connsiteX6" fmla="*/ 333829 w 775029"/>
                <a:gd name="connsiteY6" fmla="*/ 20019 h 456701"/>
                <a:gd name="connsiteX7" fmla="*/ 0 w 775029"/>
                <a:gd name="connsiteY7" fmla="*/ 5504 h 456701"/>
                <a:gd name="connsiteX8" fmla="*/ 0 w 775029"/>
                <a:gd name="connsiteY8" fmla="*/ 5504 h 456701"/>
                <a:gd name="connsiteX9" fmla="*/ 0 w 775029"/>
                <a:gd name="connsiteY9" fmla="*/ 5504 h 45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029" h="456701">
                  <a:moveTo>
                    <a:pt x="775029" y="456701"/>
                  </a:moveTo>
                  <a:cubicBezTo>
                    <a:pt x="704348" y="373641"/>
                    <a:pt x="593402" y="217380"/>
                    <a:pt x="509815" y="176501"/>
                  </a:cubicBezTo>
                  <a:cubicBezTo>
                    <a:pt x="426228" y="135622"/>
                    <a:pt x="308051" y="183909"/>
                    <a:pt x="273504" y="211426"/>
                  </a:cubicBezTo>
                  <a:cubicBezTo>
                    <a:pt x="238957" y="238943"/>
                    <a:pt x="276906" y="320208"/>
                    <a:pt x="302533" y="341601"/>
                  </a:cubicBezTo>
                  <a:cubicBezTo>
                    <a:pt x="328160" y="362995"/>
                    <a:pt x="402697" y="361937"/>
                    <a:pt x="427265" y="339787"/>
                  </a:cubicBezTo>
                  <a:cubicBezTo>
                    <a:pt x="451833" y="317637"/>
                    <a:pt x="465516" y="261999"/>
                    <a:pt x="449943" y="208704"/>
                  </a:cubicBezTo>
                  <a:cubicBezTo>
                    <a:pt x="434370" y="155409"/>
                    <a:pt x="408820" y="53886"/>
                    <a:pt x="333829" y="20019"/>
                  </a:cubicBezTo>
                  <a:cubicBezTo>
                    <a:pt x="258838" y="-13848"/>
                    <a:pt x="0" y="5504"/>
                    <a:pt x="0" y="5504"/>
                  </a:cubicBezTo>
                  <a:lnTo>
                    <a:pt x="0" y="5504"/>
                  </a:lnTo>
                  <a:lnTo>
                    <a:pt x="0" y="5504"/>
                  </a:lnTo>
                </a:path>
              </a:pathLst>
            </a:custGeom>
            <a:noFill/>
            <a:ln w="19050">
              <a:solidFill>
                <a:srgbClr val="8C7D7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="" xmlns:a16="http://schemas.microsoft.com/office/drawing/2014/main" id="{A6AECF53-E501-4813-B727-12011A95BC8A}"/>
                </a:ext>
              </a:extLst>
            </p:cNvPr>
            <p:cNvSpPr/>
            <p:nvPr/>
          </p:nvSpPr>
          <p:spPr>
            <a:xfrm rot="15919166">
              <a:off x="4389194" y="1412050"/>
              <a:ext cx="192217" cy="213039"/>
            </a:xfrm>
            <a:prstGeom prst="triangle">
              <a:avLst/>
            </a:prstGeom>
            <a:solidFill>
              <a:srgbClr val="8C7D78"/>
            </a:solidFill>
            <a:ln w="19050"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2498255-FDFD-4268-8CFF-30852C03AFC5}"/>
              </a:ext>
            </a:extLst>
          </p:cNvPr>
          <p:cNvSpPr txBox="1"/>
          <p:nvPr/>
        </p:nvSpPr>
        <p:spPr>
          <a:xfrm>
            <a:off x="4139225" y="1398855"/>
            <a:ext cx="28267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Cutewritten" panose="02000503000000000000" pitchFamily="2" charset="0"/>
              </a:rPr>
              <a:t>Perubahan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induksi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magnetik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atau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l-GR" sz="2500" dirty="0" smtClean="0">
                <a:latin typeface="Cutewritten" panose="02000503000000000000" pitchFamily="2" charset="0"/>
              </a:rPr>
              <a:t>Δ</a:t>
            </a:r>
            <a:r>
              <a:rPr lang="en-US" sz="2500" dirty="0" smtClean="0">
                <a:latin typeface="Cutewritten" panose="02000503000000000000" pitchFamily="2" charset="0"/>
              </a:rPr>
              <a:t>B</a:t>
            </a:r>
            <a:endParaRPr lang="en-US" sz="2500" dirty="0"/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D5B81ADD-9CE0-4A21-9DA5-F6F8CEB58C6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5491FFB-46E6-4DAE-98CD-411117785C7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CA298333-62B4-43DC-84F3-72AA10A00E8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4C97C12A-62CE-4782-A946-0C763FEEA7DA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779554E-1825-4C65-9CA2-D65914D817D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3FAA056E-FDB4-47AC-9E64-5656A0C8DCB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41DBFF6D-1B73-41AC-ACAA-2865A7912840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73433CD8-18F2-428B-8AFB-23C8E42D8E8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250B337D-FF4D-47AA-9C15-92150D3E2CD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59AAF08-4FCE-44E0-9566-CBB68DD39D7C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04BC9D30-3F2E-4395-A91F-6D4DFA0849B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3748B65-39BE-4DD2-A55B-3CBB66533EC0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CA7CFD13-6A84-4273-8416-2868B01E2CAB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574251B-CCD6-480D-8260-3FE3CA9C29F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FA49481F-8269-48DE-A9DF-91FD50F42400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7" name="Graphic 116" descr="Power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CE3B62E-9B63-40F8-BEC6-8C2A2F20A62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6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01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01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3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C0019B-2229-47D2-85BD-D4FE12CB4BF3}"/>
              </a:ext>
            </a:extLst>
          </p:cNvPr>
          <p:cNvSpPr txBox="1"/>
          <p:nvPr/>
        </p:nvSpPr>
        <p:spPr>
          <a:xfrm>
            <a:off x="3669528" y="3997624"/>
            <a:ext cx="16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ebas Neue" panose="020B0606020202050201" pitchFamily="34" charset="0"/>
              </a:rPr>
              <a:t>Dinamo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F554B86-17C6-468A-A9BE-8E48E102D515}"/>
              </a:ext>
            </a:extLst>
          </p:cNvPr>
          <p:cNvSpPr txBox="1"/>
          <p:nvPr/>
        </p:nvSpPr>
        <p:spPr>
          <a:xfrm>
            <a:off x="6235031" y="4019720"/>
            <a:ext cx="1785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ebas Neue" panose="020B0606020202050201" pitchFamily="34" charset="0"/>
              </a:rPr>
              <a:t>Trafo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atau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transformator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listrik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F5A8BE8-C649-4C42-BBF4-604F47B77DE3}"/>
              </a:ext>
            </a:extLst>
          </p:cNvPr>
          <p:cNvSpPr txBox="1"/>
          <p:nvPr/>
        </p:nvSpPr>
        <p:spPr>
          <a:xfrm>
            <a:off x="8963249" y="3997624"/>
            <a:ext cx="16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panose="020B0606020202050201" pitchFamily="34" charset="0"/>
              </a:rPr>
              <a:t>Generator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3122022" y="965666"/>
            <a:ext cx="80989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Aplikasi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Hukum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 Faraday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pada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Mesin</a:t>
            </a:r>
            <a:r>
              <a:rPr lang="en-US" sz="30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0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Listrik</a:t>
            </a:r>
            <a:endParaRPr lang="en-US" sz="3000" dirty="0">
              <a:ln w="12700">
                <a:solidFill>
                  <a:schemeClr val="tx1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schemeClr val="bg1">
                    <a:lumMod val="6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0E6AEC5-71A5-402A-98EC-EB06DD330ABD}"/>
              </a:ext>
            </a:extLst>
          </p:cNvPr>
          <p:cNvGrpSpPr/>
          <p:nvPr/>
        </p:nvGrpSpPr>
        <p:grpSpPr>
          <a:xfrm>
            <a:off x="3473029" y="1858368"/>
            <a:ext cx="2052723" cy="1924017"/>
            <a:chOff x="6780274" y="1871431"/>
            <a:chExt cx="2052723" cy="192401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DF11897A-B42E-4B85-B3EF-A790E032131C}"/>
                </a:ext>
              </a:extLst>
            </p:cNvPr>
            <p:cNvSpPr/>
            <p:nvPr/>
          </p:nvSpPr>
          <p:spPr>
            <a:xfrm>
              <a:off x="6780274" y="1882978"/>
              <a:ext cx="2052723" cy="1912470"/>
            </a:xfrm>
            <a:prstGeom prst="roundRect">
              <a:avLst>
                <a:gd name="adj" fmla="val 9809"/>
              </a:avLst>
            </a:prstGeom>
            <a:solidFill>
              <a:srgbClr val="DECBBC"/>
            </a:solidFill>
            <a:ln w="28575">
              <a:solidFill>
                <a:srgbClr val="8C7D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C79D00E-C817-4BA8-9A20-82953385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05370" y="1871431"/>
              <a:ext cx="1912070" cy="191207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9ED0ED64-5E4B-42E4-AA07-AA1AD37B964B}"/>
              </a:ext>
            </a:extLst>
          </p:cNvPr>
          <p:cNvGrpSpPr/>
          <p:nvPr/>
        </p:nvGrpSpPr>
        <p:grpSpPr>
          <a:xfrm>
            <a:off x="6079274" y="1882045"/>
            <a:ext cx="2052723" cy="1912470"/>
            <a:chOff x="6780274" y="1882978"/>
            <a:chExt cx="2052723" cy="191247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="" xmlns:a16="http://schemas.microsoft.com/office/drawing/2014/main" id="{16BA013C-8CA2-4C4F-B847-1E615C0C4FA9}"/>
                </a:ext>
              </a:extLst>
            </p:cNvPr>
            <p:cNvSpPr/>
            <p:nvPr/>
          </p:nvSpPr>
          <p:spPr>
            <a:xfrm>
              <a:off x="6780274" y="1882978"/>
              <a:ext cx="2052723" cy="1912470"/>
            </a:xfrm>
            <a:prstGeom prst="roundRect">
              <a:avLst>
                <a:gd name="adj" fmla="val 9809"/>
              </a:avLst>
            </a:prstGeom>
            <a:solidFill>
              <a:srgbClr val="DECBBC"/>
            </a:solidFill>
            <a:ln w="28575">
              <a:solidFill>
                <a:srgbClr val="8C7D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4A9C54C7-91E7-4633-8D65-928B9A40E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66712" y="1898719"/>
              <a:ext cx="1635000" cy="1895796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438FE58B-8ED0-41D6-AB42-9C45228C5DBB}"/>
              </a:ext>
            </a:extLst>
          </p:cNvPr>
          <p:cNvGrpSpPr/>
          <p:nvPr/>
        </p:nvGrpSpPr>
        <p:grpSpPr>
          <a:xfrm>
            <a:off x="8685519" y="1881112"/>
            <a:ext cx="2052723" cy="1912470"/>
            <a:chOff x="6780274" y="1882978"/>
            <a:chExt cx="2052723" cy="191247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82106F7A-14DC-4455-90DA-D3B669CA9067}"/>
                </a:ext>
              </a:extLst>
            </p:cNvPr>
            <p:cNvSpPr/>
            <p:nvPr/>
          </p:nvSpPr>
          <p:spPr>
            <a:xfrm>
              <a:off x="6780274" y="1882978"/>
              <a:ext cx="2052723" cy="1912470"/>
            </a:xfrm>
            <a:prstGeom prst="roundRect">
              <a:avLst>
                <a:gd name="adj" fmla="val 9809"/>
              </a:avLst>
            </a:prstGeom>
            <a:solidFill>
              <a:srgbClr val="DECBBC"/>
            </a:solidFill>
            <a:ln w="28575">
              <a:solidFill>
                <a:srgbClr val="8C7D7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2B817952-6F2D-4CF2-8A8C-A064A05A5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05147" y="1883378"/>
              <a:ext cx="1912070" cy="189672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6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7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8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1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1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1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606731" y="248194"/>
            <a:ext cx="10585269" cy="5969725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F5A8BE8-C649-4C42-BBF4-604F47B77DE3}"/>
              </a:ext>
            </a:extLst>
          </p:cNvPr>
          <p:cNvSpPr txBox="1"/>
          <p:nvPr/>
        </p:nvSpPr>
        <p:spPr>
          <a:xfrm>
            <a:off x="5606093" y="535965"/>
            <a:ext cx="16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bas Neue" panose="020B0606020202050201" pitchFamily="34" charset="0"/>
              </a:rPr>
              <a:t>Dinamo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grpSp>
        <p:nvGrpSpPr>
          <p:cNvPr id="10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5616728" y="984605"/>
            <a:ext cx="58785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utewritten" panose="02000503000000000000" pitchFamily="2" charset="0"/>
              </a:rPr>
              <a:t>Alat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dinamo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alat</a:t>
            </a:r>
            <a:r>
              <a:rPr lang="en-US" sz="2000" dirty="0" smtClean="0">
                <a:latin typeface="Cutewritten" panose="02000503000000000000" pitchFamily="2" charset="0"/>
              </a:rPr>
              <a:t> yang </a:t>
            </a:r>
            <a:r>
              <a:rPr lang="en-US" sz="200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sebagai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salah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satu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sumber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pada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kendaraan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bermotor</a:t>
            </a:r>
            <a:r>
              <a:rPr lang="en-US" sz="2000" dirty="0" smtClean="0">
                <a:latin typeface="Cutewritten" panose="02000503000000000000" pitchFamily="2" charset="0"/>
              </a:rPr>
              <a:t>. Cara </a:t>
            </a:r>
            <a:r>
              <a:rPr lang="en-US" sz="2000" dirty="0" err="1" smtClean="0">
                <a:latin typeface="Cutewritten" panose="02000503000000000000" pitchFamily="2" charset="0"/>
              </a:rPr>
              <a:t>kerja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dinamo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bersumber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pada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perubahan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arus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dirty="0" smtClean="0">
                <a:latin typeface="Cutewritten" panose="02000503000000000000" pitchFamily="2" charset="0"/>
              </a:rPr>
              <a:t> yang </a:t>
            </a:r>
            <a:r>
              <a:rPr lang="en-US" sz="2000" dirty="0" err="1" smtClean="0">
                <a:latin typeface="Cutewritten" panose="02000503000000000000" pitchFamily="2" charset="0"/>
              </a:rPr>
              <a:t>berasal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dari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putaran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kumparan</a:t>
            </a:r>
            <a:r>
              <a:rPr lang="en-US" sz="2000" dirty="0" smtClean="0">
                <a:latin typeface="Cutewritten" panose="02000503000000000000" pitchFamily="2" charset="0"/>
              </a:rPr>
              <a:t> yang </a:t>
            </a:r>
            <a:r>
              <a:rPr lang="en-US" sz="2000" dirty="0" err="1" smtClean="0">
                <a:latin typeface="Cutewritten" panose="02000503000000000000" pitchFamily="2" charset="0"/>
              </a:rPr>
              <a:t>ada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pada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bagian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intinya</a:t>
            </a:r>
            <a:r>
              <a:rPr lang="en-US" sz="2000" dirty="0" smtClean="0">
                <a:latin typeface="Cutewritten" panose="02000503000000000000" pitchFamily="2" charset="0"/>
              </a:rPr>
              <a:t>. </a:t>
            </a:r>
            <a:endParaRPr lang="en-US" sz="2000" dirty="0">
              <a:latin typeface="Cutewritten" panose="02000503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9339" y="633684"/>
            <a:ext cx="3419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51"/>
          <p:cNvSpPr/>
          <p:nvPr/>
        </p:nvSpPr>
        <p:spPr>
          <a:xfrm>
            <a:off x="2081348" y="2340151"/>
            <a:ext cx="941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utewritten" panose="02000503000000000000" pitchFamily="2" charset="0"/>
              </a:rPr>
              <a:t>Setelah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kumparan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diberi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gara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gerak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atau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putaran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kemudian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terbentuk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induksi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dalamnya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Dalam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jangka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waktu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tertentu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putaran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menghasilkan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stabil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sehingga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arus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dihasilkan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bisa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digunakan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untuk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berbagai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peralatan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Bila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cukup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besar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alat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ini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bisa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dijadikan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sebagai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penggerak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utama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kendaraan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Besar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kecilnya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arus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dihasilkan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sangat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tergantung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dari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besaran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kumparan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gaya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gerak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diberikan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kumparan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tersebut</a:t>
            </a:r>
            <a:r>
              <a:rPr lang="en-US" dirty="0" smtClean="0">
                <a:latin typeface="Cutewritten" panose="02000503000000000000" pitchFamily="2" charset="0"/>
              </a:rPr>
              <a:t>.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063930" y="3877214"/>
            <a:ext cx="9413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kendaraan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bermotor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berfungsi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sebagai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penggerak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cukup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mudah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untuk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digunakan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Konsep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kerjanya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jelas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sehingga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proses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pengubahan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energi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menjadi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energi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gerak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juga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mudah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untuk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dilakukan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Bila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ditinjau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dari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segi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keamanannya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tergolong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cukup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aman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untuk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digunakan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Bila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terjadi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permasalahan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perputaran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segera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berhenti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tidak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menimbulkan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dampak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membahayakan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Anda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Faktor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keamanan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juga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menjadi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salah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satu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faktor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utama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menjadi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pertimbangan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penggunaan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berbagai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bidang</a:t>
            </a:r>
            <a:r>
              <a:rPr lang="en-US" dirty="0" smtClean="0">
                <a:latin typeface="Cutewritten" panose="02000503000000000000" pitchFamily="2" charset="0"/>
              </a:rPr>
              <a:t>. </a:t>
            </a:r>
            <a:r>
              <a:rPr lang="en-US" dirty="0" err="1" smtClean="0">
                <a:latin typeface="Cutewritten" panose="02000503000000000000" pitchFamily="2" charset="0"/>
              </a:rPr>
              <a:t>Termasuk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diantaranya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adalah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kendaraan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bermotor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beberapa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jenis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mesin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membutuhkan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penggerak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utama</a:t>
            </a:r>
            <a:r>
              <a:rPr lang="en-US" dirty="0" smtClean="0">
                <a:latin typeface="Cutewritten" panose="02000503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F5A8BE8-C649-4C42-BBF4-604F47B77DE3}"/>
              </a:ext>
            </a:extLst>
          </p:cNvPr>
          <p:cNvSpPr txBox="1"/>
          <p:nvPr/>
        </p:nvSpPr>
        <p:spPr>
          <a:xfrm>
            <a:off x="6792683" y="836412"/>
            <a:ext cx="39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ebas Neue" panose="020B0606020202050201" pitchFamily="34" charset="0"/>
              </a:rPr>
              <a:t>Trafo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atau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transformator</a:t>
            </a:r>
            <a:r>
              <a:rPr lang="en-US" sz="2400" dirty="0" smtClean="0">
                <a:latin typeface="Bebas Neue" panose="020B0606020202050201" pitchFamily="34" charset="0"/>
              </a:rPr>
              <a:t> </a:t>
            </a:r>
            <a:r>
              <a:rPr lang="en-US" sz="2400" dirty="0" err="1" smtClean="0">
                <a:latin typeface="Bebas Neue" panose="020B0606020202050201" pitchFamily="34" charset="0"/>
              </a:rPr>
              <a:t>listrik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grpSp>
        <p:nvGrpSpPr>
          <p:cNvPr id="10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6962205" y="1402616"/>
            <a:ext cx="42718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 err="1" smtClean="0">
                <a:latin typeface="Cutewritten" panose="02000503000000000000" pitchFamily="2" charset="0"/>
              </a:rPr>
              <a:t>Transformator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biasa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disebut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sebagai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penghantar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rumah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rumah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warga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Fungsi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adalah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dihasilkan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sebelumnya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lalu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kemudian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menstabilkan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voltase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sumber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tertentu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biasanya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masih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dihantarkan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dalam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voltase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belum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stabil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Namun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perubahan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dihasilkan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distabilkan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dalam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tersebut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membuat</a:t>
            </a:r>
            <a:r>
              <a:rPr lang="en-US" sz="2000" spc="-150" dirty="0" smtClean="0">
                <a:latin typeface="Cutewritten" panose="02000503000000000000" pitchFamily="2" charset="0"/>
              </a:rPr>
              <a:t> output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lebih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stabil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siap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.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41708" y="916986"/>
            <a:ext cx="373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3078181" y="3148686"/>
            <a:ext cx="37928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perkembangannya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media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menyalurkan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berbagai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negara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Kemampuannya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kuat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sekaligus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menstabilkan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voltase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sangat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penting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dalam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melakukan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pasokan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,. 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7105898" y="1925136"/>
            <a:ext cx="40367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spc="-150" dirty="0" err="1" smtClean="0">
                <a:latin typeface="Cutewritten" panose="02000503000000000000" pitchFamily="2" charset="0"/>
              </a:rPr>
              <a:t>Meskipun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bukan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sumber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namun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memiliki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prinsip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dasar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media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menstabilkan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pasokan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rumah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rumah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Bila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melihat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segi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keamanan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penghantar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aman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Terdapat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fitur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pemutus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bila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korsleting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berada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dalamnya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Trafo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masih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masih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dinilai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aman</a:t>
            </a:r>
            <a:r>
              <a:rPr lang="en-US" sz="2000" spc="-150" dirty="0" smtClean="0">
                <a:latin typeface="Cutewritten" panose="02000503000000000000" pitchFamily="2" charset="0"/>
              </a:rPr>
              <a:t>.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41708" y="916986"/>
            <a:ext cx="373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D4ABAEE-4A55-4248-8A83-D9A898D32328}"/>
              </a:ext>
            </a:extLst>
          </p:cNvPr>
          <p:cNvGrpSpPr/>
          <p:nvPr/>
        </p:nvGrpSpPr>
        <p:grpSpPr>
          <a:xfrm flipH="1" flipV="1">
            <a:off x="5590187" y="3266855"/>
            <a:ext cx="1411504" cy="965510"/>
            <a:chOff x="4378783" y="1422461"/>
            <a:chExt cx="928813" cy="654921"/>
          </a:xfrm>
        </p:grpSpPr>
        <p:sp>
          <p:nvSpPr>
            <p:cNvPr id="38" name="Freeform: Shape 90">
              <a:extLst>
                <a:ext uri="{FF2B5EF4-FFF2-40B4-BE49-F238E27FC236}">
                  <a16:creationId xmlns="" xmlns:a16="http://schemas.microsoft.com/office/drawing/2014/main" id="{28552C87-D13A-496D-8145-E9E2FEECB72C}"/>
                </a:ext>
              </a:extLst>
            </p:cNvPr>
            <p:cNvSpPr/>
            <p:nvPr/>
          </p:nvSpPr>
          <p:spPr>
            <a:xfrm>
              <a:off x="4542971" y="1489468"/>
              <a:ext cx="764625" cy="587914"/>
            </a:xfrm>
            <a:custGeom>
              <a:avLst/>
              <a:gdLst>
                <a:gd name="connsiteX0" fmla="*/ 609600 w 664902"/>
                <a:gd name="connsiteY0" fmla="*/ 687676 h 687676"/>
                <a:gd name="connsiteX1" fmla="*/ 653143 w 664902"/>
                <a:gd name="connsiteY1" fmla="*/ 266762 h 687676"/>
                <a:gd name="connsiteX2" fmla="*/ 420915 w 664902"/>
                <a:gd name="connsiteY2" fmla="*/ 78076 h 687676"/>
                <a:gd name="connsiteX3" fmla="*/ 232229 w 664902"/>
                <a:gd name="connsiteY3" fmla="*/ 179676 h 687676"/>
                <a:gd name="connsiteX4" fmla="*/ 261258 w 664902"/>
                <a:gd name="connsiteY4" fmla="*/ 382876 h 687676"/>
                <a:gd name="connsiteX5" fmla="*/ 420915 w 664902"/>
                <a:gd name="connsiteY5" fmla="*/ 368362 h 687676"/>
                <a:gd name="connsiteX6" fmla="*/ 449943 w 664902"/>
                <a:gd name="connsiteY6" fmla="*/ 208704 h 687676"/>
                <a:gd name="connsiteX7" fmla="*/ 333829 w 664902"/>
                <a:gd name="connsiteY7" fmla="*/ 20019 h 687676"/>
                <a:gd name="connsiteX8" fmla="*/ 0 w 664902"/>
                <a:gd name="connsiteY8" fmla="*/ 5504 h 687676"/>
                <a:gd name="connsiteX9" fmla="*/ 0 w 664902"/>
                <a:gd name="connsiteY9" fmla="*/ 5504 h 687676"/>
                <a:gd name="connsiteX10" fmla="*/ 0 w 664902"/>
                <a:gd name="connsiteY10" fmla="*/ 5504 h 687676"/>
                <a:gd name="connsiteX0" fmla="*/ 755292 w 764625"/>
                <a:gd name="connsiteY0" fmla="*/ 587914 h 587914"/>
                <a:gd name="connsiteX1" fmla="*/ 653143 w 764625"/>
                <a:gd name="connsiteY1" fmla="*/ 266762 h 587914"/>
                <a:gd name="connsiteX2" fmla="*/ 420915 w 764625"/>
                <a:gd name="connsiteY2" fmla="*/ 78076 h 587914"/>
                <a:gd name="connsiteX3" fmla="*/ 232229 w 764625"/>
                <a:gd name="connsiteY3" fmla="*/ 179676 h 587914"/>
                <a:gd name="connsiteX4" fmla="*/ 261258 w 764625"/>
                <a:gd name="connsiteY4" fmla="*/ 382876 h 587914"/>
                <a:gd name="connsiteX5" fmla="*/ 420915 w 764625"/>
                <a:gd name="connsiteY5" fmla="*/ 368362 h 587914"/>
                <a:gd name="connsiteX6" fmla="*/ 449943 w 764625"/>
                <a:gd name="connsiteY6" fmla="*/ 208704 h 587914"/>
                <a:gd name="connsiteX7" fmla="*/ 333829 w 764625"/>
                <a:gd name="connsiteY7" fmla="*/ 20019 h 587914"/>
                <a:gd name="connsiteX8" fmla="*/ 0 w 764625"/>
                <a:gd name="connsiteY8" fmla="*/ 5504 h 587914"/>
                <a:gd name="connsiteX9" fmla="*/ 0 w 764625"/>
                <a:gd name="connsiteY9" fmla="*/ 5504 h 587914"/>
                <a:gd name="connsiteX10" fmla="*/ 0 w 764625"/>
                <a:gd name="connsiteY10" fmla="*/ 5504 h 58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625" h="587914">
                  <a:moveTo>
                    <a:pt x="755292" y="587914"/>
                  </a:moveTo>
                  <a:cubicBezTo>
                    <a:pt x="792787" y="428257"/>
                    <a:pt x="708873" y="351735"/>
                    <a:pt x="653143" y="266762"/>
                  </a:cubicBezTo>
                  <a:cubicBezTo>
                    <a:pt x="597414" y="181789"/>
                    <a:pt x="491067" y="92590"/>
                    <a:pt x="420915" y="78076"/>
                  </a:cubicBezTo>
                  <a:cubicBezTo>
                    <a:pt x="350763" y="63562"/>
                    <a:pt x="258838" y="128876"/>
                    <a:pt x="232229" y="179676"/>
                  </a:cubicBezTo>
                  <a:cubicBezTo>
                    <a:pt x="205620" y="230476"/>
                    <a:pt x="229810" y="351428"/>
                    <a:pt x="261258" y="382876"/>
                  </a:cubicBezTo>
                  <a:cubicBezTo>
                    <a:pt x="292706" y="414324"/>
                    <a:pt x="389468" y="397391"/>
                    <a:pt x="420915" y="368362"/>
                  </a:cubicBezTo>
                  <a:cubicBezTo>
                    <a:pt x="452362" y="339333"/>
                    <a:pt x="464457" y="266761"/>
                    <a:pt x="449943" y="208704"/>
                  </a:cubicBezTo>
                  <a:cubicBezTo>
                    <a:pt x="435429" y="150647"/>
                    <a:pt x="408820" y="53886"/>
                    <a:pt x="333829" y="20019"/>
                  </a:cubicBezTo>
                  <a:cubicBezTo>
                    <a:pt x="258838" y="-13848"/>
                    <a:pt x="0" y="5504"/>
                    <a:pt x="0" y="5504"/>
                  </a:cubicBezTo>
                  <a:lnTo>
                    <a:pt x="0" y="5504"/>
                  </a:lnTo>
                  <a:lnTo>
                    <a:pt x="0" y="5504"/>
                  </a:lnTo>
                </a:path>
              </a:pathLst>
            </a:custGeom>
            <a:noFill/>
            <a:ln w="19050">
              <a:solidFill>
                <a:srgbClr val="8C7D7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="" xmlns:a16="http://schemas.microsoft.com/office/drawing/2014/main" id="{5BE1D455-BE79-4CE2-8AF3-6907D64B6B44}"/>
                </a:ext>
              </a:extLst>
            </p:cNvPr>
            <p:cNvSpPr/>
            <p:nvPr/>
          </p:nvSpPr>
          <p:spPr>
            <a:xfrm rot="15919166">
              <a:off x="4389194" y="1412050"/>
              <a:ext cx="192217" cy="213039"/>
            </a:xfrm>
            <a:prstGeom prst="triangle">
              <a:avLst/>
            </a:prstGeom>
            <a:solidFill>
              <a:srgbClr val="8C7D78"/>
            </a:solidFill>
            <a:ln w="19050"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F5A8BE8-C649-4C42-BBF4-604F47B77DE3}"/>
              </a:ext>
            </a:extLst>
          </p:cNvPr>
          <p:cNvSpPr txBox="1"/>
          <p:nvPr/>
        </p:nvSpPr>
        <p:spPr>
          <a:xfrm>
            <a:off x="5225123" y="836412"/>
            <a:ext cx="39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bas Neue" panose="020B0606020202050201" pitchFamily="34" charset="0"/>
              </a:rPr>
              <a:t>Generator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grpSp>
        <p:nvGrpSpPr>
          <p:cNvPr id="4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5250951" y="1097279"/>
            <a:ext cx="5943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 err="1" smtClean="0">
                <a:latin typeface="Cutewritten" panose="02000503000000000000" pitchFamily="2" charset="0"/>
              </a:rPr>
              <a:t>Hampir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sama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dengan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cara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kerja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dinamo</a:t>
            </a:r>
            <a:r>
              <a:rPr lang="en-US" sz="2000" spc="-150" dirty="0" smtClean="0">
                <a:latin typeface="Cutewritten" panose="02000503000000000000" pitchFamily="2" charset="0"/>
              </a:rPr>
              <a:t>, generator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bekerja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membuat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perputaran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tersebut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didasarkan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memasuki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tersebut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sebelumnya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Prinsip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kerja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dinamo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kebalikan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prinsip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kerja</a:t>
            </a:r>
            <a:r>
              <a:rPr lang="en-US" sz="2000" spc="-150" dirty="0" smtClean="0">
                <a:latin typeface="Cutewritten" panose="02000503000000000000" pitchFamily="2" charset="0"/>
              </a:rPr>
              <a:t> generator.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dinamo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putaran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dikonversi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.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3038992" y="2874365"/>
            <a:ext cx="81820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dinamo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putaran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dikonversi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Namun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generator,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putaran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Dalam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penerapannya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kini</a:t>
            </a:r>
            <a:r>
              <a:rPr lang="en-US" sz="2000" spc="-150" dirty="0" smtClean="0">
                <a:latin typeface="Cutewritten" panose="02000503000000000000" pitchFamily="2" charset="0"/>
              </a:rPr>
              <a:t> generator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sebagai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media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menghasilkan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tambahan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atau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sebagai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alat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menghasilkan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cadangan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Dengan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bahan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bakar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pergerakan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kumparan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diubah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. Generator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juga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dipilih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tenaga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cadangan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berada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gedung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perkantoran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Pertimbangannya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jelas</a:t>
            </a:r>
            <a:r>
              <a:rPr lang="en-US" sz="2000" spc="-150" dirty="0" smtClean="0">
                <a:latin typeface="Cutewritten" panose="02000503000000000000" pitchFamily="2" charset="0"/>
              </a:rPr>
              <a:t>. Generator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tersebut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aman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bisa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diaplikasikan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dengan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cepat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bila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Anda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membutuhkan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sumber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tambahan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Kegunaan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gaya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gerak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cukup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krusial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berbagai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bidang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67698" y="933994"/>
            <a:ext cx="2009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61">
            <a:extLst>
              <a:ext uri="{FF2B5EF4-FFF2-40B4-BE49-F238E27FC236}">
                <a16:creationId xmlns="" xmlns:a16="http://schemas.microsoft.com/office/drawing/2014/main" id="{51EF8563-500D-4130-A93A-196866AFA5E3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994FF71-5C88-43DC-ADB8-4EEC70B3694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757123A3-4135-477F-9ECE-07712EEA44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64">
            <a:extLst>
              <a:ext uri="{FF2B5EF4-FFF2-40B4-BE49-F238E27FC236}">
                <a16:creationId xmlns="" xmlns:a16="http://schemas.microsoft.com/office/drawing/2014/main" id="{2FFDE67B-256A-4E1A-A10E-E894025AE8AF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7C448B-8A7F-4067-BA34-146FB9A06A0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4E7285E6-93F5-4A2B-B9CF-07C78BCAC7B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C87BBF87-0D91-4B53-8274-AC699149689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A0E2B4A-24AC-45B4-A074-A2EC9BA214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80E205AA-E48C-4A63-9941-288BC7A5698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="" xmlns:a16="http://schemas.microsoft.com/office/drawing/2014/main" id="{99E1ED84-80F8-48C6-B971-FE7155BF8140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8887934-0E04-4C4B-AFCC-7EC209FE97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1D838476-ADFC-47DA-A88B-7101AB3537E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80">
            <a:extLst>
              <a:ext uri="{FF2B5EF4-FFF2-40B4-BE49-F238E27FC236}">
                <a16:creationId xmlns="" xmlns:a16="http://schemas.microsoft.com/office/drawing/2014/main" id="{58F7C690-914D-4F0A-8129-42B5B1742CE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044C974-9AD2-4307-99D7-B612A1D0D74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9CF747D-6FD8-40C6-A6A4-DF032B62DB4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1" name="Graphic 90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D8A466-9DA5-4449-B77B-D1AB2BA10B3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9648CB-A1E6-4957-B5CE-8103C480B004}"/>
              </a:ext>
            </a:extLst>
          </p:cNvPr>
          <p:cNvSpPr txBox="1"/>
          <p:nvPr/>
        </p:nvSpPr>
        <p:spPr>
          <a:xfrm>
            <a:off x="3187337" y="1410786"/>
            <a:ext cx="51859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spc="-150" dirty="0" err="1" smtClean="0">
                <a:latin typeface="Cutewritten" panose="02000503000000000000" pitchFamily="2" charset="0"/>
              </a:rPr>
              <a:t>Prinsip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kerjanya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sederhana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mudah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dimengerti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membuat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penemuan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sangat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penting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kehidupan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manusia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saat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Pada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beberapa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bidang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peralatan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ggl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merupakan</a:t>
            </a:r>
            <a:r>
              <a:rPr lang="en-US" sz="2000" spc="-150" dirty="0" smtClean="0">
                <a:latin typeface="Cutewritten" panose="02000503000000000000" pitchFamily="2" charset="0"/>
              </a:rPr>
              <a:t> media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Penerapan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teori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dasar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pengembangan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rumus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semakin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kehidupan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sehari-hari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Teknologi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masih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dikembangkan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sehingga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dikemudian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hari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diharapkan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bisa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satu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sumber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utama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semakin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berguna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untuk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kehidupan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Meskipun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spc="-150" dirty="0" smtClean="0">
                <a:latin typeface="Cutewritten" panose="02000503000000000000" pitchFamily="2" charset="0"/>
              </a:rPr>
              <a:t> yang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menggunakan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gelombang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elektromagnetik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telah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banyak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digunakan</a:t>
            </a:r>
            <a:r>
              <a:rPr lang="en-US" sz="2000" spc="-150" dirty="0" smtClean="0">
                <a:latin typeface="Cutewritten" panose="02000503000000000000" pitchFamily="2" charset="0"/>
              </a:rPr>
              <a:t>,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namun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hingga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kini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teknologinya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masih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terus</a:t>
            </a:r>
            <a:r>
              <a:rPr lang="en-US" sz="2000" spc="-150" dirty="0" smtClean="0">
                <a:latin typeface="Cutewritten" panose="02000503000000000000" pitchFamily="2" charset="0"/>
              </a:rPr>
              <a:t> </a:t>
            </a:r>
            <a:r>
              <a:rPr lang="en-US" sz="2000" spc="-150" dirty="0" err="1" smtClean="0">
                <a:latin typeface="Cutewritten" panose="02000503000000000000" pitchFamily="2" charset="0"/>
              </a:rPr>
              <a:t>dikembangkan</a:t>
            </a:r>
            <a:r>
              <a:rPr lang="en-US" sz="2000" spc="-150" dirty="0" smtClean="0">
                <a:latin typeface="Cutewritten" panose="02000503000000000000" pitchFamily="2" charset="0"/>
              </a:rPr>
              <a:t>. </a:t>
            </a:r>
            <a:endParaRPr lang="en-US" sz="2000" spc="-150" dirty="0">
              <a:latin typeface="Cutewritten" panose="02000503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601846" y="1195252"/>
            <a:ext cx="2009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0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4056563" y="965666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PERSAMAAN</a:t>
            </a:r>
            <a:endParaRPr lang="en-US" sz="3600" spc="300" dirty="0">
              <a:ln w="12700">
                <a:solidFill>
                  <a:schemeClr val="tx1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schemeClr val="bg1">
                    <a:lumMod val="6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C59420-0B79-49AF-8BBF-B5861E20A925}"/>
              </a:ext>
            </a:extLst>
          </p:cNvPr>
          <p:cNvCxnSpPr>
            <a:cxnSpLocks/>
          </p:cNvCxnSpPr>
          <p:nvPr/>
        </p:nvCxnSpPr>
        <p:spPr>
          <a:xfrm>
            <a:off x="7126514" y="2029337"/>
            <a:ext cx="0" cy="3053466"/>
          </a:xfrm>
          <a:prstGeom prst="line">
            <a:avLst/>
          </a:prstGeom>
          <a:ln w="28575">
            <a:solidFill>
              <a:srgbClr val="8C7D7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B6D7078-28D6-4AD0-85BF-2DA0BB090B4E}"/>
              </a:ext>
            </a:extLst>
          </p:cNvPr>
          <p:cNvSpPr/>
          <p:nvPr/>
        </p:nvSpPr>
        <p:spPr>
          <a:xfrm>
            <a:off x="6995341" y="1859280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ADFAA8E-5943-4AA1-8288-35C5257662C9}"/>
              </a:ext>
            </a:extLst>
          </p:cNvPr>
          <p:cNvSpPr/>
          <p:nvPr/>
        </p:nvSpPr>
        <p:spPr>
          <a:xfrm>
            <a:off x="6995341" y="2638607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37811854-CCA0-4D22-B463-815A543773E3}"/>
              </a:ext>
            </a:extLst>
          </p:cNvPr>
          <p:cNvSpPr/>
          <p:nvPr/>
        </p:nvSpPr>
        <p:spPr>
          <a:xfrm>
            <a:off x="6995341" y="3404871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4D7E103-B4A7-4365-AADC-43AB771E7B3C}"/>
              </a:ext>
            </a:extLst>
          </p:cNvPr>
          <p:cNvSpPr/>
          <p:nvPr/>
        </p:nvSpPr>
        <p:spPr>
          <a:xfrm>
            <a:off x="6995341" y="4171135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3408A96-66C3-4941-8B53-53F29D6DD616}"/>
              </a:ext>
            </a:extLst>
          </p:cNvPr>
          <p:cNvSpPr/>
          <p:nvPr/>
        </p:nvSpPr>
        <p:spPr>
          <a:xfrm>
            <a:off x="6995341" y="4937399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CEB14E9-21D5-4C41-88F3-71E2992C9C32}"/>
              </a:ext>
            </a:extLst>
          </p:cNvPr>
          <p:cNvCxnSpPr>
            <a:cxnSpLocks/>
          </p:cNvCxnSpPr>
          <p:nvPr/>
        </p:nvCxnSpPr>
        <p:spPr>
          <a:xfrm flipH="1">
            <a:off x="6415315" y="2003516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0DCBEAE-78D8-41A5-B910-E3F6C89A5878}"/>
              </a:ext>
            </a:extLst>
          </p:cNvPr>
          <p:cNvCxnSpPr>
            <a:cxnSpLocks/>
          </p:cNvCxnSpPr>
          <p:nvPr/>
        </p:nvCxnSpPr>
        <p:spPr>
          <a:xfrm flipH="1">
            <a:off x="6415314" y="4568021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35FDA7D3-AB6C-48AE-85CA-ADC235E16108}"/>
              </a:ext>
            </a:extLst>
          </p:cNvPr>
          <p:cNvCxnSpPr>
            <a:cxnSpLocks/>
          </p:cNvCxnSpPr>
          <p:nvPr/>
        </p:nvCxnSpPr>
        <p:spPr>
          <a:xfrm flipH="1">
            <a:off x="7152441" y="3527434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4A1E8BD8-BC32-4785-A170-6AC3F1F71EEA}"/>
              </a:ext>
            </a:extLst>
          </p:cNvPr>
          <p:cNvSpPr/>
          <p:nvPr/>
        </p:nvSpPr>
        <p:spPr>
          <a:xfrm>
            <a:off x="3365213" y="1793892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bas Neue" panose="020B0606020202050201" pitchFamily="34" charset="0"/>
              </a:rPr>
              <a:t>POINT 1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F24839F6-8E94-44D3-B8D8-CCFC5CA133F1}"/>
              </a:ext>
            </a:extLst>
          </p:cNvPr>
          <p:cNvSpPr/>
          <p:nvPr/>
        </p:nvSpPr>
        <p:spPr>
          <a:xfrm>
            <a:off x="3365213" y="4349763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Bebas Neue" panose="020B0606020202050201" pitchFamily="34" charset="0"/>
              </a:rPr>
              <a:t>POINT 3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C72153E6-44FF-4B2D-B59F-62F5EE237037}"/>
              </a:ext>
            </a:extLst>
          </p:cNvPr>
          <p:cNvSpPr/>
          <p:nvPr/>
        </p:nvSpPr>
        <p:spPr>
          <a:xfrm>
            <a:off x="7863640" y="3322239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Bebas Neue" panose="020B0606020202050201" pitchFamily="34" charset="0"/>
              </a:rPr>
              <a:t>POINT 2</a:t>
            </a:r>
          </a:p>
        </p:txBody>
      </p:sp>
      <p:pic>
        <p:nvPicPr>
          <p:cNvPr id="95" name="Graphic 94" descr="Power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3DA1197-338F-417B-8998-E3DD2B378B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59BC0AE-6128-4024-990E-5336C3CBFC74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7FF296D4-F753-4112-8E4B-3234EFA25AD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4A47DAF6-8486-47A4-B6BB-2F8654EB1B3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59E01F4D-1CFC-46F0-ADCD-CA9FF26EADFD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1C622934-5EFD-4475-96EC-F0BEF8AD476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54EE75A-6889-4169-94F5-25DD2EB5F6C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C2F5485-B51F-4BE9-9958-E3A6493D37E7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C29C930-8555-41FF-A2F2-4865D0824B1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5D613D51-CF28-4CF3-A81A-195D6DFF987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FF7642E-F797-4575-8D95-6E498874EF42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91760DC-0C2C-4A5A-918B-C682E0F832F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hlinkClick r:id="rId16" action="ppaction://hlinksldjump"/>
              <a:extLst>
                <a:ext uri="{FF2B5EF4-FFF2-40B4-BE49-F238E27FC236}">
                  <a16:creationId xmlns="" xmlns:a16="http://schemas.microsoft.com/office/drawing/2014/main" id="{725CCF36-2789-4B40-8EC7-1E3CD2DDE75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CC720747-30F0-44EF-9A03-36B21F14DDA0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F46EBCE-576A-4450-9213-378443A8F93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hlinkClick r:id="rId17" action="ppaction://hlinksldjump"/>
              <a:extLst>
                <a:ext uri="{FF2B5EF4-FFF2-40B4-BE49-F238E27FC236}">
                  <a16:creationId xmlns="" xmlns:a16="http://schemas.microsoft.com/office/drawing/2014/main" id="{AEA796CB-937C-4F0F-960D-EC9546B9991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65099" y="2443841"/>
            <a:ext cx="1484636" cy="66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818063" y="3880086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73005" y="4914229"/>
            <a:ext cx="1314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02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1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1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1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01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1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1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01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3" grpId="0" animBg="1"/>
      <p:bldP spid="62" grpId="0" animBg="1"/>
      <p:bldP spid="63" grpId="0" animBg="1"/>
      <p:bldP spid="64" grpId="0" animBg="1"/>
      <p:bldP spid="65" grpId="0" animBg="1"/>
      <p:bldP spid="75" grpId="0" animBg="1"/>
      <p:bldP spid="78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reeform: Shape 257">
            <a:extLst>
              <a:ext uri="{FF2B5EF4-FFF2-40B4-BE49-F238E27FC236}">
                <a16:creationId xmlns="" xmlns:a16="http://schemas.microsoft.com/office/drawing/2014/main" id="{6D08BA82-64BA-465A-85DF-DEB84B861FD4}"/>
              </a:ext>
            </a:extLst>
          </p:cNvPr>
          <p:cNvSpPr/>
          <p:nvPr/>
        </p:nvSpPr>
        <p:spPr>
          <a:xfrm>
            <a:off x="1724413" y="1041464"/>
            <a:ext cx="9116760" cy="4983808"/>
          </a:xfrm>
          <a:custGeom>
            <a:avLst/>
            <a:gdLst>
              <a:gd name="connsiteX0" fmla="*/ 4330524 w 10225247"/>
              <a:gd name="connsiteY0" fmla="*/ 485 h 5227908"/>
              <a:gd name="connsiteX1" fmla="*/ 4751352 w 10225247"/>
              <a:gd name="connsiteY1" fmla="*/ 62974 h 5227908"/>
              <a:gd name="connsiteX2" fmla="*/ 5656797 w 10225247"/>
              <a:gd name="connsiteY2" fmla="*/ 735591 h 5227908"/>
              <a:gd name="connsiteX3" fmla="*/ 6626918 w 10225247"/>
              <a:gd name="connsiteY3" fmla="*/ 1201249 h 5227908"/>
              <a:gd name="connsiteX4" fmla="*/ 7765192 w 10225247"/>
              <a:gd name="connsiteY4" fmla="*/ 1666907 h 5227908"/>
              <a:gd name="connsiteX5" fmla="*/ 8981076 w 10225247"/>
              <a:gd name="connsiteY5" fmla="*/ 1395273 h 5227908"/>
              <a:gd name="connsiteX6" fmla="*/ 9356189 w 10225247"/>
              <a:gd name="connsiteY6" fmla="*/ 2016150 h 5227908"/>
              <a:gd name="connsiteX7" fmla="*/ 9110426 w 10225247"/>
              <a:gd name="connsiteY7" fmla="*/ 2611157 h 5227908"/>
              <a:gd name="connsiteX8" fmla="*/ 9394994 w 10225247"/>
              <a:gd name="connsiteY8" fmla="*/ 3594213 h 5227908"/>
              <a:gd name="connsiteX9" fmla="*/ 10028805 w 10225247"/>
              <a:gd name="connsiteY9" fmla="*/ 4111610 h 5227908"/>
              <a:gd name="connsiteX10" fmla="*/ 10039419 w 10225247"/>
              <a:gd name="connsiteY10" fmla="*/ 5176208 h 5227908"/>
              <a:gd name="connsiteX11" fmla="*/ 9978358 w 10225247"/>
              <a:gd name="connsiteY11" fmla="*/ 5227908 h 5227908"/>
              <a:gd name="connsiteX12" fmla="*/ 232451 w 10225247"/>
              <a:gd name="connsiteY12" fmla="*/ 5227908 h 5227908"/>
              <a:gd name="connsiteX13" fmla="*/ 161116 w 10225247"/>
              <a:gd name="connsiteY13" fmla="*/ 5142818 h 5227908"/>
              <a:gd name="connsiteX14" fmla="*/ 81839 w 10225247"/>
              <a:gd name="connsiteY14" fmla="*/ 4991187 h 5227908"/>
              <a:gd name="connsiteX15" fmla="*/ 68903 w 10225247"/>
              <a:gd name="connsiteY15" fmla="*/ 4202156 h 5227908"/>
              <a:gd name="connsiteX16" fmla="*/ 780325 w 10225247"/>
              <a:gd name="connsiteY16" fmla="*/ 3788237 h 5227908"/>
              <a:gd name="connsiteX17" fmla="*/ 754456 w 10225247"/>
              <a:gd name="connsiteY17" fmla="*/ 2934531 h 5227908"/>
              <a:gd name="connsiteX18" fmla="*/ 638041 w 10225247"/>
              <a:gd name="connsiteY18" fmla="*/ 2248979 h 5227908"/>
              <a:gd name="connsiteX19" fmla="*/ 922609 w 10225247"/>
              <a:gd name="connsiteY19" fmla="*/ 1472882 h 5227908"/>
              <a:gd name="connsiteX20" fmla="*/ 1440007 w 10225247"/>
              <a:gd name="connsiteY20" fmla="*/ 1227119 h 5227908"/>
              <a:gd name="connsiteX21" fmla="*/ 2293714 w 10225247"/>
              <a:gd name="connsiteY21" fmla="*/ 1369403 h 5227908"/>
              <a:gd name="connsiteX22" fmla="*/ 2772306 w 10225247"/>
              <a:gd name="connsiteY22" fmla="*/ 1123640 h 5227908"/>
              <a:gd name="connsiteX23" fmla="*/ 3069810 w 10225247"/>
              <a:gd name="connsiteY23" fmla="*/ 593307 h 5227908"/>
              <a:gd name="connsiteX24" fmla="*/ 3651882 w 10225247"/>
              <a:gd name="connsiteY24" fmla="*/ 88844 h 5227908"/>
              <a:gd name="connsiteX25" fmla="*/ 4330524 w 10225247"/>
              <a:gd name="connsiteY25" fmla="*/ 485 h 522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225247" h="5227908">
                <a:moveTo>
                  <a:pt x="4330524" y="485"/>
                </a:moveTo>
                <a:cubicBezTo>
                  <a:pt x="4479516" y="3655"/>
                  <a:pt x="4626045" y="22552"/>
                  <a:pt x="4751352" y="62974"/>
                </a:cubicBezTo>
                <a:cubicBezTo>
                  <a:pt x="5085504" y="170765"/>
                  <a:pt x="5656797" y="735591"/>
                  <a:pt x="5656797" y="735591"/>
                </a:cubicBezTo>
                <a:cubicBezTo>
                  <a:pt x="5818484" y="813201"/>
                  <a:pt x="6275518" y="1046030"/>
                  <a:pt x="6626918" y="1201249"/>
                </a:cubicBezTo>
                <a:cubicBezTo>
                  <a:pt x="6978317" y="1356469"/>
                  <a:pt x="7362053" y="1645349"/>
                  <a:pt x="7765192" y="1666907"/>
                </a:cubicBezTo>
                <a:cubicBezTo>
                  <a:pt x="8192045" y="1554804"/>
                  <a:pt x="8715910" y="1337066"/>
                  <a:pt x="8981076" y="1395273"/>
                </a:cubicBezTo>
                <a:cubicBezTo>
                  <a:pt x="9246243" y="1453481"/>
                  <a:pt x="9369124" y="1804879"/>
                  <a:pt x="9356189" y="2016150"/>
                </a:cubicBezTo>
                <a:cubicBezTo>
                  <a:pt x="9226840" y="2210174"/>
                  <a:pt x="9103958" y="2348146"/>
                  <a:pt x="9110426" y="2611157"/>
                </a:cubicBezTo>
                <a:cubicBezTo>
                  <a:pt x="9116893" y="2874168"/>
                  <a:pt x="9224684" y="3365695"/>
                  <a:pt x="9394994" y="3594213"/>
                </a:cubicBezTo>
                <a:cubicBezTo>
                  <a:pt x="9565304" y="3822730"/>
                  <a:pt x="9858495" y="3809795"/>
                  <a:pt x="10028805" y="4111610"/>
                </a:cubicBezTo>
                <a:cubicBezTo>
                  <a:pt x="10145894" y="4319108"/>
                  <a:pt x="10399524" y="4809878"/>
                  <a:pt x="10039419" y="5176208"/>
                </a:cubicBezTo>
                <a:lnTo>
                  <a:pt x="9978358" y="5227908"/>
                </a:lnTo>
                <a:lnTo>
                  <a:pt x="232451" y="5227908"/>
                </a:lnTo>
                <a:lnTo>
                  <a:pt x="161116" y="5142818"/>
                </a:lnTo>
                <a:cubicBezTo>
                  <a:pt x="128795" y="5095811"/>
                  <a:pt x="101780" y="5045621"/>
                  <a:pt x="81839" y="4991187"/>
                </a:cubicBezTo>
                <a:cubicBezTo>
                  <a:pt x="2073" y="4773448"/>
                  <a:pt x="-47511" y="4402647"/>
                  <a:pt x="68903" y="4202156"/>
                </a:cubicBezTo>
                <a:cubicBezTo>
                  <a:pt x="185317" y="4001664"/>
                  <a:pt x="666066" y="3999508"/>
                  <a:pt x="780325" y="3788237"/>
                </a:cubicBezTo>
                <a:cubicBezTo>
                  <a:pt x="894584" y="3576966"/>
                  <a:pt x="778169" y="3191075"/>
                  <a:pt x="754456" y="2934531"/>
                </a:cubicBezTo>
                <a:cubicBezTo>
                  <a:pt x="730742" y="2677988"/>
                  <a:pt x="610016" y="2492586"/>
                  <a:pt x="638041" y="2248979"/>
                </a:cubicBezTo>
                <a:cubicBezTo>
                  <a:pt x="666066" y="2005371"/>
                  <a:pt x="788948" y="1643193"/>
                  <a:pt x="922609" y="1472882"/>
                </a:cubicBezTo>
                <a:cubicBezTo>
                  <a:pt x="1056271" y="1302572"/>
                  <a:pt x="1211490" y="1244365"/>
                  <a:pt x="1440007" y="1227119"/>
                </a:cubicBezTo>
                <a:cubicBezTo>
                  <a:pt x="1668525" y="1209873"/>
                  <a:pt x="2071664" y="1386649"/>
                  <a:pt x="2293714" y="1369403"/>
                </a:cubicBezTo>
                <a:cubicBezTo>
                  <a:pt x="2515764" y="1352157"/>
                  <a:pt x="2642956" y="1252989"/>
                  <a:pt x="2772306" y="1123640"/>
                </a:cubicBezTo>
                <a:cubicBezTo>
                  <a:pt x="2901655" y="994290"/>
                  <a:pt x="2923214" y="765773"/>
                  <a:pt x="3069810" y="593307"/>
                </a:cubicBezTo>
                <a:cubicBezTo>
                  <a:pt x="3216405" y="420841"/>
                  <a:pt x="3371625" y="177233"/>
                  <a:pt x="3651882" y="88844"/>
                </a:cubicBezTo>
                <a:cubicBezTo>
                  <a:pt x="3827043" y="33601"/>
                  <a:pt x="4082205" y="-4799"/>
                  <a:pt x="4330524" y="485"/>
                </a:cubicBezTo>
                <a:close/>
              </a:path>
            </a:pathLst>
          </a:custGeom>
          <a:solidFill>
            <a:srgbClr val="8C7D7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DAAF4AD6-2A04-4198-9C30-8AEB06CC3A13}"/>
              </a:ext>
            </a:extLst>
          </p:cNvPr>
          <p:cNvGrpSpPr/>
          <p:nvPr/>
        </p:nvGrpSpPr>
        <p:grpSpPr>
          <a:xfrm>
            <a:off x="1175655" y="-3537836"/>
            <a:ext cx="9840690" cy="2009201"/>
            <a:chOff x="1175655" y="-4138"/>
            <a:chExt cx="9840690" cy="2009201"/>
          </a:xfrm>
        </p:grpSpPr>
        <p:grpSp>
          <p:nvGrpSpPr>
            <p:cNvPr id="254" name="Group 253">
              <a:extLst>
                <a:ext uri="{FF2B5EF4-FFF2-40B4-BE49-F238E27FC236}">
                  <a16:creationId xmlns="" xmlns:a16="http://schemas.microsoft.com/office/drawing/2014/main" id="{24DF36AD-B497-44BF-8D9B-2258D76C0E2F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="" xmlns:a16="http://schemas.microsoft.com/office/drawing/2014/main" id="{AAF82060-30F7-4A44-B72B-99B2D1E81B2D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="" xmlns:a16="http://schemas.microsoft.com/office/drawing/2014/main" id="{0412D8D9-6EB7-4B62-A367-AF965E891771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381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="" xmlns:a16="http://schemas.microsoft.com/office/drawing/2014/main" id="{A7625C91-0753-4181-9175-2B9640F885E9}"/>
                    </a:ext>
                  </a:extLst>
                </p:cNvPr>
                <p:cNvSpPr/>
                <p:nvPr/>
              </p:nvSpPr>
              <p:spPr>
                <a:xfrm>
                  <a:off x="1310039" y="810543"/>
                  <a:ext cx="9586430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38100">
                  <a:solidFill>
                    <a:srgbClr val="5F5A64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0" name="TextBox 249">
                <a:extLst>
                  <a:ext uri="{FF2B5EF4-FFF2-40B4-BE49-F238E27FC236}">
                    <a16:creationId xmlns="" xmlns:a16="http://schemas.microsoft.com/office/drawing/2014/main" id="{22647A8E-1812-43EC-A5BC-5395F6A5393A}"/>
                  </a:ext>
                </a:extLst>
              </p:cNvPr>
              <p:cNvSpPr txBox="1"/>
              <p:nvPr/>
            </p:nvSpPr>
            <p:spPr>
              <a:xfrm>
                <a:off x="1295531" y="837188"/>
                <a:ext cx="96009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spc="600">
                    <a:ln w="28575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ADD HEADER HERE</a:t>
                </a:r>
              </a:p>
            </p:txBody>
          </p:sp>
        </p:grpSp>
        <p:sp>
          <p:nvSpPr>
            <p:cNvPr id="261" name="Rectangle: Rounded Corners 260">
              <a:extLst>
                <a:ext uri="{FF2B5EF4-FFF2-40B4-BE49-F238E27FC236}">
                  <a16:creationId xmlns="" xmlns:a16="http://schemas.microsoft.com/office/drawing/2014/main" id="{4B624BEE-2491-4BD5-B51E-C0B6C5C19186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="" xmlns:a16="http://schemas.microsoft.com/office/drawing/2014/main" id="{CBCF7B9C-3AFF-4FE0-AB0C-72186850943D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1" name="Picture 270">
            <a:extLst>
              <a:ext uri="{FF2B5EF4-FFF2-40B4-BE49-F238E27FC236}">
                <a16:creationId xmlns="" xmlns:a16="http://schemas.microsoft.com/office/drawing/2014/main" id="{953C389A-06CE-400C-86E3-FAC616A12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3580" y="448777"/>
            <a:ext cx="18579159" cy="8059452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6BE1191C-F74B-47A1-B31A-C7358C5B0E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9136023"/>
                  </p:ext>
                </p:extLst>
              </p:nvPr>
            </p:nvGraphicFramePr>
            <p:xfrm>
              <a:off x="2831988" y="1022414"/>
              <a:ext cx="6375622" cy="3601544"/>
            </p:xfrm>
            <a:graphic>
              <a:graphicData uri="http://schemas.microsoft.com/office/powerpoint/2016/slidezoom">
                <pslz:sldZm>
                  <pslz:sldZmObj sldId="257" cId="252389005">
                    <pslz:zmPr id="{B5D1E789-526D-40D6-9AF8-BA3CC2D1A774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75622" cy="36015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5" action="ppaction://hlinksldjump"/>
                <a:extLst>
                  <a:ext uri="{FF2B5EF4-FFF2-40B4-BE49-F238E27FC236}">
                    <a16:creationId xmlns:pslz="http://schemas.microsoft.com/office/powerpoint/2016/slidezoom" xmlns="" xmlns:a16="http://schemas.microsoft.com/office/drawing/2014/main" id="{6BE1191C-F74B-47A1-B31A-C7358C5B0E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1988" y="1022414"/>
                <a:ext cx="6375622" cy="36015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00286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CFC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CFC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0000" decel="14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800" fill="hold"/>
                                        <p:tgtEl>
                                          <p:spTgt spid="258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4056563" y="965666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 err="1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Kesimpulan</a:t>
            </a:r>
            <a:endParaRPr lang="en-US" sz="3600" spc="300" dirty="0">
              <a:ln w="12700">
                <a:solidFill>
                  <a:schemeClr val="tx1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schemeClr val="bg1">
                    <a:lumMod val="6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C59420-0B79-49AF-8BBF-B5861E20A925}"/>
              </a:ext>
            </a:extLst>
          </p:cNvPr>
          <p:cNvCxnSpPr>
            <a:cxnSpLocks/>
          </p:cNvCxnSpPr>
          <p:nvPr/>
        </p:nvCxnSpPr>
        <p:spPr>
          <a:xfrm>
            <a:off x="7126514" y="2029337"/>
            <a:ext cx="0" cy="3053466"/>
          </a:xfrm>
          <a:prstGeom prst="line">
            <a:avLst/>
          </a:prstGeom>
          <a:ln w="28575">
            <a:solidFill>
              <a:srgbClr val="8C7D7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B6D7078-28D6-4AD0-85BF-2DA0BB090B4E}"/>
              </a:ext>
            </a:extLst>
          </p:cNvPr>
          <p:cNvSpPr/>
          <p:nvPr/>
        </p:nvSpPr>
        <p:spPr>
          <a:xfrm>
            <a:off x="6995341" y="1872343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ADFAA8E-5943-4AA1-8288-35C5257662C9}"/>
              </a:ext>
            </a:extLst>
          </p:cNvPr>
          <p:cNvSpPr/>
          <p:nvPr/>
        </p:nvSpPr>
        <p:spPr>
          <a:xfrm>
            <a:off x="6995341" y="2638607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37811854-CCA0-4D22-B463-815A543773E3}"/>
              </a:ext>
            </a:extLst>
          </p:cNvPr>
          <p:cNvSpPr/>
          <p:nvPr/>
        </p:nvSpPr>
        <p:spPr>
          <a:xfrm>
            <a:off x="6995341" y="3404871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4D7E103-B4A7-4365-AADC-43AB771E7B3C}"/>
              </a:ext>
            </a:extLst>
          </p:cNvPr>
          <p:cNvSpPr/>
          <p:nvPr/>
        </p:nvSpPr>
        <p:spPr>
          <a:xfrm>
            <a:off x="6995341" y="4171135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3408A96-66C3-4941-8B53-53F29D6DD616}"/>
              </a:ext>
            </a:extLst>
          </p:cNvPr>
          <p:cNvSpPr/>
          <p:nvPr/>
        </p:nvSpPr>
        <p:spPr>
          <a:xfrm>
            <a:off x="6995341" y="4937399"/>
            <a:ext cx="262346" cy="262346"/>
          </a:xfrm>
          <a:prstGeom prst="ellipse">
            <a:avLst/>
          </a:prstGeom>
          <a:solidFill>
            <a:srgbClr val="8C7D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CEB14E9-21D5-4C41-88F3-71E2992C9C32}"/>
              </a:ext>
            </a:extLst>
          </p:cNvPr>
          <p:cNvCxnSpPr>
            <a:cxnSpLocks/>
          </p:cNvCxnSpPr>
          <p:nvPr/>
        </p:nvCxnSpPr>
        <p:spPr>
          <a:xfrm flipH="1">
            <a:off x="6415315" y="2003516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35FDA7D3-AB6C-48AE-85CA-ADC235E16108}"/>
              </a:ext>
            </a:extLst>
          </p:cNvPr>
          <p:cNvCxnSpPr>
            <a:cxnSpLocks/>
          </p:cNvCxnSpPr>
          <p:nvPr/>
        </p:nvCxnSpPr>
        <p:spPr>
          <a:xfrm flipH="1">
            <a:off x="7178567" y="2012134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C563E1CC-F549-4F3B-81FF-5E9FE52B3B40}"/>
              </a:ext>
            </a:extLst>
          </p:cNvPr>
          <p:cNvCxnSpPr>
            <a:cxnSpLocks/>
          </p:cNvCxnSpPr>
          <p:nvPr/>
        </p:nvCxnSpPr>
        <p:spPr>
          <a:xfrm flipH="1">
            <a:off x="7120150" y="3872016"/>
            <a:ext cx="711199" cy="0"/>
          </a:xfrm>
          <a:prstGeom prst="line">
            <a:avLst/>
          </a:prstGeom>
          <a:ln w="28575">
            <a:solidFill>
              <a:srgbClr val="8C7D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4A1E8BD8-BC32-4785-A170-6AC3F1F71EEA}"/>
              </a:ext>
            </a:extLst>
          </p:cNvPr>
          <p:cNvSpPr/>
          <p:nvPr/>
        </p:nvSpPr>
        <p:spPr>
          <a:xfrm>
            <a:off x="3365213" y="1793892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Bebas Neue" panose="020B0606020202050201" pitchFamily="34" charset="0"/>
              </a:rPr>
              <a:t>POINT 1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C72153E6-44FF-4B2D-B59F-62F5EE237037}"/>
              </a:ext>
            </a:extLst>
          </p:cNvPr>
          <p:cNvSpPr/>
          <p:nvPr/>
        </p:nvSpPr>
        <p:spPr>
          <a:xfrm>
            <a:off x="7811388" y="1806939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Bebas Neue" panose="020B0606020202050201" pitchFamily="34" charset="0"/>
              </a:rPr>
              <a:t>POINT 2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EC7BD513-CE1E-4146-94DC-C72193262019}"/>
              </a:ext>
            </a:extLst>
          </p:cNvPr>
          <p:cNvSpPr/>
          <p:nvPr/>
        </p:nvSpPr>
        <p:spPr>
          <a:xfrm>
            <a:off x="7863640" y="3627632"/>
            <a:ext cx="3024176" cy="436515"/>
          </a:xfrm>
          <a:custGeom>
            <a:avLst/>
            <a:gdLst>
              <a:gd name="connsiteX0" fmla="*/ 12614 w 2819196"/>
              <a:gd name="connsiteY0" fmla="*/ 0 h 436515"/>
              <a:gd name="connsiteX1" fmla="*/ 2819196 w 2819196"/>
              <a:gd name="connsiteY1" fmla="*/ 0 h 436515"/>
              <a:gd name="connsiteX2" fmla="*/ 2819196 w 2819196"/>
              <a:gd name="connsiteY2" fmla="*/ 13077 h 436515"/>
              <a:gd name="connsiteX3" fmla="*/ 2636543 w 2819196"/>
              <a:gd name="connsiteY3" fmla="*/ 223145 h 436515"/>
              <a:gd name="connsiteX4" fmla="*/ 2819196 w 2819196"/>
              <a:gd name="connsiteY4" fmla="*/ 433212 h 436515"/>
              <a:gd name="connsiteX5" fmla="*/ 2819196 w 2819196"/>
              <a:gd name="connsiteY5" fmla="*/ 436515 h 436515"/>
              <a:gd name="connsiteX6" fmla="*/ 0 w 2819196"/>
              <a:gd name="connsiteY6" fmla="*/ 436515 h 436515"/>
              <a:gd name="connsiteX7" fmla="*/ 196082 w 2819196"/>
              <a:gd name="connsiteY7" fmla="*/ 211005 h 4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196" h="436515">
                <a:moveTo>
                  <a:pt x="12614" y="0"/>
                </a:moveTo>
                <a:lnTo>
                  <a:pt x="2819196" y="0"/>
                </a:lnTo>
                <a:lnTo>
                  <a:pt x="2819196" y="13077"/>
                </a:lnTo>
                <a:lnTo>
                  <a:pt x="2636543" y="223145"/>
                </a:lnTo>
                <a:lnTo>
                  <a:pt x="2819196" y="433212"/>
                </a:lnTo>
                <a:lnTo>
                  <a:pt x="2819196" y="436515"/>
                </a:lnTo>
                <a:lnTo>
                  <a:pt x="0" y="436515"/>
                </a:lnTo>
                <a:lnTo>
                  <a:pt x="196082" y="211005"/>
                </a:lnTo>
                <a:close/>
              </a:path>
            </a:pathLst>
          </a:custGeom>
          <a:solidFill>
            <a:srgbClr val="DECBBC"/>
          </a:solidFill>
          <a:ln w="19050">
            <a:solidFill>
              <a:srgbClr val="8C7D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Bebas Neue" panose="020B0606020202050201" pitchFamily="34" charset="0"/>
              </a:rPr>
              <a:t>POINT 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744EF57-B60E-438C-9044-2943BB7AE35B}"/>
              </a:ext>
            </a:extLst>
          </p:cNvPr>
          <p:cNvSpPr txBox="1"/>
          <p:nvPr/>
        </p:nvSpPr>
        <p:spPr>
          <a:xfrm>
            <a:off x="3378276" y="2330075"/>
            <a:ext cx="30241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utewritten" panose="02000503000000000000" pitchFamily="2" charset="0"/>
              </a:rPr>
              <a:t>Hukum</a:t>
            </a:r>
            <a:r>
              <a:rPr lang="en-US" dirty="0" smtClean="0">
                <a:latin typeface="Cutewritten" panose="02000503000000000000" pitchFamily="2" charset="0"/>
              </a:rPr>
              <a:t> Faraday </a:t>
            </a:r>
            <a:r>
              <a:rPr lang="en-US" dirty="0" err="1" smtClean="0">
                <a:latin typeface="Cutewritten" panose="02000503000000000000" pitchFamily="2" charset="0"/>
              </a:rPr>
              <a:t>merupakan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suatu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hukum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dasar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dari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elektromagnetisme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didalamnya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menjelaskan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bagaimana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suatu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arus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dapat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menghasilkan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medan</a:t>
            </a:r>
            <a:r>
              <a:rPr lang="en-US" dirty="0" smtClean="0">
                <a:latin typeface="Cutewritten" panose="02000503000000000000" pitchFamily="2" charset="0"/>
              </a:rPr>
              <a:t> magnet </a:t>
            </a:r>
            <a:r>
              <a:rPr lang="en-US" dirty="0" err="1" smtClean="0">
                <a:latin typeface="Cutewritten" panose="02000503000000000000" pitchFamily="2" charset="0"/>
              </a:rPr>
              <a:t>dan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begitu</a:t>
            </a:r>
            <a:r>
              <a:rPr lang="en-US" dirty="0" smtClean="0">
                <a:latin typeface="Cutewritten" panose="02000503000000000000" pitchFamily="2" charset="0"/>
              </a:rPr>
              <a:t> pula </a:t>
            </a:r>
            <a:r>
              <a:rPr lang="en-US" dirty="0" err="1" smtClean="0">
                <a:latin typeface="Cutewritten" panose="02000503000000000000" pitchFamily="2" charset="0"/>
              </a:rPr>
              <a:t>sebaliknya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bagaimana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suatu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medan</a:t>
            </a:r>
            <a:r>
              <a:rPr lang="en-US" dirty="0" smtClean="0">
                <a:latin typeface="Cutewritten" panose="02000503000000000000" pitchFamily="2" charset="0"/>
              </a:rPr>
              <a:t> magnet </a:t>
            </a:r>
            <a:r>
              <a:rPr lang="en-US" dirty="0" err="1" smtClean="0">
                <a:latin typeface="Cutewritten" panose="02000503000000000000" pitchFamily="2" charset="0"/>
              </a:rPr>
              <a:t>bisa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menghasilkan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suatu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arus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sebuah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konduktor</a:t>
            </a:r>
            <a:r>
              <a:rPr lang="en-US" dirty="0" smtClean="0">
                <a:latin typeface="Cutewritten" panose="02000503000000000000" pitchFamily="2" charset="0"/>
              </a:rPr>
              <a:t>.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56E679C2-7FB7-48E2-94A6-048B944F8399}"/>
              </a:ext>
            </a:extLst>
          </p:cNvPr>
          <p:cNvSpPr txBox="1"/>
          <p:nvPr/>
        </p:nvSpPr>
        <p:spPr>
          <a:xfrm>
            <a:off x="7171505" y="2370727"/>
            <a:ext cx="4049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utewritten" panose="02000503000000000000" pitchFamily="2" charset="0"/>
              </a:rPr>
              <a:t>Gaya </a:t>
            </a:r>
            <a:r>
              <a:rPr lang="en-US" dirty="0" err="1" smtClean="0">
                <a:latin typeface="Cutewritten" panose="02000503000000000000" pitchFamily="2" charset="0"/>
              </a:rPr>
              <a:t>gerak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induksi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atau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ggl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induksi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adalah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beda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potensial</a:t>
            </a:r>
            <a:r>
              <a:rPr lang="en-US" dirty="0" smtClean="0">
                <a:latin typeface="Cutewritten" panose="02000503000000000000" pitchFamily="2" charset="0"/>
              </a:rPr>
              <a:t> yang </a:t>
            </a:r>
            <a:r>
              <a:rPr lang="en-US" dirty="0" err="1" smtClean="0">
                <a:latin typeface="Cutewritten" panose="02000503000000000000" pitchFamily="2" charset="0"/>
              </a:rPr>
              <a:t>timbul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pada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ujung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ujung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kumparan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akibat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adanya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perubahan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medan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magnetik</a:t>
            </a:r>
            <a:r>
              <a:rPr lang="en-US" dirty="0" smtClean="0">
                <a:latin typeface="Cutewritten" panose="02000503000000000000" pitchFamily="2" charset="0"/>
              </a:rPr>
              <a:t>.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037AAE3-B7A1-4983-8A2A-61FFAF25B1AD}"/>
              </a:ext>
            </a:extLst>
          </p:cNvPr>
          <p:cNvSpPr txBox="1"/>
          <p:nvPr/>
        </p:nvSpPr>
        <p:spPr>
          <a:xfrm>
            <a:off x="7824449" y="4191942"/>
            <a:ext cx="3024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utewritten" panose="02000503000000000000" pitchFamily="2" charset="0"/>
              </a:rPr>
              <a:t>Aplikasi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dari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hukum</a:t>
            </a:r>
            <a:r>
              <a:rPr lang="en-US" dirty="0" smtClean="0">
                <a:latin typeface="Cutewritten" panose="02000503000000000000" pitchFamily="2" charset="0"/>
              </a:rPr>
              <a:t> faraday </a:t>
            </a:r>
            <a:r>
              <a:rPr lang="en-US" dirty="0" err="1" smtClean="0">
                <a:latin typeface="Cutewritten" panose="02000503000000000000" pitchFamily="2" charset="0"/>
              </a:rPr>
              <a:t>yaitu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dinamo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trafo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atau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transformator</a:t>
            </a:r>
            <a:r>
              <a:rPr lang="en-US" dirty="0" smtClean="0">
                <a:latin typeface="Cutewritten" panose="02000503000000000000" pitchFamily="2" charset="0"/>
              </a:rPr>
              <a:t> </a:t>
            </a:r>
            <a:r>
              <a:rPr lang="en-US" dirty="0" err="1" smtClean="0">
                <a:latin typeface="Cutewritten" panose="02000503000000000000" pitchFamily="2" charset="0"/>
              </a:rPr>
              <a:t>listrik</a:t>
            </a:r>
            <a:r>
              <a:rPr lang="en-US" dirty="0" smtClean="0">
                <a:latin typeface="Cutewritten" panose="02000503000000000000" pitchFamily="2" charset="0"/>
              </a:rPr>
              <a:t>, </a:t>
            </a:r>
            <a:r>
              <a:rPr lang="en-US" dirty="0" err="1" smtClean="0">
                <a:latin typeface="Cutewritten" panose="02000503000000000000" pitchFamily="2" charset="0"/>
              </a:rPr>
              <a:t>dan</a:t>
            </a:r>
            <a:r>
              <a:rPr lang="en-US" dirty="0" smtClean="0">
                <a:latin typeface="Cutewritten" panose="02000503000000000000" pitchFamily="2" charset="0"/>
              </a:rPr>
              <a:t> generator </a:t>
            </a:r>
            <a:endParaRPr lang="en-US" dirty="0"/>
          </a:p>
        </p:txBody>
      </p:sp>
      <p:pic>
        <p:nvPicPr>
          <p:cNvPr id="95" name="Graphic 94" descr="Power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3DA1197-338F-417B-8998-E3DD2B378B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grpSp>
        <p:nvGrpSpPr>
          <p:cNvPr id="4" name="Group 95">
            <a:extLst>
              <a:ext uri="{FF2B5EF4-FFF2-40B4-BE49-F238E27FC236}">
                <a16:creationId xmlns="" xmlns:a16="http://schemas.microsoft.com/office/drawing/2014/main" id="{B59BC0AE-6128-4024-990E-5336C3CBFC74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7FF296D4-F753-4112-8E4B-3234EFA25AD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4A47DAF6-8486-47A4-B6BB-2F8654EB1B3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8">
            <a:extLst>
              <a:ext uri="{FF2B5EF4-FFF2-40B4-BE49-F238E27FC236}">
                <a16:creationId xmlns="" xmlns:a16="http://schemas.microsoft.com/office/drawing/2014/main" id="{59E01F4D-1CFC-46F0-ADCD-CA9FF26EADFD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1C622934-5EFD-4475-96EC-F0BEF8AD476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54EE75A-6889-4169-94F5-25DD2EB5F6C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>
            <a:extLst>
              <a:ext uri="{FF2B5EF4-FFF2-40B4-BE49-F238E27FC236}">
                <a16:creationId xmlns="" xmlns:a16="http://schemas.microsoft.com/office/drawing/2014/main" id="{8C2F5485-B51F-4BE9-9958-E3A6493D37E7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C29C930-8555-41FF-A2F2-4865D0824B1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5D613D51-CF28-4CF3-A81A-195D6DFF987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4">
            <a:extLst>
              <a:ext uri="{FF2B5EF4-FFF2-40B4-BE49-F238E27FC236}">
                <a16:creationId xmlns="" xmlns:a16="http://schemas.microsoft.com/office/drawing/2014/main" id="{9FF7642E-F797-4575-8D95-6E498874EF42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91760DC-0C2C-4A5A-918B-C682E0F832F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hlinkClick r:id="rId16" action="ppaction://hlinksldjump"/>
              <a:extLst>
                <a:ext uri="{FF2B5EF4-FFF2-40B4-BE49-F238E27FC236}">
                  <a16:creationId xmlns="" xmlns:a16="http://schemas.microsoft.com/office/drawing/2014/main" id="{725CCF36-2789-4B40-8EC7-1E3CD2DDE75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108">
            <a:extLst>
              <a:ext uri="{FF2B5EF4-FFF2-40B4-BE49-F238E27FC236}">
                <a16:creationId xmlns="" xmlns:a16="http://schemas.microsoft.com/office/drawing/2014/main" id="{CC720747-30F0-44EF-9A03-36B21F14DDA0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F46EBCE-576A-4450-9213-378443A8F93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hlinkClick r:id="rId17" action="ppaction://hlinksldjump"/>
              <a:extLst>
                <a:ext uri="{FF2B5EF4-FFF2-40B4-BE49-F238E27FC236}">
                  <a16:creationId xmlns="" xmlns:a16="http://schemas.microsoft.com/office/drawing/2014/main" id="{AEA796CB-937C-4F0F-960D-EC9546B9991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902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1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1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1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1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1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1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1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01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01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1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3" grpId="0" animBg="1"/>
      <p:bldP spid="62" grpId="0" animBg="1"/>
      <p:bldP spid="63" grpId="0" animBg="1"/>
      <p:bldP spid="64" grpId="0" animBg="1"/>
      <p:bldP spid="65" grpId="0" animBg="1"/>
      <p:bldP spid="75" grpId="0" animBg="1"/>
      <p:bldP spid="83" grpId="0" animBg="1"/>
      <p:bldP spid="84" grpId="0" animBg="1"/>
      <p:bldP spid="91" grpId="0"/>
      <p:bldP spid="93" grpId="0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1769EB6-09BA-4196-B6FB-D02141F3A46F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B8197745-61BB-4A98-B9F4-C3B360322457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819247A7-EB4C-448C-A092-57B7D963F7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9BD7F04-63D0-49CE-A5D0-BBA0AFCF19D7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C6600C2C-58BB-4100-A05F-A11C1FEF15C0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D04B0CC3-2BBE-42E6-BDFF-07D188AD766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F044471-8A0E-4402-AB3F-6D5BF874A558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4AB686B-035A-4385-B566-E92F28191D10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E39AC653-294C-4D72-80E4-A02FE124B0C3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17A85CD-C1E4-41FA-BC58-B1CDDFC2B92E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3A1FFB9-27DB-4CBC-B43C-AB46779363E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5FFF1296-2BF9-416F-B59F-212B03387C2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8F3A34B2-96C5-4489-AC44-EAABADE9A19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FECE7757-FD13-4B59-BF22-0A0A7E1444EF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629201E2-B96C-4733-A476-EE5C4606D73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pic>
        <p:nvPicPr>
          <p:cNvPr id="36" name="Graphic 35" descr="Power">
            <a:extLst>
              <a:ext uri="{FF2B5EF4-FFF2-40B4-BE49-F238E27FC236}">
                <a16:creationId xmlns="" xmlns:a16="http://schemas.microsoft.com/office/drawing/2014/main" id="{06734521-D4D5-46A0-AABE-C50D984128E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90E96B-F202-4C24-9A8B-9DA1A4B24CB3}"/>
              </a:ext>
            </a:extLst>
          </p:cNvPr>
          <p:cNvSpPr/>
          <p:nvPr/>
        </p:nvSpPr>
        <p:spPr>
          <a:xfrm>
            <a:off x="0" y="-5810"/>
            <a:ext cx="12192000" cy="6863809"/>
          </a:xfrm>
          <a:prstGeom prst="rect">
            <a:avLst/>
          </a:prstGeom>
          <a:solidFill>
            <a:srgbClr val="5F5A64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DD32655-7F7A-4CE1-9D8D-4D4701067187}"/>
              </a:ext>
            </a:extLst>
          </p:cNvPr>
          <p:cNvGrpSpPr/>
          <p:nvPr/>
        </p:nvGrpSpPr>
        <p:grpSpPr>
          <a:xfrm>
            <a:off x="3219825" y="2043790"/>
            <a:ext cx="5752350" cy="2317378"/>
            <a:chOff x="2716173" y="933823"/>
            <a:chExt cx="5752350" cy="2317378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56BBA912-52D2-4075-8455-C0CF61D0133E}"/>
                </a:ext>
              </a:extLst>
            </p:cNvPr>
            <p:cNvSpPr/>
            <p:nvPr/>
          </p:nvSpPr>
          <p:spPr>
            <a:xfrm>
              <a:off x="2716173" y="933823"/>
              <a:ext cx="5752350" cy="2317378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65C4453E-4B54-4C09-B5C5-238093438C3C}"/>
                </a:ext>
              </a:extLst>
            </p:cNvPr>
            <p:cNvSpPr/>
            <p:nvPr/>
          </p:nvSpPr>
          <p:spPr>
            <a:xfrm>
              <a:off x="2853706" y="1463841"/>
              <a:ext cx="5433952" cy="1651627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 w="28575"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7CCFD159-1066-4D69-BFAC-0C1BE62FC4E2}"/>
                </a:ext>
              </a:extLst>
            </p:cNvPr>
            <p:cNvGrpSpPr/>
            <p:nvPr/>
          </p:nvGrpSpPr>
          <p:grpSpPr>
            <a:xfrm>
              <a:off x="7192149" y="1082865"/>
              <a:ext cx="1095509" cy="300750"/>
              <a:chOff x="6219691" y="608805"/>
              <a:chExt cx="1095509" cy="300750"/>
            </a:xfrm>
          </p:grpSpPr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08CC7355-C597-4F47-9FBF-104A64CEA11B}"/>
                  </a:ext>
                </a:extLst>
              </p:cNvPr>
              <p:cNvSpPr/>
              <p:nvPr/>
            </p:nvSpPr>
            <p:spPr>
              <a:xfrm>
                <a:off x="7014450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EAEAA460-CF2B-4191-B1E6-F0F329AC94F0}"/>
                  </a:ext>
                </a:extLst>
              </p:cNvPr>
              <p:cNvSpPr/>
              <p:nvPr/>
            </p:nvSpPr>
            <p:spPr>
              <a:xfrm>
                <a:off x="6617071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20FA0295-6C8D-4171-BA2E-5A10EE9B5E12}"/>
                  </a:ext>
                </a:extLst>
              </p:cNvPr>
              <p:cNvSpPr/>
              <p:nvPr/>
            </p:nvSpPr>
            <p:spPr>
              <a:xfrm>
                <a:off x="6219691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9DC3AEC-49BD-4187-8587-D0452994E884}"/>
              </a:ext>
            </a:extLst>
          </p:cNvPr>
          <p:cNvSpPr txBox="1"/>
          <p:nvPr/>
        </p:nvSpPr>
        <p:spPr>
          <a:xfrm>
            <a:off x="3755630" y="2962887"/>
            <a:ext cx="468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>
                <a:ln w="12700">
                  <a:solidFill>
                    <a:schemeClr val="tx1"/>
                  </a:solidFill>
                </a:ln>
                <a:solidFill>
                  <a:srgbClr val="8C7D78"/>
                </a:solidFill>
                <a:effectLst>
                  <a:outerShdw dist="63500" dir="2700000" algn="tl" rotWithShape="0">
                    <a:srgbClr val="E7E6E6"/>
                  </a:outerShdw>
                </a:effectLst>
                <a:latin typeface="Berlin Sans FB Demi" panose="020E0802020502020306" pitchFamily="34" charset="0"/>
              </a:rPr>
              <a:t>THANK YOU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9DC3AEC-49BD-4187-8587-D0452994E884}"/>
              </a:ext>
            </a:extLst>
          </p:cNvPr>
          <p:cNvSpPr txBox="1"/>
          <p:nvPr/>
        </p:nvSpPr>
        <p:spPr>
          <a:xfrm>
            <a:off x="6742670" y="633344"/>
            <a:ext cx="468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>
                <a:ln w="12700">
                  <a:solidFill>
                    <a:schemeClr val="tx1"/>
                  </a:solidFill>
                </a:ln>
                <a:solidFill>
                  <a:srgbClr val="8C7D78"/>
                </a:solidFill>
                <a:effectLst>
                  <a:outerShdw dist="63500" dir="2700000" algn="tl" rotWithShape="0">
                    <a:srgbClr val="E7E6E6"/>
                  </a:outerShdw>
                </a:effectLst>
                <a:latin typeface="Berlin Sans FB Demi" panose="020E0802020502020306" pitchFamily="34" charset="0"/>
              </a:rPr>
              <a:t>THANK YOU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9DC3AEC-49BD-4187-8587-D0452994E884}"/>
              </a:ext>
            </a:extLst>
          </p:cNvPr>
          <p:cNvSpPr txBox="1"/>
          <p:nvPr/>
        </p:nvSpPr>
        <p:spPr>
          <a:xfrm>
            <a:off x="1787493" y="5214053"/>
            <a:ext cx="468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>
                <a:ln w="12700">
                  <a:solidFill>
                    <a:schemeClr val="tx1"/>
                  </a:solidFill>
                </a:ln>
                <a:solidFill>
                  <a:srgbClr val="8C7D78"/>
                </a:solidFill>
                <a:effectLst>
                  <a:outerShdw dist="63500" dir="2700000" algn="tl" rotWithShape="0">
                    <a:srgbClr val="E7E6E6"/>
                  </a:outerShdw>
                </a:effectLst>
                <a:latin typeface="Berlin Sans FB Demi" panose="020E0802020502020306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7703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="" xmlns:a16="http://schemas.microsoft.com/office/drawing/2014/main" id="{E0F5B57D-C324-43CD-8D54-5D0C8EB3C27B}"/>
              </a:ext>
            </a:extLst>
          </p:cNvPr>
          <p:cNvGrpSpPr/>
          <p:nvPr/>
        </p:nvGrpSpPr>
        <p:grpSpPr>
          <a:xfrm>
            <a:off x="1658982" y="1825020"/>
            <a:ext cx="10267406" cy="4445151"/>
            <a:chOff x="2774230" y="1838083"/>
            <a:chExt cx="8300170" cy="3714941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774230" y="1838083"/>
              <a:ext cx="8300170" cy="3714941"/>
            </a:xfrm>
            <a:prstGeom prst="roundRect">
              <a:avLst>
                <a:gd name="adj" fmla="val 9472"/>
              </a:avLst>
            </a:prstGeom>
            <a:solidFill>
              <a:srgbClr val="BCB2AA"/>
            </a:solidFill>
            <a:ln w="38100">
              <a:solidFill>
                <a:srgbClr val="5F5A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="" xmlns:a16="http://schemas.microsoft.com/office/drawing/2014/main" id="{67EA27DA-EFBB-4445-898C-400E95A95810}"/>
                </a:ext>
              </a:extLst>
            </p:cNvPr>
            <p:cNvSpPr/>
            <p:nvPr/>
          </p:nvSpPr>
          <p:spPr>
            <a:xfrm>
              <a:off x="2959002" y="1997022"/>
              <a:ext cx="7941227" cy="3397061"/>
            </a:xfrm>
            <a:prstGeom prst="roundRect">
              <a:avLst>
                <a:gd name="adj" fmla="val 6551"/>
              </a:avLst>
            </a:prstGeom>
            <a:noFill/>
            <a:ln w="38100">
              <a:solidFill>
                <a:srgbClr val="5F5A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="" xmlns:a16="http://schemas.microsoft.com/office/drawing/2014/main" id="{6061F70D-F994-4F6E-9D4E-92121039A3DD}"/>
              </a:ext>
            </a:extLst>
          </p:cNvPr>
          <p:cNvGrpSpPr/>
          <p:nvPr/>
        </p:nvGrpSpPr>
        <p:grpSpPr>
          <a:xfrm>
            <a:off x="4391571" y="-107041"/>
            <a:ext cx="5065488" cy="1621901"/>
            <a:chOff x="1175655" y="-4138"/>
            <a:chExt cx="9840690" cy="2009201"/>
          </a:xfrm>
        </p:grpSpPr>
        <p:grpSp>
          <p:nvGrpSpPr>
            <p:cNvPr id="213" name="Group 212">
              <a:extLst>
                <a:ext uri="{FF2B5EF4-FFF2-40B4-BE49-F238E27FC236}">
                  <a16:creationId xmlns="" xmlns:a16="http://schemas.microsoft.com/office/drawing/2014/main" id="{72EAB790-08BF-4C5C-9B76-8CF1B57503C2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="" xmlns:a16="http://schemas.microsoft.com/office/drawing/2014/main" id="{51C6C6D3-FC2E-414E-AF44-C24A83A5AE00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77B5B822-C0FA-4127-ABE3-4172027B5394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381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D046F61C-45E1-4529-8592-81ADBDC60DD1}"/>
                    </a:ext>
                  </a:extLst>
                </p:cNvPr>
                <p:cNvSpPr/>
                <p:nvPr/>
              </p:nvSpPr>
              <p:spPr>
                <a:xfrm>
                  <a:off x="1386068" y="810543"/>
                  <a:ext cx="9510401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38100">
                  <a:solidFill>
                    <a:srgbClr val="5F5A6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7" name="TextBox 216">
                <a:extLst>
                  <a:ext uri="{FF2B5EF4-FFF2-40B4-BE49-F238E27FC236}">
                    <a16:creationId xmlns="" xmlns:a16="http://schemas.microsoft.com/office/drawing/2014/main" id="{9B26368D-F52B-4581-98A9-DD76DFCCB273}"/>
                  </a:ext>
                </a:extLst>
              </p:cNvPr>
              <p:cNvSpPr txBox="1"/>
              <p:nvPr/>
            </p:nvSpPr>
            <p:spPr>
              <a:xfrm>
                <a:off x="1295531" y="749419"/>
                <a:ext cx="9600938" cy="114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spc="600" dirty="0" err="1" smtClean="0">
                    <a:ln w="28575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Kelompok</a:t>
                </a:r>
                <a:r>
                  <a:rPr lang="en-US" sz="5400" spc="600" dirty="0" smtClean="0">
                    <a:ln w="28575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 3 </a:t>
                </a:r>
                <a:endParaRPr lang="en-US" sz="5400" spc="600" dirty="0">
                  <a:ln w="28575">
                    <a:solidFill>
                      <a:schemeClr val="tx1"/>
                    </a:solidFill>
                  </a:ln>
                  <a:solidFill>
                    <a:srgbClr val="8C7D78"/>
                  </a:solidFill>
                  <a:effectLst>
                    <a:outerShdw dist="63500" dir="2700000" algn="tl" rotWithShape="0">
                      <a:srgbClr val="E7E6E6"/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214" name="Rectangle: Rounded Corners 213">
              <a:extLst>
                <a:ext uri="{FF2B5EF4-FFF2-40B4-BE49-F238E27FC236}">
                  <a16:creationId xmlns="" xmlns:a16="http://schemas.microsoft.com/office/drawing/2014/main" id="{6361E83B-CD8E-499A-A49D-9813E548223F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: Rounded Corners 214">
              <a:extLst>
                <a:ext uri="{FF2B5EF4-FFF2-40B4-BE49-F238E27FC236}">
                  <a16:creationId xmlns="" xmlns:a16="http://schemas.microsoft.com/office/drawing/2014/main" id="{8881551D-7C96-4D7F-A425-A43C769F0F61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Oval 220">
            <a:extLst>
              <a:ext uri="{FF2B5EF4-FFF2-40B4-BE49-F238E27FC236}">
                <a16:creationId xmlns="" xmlns:a16="http://schemas.microsoft.com/office/drawing/2014/main" id="{57B30DC5-0546-46E7-9F0B-C7C360E91002}"/>
              </a:ext>
            </a:extLst>
          </p:cNvPr>
          <p:cNvSpPr/>
          <p:nvPr/>
        </p:nvSpPr>
        <p:spPr>
          <a:xfrm>
            <a:off x="2503078" y="2182069"/>
            <a:ext cx="2160000" cy="2160000"/>
          </a:xfrm>
          <a:prstGeom prst="ellipse">
            <a:avLst/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>
            <a:extLst>
              <a:ext uri="{FF2B5EF4-FFF2-40B4-BE49-F238E27FC236}">
                <a16:creationId xmlns="" xmlns:a16="http://schemas.microsoft.com/office/drawing/2014/main" id="{4319E8B8-399A-4210-A35D-ACEF9891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863" b="8101"/>
          <a:stretch/>
        </p:blipFill>
        <p:spPr>
          <a:xfrm>
            <a:off x="2503080" y="2147480"/>
            <a:ext cx="2160000" cy="2160000"/>
          </a:xfrm>
          <a:prstGeom prst="ellipse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="" xmlns:a16="http://schemas.microsoft.com/office/drawing/2014/main" id="{1E4C9929-7523-4B89-9C68-E8C6EF8AF11F}"/>
              </a:ext>
            </a:extLst>
          </p:cNvPr>
          <p:cNvSpPr/>
          <p:nvPr/>
        </p:nvSpPr>
        <p:spPr>
          <a:xfrm>
            <a:off x="2335349" y="4525884"/>
            <a:ext cx="2693852" cy="1221773"/>
          </a:xfrm>
          <a:prstGeom prst="roundRect">
            <a:avLst>
              <a:gd name="adj" fmla="val 26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Selia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Febriyanti</a:t>
            </a:r>
            <a:endParaRPr lang="en-US" sz="2400" dirty="0" smtClean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2013022015</a:t>
            </a:r>
            <a:endParaRPr lang="en-US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526CC5C-101E-4791-BFCE-5298CC4BCC69}"/>
              </a:ext>
            </a:extLst>
          </p:cNvPr>
          <p:cNvGrpSpPr/>
          <p:nvPr/>
        </p:nvGrpSpPr>
        <p:grpSpPr>
          <a:xfrm>
            <a:off x="317864" y="311873"/>
            <a:ext cx="1110402" cy="786860"/>
            <a:chOff x="409305" y="337999"/>
            <a:chExt cx="1285800" cy="911152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B045BDA-D19B-4CD8-A6BD-FB8BBE80BAC0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23B790D-7AB2-4309-9597-204E6684F42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2B691B0-5FEE-41C7-812A-9D430F48234A}"/>
              </a:ext>
            </a:extLst>
          </p:cNvPr>
          <p:cNvGrpSpPr/>
          <p:nvPr/>
        </p:nvGrpSpPr>
        <p:grpSpPr>
          <a:xfrm>
            <a:off x="304119" y="1550326"/>
            <a:ext cx="1110402" cy="786860"/>
            <a:chOff x="409305" y="337999"/>
            <a:chExt cx="1285800" cy="911152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302485C-0C31-4CCE-96D3-3FDA17856A5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2D802202-5CD2-419F-9023-72B4B1654B3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BE8A435-10A9-4E1B-BFBD-838EE91370B8}"/>
              </a:ext>
            </a:extLst>
          </p:cNvPr>
          <p:cNvGrpSpPr/>
          <p:nvPr/>
        </p:nvGrpSpPr>
        <p:grpSpPr>
          <a:xfrm>
            <a:off x="290374" y="2919409"/>
            <a:ext cx="1110402" cy="786860"/>
            <a:chOff x="409305" y="337999"/>
            <a:chExt cx="1285800" cy="911152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F92E371-A62B-471A-B8D4-84C5F3F3BC57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E2733EE-7DF5-4D72-8934-E7081EBF6A1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7FC74E6-00DD-4CDB-954C-0B303DC0FCE5}"/>
              </a:ext>
            </a:extLst>
          </p:cNvPr>
          <p:cNvGrpSpPr/>
          <p:nvPr/>
        </p:nvGrpSpPr>
        <p:grpSpPr>
          <a:xfrm>
            <a:off x="276629" y="4262366"/>
            <a:ext cx="1110402" cy="786860"/>
            <a:chOff x="409305" y="337999"/>
            <a:chExt cx="1285800" cy="91115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768CD88-E29B-4ACB-BFDA-4F95D98B6E0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D89C7150-85F5-45C7-A121-459BB241F9D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C226B59-4810-472F-930C-A3E51EBD5C31}"/>
              </a:ext>
            </a:extLst>
          </p:cNvPr>
          <p:cNvGrpSpPr/>
          <p:nvPr/>
        </p:nvGrpSpPr>
        <p:grpSpPr>
          <a:xfrm>
            <a:off x="302073" y="5487756"/>
            <a:ext cx="1110402" cy="786860"/>
            <a:chOff x="409305" y="337999"/>
            <a:chExt cx="1285800" cy="911152"/>
          </a:xfrm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3FC915A-2DEF-449C-81E6-E08ABF418BD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6427C4A7-2F09-4D66-9E2A-38275E21A70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pic>
        <p:nvPicPr>
          <p:cNvPr id="36" name="Graphic 35" descr="Power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6734521-D4D5-46A0-AABE-C50D984128E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="" xmlns:a16="http://schemas.microsoft.com/office/drawing/2014/main" id="{57B30DC5-0546-46E7-9F0B-C7C360E91002}"/>
              </a:ext>
            </a:extLst>
          </p:cNvPr>
          <p:cNvSpPr/>
          <p:nvPr/>
        </p:nvSpPr>
        <p:spPr>
          <a:xfrm>
            <a:off x="9082397" y="2216902"/>
            <a:ext cx="2160000" cy="2160000"/>
          </a:xfrm>
          <a:prstGeom prst="ellipse">
            <a:avLst/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7B30DC5-0546-46E7-9F0B-C7C360E91002}"/>
              </a:ext>
            </a:extLst>
          </p:cNvPr>
          <p:cNvSpPr/>
          <p:nvPr/>
        </p:nvSpPr>
        <p:spPr>
          <a:xfrm>
            <a:off x="5812329" y="2212548"/>
            <a:ext cx="2160000" cy="2160000"/>
          </a:xfrm>
          <a:prstGeom prst="ellipse">
            <a:avLst/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319E8B8-399A-4210-A35D-ACEF9891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863" b="8101"/>
          <a:stretch/>
        </p:blipFill>
        <p:spPr>
          <a:xfrm>
            <a:off x="5816692" y="2208440"/>
            <a:ext cx="2160000" cy="2160000"/>
          </a:xfrm>
          <a:prstGeom prst="ellipse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4319E8B8-399A-4210-A35D-ACEF9891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863" b="8101"/>
          <a:stretch/>
        </p:blipFill>
        <p:spPr>
          <a:xfrm>
            <a:off x="9091115" y="2204086"/>
            <a:ext cx="2160000" cy="2160000"/>
          </a:xfrm>
          <a:prstGeom prst="ellipse">
            <a:avLst/>
          </a:prstGeom>
        </p:spPr>
      </p:pic>
      <p:sp>
        <p:nvSpPr>
          <p:cNvPr id="63" name="Rectangle: Rounded Corners 223">
            <a:extLst>
              <a:ext uri="{FF2B5EF4-FFF2-40B4-BE49-F238E27FC236}">
                <a16:creationId xmlns="" xmlns:a16="http://schemas.microsoft.com/office/drawing/2014/main" id="{1E4C9929-7523-4B89-9C68-E8C6EF8AF11F}"/>
              </a:ext>
            </a:extLst>
          </p:cNvPr>
          <p:cNvSpPr/>
          <p:nvPr/>
        </p:nvSpPr>
        <p:spPr>
          <a:xfrm>
            <a:off x="5544459" y="4521529"/>
            <a:ext cx="2693852" cy="1221773"/>
          </a:xfrm>
          <a:prstGeom prst="roundRect">
            <a:avLst>
              <a:gd name="adj" fmla="val 26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Intan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Nur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Ajizah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2013022037</a:t>
            </a:r>
            <a:endParaRPr lang="en-US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4" name="Rectangle: Rounded Corners 223">
            <a:extLst>
              <a:ext uri="{FF2B5EF4-FFF2-40B4-BE49-F238E27FC236}">
                <a16:creationId xmlns="" xmlns:a16="http://schemas.microsoft.com/office/drawing/2014/main" id="{1E4C9929-7523-4B89-9C68-E8C6EF8AF11F}"/>
              </a:ext>
            </a:extLst>
          </p:cNvPr>
          <p:cNvSpPr/>
          <p:nvPr/>
        </p:nvSpPr>
        <p:spPr>
          <a:xfrm>
            <a:off x="8766629" y="4491050"/>
            <a:ext cx="2693852" cy="1221773"/>
          </a:xfrm>
          <a:prstGeom prst="roundRect">
            <a:avLst>
              <a:gd name="adj" fmla="val 26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Nida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Nafilah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2013022059</a:t>
            </a:r>
            <a:endParaRPr lang="en-US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8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2654436" y="563613"/>
            <a:ext cx="9180526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4056563" y="965666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 smtClean="0">
                <a:ln w="12700">
                  <a:solidFill>
                    <a:schemeClr val="tx1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schemeClr val="bg1">
                      <a:lumMod val="65000"/>
                    </a:schemeClr>
                  </a:outerShdw>
                </a:effectLst>
                <a:latin typeface="Berlin Sans FB Demi" panose="020E0802020502020306" pitchFamily="34" charset="0"/>
              </a:rPr>
              <a:t>MATERI</a:t>
            </a:r>
            <a:endParaRPr lang="en-US" sz="3600" spc="300" dirty="0">
              <a:ln w="12700">
                <a:solidFill>
                  <a:schemeClr val="tx1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schemeClr val="bg1">
                    <a:lumMod val="6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145AB19-B249-47C3-A892-155743120ACB}"/>
              </a:ext>
            </a:extLst>
          </p:cNvPr>
          <p:cNvSpPr/>
          <p:nvPr/>
        </p:nvSpPr>
        <p:spPr>
          <a:xfrm>
            <a:off x="8076275" y="2837187"/>
            <a:ext cx="889000" cy="368300"/>
          </a:xfrm>
          <a:custGeom>
            <a:avLst/>
            <a:gdLst>
              <a:gd name="connsiteX0" fmla="*/ 0 w 889000"/>
              <a:gd name="connsiteY0" fmla="*/ 368300 h 368300"/>
              <a:gd name="connsiteX1" fmla="*/ 266700 w 889000"/>
              <a:gd name="connsiteY1" fmla="*/ 0 h 368300"/>
              <a:gd name="connsiteX2" fmla="*/ 889000 w 889000"/>
              <a:gd name="connsiteY2" fmla="*/ 0 h 368300"/>
              <a:gd name="connsiteX3" fmla="*/ 889000 w 889000"/>
              <a:gd name="connsiteY3" fmla="*/ 0 h 368300"/>
              <a:gd name="connsiteX4" fmla="*/ 889000 w 889000"/>
              <a:gd name="connsiteY4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368300">
                <a:moveTo>
                  <a:pt x="0" y="368300"/>
                </a:moveTo>
                <a:lnTo>
                  <a:pt x="266700" y="0"/>
                </a:lnTo>
                <a:lnTo>
                  <a:pt x="889000" y="0"/>
                </a:lnTo>
                <a:lnTo>
                  <a:pt x="889000" y="0"/>
                </a:lnTo>
                <a:lnTo>
                  <a:pt x="889000" y="0"/>
                </a:lnTo>
              </a:path>
            </a:pathLst>
          </a:custGeom>
          <a:noFill/>
          <a:ln w="38100">
            <a:solidFill>
              <a:srgbClr val="8C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EE465F45-E5FB-4BB2-A87B-8C43E95358FA}"/>
              </a:ext>
            </a:extLst>
          </p:cNvPr>
          <p:cNvSpPr/>
          <p:nvPr/>
        </p:nvSpPr>
        <p:spPr>
          <a:xfrm flipH="1">
            <a:off x="5231475" y="2197100"/>
            <a:ext cx="889000" cy="368300"/>
          </a:xfrm>
          <a:custGeom>
            <a:avLst/>
            <a:gdLst>
              <a:gd name="connsiteX0" fmla="*/ 0 w 889000"/>
              <a:gd name="connsiteY0" fmla="*/ 368300 h 368300"/>
              <a:gd name="connsiteX1" fmla="*/ 266700 w 889000"/>
              <a:gd name="connsiteY1" fmla="*/ 0 h 368300"/>
              <a:gd name="connsiteX2" fmla="*/ 889000 w 889000"/>
              <a:gd name="connsiteY2" fmla="*/ 0 h 368300"/>
              <a:gd name="connsiteX3" fmla="*/ 889000 w 889000"/>
              <a:gd name="connsiteY3" fmla="*/ 0 h 368300"/>
              <a:gd name="connsiteX4" fmla="*/ 889000 w 889000"/>
              <a:gd name="connsiteY4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368300">
                <a:moveTo>
                  <a:pt x="0" y="368300"/>
                </a:moveTo>
                <a:lnTo>
                  <a:pt x="266700" y="0"/>
                </a:lnTo>
                <a:lnTo>
                  <a:pt x="889000" y="0"/>
                </a:lnTo>
                <a:lnTo>
                  <a:pt x="889000" y="0"/>
                </a:lnTo>
                <a:lnTo>
                  <a:pt x="889000" y="0"/>
                </a:lnTo>
              </a:path>
            </a:pathLst>
          </a:custGeom>
          <a:noFill/>
          <a:ln w="38100">
            <a:solidFill>
              <a:srgbClr val="8C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756BAB9A-4176-4BC1-A787-4F2F837C62CB}"/>
              </a:ext>
            </a:extLst>
          </p:cNvPr>
          <p:cNvSpPr/>
          <p:nvPr/>
        </p:nvSpPr>
        <p:spPr>
          <a:xfrm flipH="1">
            <a:off x="5231475" y="3729446"/>
            <a:ext cx="889000" cy="368300"/>
          </a:xfrm>
          <a:custGeom>
            <a:avLst/>
            <a:gdLst>
              <a:gd name="connsiteX0" fmla="*/ 0 w 889000"/>
              <a:gd name="connsiteY0" fmla="*/ 368300 h 368300"/>
              <a:gd name="connsiteX1" fmla="*/ 266700 w 889000"/>
              <a:gd name="connsiteY1" fmla="*/ 0 h 368300"/>
              <a:gd name="connsiteX2" fmla="*/ 889000 w 889000"/>
              <a:gd name="connsiteY2" fmla="*/ 0 h 368300"/>
              <a:gd name="connsiteX3" fmla="*/ 889000 w 889000"/>
              <a:gd name="connsiteY3" fmla="*/ 0 h 368300"/>
              <a:gd name="connsiteX4" fmla="*/ 889000 w 889000"/>
              <a:gd name="connsiteY4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368300">
                <a:moveTo>
                  <a:pt x="0" y="368300"/>
                </a:moveTo>
                <a:lnTo>
                  <a:pt x="266700" y="0"/>
                </a:lnTo>
                <a:lnTo>
                  <a:pt x="889000" y="0"/>
                </a:lnTo>
                <a:lnTo>
                  <a:pt x="889000" y="0"/>
                </a:lnTo>
                <a:lnTo>
                  <a:pt x="889000" y="0"/>
                </a:lnTo>
              </a:path>
            </a:pathLst>
          </a:custGeom>
          <a:noFill/>
          <a:ln w="38100">
            <a:solidFill>
              <a:srgbClr val="8C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9657E8-DC41-436D-B734-EE26F6E977E8}"/>
              </a:ext>
            </a:extLst>
          </p:cNvPr>
          <p:cNvGrpSpPr/>
          <p:nvPr/>
        </p:nvGrpSpPr>
        <p:grpSpPr>
          <a:xfrm>
            <a:off x="5955375" y="2308860"/>
            <a:ext cx="1042300" cy="1029600"/>
            <a:chOff x="5930900" y="2308860"/>
            <a:chExt cx="1042300" cy="102960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76768ED1-F6DC-43A6-A551-0CCAAA18B7E8}"/>
                </a:ext>
              </a:extLst>
            </p:cNvPr>
            <p:cNvSpPr/>
            <p:nvPr/>
          </p:nvSpPr>
          <p:spPr>
            <a:xfrm>
              <a:off x="5930900" y="2308860"/>
              <a:ext cx="1028700" cy="1028700"/>
            </a:xfrm>
            <a:prstGeom prst="ellipse">
              <a:avLst/>
            </a:prstGeom>
            <a:solidFill>
              <a:srgbClr val="8C7D78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550D9D3-A6D9-4976-9016-322C52231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5943600" y="2308860"/>
              <a:ext cx="1029600" cy="1029600"/>
            </a:xfrm>
            <a:prstGeom prst="ellipse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D9008BC-2953-4CE5-AF73-868D9F351405}"/>
              </a:ext>
            </a:extLst>
          </p:cNvPr>
          <p:cNvGrpSpPr/>
          <p:nvPr/>
        </p:nvGrpSpPr>
        <p:grpSpPr>
          <a:xfrm>
            <a:off x="7208980" y="3066514"/>
            <a:ext cx="1029618" cy="1035055"/>
            <a:chOff x="7184505" y="2308860"/>
            <a:chExt cx="1029618" cy="1035055"/>
          </a:xfrm>
        </p:grpSpPr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A5545CAB-5029-4AAD-B8B6-9762E29B0167}"/>
                </a:ext>
              </a:extLst>
            </p:cNvPr>
            <p:cNvSpPr/>
            <p:nvPr/>
          </p:nvSpPr>
          <p:spPr>
            <a:xfrm>
              <a:off x="7185423" y="2308860"/>
              <a:ext cx="1028700" cy="1028700"/>
            </a:xfrm>
            <a:prstGeom prst="ellipse">
              <a:avLst/>
            </a:prstGeom>
            <a:solidFill>
              <a:srgbClr val="8C7D78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6A550C6-7D4C-4C0B-8A9D-B80D29B4B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184505" y="2314315"/>
              <a:ext cx="1029600" cy="1029600"/>
            </a:xfrm>
            <a:prstGeom prst="ellipse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1682822-D75D-4F62-9489-5A0FC0CB3955}"/>
              </a:ext>
            </a:extLst>
          </p:cNvPr>
          <p:cNvGrpSpPr/>
          <p:nvPr/>
        </p:nvGrpSpPr>
        <p:grpSpPr>
          <a:xfrm>
            <a:off x="5955375" y="3961304"/>
            <a:ext cx="1034868" cy="1029600"/>
            <a:chOff x="5930900" y="3961304"/>
            <a:chExt cx="1034868" cy="1029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077919FD-1DAF-41BA-8C70-028AED8E08E7}"/>
                </a:ext>
              </a:extLst>
            </p:cNvPr>
            <p:cNvSpPr/>
            <p:nvPr/>
          </p:nvSpPr>
          <p:spPr>
            <a:xfrm>
              <a:off x="5930900" y="3961304"/>
              <a:ext cx="1028700" cy="1028700"/>
            </a:xfrm>
            <a:prstGeom prst="ellipse">
              <a:avLst/>
            </a:prstGeom>
            <a:solidFill>
              <a:srgbClr val="8C7D78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B6FA1EB-EB86-4011-8454-7E727D96E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36168" y="3961304"/>
              <a:ext cx="1029600" cy="1029600"/>
            </a:xfrm>
            <a:prstGeom prst="ellipse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33362C1C-D10C-4C64-B0D7-D48B77336DC0}"/>
              </a:ext>
            </a:extLst>
          </p:cNvPr>
          <p:cNvSpPr/>
          <p:nvPr/>
        </p:nvSpPr>
        <p:spPr>
          <a:xfrm>
            <a:off x="3226962" y="2003751"/>
            <a:ext cx="2449013" cy="450685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n-US" sz="2400" spc="3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A4884568-D1DE-4420-8CD7-C59A3D34B7A4}"/>
              </a:ext>
            </a:extLst>
          </p:cNvPr>
          <p:cNvSpPr/>
          <p:nvPr/>
        </p:nvSpPr>
        <p:spPr>
          <a:xfrm>
            <a:off x="3226961" y="3540148"/>
            <a:ext cx="2449013" cy="450685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2400" spc="3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28A56658-9479-46BD-A356-8E79CC70A4E7}"/>
              </a:ext>
            </a:extLst>
          </p:cNvPr>
          <p:cNvSpPr/>
          <p:nvPr/>
        </p:nvSpPr>
        <p:spPr>
          <a:xfrm>
            <a:off x="8583417" y="2617844"/>
            <a:ext cx="2449013" cy="450685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n-US" sz="2400" spc="3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BD722C43-9A43-49B0-BF81-E5CB9B58A256}"/>
              </a:ext>
            </a:extLst>
          </p:cNvPr>
          <p:cNvSpPr txBox="1"/>
          <p:nvPr/>
        </p:nvSpPr>
        <p:spPr>
          <a:xfrm>
            <a:off x="3275676" y="2558615"/>
            <a:ext cx="2400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utewritten" panose="02000503000000000000" pitchFamily="2" charset="0"/>
              </a:rPr>
              <a:t>Pengertian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dan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bunyi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hukum</a:t>
            </a:r>
            <a:r>
              <a:rPr lang="en-US" sz="2000" dirty="0" smtClean="0">
                <a:latin typeface="Cutewritten" panose="02000503000000000000" pitchFamily="2" charset="0"/>
              </a:rPr>
              <a:t> faraday</a:t>
            </a:r>
            <a:endParaRPr lang="en-US" sz="2000" dirty="0">
              <a:latin typeface="Cutewritten" panose="02000503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CF093E7-E92A-4F0A-97D6-36B0D6EBFB23}"/>
              </a:ext>
            </a:extLst>
          </p:cNvPr>
          <p:cNvSpPr txBox="1"/>
          <p:nvPr/>
        </p:nvSpPr>
        <p:spPr>
          <a:xfrm>
            <a:off x="3251318" y="4177766"/>
            <a:ext cx="2400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utewritten" panose="02000503000000000000" pitchFamily="2" charset="0"/>
              </a:rPr>
              <a:t>Gaya </a:t>
            </a:r>
            <a:r>
              <a:rPr lang="en-US" sz="2000" dirty="0" err="1" smtClean="0">
                <a:latin typeface="Cutewritten" panose="02000503000000000000" pitchFamily="2" charset="0"/>
              </a:rPr>
              <a:t>gerak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listrik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induksi</a:t>
            </a:r>
            <a:r>
              <a:rPr lang="en-US" sz="2000" dirty="0" smtClean="0">
                <a:latin typeface="Cutewritten" panose="02000503000000000000" pitchFamily="2" charset="0"/>
              </a:rPr>
              <a:t> (GGL)</a:t>
            </a:r>
            <a:endParaRPr lang="en-US" sz="2000" dirty="0">
              <a:latin typeface="Cutewritten" panose="02000503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57778B6D-6AC2-40F2-931C-2C12547079E9}"/>
              </a:ext>
            </a:extLst>
          </p:cNvPr>
          <p:cNvSpPr txBox="1"/>
          <p:nvPr/>
        </p:nvSpPr>
        <p:spPr>
          <a:xfrm>
            <a:off x="8620069" y="3342397"/>
            <a:ext cx="2400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Cutewritten" panose="02000503000000000000" pitchFamily="2" charset="0"/>
              </a:rPr>
              <a:t>Aplikasi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hukum</a:t>
            </a:r>
            <a:r>
              <a:rPr lang="en-US" sz="2000" dirty="0" smtClean="0">
                <a:latin typeface="Cutewritten" panose="02000503000000000000" pitchFamily="2" charset="0"/>
              </a:rPr>
              <a:t> faraday </a:t>
            </a:r>
            <a:r>
              <a:rPr lang="en-US" sz="2000" dirty="0" err="1" smtClean="0">
                <a:latin typeface="Cutewritten" panose="02000503000000000000" pitchFamily="2" charset="0"/>
              </a:rPr>
              <a:t>dalam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kehidupan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sehari-hari</a:t>
            </a:r>
            <a:endParaRPr lang="en-US" sz="2000" dirty="0">
              <a:latin typeface="Cutewritten" panose="02000503000000000000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CCE35C6A-D8CD-41A2-8CC1-92CA53299BCA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D5602D3A-D67B-4B0A-8A5E-8989F77DA8A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558D5953-3954-471C-8635-CEC9996A866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37A5374E-1CBA-4581-9D44-66FF67BF1AC0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2582ADA7-ABAA-432A-A5D0-E63200340F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A586EC78-4C66-44E8-88B9-C768DF6CB03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CA26458C-76CB-40CF-9120-57C37C855A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71125775-AE49-4B50-8B8A-5A2002C18C0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C4A6F741-B22D-442F-8ABB-710D0427732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250C7080-788B-4A9A-93F5-E583197302E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1ACB6B75-7988-4C55-A9AA-990FF4BFA10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hlinkClick r:id="rId16" action="ppaction://hlinksldjump"/>
              <a:extLst>
                <a:ext uri="{FF2B5EF4-FFF2-40B4-BE49-F238E27FC236}">
                  <a16:creationId xmlns="" xmlns:a16="http://schemas.microsoft.com/office/drawing/2014/main" id="{9986D4FA-C110-4D59-85F5-CFE622A4C00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DC070BDF-E44A-4415-8E29-A6B24A14EA9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CFD2D0B-DD7C-4ED6-BF14-217E8C14F51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hlinkClick r:id="rId17" action="ppaction://hlinksldjump"/>
              <a:extLst>
                <a:ext uri="{FF2B5EF4-FFF2-40B4-BE49-F238E27FC236}">
                  <a16:creationId xmlns="" xmlns:a16="http://schemas.microsoft.com/office/drawing/2014/main" id="{96A6EC45-344B-4EA5-8BA5-B2013DAE192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5" name="Graphic 114" descr="Power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55535F0-8112-44CD-B965-220119B706C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1"/>
                            </p:stCondLst>
                            <p:childTnLst>
                              <p:par>
                                <p:cTn id="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1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1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1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1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1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1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1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7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2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67543" y="916314"/>
            <a:ext cx="10267419" cy="530385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792544B-C8E2-4A57-B17E-E67458FB1A99}"/>
              </a:ext>
            </a:extLst>
          </p:cNvPr>
          <p:cNvSpPr txBox="1"/>
          <p:nvPr/>
        </p:nvSpPr>
        <p:spPr>
          <a:xfrm>
            <a:off x="2116184" y="1835385"/>
            <a:ext cx="690988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Faraday </a:t>
            </a:r>
            <a:r>
              <a:rPr lang="en-US" sz="2400" dirty="0" err="1" smtClean="0">
                <a:latin typeface="Cutewritten" panose="02000503000000000000" pitchFamily="2" charset="0"/>
              </a:rPr>
              <a:t>merupakan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dasar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dari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elektromagnetisme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didalamnya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menjelaskan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bagaimana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arus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dapat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menghasilkan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medan</a:t>
            </a:r>
            <a:r>
              <a:rPr lang="en-US" sz="2400" dirty="0" smtClean="0">
                <a:latin typeface="Cutewritten" panose="02000503000000000000" pitchFamily="2" charset="0"/>
              </a:rPr>
              <a:t> magnet </a:t>
            </a:r>
            <a:r>
              <a:rPr lang="en-US" sz="2400" dirty="0" err="1" smtClean="0">
                <a:latin typeface="Cutewritten" panose="02000503000000000000" pitchFamily="2" charset="0"/>
              </a:rPr>
              <a:t>dan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begitu</a:t>
            </a:r>
            <a:r>
              <a:rPr lang="en-US" sz="2400" dirty="0" smtClean="0">
                <a:latin typeface="Cutewritten" panose="02000503000000000000" pitchFamily="2" charset="0"/>
              </a:rPr>
              <a:t> pula </a:t>
            </a:r>
            <a:r>
              <a:rPr lang="en-US" sz="2400" dirty="0" err="1" smtClean="0">
                <a:latin typeface="Cutewritten" panose="02000503000000000000" pitchFamily="2" charset="0"/>
              </a:rPr>
              <a:t>sebaliknya</a:t>
            </a:r>
            <a:r>
              <a:rPr lang="en-US" sz="2400" dirty="0" smtClean="0">
                <a:latin typeface="Cutewritten" panose="02000503000000000000" pitchFamily="2" charset="0"/>
              </a:rPr>
              <a:t>, </a:t>
            </a:r>
            <a:r>
              <a:rPr lang="en-US" sz="2400" dirty="0" err="1" smtClean="0">
                <a:latin typeface="Cutewritten" panose="02000503000000000000" pitchFamily="2" charset="0"/>
              </a:rPr>
              <a:t>bagaimana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medan</a:t>
            </a:r>
            <a:r>
              <a:rPr lang="en-US" sz="2400" dirty="0" smtClean="0">
                <a:latin typeface="Cutewritten" panose="02000503000000000000" pitchFamily="2" charset="0"/>
              </a:rPr>
              <a:t> magnet </a:t>
            </a:r>
            <a:r>
              <a:rPr lang="en-US" sz="2400" dirty="0" err="1" smtClean="0">
                <a:latin typeface="Cutewritten" panose="02000503000000000000" pitchFamily="2" charset="0"/>
              </a:rPr>
              <a:t>bisa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menghasilkan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arus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sebuah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konduktor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endParaRPr lang="en-US" sz="2400" dirty="0">
              <a:latin typeface="Cutewritten" panose="02000503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40DC740-ADA6-49D7-96B5-AFD495D50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026063" y="1370855"/>
            <a:ext cx="2052723" cy="2417371"/>
          </a:xfrm>
          <a:prstGeom prst="roundRect">
            <a:avLst>
              <a:gd name="adj" fmla="val 11279"/>
            </a:avLst>
          </a:prstGeom>
          <a:solidFill>
            <a:srgbClr val="BCB2AA"/>
          </a:solidFill>
          <a:ln w="28575">
            <a:solidFill>
              <a:srgbClr val="8C7D78"/>
            </a:solidFill>
          </a:ln>
          <a:effectLst/>
        </p:spPr>
      </p:pic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2F2DE6CA-FE60-4118-A8D1-D2BAF67921B2}"/>
              </a:ext>
            </a:extLst>
          </p:cNvPr>
          <p:cNvSpPr/>
          <p:nvPr/>
        </p:nvSpPr>
        <p:spPr>
          <a:xfrm>
            <a:off x="2299063" y="1376166"/>
            <a:ext cx="6612708" cy="450685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Pengertian</a:t>
            </a:r>
            <a:r>
              <a:rPr lang="en-US" sz="2000" spc="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spc="3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000" spc="3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Faraday</a:t>
            </a:r>
            <a:endParaRPr lang="en-US" sz="2000" spc="3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4F15A5D-B961-4ED6-98F7-18BAAFFE99D0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8822452-EBE6-4B29-A119-73C75B7FFF3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D15759F1-2B92-4E4A-AF87-FB4796AAFAE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0D08071-FE87-471A-8067-2DA0A4CB7284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5014F05-A6DB-4767-8532-E0210EBF16B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13693591-B5BF-4964-910C-37220DCFC8A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C71A6D7-A15B-468E-8B09-C2C710F52532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9E390E82-A2CD-45AD-A0B6-B488EC0FD2B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37386D29-ABA8-4F83-BF7E-2B92DBCB9B0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400DC492-F678-4B41-8A5C-A6464E4D82E7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1EC841C-AEA7-44CC-BE37-751077C558A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4ADACF56-93FB-4075-A00B-6FB7008AEDC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A1412EA-E846-4425-82E9-DE7345ADF36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D1B1DB8-E44D-42F3-8933-482E387A3A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DD4433DC-EA67-4E9F-B515-5366298BD2D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4" name="Graphic 73" descr="Power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89BAE06-DD9B-4B90-9922-28A68D3B6BF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Rectangle: Rounded Corners 63">
            <a:extLst>
              <a:ext uri="{FF2B5EF4-FFF2-40B4-BE49-F238E27FC236}">
                <a16:creationId xmlns="" xmlns:a16="http://schemas.microsoft.com/office/drawing/2014/main" id="{2F2DE6CA-FE60-4118-A8D1-D2BAF67921B2}"/>
              </a:ext>
            </a:extLst>
          </p:cNvPr>
          <p:cNvSpPr/>
          <p:nvPr/>
        </p:nvSpPr>
        <p:spPr>
          <a:xfrm>
            <a:off x="2451462" y="274518"/>
            <a:ext cx="8338457" cy="450685"/>
          </a:xfrm>
          <a:prstGeom prst="roundRect">
            <a:avLst>
              <a:gd name="adj" fmla="val 1988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PENGERTIAN DAN BUNYI HUKUM FARADAY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792544B-C8E2-4A57-B17E-E67458FB1A99}"/>
              </a:ext>
            </a:extLst>
          </p:cNvPr>
          <p:cNvSpPr txBox="1"/>
          <p:nvPr/>
        </p:nvSpPr>
        <p:spPr>
          <a:xfrm>
            <a:off x="2216331" y="3892730"/>
            <a:ext cx="8756469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Faraday </a:t>
            </a:r>
            <a:r>
              <a:rPr lang="en-US" sz="2400" dirty="0" err="1" smtClean="0">
                <a:latin typeface="Cutewritten" panose="02000503000000000000" pitchFamily="2" charset="0"/>
              </a:rPr>
              <a:t>tersebut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kemudian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dapat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menjadi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dasar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dari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prinsip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kerja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dari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Induktor</a:t>
            </a:r>
            <a:r>
              <a:rPr lang="en-US" sz="2400" dirty="0" smtClean="0">
                <a:latin typeface="Cutewritten" panose="02000503000000000000" pitchFamily="2" charset="0"/>
              </a:rPr>
              <a:t>, Solenoid, </a:t>
            </a:r>
            <a:r>
              <a:rPr lang="en-US" sz="2400" dirty="0" err="1" smtClean="0">
                <a:latin typeface="Cutewritten" panose="02000503000000000000" pitchFamily="2" charset="0"/>
              </a:rPr>
              <a:t>Transformator</a:t>
            </a:r>
            <a:r>
              <a:rPr lang="en-US" sz="2400" dirty="0" smtClean="0">
                <a:latin typeface="Cutewritten" panose="02000503000000000000" pitchFamily="2" charset="0"/>
              </a:rPr>
              <a:t>, Motor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, </a:t>
            </a:r>
            <a:r>
              <a:rPr lang="en-US" sz="2400" dirty="0" err="1" smtClean="0">
                <a:latin typeface="Cutewritten" panose="02000503000000000000" pitchFamily="2" charset="0"/>
              </a:rPr>
              <a:t>dan</a:t>
            </a:r>
            <a:r>
              <a:rPr lang="en-US" sz="2400" dirty="0" smtClean="0">
                <a:latin typeface="Cutewritten" panose="02000503000000000000" pitchFamily="2" charset="0"/>
              </a:rPr>
              <a:t> Generator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tersebut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juga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sering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dinamai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Elektromagnetik</a:t>
            </a:r>
            <a:r>
              <a:rPr lang="en-US" sz="2400" dirty="0" smtClean="0">
                <a:latin typeface="Cutewritten" panose="02000503000000000000" pitchFamily="2" charset="0"/>
              </a:rPr>
              <a:t> Faraday, </a:t>
            </a:r>
            <a:r>
              <a:rPr lang="en-US" sz="2400" dirty="0" err="1" smtClean="0">
                <a:latin typeface="Cutewritten" panose="02000503000000000000" pitchFamily="2" charset="0"/>
              </a:rPr>
              <a:t>dan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hukum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tersebut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juga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pertama</a:t>
            </a:r>
            <a:r>
              <a:rPr lang="en-US" sz="2400" dirty="0" smtClean="0">
                <a:latin typeface="Cutewritten" panose="02000503000000000000" pitchFamily="2" charset="0"/>
              </a:rPr>
              <a:t> kali </a:t>
            </a:r>
            <a:r>
              <a:rPr lang="en-US" sz="2400" dirty="0" err="1" smtClean="0">
                <a:latin typeface="Cutewritten" panose="02000503000000000000" pitchFamily="2" charset="0"/>
              </a:rPr>
              <a:t>sijelaskan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oleh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seorang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fisikawan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asal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inggris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bernama</a:t>
            </a:r>
            <a:r>
              <a:rPr lang="en-US" sz="2400" dirty="0" smtClean="0">
                <a:latin typeface="Cutewritten" panose="02000503000000000000" pitchFamily="2" charset="0"/>
              </a:rPr>
              <a:t> Michael </a:t>
            </a:r>
            <a:r>
              <a:rPr lang="en-US" sz="2400" dirty="0" smtClean="0">
                <a:latin typeface="Cutewritten" panose="02000503000000000000" pitchFamily="2" charset="0"/>
              </a:rPr>
              <a:t>Faraday.</a:t>
            </a:r>
            <a:endParaRPr lang="en-US" sz="2400" dirty="0">
              <a:latin typeface="Cutewritt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67543" y="916314"/>
            <a:ext cx="10267419" cy="5303850"/>
            <a:chOff x="2654436" y="563613"/>
            <a:chExt cx="9180526" cy="5303850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792544B-C8E2-4A57-B17E-E67458FB1A99}"/>
              </a:ext>
            </a:extLst>
          </p:cNvPr>
          <p:cNvSpPr txBox="1"/>
          <p:nvPr/>
        </p:nvSpPr>
        <p:spPr>
          <a:xfrm>
            <a:off x="5904417" y="1907177"/>
            <a:ext cx="455893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Elektromagnetik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merupakan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gejala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munculnya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suatu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gaya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atauGGL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didalam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sebuah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kumparan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apabila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adanya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perubahan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fluks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magnetik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konduktor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pada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kumparan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maupun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apabila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konduktor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tersebut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bergerak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secara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relatif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melintasi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medan</a:t>
            </a:r>
            <a:r>
              <a:rPr lang="en-US" sz="2400" dirty="0" smtClean="0">
                <a:latin typeface="Cutewritten" panose="02000503000000000000" pitchFamily="2" charset="0"/>
              </a:rPr>
              <a:t> magnet.</a:t>
            </a:r>
            <a:endParaRPr lang="en-US" sz="2400" dirty="0">
              <a:latin typeface="Cutewritten" panose="02000503000000000000" pitchFamily="2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="" xmlns:a16="http://schemas.microsoft.com/office/drawing/2014/main" id="{1EBC3A84-FC1A-4992-A323-726BCE2E4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44513" y="1394722"/>
            <a:ext cx="3315761" cy="4365997"/>
          </a:xfrm>
          <a:prstGeom prst="roundRect">
            <a:avLst>
              <a:gd name="adj" fmla="val 11279"/>
            </a:avLst>
          </a:prstGeom>
          <a:solidFill>
            <a:srgbClr val="BCB2AA"/>
          </a:solidFill>
          <a:ln w="28575">
            <a:solidFill>
              <a:srgbClr val="8C7D78"/>
            </a:solidFill>
          </a:ln>
          <a:effectLst/>
        </p:spPr>
      </p:pic>
      <p:grpSp>
        <p:nvGrpSpPr>
          <p:cNvPr id="4" name="Group 37">
            <a:extLst>
              <a:ext uri="{FF2B5EF4-FFF2-40B4-BE49-F238E27FC236}">
                <a16:creationId xmlns="" xmlns:a16="http://schemas.microsoft.com/office/drawing/2014/main" id="{E4F15A5D-B961-4ED6-98F7-18BAAFFE99D0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8822452-EBE6-4B29-A119-73C75B7FFF3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D15759F1-2B92-4E4A-AF87-FB4796AAFAE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="" xmlns:a16="http://schemas.microsoft.com/office/drawing/2014/main" id="{90D08071-FE87-471A-8067-2DA0A4CB7284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5014F05-A6DB-4767-8532-E0210EBF16B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13693591-B5BF-4964-910C-37220DCFC8A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43">
            <a:extLst>
              <a:ext uri="{FF2B5EF4-FFF2-40B4-BE49-F238E27FC236}">
                <a16:creationId xmlns="" xmlns:a16="http://schemas.microsoft.com/office/drawing/2014/main" id="{0C71A6D7-A15B-468E-8B09-C2C710F52532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9E390E82-A2CD-45AD-A0B6-B488EC0FD2B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37386D29-ABA8-4F83-BF7E-2B92DBCB9B0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5">
            <a:extLst>
              <a:ext uri="{FF2B5EF4-FFF2-40B4-BE49-F238E27FC236}">
                <a16:creationId xmlns="" xmlns:a16="http://schemas.microsoft.com/office/drawing/2014/main" id="{400DC492-F678-4B41-8A5C-A6464E4D82E7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1EC841C-AEA7-44CC-BE37-751077C558A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4ADACF56-93FB-4075-A00B-6FB7008AEDC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0">
            <a:extLst>
              <a:ext uri="{FF2B5EF4-FFF2-40B4-BE49-F238E27FC236}">
                <a16:creationId xmlns="" xmlns:a16="http://schemas.microsoft.com/office/drawing/2014/main" id="{EA1412EA-E846-4425-82E9-DE7345ADF36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D1B1DB8-E44D-42F3-8933-482E387A3A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DD4433DC-EA67-4E9F-B515-5366298BD2D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4" name="Graphic 73" descr="Power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89BAE06-DD9B-4B90-9922-28A68D3B6BF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Rectangle: Rounded Corners 63">
            <a:extLst>
              <a:ext uri="{FF2B5EF4-FFF2-40B4-BE49-F238E27FC236}">
                <a16:creationId xmlns="" xmlns:a16="http://schemas.microsoft.com/office/drawing/2014/main" id="{2F2DE6CA-FE60-4118-A8D1-D2BAF67921B2}"/>
              </a:ext>
            </a:extLst>
          </p:cNvPr>
          <p:cNvSpPr/>
          <p:nvPr/>
        </p:nvSpPr>
        <p:spPr>
          <a:xfrm>
            <a:off x="2451462" y="274518"/>
            <a:ext cx="8338457" cy="450685"/>
          </a:xfrm>
          <a:prstGeom prst="roundRect">
            <a:avLst>
              <a:gd name="adj" fmla="val 1988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PENGERTIAN DAN BUNYI HUKUM FARADAY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E712CD2-1E74-4A1E-8131-1377462A92B4}"/>
              </a:ext>
            </a:extLst>
          </p:cNvPr>
          <p:cNvGrpSpPr/>
          <p:nvPr/>
        </p:nvGrpSpPr>
        <p:grpSpPr>
          <a:xfrm>
            <a:off x="1663886" y="406859"/>
            <a:ext cx="4305839" cy="3538124"/>
            <a:chOff x="2774230" y="563613"/>
            <a:chExt cx="4802227" cy="4004386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774230" y="563613"/>
              <a:ext cx="4802227" cy="4004386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1E4C9929-7523-4B89-9C68-E8C6EF8AF11F}"/>
                </a:ext>
              </a:extLst>
            </p:cNvPr>
            <p:cNvSpPr/>
            <p:nvPr/>
          </p:nvSpPr>
          <p:spPr>
            <a:xfrm>
              <a:off x="2911763" y="1122659"/>
              <a:ext cx="4489145" cy="3275827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1B76B43-7480-487D-AD41-A583347DF977}"/>
                </a:ext>
              </a:extLst>
            </p:cNvPr>
            <p:cNvGrpSpPr/>
            <p:nvPr/>
          </p:nvGrpSpPr>
          <p:grpSpPr>
            <a:xfrm>
              <a:off x="6305399" y="712656"/>
              <a:ext cx="1095509" cy="300750"/>
              <a:chOff x="6219691" y="608805"/>
              <a:chExt cx="1095509" cy="300750"/>
            </a:xfrm>
          </p:grpSpPr>
          <p:sp>
            <p:nvSpPr>
              <p:cNvPr id="3" name="Oval 2">
                <a:extLst>
                  <a:ext uri="{FF2B5EF4-FFF2-40B4-BE49-F238E27FC236}">
                    <a16:creationId xmlns="" xmlns:a16="http://schemas.microsoft.com/office/drawing/2014/main" id="{830CCAD2-5000-40B1-866A-B566050C9523}"/>
                  </a:ext>
                </a:extLst>
              </p:cNvPr>
              <p:cNvSpPr/>
              <p:nvPr/>
            </p:nvSpPr>
            <p:spPr>
              <a:xfrm>
                <a:off x="7014450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BBC97D8-35F0-4A60-B843-F67E7D299820}"/>
                  </a:ext>
                </a:extLst>
              </p:cNvPr>
              <p:cNvSpPr/>
              <p:nvPr/>
            </p:nvSpPr>
            <p:spPr>
              <a:xfrm>
                <a:off x="6617071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CACA6777-74DD-41EB-852C-D9BE43EC5664}"/>
                  </a:ext>
                </a:extLst>
              </p:cNvPr>
              <p:cNvSpPr/>
              <p:nvPr/>
            </p:nvSpPr>
            <p:spPr>
              <a:xfrm>
                <a:off x="6219691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585751-5523-4665-9E1C-11C3AB8CE76D}"/>
              </a:ext>
            </a:extLst>
          </p:cNvPr>
          <p:cNvSpPr txBox="1"/>
          <p:nvPr/>
        </p:nvSpPr>
        <p:spPr>
          <a:xfrm>
            <a:off x="1685107" y="433637"/>
            <a:ext cx="352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Bunyi</a:t>
            </a:r>
            <a:r>
              <a:rPr lang="en-US" sz="21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1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1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Faraday 1</a:t>
            </a:r>
            <a:endParaRPr lang="en-US" sz="2100" dirty="0">
              <a:ln w="19050">
                <a:noFill/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9E51383-E47F-4AAD-A83F-772E0746504D}"/>
              </a:ext>
            </a:extLst>
          </p:cNvPr>
          <p:cNvSpPr txBox="1"/>
          <p:nvPr/>
        </p:nvSpPr>
        <p:spPr>
          <a:xfrm>
            <a:off x="1802975" y="1013209"/>
            <a:ext cx="364423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 smtClean="0">
                <a:latin typeface="Cutewritten" panose="02000503000000000000" pitchFamily="2" charset="0"/>
              </a:rPr>
              <a:t>Segala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perubahaan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medan</a:t>
            </a:r>
            <a:r>
              <a:rPr lang="en-US" sz="2500" dirty="0" smtClean="0">
                <a:latin typeface="Cutewritten" panose="02000503000000000000" pitchFamily="2" charset="0"/>
              </a:rPr>
              <a:t> magnet </a:t>
            </a:r>
            <a:r>
              <a:rPr lang="en-US" sz="2500" dirty="0" err="1" smtClean="0">
                <a:latin typeface="Cutewritten" panose="02000503000000000000" pitchFamily="2" charset="0"/>
              </a:rPr>
              <a:t>di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kumparan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akan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dapat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menyebabkan</a:t>
            </a:r>
            <a:r>
              <a:rPr lang="en-US" sz="2500" dirty="0" smtClean="0">
                <a:latin typeface="Cutewritten" panose="02000503000000000000" pitchFamily="2" charset="0"/>
              </a:rPr>
              <a:t> Gaya </a:t>
            </a:r>
            <a:r>
              <a:rPr lang="en-US" sz="2500" dirty="0" err="1" smtClean="0">
                <a:latin typeface="Cutewritten" panose="02000503000000000000" pitchFamily="2" charset="0"/>
              </a:rPr>
              <a:t>Gerak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Listrik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atau</a:t>
            </a:r>
            <a:r>
              <a:rPr lang="en-US" sz="2500" dirty="0" smtClean="0">
                <a:latin typeface="Cutewritten" panose="02000503000000000000" pitchFamily="2" charset="0"/>
              </a:rPr>
              <a:t> GGL yang </a:t>
            </a:r>
            <a:r>
              <a:rPr lang="en-US" sz="2500" dirty="0" err="1" smtClean="0">
                <a:latin typeface="Cutewritten" panose="02000503000000000000" pitchFamily="2" charset="0"/>
              </a:rPr>
              <a:t>juga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diinduksikan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oleh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kumparan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tersebut</a:t>
            </a:r>
            <a:endParaRPr lang="en-US" sz="2500" dirty="0">
              <a:latin typeface="Cutewritten" panose="02000503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B08109F-BAEA-48CA-86DF-8CBA716250B2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4595296-BE83-407B-BEDF-E5D5140F2F5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0F15E1E6-C400-4209-98C7-3E3D30B2E10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AD7B985-CE01-4233-BBE0-F29347D60349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88BA26F-F7EB-4C8C-B22E-CC5274E4D770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1544475A-B282-4CA1-A101-418667595BD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AB3E2F8F-3E08-47B3-B9FD-E9AFAEF089DC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9EF30C08-E980-4364-B033-E639CFB1C93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F85DA6C7-2A33-49CA-B47E-A9DC191FE2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806A0AFB-5E71-437D-A8CF-A94257E436CF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9FD0763-E9D5-4761-8D9A-C9664241D70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777AF468-D023-4DAF-B266-8D10CFFEE70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604F7466-3A0B-43AF-9CEF-83996A0EFC2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B727C90A-C1D4-424C-9769-92CD3B2F9CE4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B52E32C0-D25D-478F-A653-1460B742D7E4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6" name="Graphic 75" descr="Power">
            <a:hlinkClick r:id="rId15" action="ppaction://hlinksldjump"/>
            <a:extLst>
              <a:ext uri="{FF2B5EF4-FFF2-40B4-BE49-F238E27FC236}">
                <a16:creationId xmlns="" xmlns:a16="http://schemas.microsoft.com/office/drawing/2014/main" id="{07C3C1F4-C8DC-4B84-B8D8-81E954EBF64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D585751-5523-4665-9E1C-11C3AB8CE76D}"/>
              </a:ext>
            </a:extLst>
          </p:cNvPr>
          <p:cNvSpPr txBox="1"/>
          <p:nvPr/>
        </p:nvSpPr>
        <p:spPr>
          <a:xfrm>
            <a:off x="8094969" y="207214"/>
            <a:ext cx="3792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err="1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Bunyi</a:t>
            </a:r>
            <a:r>
              <a:rPr lang="en-US" sz="2400" spc="300" dirty="0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spc="300" dirty="0" err="1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dan</a:t>
            </a:r>
            <a:r>
              <a:rPr lang="en-US" sz="2400" spc="300" dirty="0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spc="300" dirty="0" err="1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Rumus</a:t>
            </a:r>
            <a:r>
              <a:rPr lang="en-US" sz="2400" spc="300" dirty="0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spc="300" dirty="0" err="1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400" spc="300" dirty="0" smtClean="0">
                <a:ln w="190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Faraday</a:t>
            </a:r>
            <a:endParaRPr lang="en-US" sz="2400" spc="300" dirty="0">
              <a:ln w="190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503920" y="1045027"/>
            <a:ext cx="3069771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277493" y="1092923"/>
            <a:ext cx="3069771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E712CD2-1E74-4A1E-8131-1377462A92B4}"/>
              </a:ext>
            </a:extLst>
          </p:cNvPr>
          <p:cNvGrpSpPr/>
          <p:nvPr/>
        </p:nvGrpSpPr>
        <p:grpSpPr>
          <a:xfrm>
            <a:off x="5344794" y="1129414"/>
            <a:ext cx="6046017" cy="2319180"/>
            <a:chOff x="2774230" y="563613"/>
            <a:chExt cx="4802227" cy="4004386"/>
          </a:xfrm>
        </p:grpSpPr>
        <p:sp>
          <p:nvSpPr>
            <p:cNvPr id="54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774230" y="563613"/>
              <a:ext cx="4802227" cy="4004386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223">
              <a:extLst>
                <a:ext uri="{FF2B5EF4-FFF2-40B4-BE49-F238E27FC236}">
                  <a16:creationId xmlns="" xmlns:a16="http://schemas.microsoft.com/office/drawing/2014/main" id="{1E4C9929-7523-4B89-9C68-E8C6EF8AF11F}"/>
                </a:ext>
              </a:extLst>
            </p:cNvPr>
            <p:cNvSpPr/>
            <p:nvPr/>
          </p:nvSpPr>
          <p:spPr>
            <a:xfrm>
              <a:off x="2911763" y="1122659"/>
              <a:ext cx="4489145" cy="3275827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61B76B43-7480-487D-AD41-A583347DF977}"/>
                </a:ext>
              </a:extLst>
            </p:cNvPr>
            <p:cNvGrpSpPr/>
            <p:nvPr/>
          </p:nvGrpSpPr>
          <p:grpSpPr>
            <a:xfrm>
              <a:off x="6305399" y="712656"/>
              <a:ext cx="1095509" cy="300750"/>
              <a:chOff x="6219691" y="608805"/>
              <a:chExt cx="1095509" cy="300750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830CCAD2-5000-40B1-866A-B566050C9523}"/>
                  </a:ext>
                </a:extLst>
              </p:cNvPr>
              <p:cNvSpPr/>
              <p:nvPr/>
            </p:nvSpPr>
            <p:spPr>
              <a:xfrm>
                <a:off x="7014450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ABBC97D8-35F0-4A60-B843-F67E7D299820}"/>
                  </a:ext>
                </a:extLst>
              </p:cNvPr>
              <p:cNvSpPr/>
              <p:nvPr/>
            </p:nvSpPr>
            <p:spPr>
              <a:xfrm>
                <a:off x="6617071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CACA6777-74DD-41EB-852C-D9BE43EC5664}"/>
                  </a:ext>
                </a:extLst>
              </p:cNvPr>
              <p:cNvSpPr/>
              <p:nvPr/>
            </p:nvSpPr>
            <p:spPr>
              <a:xfrm>
                <a:off x="6219691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D585751-5523-4665-9E1C-11C3AB8CE76D}"/>
              </a:ext>
            </a:extLst>
          </p:cNvPr>
          <p:cNvSpPr txBox="1"/>
          <p:nvPr/>
        </p:nvSpPr>
        <p:spPr>
          <a:xfrm>
            <a:off x="5331049" y="1181934"/>
            <a:ext cx="3526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Bunyi</a:t>
            </a:r>
            <a:r>
              <a:rPr lang="en-US" sz="21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2100" dirty="0" err="1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Hukum</a:t>
            </a:r>
            <a:r>
              <a:rPr lang="en-US" sz="21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 Faraday </a:t>
            </a:r>
            <a:r>
              <a:rPr lang="en-US" sz="2100" dirty="0" smtClean="0">
                <a:ln w="19050">
                  <a:noFill/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n-US" sz="2100" dirty="0">
              <a:ln w="19050">
                <a:noFill/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9E51383-E47F-4AAD-A83F-772E0746504D}"/>
              </a:ext>
            </a:extLst>
          </p:cNvPr>
          <p:cNvSpPr txBox="1"/>
          <p:nvPr/>
        </p:nvSpPr>
        <p:spPr>
          <a:xfrm>
            <a:off x="5526912" y="1619351"/>
            <a:ext cx="5380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 smtClean="0">
                <a:latin typeface="Cutewritten" panose="02000503000000000000" pitchFamily="2" charset="0"/>
              </a:rPr>
              <a:t>Tegangan</a:t>
            </a:r>
            <a:r>
              <a:rPr lang="en-US" sz="2500" dirty="0" smtClean="0">
                <a:latin typeface="Cutewritten" panose="02000503000000000000" pitchFamily="2" charset="0"/>
              </a:rPr>
              <a:t> Gaya </a:t>
            </a:r>
            <a:r>
              <a:rPr lang="en-US" sz="2500" dirty="0" err="1" smtClean="0">
                <a:latin typeface="Cutewritten" panose="02000503000000000000" pitchFamily="2" charset="0"/>
              </a:rPr>
              <a:t>Gerak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Listrik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induksi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didalam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suatu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rangkaian</a:t>
            </a:r>
            <a:r>
              <a:rPr lang="en-US" sz="2500" dirty="0" smtClean="0">
                <a:latin typeface="Cutewritten" panose="02000503000000000000" pitchFamily="2" charset="0"/>
              </a:rPr>
              <a:t> yang </a:t>
            </a:r>
            <a:r>
              <a:rPr lang="en-US" sz="2500" dirty="0" err="1" smtClean="0">
                <a:latin typeface="Cutewritten" panose="02000503000000000000" pitchFamily="2" charset="0"/>
              </a:rPr>
              <a:t>tertutup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merupakan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sebanding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dengan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suatu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kecepatan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perubahan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fluks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terhadap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waktu</a:t>
            </a:r>
            <a:endParaRPr lang="en-US" sz="2500" dirty="0">
              <a:latin typeface="Cutewritten" panose="02000503000000000000" pitchFamily="2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4E712CD2-1E74-4A1E-8131-1377462A92B4}"/>
              </a:ext>
            </a:extLst>
          </p:cNvPr>
          <p:cNvGrpSpPr/>
          <p:nvPr/>
        </p:nvGrpSpPr>
        <p:grpSpPr>
          <a:xfrm>
            <a:off x="2532311" y="3568071"/>
            <a:ext cx="8571118" cy="2284090"/>
            <a:chOff x="2774230" y="563613"/>
            <a:chExt cx="4802227" cy="4004386"/>
          </a:xfrm>
        </p:grpSpPr>
        <p:sp>
          <p:nvSpPr>
            <p:cNvPr id="78" name="Rectangle: Rounded Corners 209">
              <a:extLst>
                <a:ext uri="{FF2B5EF4-FFF2-40B4-BE49-F238E27FC236}">
                  <a16:creationId xmlns=""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774230" y="563613"/>
              <a:ext cx="4802227" cy="4004386"/>
            </a:xfrm>
            <a:prstGeom prst="roundRect">
              <a:avLst>
                <a:gd name="adj" fmla="val 4546"/>
              </a:avLst>
            </a:prstGeom>
            <a:solidFill>
              <a:srgbClr val="BCB2AA"/>
            </a:solidFill>
            <a:ln w="19050">
              <a:solidFill>
                <a:srgbClr val="8C7D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223">
              <a:extLst>
                <a:ext uri="{FF2B5EF4-FFF2-40B4-BE49-F238E27FC236}">
                  <a16:creationId xmlns="" xmlns:a16="http://schemas.microsoft.com/office/drawing/2014/main" id="{1E4C9929-7523-4B89-9C68-E8C6EF8AF11F}"/>
                </a:ext>
              </a:extLst>
            </p:cNvPr>
            <p:cNvSpPr/>
            <p:nvPr/>
          </p:nvSpPr>
          <p:spPr>
            <a:xfrm>
              <a:off x="2911763" y="1122659"/>
              <a:ext cx="4489145" cy="3275827"/>
            </a:xfrm>
            <a:prstGeom prst="roundRect">
              <a:avLst>
                <a:gd name="adj" fmla="val 4260"/>
              </a:avLst>
            </a:prstGeom>
            <a:solidFill>
              <a:schemeClr val="bg2"/>
            </a:solidFill>
            <a:ln>
              <a:solidFill>
                <a:srgbClr val="8C7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80" name="Group 55">
              <a:extLst>
                <a:ext uri="{FF2B5EF4-FFF2-40B4-BE49-F238E27FC236}">
                  <a16:creationId xmlns="" xmlns:a16="http://schemas.microsoft.com/office/drawing/2014/main" id="{61B76B43-7480-487D-AD41-A583347DF977}"/>
                </a:ext>
              </a:extLst>
            </p:cNvPr>
            <p:cNvGrpSpPr/>
            <p:nvPr/>
          </p:nvGrpSpPr>
          <p:grpSpPr>
            <a:xfrm>
              <a:off x="6305399" y="712656"/>
              <a:ext cx="1095509" cy="300750"/>
              <a:chOff x="6219691" y="608805"/>
              <a:chExt cx="1095509" cy="300750"/>
            </a:xfrm>
          </p:grpSpPr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830CCAD2-5000-40B1-866A-B566050C9523}"/>
                  </a:ext>
                </a:extLst>
              </p:cNvPr>
              <p:cNvSpPr/>
              <p:nvPr/>
            </p:nvSpPr>
            <p:spPr>
              <a:xfrm>
                <a:off x="7014450" y="608805"/>
                <a:ext cx="300750" cy="300750"/>
              </a:xfrm>
              <a:prstGeom prst="ellipse">
                <a:avLst/>
              </a:prstGeom>
              <a:solidFill>
                <a:srgbClr val="B4AF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ABBC97D8-35F0-4A60-B843-F67E7D299820}"/>
                  </a:ext>
                </a:extLst>
              </p:cNvPr>
              <p:cNvSpPr/>
              <p:nvPr/>
            </p:nvSpPr>
            <p:spPr>
              <a:xfrm>
                <a:off x="6617071" y="608805"/>
                <a:ext cx="300750" cy="300750"/>
              </a:xfrm>
              <a:prstGeom prst="ellipse">
                <a:avLst/>
              </a:prstGeom>
              <a:solidFill>
                <a:srgbClr val="FFD77D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CACA6777-74DD-41EB-852C-D9BE43EC5664}"/>
                  </a:ext>
                </a:extLst>
              </p:cNvPr>
              <p:cNvSpPr/>
              <p:nvPr/>
            </p:nvSpPr>
            <p:spPr>
              <a:xfrm>
                <a:off x="6219691" y="608805"/>
                <a:ext cx="300750" cy="300750"/>
              </a:xfrm>
              <a:prstGeom prst="ellipse">
                <a:avLst/>
              </a:prstGeom>
              <a:solidFill>
                <a:srgbClr val="D79182"/>
              </a:solidFill>
              <a:ln>
                <a:solidFill>
                  <a:srgbClr val="5F5A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79E51383-E47F-4AAD-A83F-772E0746504D}"/>
              </a:ext>
            </a:extLst>
          </p:cNvPr>
          <p:cNvSpPr txBox="1"/>
          <p:nvPr/>
        </p:nvSpPr>
        <p:spPr>
          <a:xfrm>
            <a:off x="2782430" y="3849511"/>
            <a:ext cx="2573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utewritten" panose="02000503000000000000" pitchFamily="2" charset="0"/>
              </a:rPr>
              <a:t>Tetapi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adapun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penggabungan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antara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kedua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hukum</a:t>
            </a:r>
            <a:r>
              <a:rPr lang="en-US" sz="2000" dirty="0" smtClean="0">
                <a:latin typeface="Cutewritten" panose="02000503000000000000" pitchFamily="2" charset="0"/>
              </a:rPr>
              <a:t> Faraday </a:t>
            </a:r>
            <a:r>
              <a:rPr lang="en-US" sz="2000" dirty="0" err="1" smtClean="0">
                <a:latin typeface="Cutewritten" panose="02000503000000000000" pitchFamily="2" charset="0"/>
              </a:rPr>
              <a:t>diatas</a:t>
            </a:r>
            <a:r>
              <a:rPr lang="en-US" sz="2000" dirty="0" smtClean="0">
                <a:latin typeface="Cutewritten" panose="02000503000000000000" pitchFamily="2" charset="0"/>
              </a:rPr>
              <a:t> yang </a:t>
            </a:r>
            <a:r>
              <a:rPr lang="en-US" sz="2000" dirty="0" err="1" smtClean="0">
                <a:latin typeface="Cutewritten" panose="02000503000000000000" pitchFamily="2" charset="0"/>
              </a:rPr>
              <a:t>menjadi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satu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pernyataan</a:t>
            </a:r>
            <a:r>
              <a:rPr lang="en-US" sz="2000" dirty="0" smtClean="0">
                <a:latin typeface="Cutewritten" panose="02000503000000000000" pitchFamily="2" charset="0"/>
              </a:rPr>
              <a:t>, </a:t>
            </a:r>
            <a:r>
              <a:rPr lang="en-US" sz="2000" dirty="0" err="1" smtClean="0">
                <a:latin typeface="Cutewritten" panose="02000503000000000000" pitchFamily="2" charset="0"/>
              </a:rPr>
              <a:t>yakni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sebagai</a:t>
            </a:r>
            <a:r>
              <a:rPr lang="en-US" sz="2000" dirty="0" smtClean="0">
                <a:latin typeface="Cutewritten" panose="02000503000000000000" pitchFamily="2" charset="0"/>
              </a:rPr>
              <a:t> </a:t>
            </a:r>
            <a:r>
              <a:rPr lang="en-US" sz="2000" dirty="0" err="1" smtClean="0">
                <a:latin typeface="Cutewritten" panose="02000503000000000000" pitchFamily="2" charset="0"/>
              </a:rPr>
              <a:t>berikut</a:t>
            </a:r>
            <a:r>
              <a:rPr lang="en-US" sz="2000" dirty="0" smtClean="0">
                <a:latin typeface="Cutewritten" panose="02000503000000000000" pitchFamily="2" charset="0"/>
              </a:rPr>
              <a:t> :</a:t>
            </a:r>
            <a:endParaRPr lang="en-US" sz="2000" dirty="0">
              <a:latin typeface="Cutewritten" panose="02000503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9E51383-E47F-4AAD-A83F-772E0746504D}"/>
              </a:ext>
            </a:extLst>
          </p:cNvPr>
          <p:cNvSpPr txBox="1"/>
          <p:nvPr/>
        </p:nvSpPr>
        <p:spPr>
          <a:xfrm>
            <a:off x="5159828" y="4027401"/>
            <a:ext cx="55647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Cutewritten" panose="02000503000000000000" pitchFamily="2" charset="0"/>
              </a:rPr>
              <a:t>Segala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perubahan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medan</a:t>
            </a:r>
            <a:r>
              <a:rPr lang="en-US" sz="2500" dirty="0" smtClean="0">
                <a:latin typeface="Cutewritten" panose="02000503000000000000" pitchFamily="2" charset="0"/>
              </a:rPr>
              <a:t> magnet yang </a:t>
            </a:r>
            <a:r>
              <a:rPr lang="en-US" sz="2500" dirty="0" err="1" smtClean="0">
                <a:latin typeface="Cutewritten" panose="02000503000000000000" pitchFamily="2" charset="0"/>
              </a:rPr>
              <a:t>ada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di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kumparan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akan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dapat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menyebabkan</a:t>
            </a:r>
            <a:r>
              <a:rPr lang="en-US" sz="2500" dirty="0" smtClean="0">
                <a:latin typeface="Cutewritten" panose="02000503000000000000" pitchFamily="2" charset="0"/>
              </a:rPr>
              <a:t> Gaya </a:t>
            </a:r>
            <a:r>
              <a:rPr lang="en-US" sz="2500" dirty="0" err="1" smtClean="0">
                <a:latin typeface="Cutewritten" panose="02000503000000000000" pitchFamily="2" charset="0"/>
              </a:rPr>
              <a:t>Gerak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Listrik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atau</a:t>
            </a:r>
            <a:r>
              <a:rPr lang="en-US" sz="2500" dirty="0" smtClean="0">
                <a:latin typeface="Cutewritten" panose="02000503000000000000" pitchFamily="2" charset="0"/>
              </a:rPr>
              <a:t> GGL </a:t>
            </a:r>
            <a:r>
              <a:rPr lang="en-US" sz="2500" dirty="0" err="1" smtClean="0">
                <a:latin typeface="Cutewritten" panose="02000503000000000000" pitchFamily="2" charset="0"/>
              </a:rPr>
              <a:t>Induksi</a:t>
            </a:r>
            <a:r>
              <a:rPr lang="en-US" sz="2500" dirty="0" smtClean="0">
                <a:latin typeface="Cutewritten" panose="02000503000000000000" pitchFamily="2" charset="0"/>
              </a:rPr>
              <a:t> yang </a:t>
            </a:r>
            <a:r>
              <a:rPr lang="en-US" sz="2500" dirty="0" err="1" smtClean="0">
                <a:latin typeface="Cutewritten" panose="02000503000000000000" pitchFamily="2" charset="0"/>
              </a:rPr>
              <a:t>juga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sebanding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dengan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suatu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laju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perubahan</a:t>
            </a:r>
            <a:r>
              <a:rPr lang="en-US" sz="2500" dirty="0" smtClean="0">
                <a:latin typeface="Cutewritten" panose="02000503000000000000" pitchFamily="2" charset="0"/>
              </a:rPr>
              <a:t> </a:t>
            </a:r>
            <a:r>
              <a:rPr lang="en-US" sz="2500" dirty="0" err="1" smtClean="0">
                <a:latin typeface="Cutewritten" panose="02000503000000000000" pitchFamily="2" charset="0"/>
              </a:rPr>
              <a:t>fluks</a:t>
            </a:r>
            <a:endParaRPr lang="en-US" sz="2500" dirty="0">
              <a:latin typeface="Cutewritt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5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1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2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2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3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3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03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3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47" grpId="0"/>
      <p:bldP spid="60" grpId="0"/>
      <p:bldP spid="61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2118171" y="1524201"/>
            <a:ext cx="9594552" cy="4459628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=""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=""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139D100D-41C5-4154-AC8F-E07993BFD6E5}"/>
              </a:ext>
            </a:extLst>
          </p:cNvPr>
          <p:cNvGrpSpPr/>
          <p:nvPr/>
        </p:nvGrpSpPr>
        <p:grpSpPr>
          <a:xfrm>
            <a:off x="1776549" y="-344529"/>
            <a:ext cx="9940834" cy="1621902"/>
            <a:chOff x="-3887302" y="-4138"/>
            <a:chExt cx="19311991" cy="2009201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291C0739-E975-471F-992E-10E4D8265D76}"/>
                </a:ext>
              </a:extLst>
            </p:cNvPr>
            <p:cNvGrpSpPr/>
            <p:nvPr/>
          </p:nvGrpSpPr>
          <p:grpSpPr>
            <a:xfrm>
              <a:off x="-3887302" y="706557"/>
              <a:ext cx="19311991" cy="1298506"/>
              <a:chOff x="-3887302" y="706557"/>
              <a:chExt cx="19311991" cy="129850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2B0C0FB8-4C78-4D20-A5B1-755250474BCC}"/>
                  </a:ext>
                </a:extLst>
              </p:cNvPr>
              <p:cNvGrpSpPr/>
              <p:nvPr/>
            </p:nvGrpSpPr>
            <p:grpSpPr>
              <a:xfrm>
                <a:off x="-3887302" y="706557"/>
                <a:ext cx="19311991" cy="1298506"/>
                <a:chOff x="-3887302" y="706557"/>
                <a:chExt cx="19311991" cy="1298506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="" xmlns:a16="http://schemas.microsoft.com/office/drawing/2014/main" id="{7FA1EF9B-0F83-4940-B142-7DDF8F2097BC}"/>
                    </a:ext>
                  </a:extLst>
                </p:cNvPr>
                <p:cNvSpPr/>
                <p:nvPr/>
              </p:nvSpPr>
              <p:spPr>
                <a:xfrm>
                  <a:off x="-3887302" y="706557"/>
                  <a:ext cx="19311991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254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="" xmlns:a16="http://schemas.microsoft.com/office/drawing/2014/main" id="{C75706C7-163D-432F-A69A-CD0187E6F24D}"/>
                    </a:ext>
                  </a:extLst>
                </p:cNvPr>
                <p:cNvSpPr/>
                <p:nvPr/>
              </p:nvSpPr>
              <p:spPr>
                <a:xfrm>
                  <a:off x="-3735040" y="810543"/>
                  <a:ext cx="19007464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25400">
                  <a:solidFill>
                    <a:srgbClr val="5F5A6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C3E12C1E-61B5-46EF-8B67-6EE0AE5B388A}"/>
                  </a:ext>
                </a:extLst>
              </p:cNvPr>
              <p:cNvSpPr txBox="1"/>
              <p:nvPr/>
            </p:nvSpPr>
            <p:spPr>
              <a:xfrm>
                <a:off x="-3658909" y="878876"/>
                <a:ext cx="18728319" cy="87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pc="300" dirty="0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Gaya </a:t>
                </a:r>
                <a:r>
                  <a:rPr lang="en-US" sz="4000" spc="300" dirty="0" err="1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Gerak</a:t>
                </a:r>
                <a:r>
                  <a:rPr lang="en-US" sz="4000" spc="300" dirty="0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 </a:t>
                </a:r>
                <a:r>
                  <a:rPr lang="en-US" sz="4000" spc="300" dirty="0" err="1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Listrik</a:t>
                </a:r>
                <a:r>
                  <a:rPr lang="en-US" sz="4000" spc="300" dirty="0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 </a:t>
                </a:r>
                <a:r>
                  <a:rPr lang="en-US" sz="4000" spc="300" dirty="0" err="1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Induksi</a:t>
                </a:r>
                <a:r>
                  <a:rPr lang="en-US" sz="4000" spc="300" dirty="0" smtClean="0">
                    <a:ln w="12700">
                      <a:solidFill>
                        <a:schemeClr val="tx1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latin typeface="Berlin Sans FB Demi" panose="020E0802020502020306" pitchFamily="34" charset="0"/>
                  </a:rPr>
                  <a:t> (GGL)</a:t>
                </a:r>
                <a:endParaRPr lang="en-US" sz="4000" spc="300" dirty="0">
                  <a:ln w="12700">
                    <a:solidFill>
                      <a:schemeClr val="tx1"/>
                    </a:solidFill>
                  </a:ln>
                  <a:solidFill>
                    <a:srgbClr val="8C7D78"/>
                  </a:solidFill>
                  <a:effectLst>
                    <a:outerShdw dist="63500" dir="2700000" algn="tl" rotWithShape="0">
                      <a:srgbClr val="E7E6E6"/>
                    </a:outerShdw>
                  </a:effectLst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9F95DE3A-252E-4F01-A844-6E1E9F97DCF1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96283EA7-CF43-43B3-9385-FE5E4BD501D5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C85A3FA-8683-440E-B4B4-C2F11218192F}"/>
              </a:ext>
            </a:extLst>
          </p:cNvPr>
          <p:cNvSpPr txBox="1"/>
          <p:nvPr/>
        </p:nvSpPr>
        <p:spPr>
          <a:xfrm>
            <a:off x="2541563" y="2230521"/>
            <a:ext cx="7008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utewritten" panose="02000503000000000000" pitchFamily="2" charset="0"/>
              </a:rPr>
              <a:t>Gaya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merupakan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beda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potensial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antara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kedua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ujung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sumber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(</a:t>
            </a:r>
            <a:r>
              <a:rPr lang="en-US" sz="2400" dirty="0" err="1" smtClean="0">
                <a:latin typeface="Cutewritten" panose="02000503000000000000" pitchFamily="2" charset="0"/>
              </a:rPr>
              <a:t>misalnya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baterai</a:t>
            </a:r>
            <a:r>
              <a:rPr lang="en-US" sz="2400" dirty="0" smtClean="0">
                <a:latin typeface="Cutewritten" panose="02000503000000000000" pitchFamily="2" charset="0"/>
              </a:rPr>
              <a:t>) </a:t>
            </a:r>
            <a:r>
              <a:rPr lang="en-US" sz="2400" dirty="0" err="1" smtClean="0">
                <a:latin typeface="Cutewritten" panose="02000503000000000000" pitchFamily="2" charset="0"/>
              </a:rPr>
              <a:t>ketika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tidak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mengalirkan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arus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latin typeface="Cutewritten" panose="02000503000000000000" pitchFamily="2" charset="0"/>
              </a:rPr>
              <a:t>Sumber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gaya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merupakan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komponen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mengubah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energi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tertentu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menjadi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energi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misalnya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baterai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generator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dilambangkan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“</a:t>
            </a:r>
            <a:r>
              <a:rPr lang="el-GR" sz="2400" dirty="0" smtClean="0">
                <a:latin typeface="Cutewritten" panose="02000503000000000000" pitchFamily="2" charset="0"/>
              </a:rPr>
              <a:t>ε”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terkadang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dituliskan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sebagai</a:t>
            </a:r>
            <a:r>
              <a:rPr lang="en-US" sz="2400" dirty="0" smtClean="0">
                <a:latin typeface="Cutewritten" panose="02000503000000000000" pitchFamily="2" charset="0"/>
              </a:rPr>
              <a:t> “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”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satuan</a:t>
            </a:r>
            <a:r>
              <a:rPr lang="en-US" sz="2400" dirty="0" smtClean="0">
                <a:latin typeface="Cutewritten" panose="02000503000000000000" pitchFamily="2" charset="0"/>
              </a:rPr>
              <a:t> volt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V.</a:t>
            </a:r>
            <a:endParaRPr lang="en-US" sz="2400" dirty="0">
              <a:latin typeface="Cutewritten" panose="020005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949ED1-CDFE-43A5-8D7E-5CA0B047D5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9494861" y="2936015"/>
            <a:ext cx="1909321" cy="286872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3D8CE02-53B8-48BB-8C98-5AD04E88EDB7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0A2C200-6D46-4152-A353-5E1F417084E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619C15E6-72D1-4975-814A-157931D744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D4DC8AB6-FBE6-4F94-92AB-B3CCD97BFCC6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0D9F828B-F77C-4385-983A-70904938AB9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3F1A01C6-90F0-4D74-B86F-0F2F506DEB4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0B5A49C3-0553-4090-A562-028DB0310E8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FB67938-6444-4E6E-816C-98204210255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D4CBF1E5-5083-46AD-91C7-95B36C7B23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EEEF204-BDBF-4E5D-9FC8-8C6AD2D5A28A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A3986469-4D32-4D62-9D41-49FBB11FE93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C8444169-958A-43AC-A6F1-5EC29D4F6D7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2F89D2C6-8F8A-415E-AAFA-EC4556C46451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4B2C965-24F5-4667-B355-4F33A12E21C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B5F007F1-596F-4B61-975F-F6B8CD9A4D8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9" name="Graphic 78" descr="Power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F8EA425-9CEB-415A-86DF-6F8213591DA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73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=""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69" hidden="1">
            <a:extLst>
              <a:ext uri="{FF2B5EF4-FFF2-40B4-BE49-F238E27FC236}">
                <a16:creationId xmlns=""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 hidden="1">
            <a:extLst>
              <a:ext uri="{FF2B5EF4-FFF2-40B4-BE49-F238E27FC236}">
                <a16:creationId xmlns=""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=""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=""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=""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=""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2118171" y="522514"/>
            <a:ext cx="9594552" cy="5461315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=""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=""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C85A3FA-8683-440E-B4B4-C2F11218192F}"/>
              </a:ext>
            </a:extLst>
          </p:cNvPr>
          <p:cNvSpPr txBox="1"/>
          <p:nvPr/>
        </p:nvSpPr>
        <p:spPr>
          <a:xfrm>
            <a:off x="4117373" y="1188720"/>
            <a:ext cx="70088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utewritten" panose="02000503000000000000" pitchFamily="2" charset="0"/>
              </a:rPr>
              <a:t>Gaya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(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) </a:t>
            </a:r>
            <a:r>
              <a:rPr lang="en-US" sz="2400" dirty="0" err="1" smtClean="0">
                <a:latin typeface="Cutewritten" panose="02000503000000000000" pitchFamily="2" charset="0"/>
              </a:rPr>
              <a:t>adalah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beda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potensial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timbul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pada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ujungujung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kumparan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akibat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adanya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perubahan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medan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magnetik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latin typeface="Cutewritten" panose="02000503000000000000" pitchFamily="2" charset="0"/>
              </a:rPr>
              <a:t>Dengan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kata</a:t>
            </a:r>
            <a:r>
              <a:rPr lang="en-US" sz="2400" dirty="0" smtClean="0">
                <a:latin typeface="Cutewritten" panose="02000503000000000000" pitchFamily="2" charset="0"/>
              </a:rPr>
              <a:t> lain, 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adalah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timbul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karena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elektromagnetik</a:t>
            </a:r>
            <a:r>
              <a:rPr lang="en-US" sz="2400" dirty="0" smtClean="0">
                <a:latin typeface="Cutewritten" panose="02000503000000000000" pitchFamily="2" charset="0"/>
              </a:rPr>
              <a:t>. </a:t>
            </a:r>
            <a:r>
              <a:rPr lang="en-US" sz="2400" dirty="0" err="1" smtClean="0">
                <a:latin typeface="Cutewritten" panose="02000503000000000000" pitchFamily="2" charset="0"/>
              </a:rPr>
              <a:t>Besarnya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ggl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induksi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dipengaruhi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oleh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laju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perubahan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fluks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magnetik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banyaknya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lilitan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kumparan</a:t>
            </a:r>
            <a:r>
              <a:rPr lang="en-US" sz="2400" dirty="0" smtClean="0">
                <a:latin typeface="Cutewritten" panose="02000503000000000000" pitchFamily="2" charset="0"/>
              </a:rPr>
              <a:t>.. </a:t>
            </a:r>
          </a:p>
          <a:p>
            <a:pPr algn="ctr"/>
            <a:endParaRPr lang="en-US" sz="2400" dirty="0" smtClean="0">
              <a:latin typeface="Cutewritten" panose="02000503000000000000" pitchFamily="2" charset="0"/>
            </a:endParaRPr>
          </a:p>
          <a:p>
            <a:pPr algn="ctr"/>
            <a:r>
              <a:rPr lang="en-US" sz="2400" dirty="0" err="1" smtClean="0">
                <a:latin typeface="Cutewritten" panose="02000503000000000000" pitchFamily="2" charset="0"/>
              </a:rPr>
              <a:t>Faktor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faktor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smtClean="0">
                <a:latin typeface="Cutewritten" panose="02000503000000000000" pitchFamily="2" charset="0"/>
              </a:rPr>
              <a:t>yang </a:t>
            </a:r>
            <a:r>
              <a:rPr lang="en-US" sz="2400" dirty="0" err="1" smtClean="0">
                <a:latin typeface="Cutewritten" panose="02000503000000000000" pitchFamily="2" charset="0"/>
              </a:rPr>
              <a:t>mempengaruhi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besarnya</a:t>
            </a:r>
            <a:r>
              <a:rPr lang="en-US" sz="2400" dirty="0" smtClean="0">
                <a:latin typeface="Cutewritten" panose="02000503000000000000" pitchFamily="2" charset="0"/>
              </a:rPr>
              <a:t> Gaya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GGL. </a:t>
            </a:r>
            <a:r>
              <a:rPr lang="en-US" sz="2400" dirty="0" err="1" smtClean="0">
                <a:latin typeface="Cutewritten" panose="02000503000000000000" pitchFamily="2" charset="0"/>
              </a:rPr>
              <a:t>Berikut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dibawah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ini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adalah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beberapa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faktor</a:t>
            </a:r>
            <a:r>
              <a:rPr lang="en-US" sz="2400" dirty="0" smtClean="0">
                <a:latin typeface="Cutewritten" panose="02000503000000000000" pitchFamily="2" charset="0"/>
              </a:rPr>
              <a:t> yang </a:t>
            </a:r>
            <a:r>
              <a:rPr lang="en-US" sz="2400" dirty="0" err="1" smtClean="0">
                <a:latin typeface="Cutewritten" panose="02000503000000000000" pitchFamily="2" charset="0"/>
              </a:rPr>
              <a:t>dapat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mempengaruhi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besar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kecilnya</a:t>
            </a:r>
            <a:r>
              <a:rPr lang="en-US" sz="2400" dirty="0" smtClean="0">
                <a:latin typeface="Cutewritten" panose="02000503000000000000" pitchFamily="2" charset="0"/>
              </a:rPr>
              <a:t> Gaya </a:t>
            </a:r>
            <a:r>
              <a:rPr lang="en-US" sz="2400" dirty="0" err="1" smtClean="0">
                <a:latin typeface="Cutewritten" panose="02000503000000000000" pitchFamily="2" charset="0"/>
              </a:rPr>
              <a:t>Gerak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Listrik</a:t>
            </a:r>
            <a:r>
              <a:rPr lang="en-US" sz="2400" dirty="0" smtClean="0">
                <a:latin typeface="Cutewritten" panose="02000503000000000000" pitchFamily="2" charset="0"/>
              </a:rPr>
              <a:t> </a:t>
            </a:r>
            <a:r>
              <a:rPr lang="en-US" sz="2400" dirty="0" err="1" smtClean="0">
                <a:latin typeface="Cutewritten" panose="02000503000000000000" pitchFamily="2" charset="0"/>
              </a:rPr>
              <a:t>atau</a:t>
            </a:r>
            <a:r>
              <a:rPr lang="en-US" sz="2400" dirty="0" smtClean="0">
                <a:latin typeface="Cutewritten" panose="02000503000000000000" pitchFamily="2" charset="0"/>
              </a:rPr>
              <a:t> GGL.</a:t>
            </a:r>
            <a:endParaRPr lang="en-US" sz="2400" dirty="0">
              <a:latin typeface="Cutewritten" panose="02000503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32352D-5E8A-4A2E-8F97-13683100F7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3499" y="1850642"/>
            <a:ext cx="1840909" cy="383630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06AF194-8AAB-4151-A403-2D682C0FDCB8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87D5F12-4E9B-4DFA-AA77-534B939E5F1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hlinkClick r:id="rId11" action="ppaction://hlinksldjump"/>
              <a:extLst>
                <a:ext uri="{FF2B5EF4-FFF2-40B4-BE49-F238E27FC236}">
                  <a16:creationId xmlns="" xmlns:a16="http://schemas.microsoft.com/office/drawing/2014/main" id="{7DBD6A1A-0C4C-42CA-9ECC-150D91D3527B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2404266-6970-46FE-9F86-0AE77D3F7325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48491C8-84AD-4B27-8F40-AAB70907D78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B78707A1-25E6-4BF2-BFED-CBAA981FA2A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F8470D9-B31F-4BCD-9E9E-EC032E91A56F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8D03B3C-0DF4-4678-B0F7-8E878BCBF3D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D60B6452-7116-45B1-AAD5-E3DEE1636B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3C18A9A2-6FDD-40A5-94F6-9520FF8DE5DB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4716D6B-D2A4-4D16-A538-95B38D2996CF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238E6F32-02DF-4F91-AA0F-757469E6454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609934C-D30C-439E-95A1-4B9B5F491C84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AC4E179-D0FB-4A39-AB43-50396CA56B9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94B96534-9605-4D6D-A3A3-B1FEEC64925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9" name="Graphic 78" descr="Power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6552A6D-A8C5-4FA5-8189-3DBFC968984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6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1380</Words>
  <Application>Microsoft Office PowerPoint</Application>
  <PresentationFormat>Custom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Berlin Sans FB Demi</vt:lpstr>
      <vt:lpstr>Cutewritten</vt:lpstr>
      <vt:lpstr>Bebas Neue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Izza Nasira</dc:creator>
  <cp:lastModifiedBy>Acer-BC</cp:lastModifiedBy>
  <cp:revision>28</cp:revision>
  <dcterms:created xsi:type="dcterms:W3CDTF">2022-03-10T15:35:41Z</dcterms:created>
  <dcterms:modified xsi:type="dcterms:W3CDTF">2022-06-29T10:45:41Z</dcterms:modified>
</cp:coreProperties>
</file>