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1"/>
  </p:notesMasterIdLst>
  <p:sldIdLst>
    <p:sldId id="256" r:id="rId2"/>
    <p:sldId id="257" r:id="rId3"/>
    <p:sldId id="259" r:id="rId4"/>
    <p:sldId id="258" r:id="rId5"/>
    <p:sldId id="261" r:id="rId6"/>
    <p:sldId id="264" r:id="rId7"/>
    <p:sldId id="310" r:id="rId8"/>
    <p:sldId id="311" r:id="rId9"/>
    <p:sldId id="312" r:id="rId10"/>
    <p:sldId id="313" r:id="rId11"/>
    <p:sldId id="314" r:id="rId12"/>
    <p:sldId id="267" r:id="rId13"/>
    <p:sldId id="315" r:id="rId14"/>
    <p:sldId id="283" r:id="rId15"/>
    <p:sldId id="316" r:id="rId16"/>
    <p:sldId id="317" r:id="rId17"/>
    <p:sldId id="318" r:id="rId18"/>
    <p:sldId id="319" r:id="rId19"/>
    <p:sldId id="320" r:id="rId20"/>
  </p:sldIdLst>
  <p:sldSz cx="9144000" cy="5143500" type="screen16x9"/>
  <p:notesSz cx="6858000" cy="9144000"/>
  <p:embeddedFontLst>
    <p:embeddedFont>
      <p:font typeface="Open Sans" panose="020B0604020202020204" charset="0"/>
      <p:regular r:id="rId22"/>
      <p:bold r:id="rId23"/>
      <p:italic r:id="rId24"/>
      <p:boldItalic r:id="rId25"/>
    </p:embeddedFont>
    <p:embeddedFont>
      <p:font typeface="Fira Sans Extra Condensed Medium" panose="020B0604020202020204" charset="0"/>
      <p:regular r:id="rId26"/>
      <p:bold r:id="rId27"/>
      <p:italic r:id="rId28"/>
      <p:boldItalic r:id="rId29"/>
    </p:embeddedFont>
    <p:embeddedFont>
      <p:font typeface="Overpass Black" panose="020B0604020202020204" charset="0"/>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5FF890-4EE2-4C1C-86F0-3A2D6B796F96}">
  <a:tblStyle styleId="{F55FF890-4EE2-4C1C-86F0-3A2D6B796F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31020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7274a182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a7274a1822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a7274a1822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7274a182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ac2793e5b2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ac2793e5b2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7274a182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7274a182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7274a1822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ga7274a18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4" name="Google Shape;2244;ga7274a18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ga75a9251e8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a75a9251e8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 name="Shape 1493"/>
        <p:cNvGrpSpPr/>
        <p:nvPr/>
      </p:nvGrpSpPr>
      <p:grpSpPr>
        <a:xfrm>
          <a:off x="0" y="0"/>
          <a:ext cx="0" cy="0"/>
          <a:chOff x="0" y="0"/>
          <a:chExt cx="0" cy="0"/>
        </a:xfrm>
      </p:grpSpPr>
      <p:sp>
        <p:nvSpPr>
          <p:cNvPr id="1494" name="Google Shape;1494;p25"/>
          <p:cNvSpPr txBox="1">
            <a:spLocks noGrp="1"/>
          </p:cNvSpPr>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95" name="Google Shape;1495;p25"/>
          <p:cNvSpPr txBox="1">
            <a:spLocks noGrp="1"/>
          </p:cNvSpPr>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1496" name="Google Shape;1496;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497" name="Google Shape;1497;p25"/>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1498" name="Google Shape;1498;p25"/>
          <p:cNvGrpSpPr/>
          <p:nvPr/>
        </p:nvGrpSpPr>
        <p:grpSpPr>
          <a:xfrm rot="-2700000">
            <a:off x="8026513" y="-183341"/>
            <a:ext cx="1344349" cy="1995327"/>
            <a:chOff x="272875" y="1527563"/>
            <a:chExt cx="255950" cy="455000"/>
          </a:xfrm>
        </p:grpSpPr>
        <p:sp>
          <p:nvSpPr>
            <p:cNvPr id="1499" name="Google Shape;1499;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5" name="Google Shape;1535;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36" name="Google Shape;1536;p25"/>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pic>
        <p:nvPicPr>
          <p:cNvPr id="90" name="Google Shape;90;p3"/>
          <p:cNvPicPr preferRelativeResize="0"/>
          <p:nvPr/>
        </p:nvPicPr>
        <p:blipFill>
          <a:blip r:embed="rId2">
            <a:alphaModFix amt="76000"/>
          </a:blip>
          <a:stretch>
            <a:fillRect/>
          </a:stretch>
        </p:blipFill>
        <p:spPr>
          <a:xfrm>
            <a:off x="345175" y="3258079"/>
            <a:ext cx="8158656" cy="3038275"/>
          </a:xfrm>
          <a:prstGeom prst="rect">
            <a:avLst/>
          </a:prstGeom>
          <a:noFill/>
          <a:ln>
            <a:noFill/>
          </a:ln>
        </p:spPr>
      </p:pic>
      <p:pic>
        <p:nvPicPr>
          <p:cNvPr id="91" name="Google Shape;91;p3"/>
          <p:cNvPicPr preferRelativeResize="0"/>
          <p:nvPr/>
        </p:nvPicPr>
        <p:blipFill>
          <a:blip r:embed="rId3">
            <a:alphaModFix amt="47000"/>
          </a:blip>
          <a:stretch>
            <a:fillRect/>
          </a:stretch>
        </p:blipFill>
        <p:spPr>
          <a:xfrm>
            <a:off x="1630988" y="143888"/>
            <a:ext cx="5882026" cy="4855727"/>
          </a:xfrm>
          <a:prstGeom prst="rect">
            <a:avLst/>
          </a:prstGeom>
          <a:noFill/>
          <a:ln>
            <a:noFill/>
          </a:ln>
        </p:spPr>
      </p:pic>
      <p:sp>
        <p:nvSpPr>
          <p:cNvPr id="92" name="Google Shape;92;p3"/>
          <p:cNvSpPr/>
          <p:nvPr/>
        </p:nvSpPr>
        <p:spPr>
          <a:xfrm>
            <a:off x="4379243" y="-2465274"/>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3"/>
          <p:cNvGrpSpPr/>
          <p:nvPr/>
        </p:nvGrpSpPr>
        <p:grpSpPr>
          <a:xfrm rot="-2700000">
            <a:off x="473130" y="2695837"/>
            <a:ext cx="1344349" cy="2469678"/>
            <a:chOff x="272875" y="1419395"/>
            <a:chExt cx="255950" cy="563168"/>
          </a:xfrm>
        </p:grpSpPr>
        <p:sp>
          <p:nvSpPr>
            <p:cNvPr id="94" name="Google Shape;94;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rot="-2700000">
            <a:off x="8026513" y="-183341"/>
            <a:ext cx="1344349" cy="1995327"/>
            <a:chOff x="272875" y="1527563"/>
            <a:chExt cx="255950" cy="455000"/>
          </a:xfrm>
        </p:grpSpPr>
        <p:sp>
          <p:nvSpPr>
            <p:cNvPr id="130" name="Google Shape;130;p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3"/>
          <p:cNvSpPr txBox="1">
            <a:spLocks noGrp="1"/>
          </p:cNvSpPr>
          <p:nvPr>
            <p:ph type="subTitle" idx="1"/>
          </p:nvPr>
        </p:nvSpPr>
        <p:spPr>
          <a:xfrm>
            <a:off x="2646000" y="3114137"/>
            <a:ext cx="3852000" cy="86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6" name="Google Shape;166;p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solidFill>
                  <a:srgbClr val="1C4587"/>
                </a:solidFill>
              </a:defRPr>
            </a:lvl1pPr>
            <a:lvl2pPr lvl="1" algn="ctr" rtl="0">
              <a:spcBef>
                <a:spcPts val="0"/>
              </a:spcBef>
              <a:spcAft>
                <a:spcPts val="0"/>
              </a:spcAft>
              <a:buClr>
                <a:srgbClr val="3C78D8"/>
              </a:buClr>
              <a:buSzPts val="800"/>
              <a:buNone/>
              <a:defRPr sz="800">
                <a:solidFill>
                  <a:srgbClr val="3C78D8"/>
                </a:solidFill>
              </a:defRPr>
            </a:lvl2pPr>
            <a:lvl3pPr lvl="2" algn="ctr" rtl="0">
              <a:spcBef>
                <a:spcPts val="0"/>
              </a:spcBef>
              <a:spcAft>
                <a:spcPts val="0"/>
              </a:spcAft>
              <a:buClr>
                <a:srgbClr val="3C78D8"/>
              </a:buClr>
              <a:buSzPts val="800"/>
              <a:buNone/>
              <a:defRPr sz="800">
                <a:solidFill>
                  <a:srgbClr val="3C78D8"/>
                </a:solidFill>
              </a:defRPr>
            </a:lvl3pPr>
            <a:lvl4pPr lvl="3" algn="ctr" rtl="0">
              <a:spcBef>
                <a:spcPts val="0"/>
              </a:spcBef>
              <a:spcAft>
                <a:spcPts val="0"/>
              </a:spcAft>
              <a:buClr>
                <a:srgbClr val="3C78D8"/>
              </a:buClr>
              <a:buSzPts val="800"/>
              <a:buNone/>
              <a:defRPr sz="800">
                <a:solidFill>
                  <a:srgbClr val="3C78D8"/>
                </a:solidFill>
              </a:defRPr>
            </a:lvl4pPr>
            <a:lvl5pPr lvl="4" algn="ctr" rtl="0">
              <a:spcBef>
                <a:spcPts val="0"/>
              </a:spcBef>
              <a:spcAft>
                <a:spcPts val="0"/>
              </a:spcAft>
              <a:buClr>
                <a:srgbClr val="3C78D8"/>
              </a:buClr>
              <a:buSzPts val="800"/>
              <a:buNone/>
              <a:defRPr sz="800">
                <a:solidFill>
                  <a:srgbClr val="3C78D8"/>
                </a:solidFill>
              </a:defRPr>
            </a:lvl5pPr>
            <a:lvl6pPr lvl="5" algn="ctr" rtl="0">
              <a:spcBef>
                <a:spcPts val="0"/>
              </a:spcBef>
              <a:spcAft>
                <a:spcPts val="0"/>
              </a:spcAft>
              <a:buClr>
                <a:srgbClr val="3C78D8"/>
              </a:buClr>
              <a:buSzPts val="800"/>
              <a:buNone/>
              <a:defRPr sz="800">
                <a:solidFill>
                  <a:srgbClr val="3C78D8"/>
                </a:solidFill>
              </a:defRPr>
            </a:lvl6pPr>
            <a:lvl7pPr lvl="6" algn="ctr" rtl="0">
              <a:spcBef>
                <a:spcPts val="0"/>
              </a:spcBef>
              <a:spcAft>
                <a:spcPts val="0"/>
              </a:spcAft>
              <a:buClr>
                <a:srgbClr val="3C78D8"/>
              </a:buClr>
              <a:buSzPts val="800"/>
              <a:buNone/>
              <a:defRPr sz="800">
                <a:solidFill>
                  <a:srgbClr val="3C78D8"/>
                </a:solidFill>
              </a:defRPr>
            </a:lvl7pPr>
            <a:lvl8pPr lvl="7" algn="ctr" rtl="0">
              <a:spcBef>
                <a:spcPts val="0"/>
              </a:spcBef>
              <a:spcAft>
                <a:spcPts val="0"/>
              </a:spcAft>
              <a:buClr>
                <a:srgbClr val="3C78D8"/>
              </a:buClr>
              <a:buSzPts val="800"/>
              <a:buNone/>
              <a:defRPr sz="800">
                <a:solidFill>
                  <a:srgbClr val="3C78D8"/>
                </a:solidFill>
              </a:defRPr>
            </a:lvl8pPr>
            <a:lvl9pPr lvl="8" algn="ctr" rtl="0">
              <a:spcBef>
                <a:spcPts val="0"/>
              </a:spcBef>
              <a:spcAft>
                <a:spcPts val="0"/>
              </a:spcAft>
              <a:buClr>
                <a:srgbClr val="3C78D8"/>
              </a:buClr>
              <a:buSzPts val="800"/>
              <a:buNone/>
              <a:defRPr sz="800">
                <a:solidFill>
                  <a:srgbClr val="3C78D8"/>
                </a:solidFill>
              </a:defRPr>
            </a:lvl9pPr>
          </a:lstStyle>
          <a:p>
            <a:endParaRPr/>
          </a:p>
        </p:txBody>
      </p:sp>
      <p:sp>
        <p:nvSpPr>
          <p:cNvPr id="167" name="Google Shape;167;p3"/>
          <p:cNvSpPr txBox="1">
            <a:spLocks noGrp="1"/>
          </p:cNvSpPr>
          <p:nvPr>
            <p:ph type="title" idx="2" hasCustomPrompt="1"/>
          </p:nvPr>
        </p:nvSpPr>
        <p:spPr>
          <a:xfrm>
            <a:off x="2646000" y="894175"/>
            <a:ext cx="3852000" cy="203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15000">
                <a:solidFill>
                  <a:srgbClr val="1C4587"/>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7"/>
        <p:cNvGrpSpPr/>
        <p:nvPr/>
      </p:nvGrpSpPr>
      <p:grpSpPr>
        <a:xfrm>
          <a:off x="0" y="0"/>
          <a:ext cx="0" cy="0"/>
          <a:chOff x="0" y="0"/>
          <a:chExt cx="0" cy="0"/>
        </a:xfrm>
      </p:grpSpPr>
      <p:pic>
        <p:nvPicPr>
          <p:cNvPr id="298" name="Google Shape;298;p6"/>
          <p:cNvPicPr preferRelativeResize="0"/>
          <p:nvPr/>
        </p:nvPicPr>
        <p:blipFill>
          <a:blip r:embed="rId2">
            <a:alphaModFix amt="66000"/>
          </a:blip>
          <a:stretch>
            <a:fillRect/>
          </a:stretch>
        </p:blipFill>
        <p:spPr>
          <a:xfrm rot="1326164" flipH="1">
            <a:off x="2960862" y="1361553"/>
            <a:ext cx="3222304" cy="2224797"/>
          </a:xfrm>
          <a:prstGeom prst="rect">
            <a:avLst/>
          </a:prstGeom>
          <a:noFill/>
          <a:ln>
            <a:noFill/>
          </a:ln>
        </p:spPr>
      </p:pic>
      <p:pic>
        <p:nvPicPr>
          <p:cNvPr id="299" name="Google Shape;299;p6"/>
          <p:cNvPicPr preferRelativeResize="0"/>
          <p:nvPr/>
        </p:nvPicPr>
        <p:blipFill>
          <a:blip r:embed="rId3">
            <a:alphaModFix amt="47000"/>
          </a:blip>
          <a:stretch>
            <a:fillRect/>
          </a:stretch>
        </p:blipFill>
        <p:spPr>
          <a:xfrm rot="1331770">
            <a:off x="-1977764" y="3821949"/>
            <a:ext cx="2989902" cy="2468226"/>
          </a:xfrm>
          <a:prstGeom prst="rect">
            <a:avLst/>
          </a:prstGeom>
          <a:noFill/>
          <a:ln>
            <a:noFill/>
          </a:ln>
        </p:spPr>
      </p:pic>
      <p:grpSp>
        <p:nvGrpSpPr>
          <p:cNvPr id="300" name="Google Shape;300;p6"/>
          <p:cNvGrpSpPr/>
          <p:nvPr/>
        </p:nvGrpSpPr>
        <p:grpSpPr>
          <a:xfrm rot="-987768">
            <a:off x="-733895" y="3875634"/>
            <a:ext cx="1344359" cy="1995308"/>
            <a:chOff x="272875" y="1527563"/>
            <a:chExt cx="255950" cy="455000"/>
          </a:xfrm>
        </p:grpSpPr>
        <p:sp>
          <p:nvSpPr>
            <p:cNvPr id="301" name="Google Shape;301;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6" name="Google Shape;336;p6"/>
          <p:cNvPicPr preferRelativeResize="0"/>
          <p:nvPr/>
        </p:nvPicPr>
        <p:blipFill>
          <a:blip r:embed="rId4">
            <a:alphaModFix amt="74000"/>
          </a:blip>
          <a:stretch>
            <a:fillRect/>
          </a:stretch>
        </p:blipFill>
        <p:spPr>
          <a:xfrm flipH="1">
            <a:off x="7809444" y="4139664"/>
            <a:ext cx="2894870" cy="2593321"/>
          </a:xfrm>
          <a:prstGeom prst="rect">
            <a:avLst/>
          </a:prstGeom>
          <a:noFill/>
          <a:ln>
            <a:noFill/>
          </a:ln>
        </p:spPr>
      </p:pic>
      <p:pic>
        <p:nvPicPr>
          <p:cNvPr id="337" name="Google Shape;337;p6"/>
          <p:cNvPicPr preferRelativeResize="0"/>
          <p:nvPr/>
        </p:nvPicPr>
        <p:blipFill>
          <a:blip r:embed="rId5">
            <a:alphaModFix amt="62000"/>
          </a:blip>
          <a:stretch>
            <a:fillRect/>
          </a:stretch>
        </p:blipFill>
        <p:spPr>
          <a:xfrm rot="9368145" flipH="1">
            <a:off x="-1509155" y="-1246007"/>
            <a:ext cx="2894870" cy="2593321"/>
          </a:xfrm>
          <a:prstGeom prst="rect">
            <a:avLst/>
          </a:prstGeom>
          <a:noFill/>
          <a:ln>
            <a:noFill/>
          </a:ln>
        </p:spPr>
      </p:pic>
      <p:grpSp>
        <p:nvGrpSpPr>
          <p:cNvPr id="338" name="Google Shape;338;p6"/>
          <p:cNvGrpSpPr/>
          <p:nvPr/>
        </p:nvGrpSpPr>
        <p:grpSpPr>
          <a:xfrm rot="5400065">
            <a:off x="8667137" y="-1129839"/>
            <a:ext cx="1344377" cy="1995312"/>
            <a:chOff x="272875" y="1527563"/>
            <a:chExt cx="255950" cy="455000"/>
          </a:xfrm>
        </p:grpSpPr>
        <p:sp>
          <p:nvSpPr>
            <p:cNvPr id="339" name="Google Shape;339;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6"/>
          <p:cNvSpPr txBox="1">
            <a:spLocks noGrp="1"/>
          </p:cNvSpPr>
          <p:nvPr>
            <p:ph type="title"/>
          </p:nvPr>
        </p:nvSpPr>
        <p:spPr>
          <a:xfrm>
            <a:off x="3566522" y="1727900"/>
            <a:ext cx="2028900" cy="1714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75" name="Google Shape;375;p6"/>
          <p:cNvPicPr preferRelativeResize="0"/>
          <p:nvPr/>
        </p:nvPicPr>
        <p:blipFill>
          <a:blip r:embed="rId3">
            <a:alphaModFix amt="47000"/>
          </a:blip>
          <a:stretch>
            <a:fillRect/>
          </a:stretch>
        </p:blipFill>
        <p:spPr>
          <a:xfrm rot="-10643014">
            <a:off x="7943421" y="-1509312"/>
            <a:ext cx="2989903" cy="2468227"/>
          </a:xfrm>
          <a:prstGeom prst="rect">
            <a:avLst/>
          </a:prstGeom>
          <a:noFill/>
          <a:ln>
            <a:noFill/>
          </a:ln>
        </p:spPr>
      </p:pic>
      <p:sp>
        <p:nvSpPr>
          <p:cNvPr id="376" name="Google Shape;376;p6"/>
          <p:cNvSpPr/>
          <p:nvPr/>
        </p:nvSpPr>
        <p:spPr>
          <a:xfrm rot="-7373435">
            <a:off x="3439495" y="5025020"/>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7"/>
        <p:cNvGrpSpPr/>
        <p:nvPr/>
      </p:nvGrpSpPr>
      <p:grpSpPr>
        <a:xfrm>
          <a:off x="0" y="0"/>
          <a:ext cx="0" cy="0"/>
          <a:chOff x="0" y="0"/>
          <a:chExt cx="0" cy="0"/>
        </a:xfrm>
      </p:grpSpPr>
      <p:sp>
        <p:nvSpPr>
          <p:cNvPr id="378" name="Google Shape;378;p7"/>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79" name="Google Shape;379;p7"/>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7" name="Google Shape;417;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4"/>
        <p:cNvGrpSpPr/>
        <p:nvPr/>
      </p:nvGrpSpPr>
      <p:grpSpPr>
        <a:xfrm>
          <a:off x="0" y="0"/>
          <a:ext cx="0" cy="0"/>
          <a:chOff x="0" y="0"/>
          <a:chExt cx="0" cy="0"/>
        </a:xfrm>
      </p:grpSpPr>
      <p:pic>
        <p:nvPicPr>
          <p:cNvPr id="585" name="Google Shape;585;p11"/>
          <p:cNvPicPr preferRelativeResize="0"/>
          <p:nvPr/>
        </p:nvPicPr>
        <p:blipFill>
          <a:blip r:embed="rId2">
            <a:alphaModFix amt="66000"/>
          </a:blip>
          <a:stretch>
            <a:fillRect/>
          </a:stretch>
        </p:blipFill>
        <p:spPr>
          <a:xfrm rot="8456486" flipH="1">
            <a:off x="4213816" y="1684455"/>
            <a:ext cx="3297389" cy="2276638"/>
          </a:xfrm>
          <a:prstGeom prst="rect">
            <a:avLst/>
          </a:prstGeom>
          <a:noFill/>
          <a:ln>
            <a:noFill/>
          </a:ln>
        </p:spPr>
      </p:pic>
      <p:pic>
        <p:nvPicPr>
          <p:cNvPr id="586" name="Google Shape;586;p11"/>
          <p:cNvPicPr preferRelativeResize="0"/>
          <p:nvPr/>
        </p:nvPicPr>
        <p:blipFill>
          <a:blip r:embed="rId3">
            <a:alphaModFix amt="74000"/>
          </a:blip>
          <a:stretch>
            <a:fillRect/>
          </a:stretch>
        </p:blipFill>
        <p:spPr>
          <a:xfrm rot="-5809801" flipH="1">
            <a:off x="2079893" y="1275092"/>
            <a:ext cx="2894870" cy="2593321"/>
          </a:xfrm>
          <a:prstGeom prst="rect">
            <a:avLst/>
          </a:prstGeom>
          <a:noFill/>
          <a:ln>
            <a:noFill/>
          </a:ln>
        </p:spPr>
      </p:pic>
      <p:pic>
        <p:nvPicPr>
          <p:cNvPr id="587" name="Google Shape;58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88" name="Google Shape;58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590" name="Google Shape;590;p11"/>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591" name="Google Shape;591;p11"/>
          <p:cNvGrpSpPr/>
          <p:nvPr/>
        </p:nvGrpSpPr>
        <p:grpSpPr>
          <a:xfrm rot="2700046">
            <a:off x="8023488" y="3760130"/>
            <a:ext cx="1344367" cy="1995327"/>
            <a:chOff x="272875" y="1527563"/>
            <a:chExt cx="255950" cy="455000"/>
          </a:xfrm>
        </p:grpSpPr>
        <p:sp>
          <p:nvSpPr>
            <p:cNvPr id="592" name="Google Shape;592;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7" name="Google Shape;62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28" name="Google Shape;628;p11"/>
          <p:cNvGrpSpPr/>
          <p:nvPr/>
        </p:nvGrpSpPr>
        <p:grpSpPr>
          <a:xfrm rot="-7181356">
            <a:off x="474922" y="-1462434"/>
            <a:ext cx="1344356" cy="2469645"/>
            <a:chOff x="272875" y="1419395"/>
            <a:chExt cx="255950" cy="563168"/>
          </a:xfrm>
        </p:grpSpPr>
        <p:sp>
          <p:nvSpPr>
            <p:cNvPr id="629" name="Google Shape;629;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11"/>
          <p:cNvSpPr/>
          <p:nvPr/>
        </p:nvSpPr>
        <p:spPr>
          <a:xfrm rot="3011561">
            <a:off x="7155837" y="485431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9900083">
            <a:off x="-1242749" y="2125430"/>
            <a:ext cx="3386946" cy="5315794"/>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7" r:id="rId7"/>
    <p:sldLayoutId id="2147483658" r:id="rId8"/>
    <p:sldLayoutId id="2147483659" r:id="rId9"/>
    <p:sldLayoutId id="2147483660" r:id="rId10"/>
    <p:sldLayoutId id="2147483664" r:id="rId11"/>
    <p:sldLayoutId id="2147483671" r:id="rId12"/>
    <p:sldLayoutId id="2147483677"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pic>
        <p:nvPicPr>
          <p:cNvPr id="2125" name="Google Shape;2125;p38"/>
          <p:cNvPicPr preferRelativeResize="0"/>
          <p:nvPr/>
        </p:nvPicPr>
        <p:blipFill>
          <a:blip r:embed="rId3">
            <a:alphaModFix amt="74000"/>
          </a:blip>
          <a:stretch>
            <a:fillRect/>
          </a:stretch>
        </p:blipFill>
        <p:spPr>
          <a:xfrm rot="9461196">
            <a:off x="1917996" y="2388117"/>
            <a:ext cx="2894873" cy="2593323"/>
          </a:xfrm>
          <a:prstGeom prst="rect">
            <a:avLst/>
          </a:prstGeom>
          <a:noFill/>
          <a:ln>
            <a:noFill/>
          </a:ln>
        </p:spPr>
      </p:pic>
      <p:pic>
        <p:nvPicPr>
          <p:cNvPr id="2126" name="Google Shape;2126;p38"/>
          <p:cNvPicPr preferRelativeResize="0"/>
          <p:nvPr/>
        </p:nvPicPr>
        <p:blipFill>
          <a:blip r:embed="rId4">
            <a:alphaModFix amt="74000"/>
          </a:blip>
          <a:stretch>
            <a:fillRect/>
          </a:stretch>
        </p:blipFill>
        <p:spPr>
          <a:xfrm rot="1377427">
            <a:off x="4764679" y="752254"/>
            <a:ext cx="2894876" cy="2593327"/>
          </a:xfrm>
          <a:prstGeom prst="rect">
            <a:avLst/>
          </a:prstGeom>
          <a:noFill/>
          <a:ln>
            <a:noFill/>
          </a:ln>
        </p:spPr>
      </p:pic>
      <p:pic>
        <p:nvPicPr>
          <p:cNvPr id="2127" name="Google Shape;2127;p38"/>
          <p:cNvPicPr preferRelativeResize="0"/>
          <p:nvPr/>
        </p:nvPicPr>
        <p:blipFill>
          <a:blip r:embed="rId5">
            <a:alphaModFix amt="47000"/>
          </a:blip>
          <a:stretch>
            <a:fillRect/>
          </a:stretch>
        </p:blipFill>
        <p:spPr>
          <a:xfrm>
            <a:off x="1808452" y="227299"/>
            <a:ext cx="5527099" cy="4562724"/>
          </a:xfrm>
          <a:prstGeom prst="rect">
            <a:avLst/>
          </a:prstGeom>
          <a:noFill/>
          <a:ln>
            <a:noFill/>
          </a:ln>
        </p:spPr>
      </p:pic>
      <p:sp>
        <p:nvSpPr>
          <p:cNvPr id="2128" name="Google Shape;2128;p38"/>
          <p:cNvSpPr txBox="1">
            <a:spLocks noGrp="1"/>
          </p:cNvSpPr>
          <p:nvPr>
            <p:ph type="ctrTitle"/>
          </p:nvPr>
        </p:nvSpPr>
        <p:spPr>
          <a:xfrm>
            <a:off x="1426501" y="1022617"/>
            <a:ext cx="6291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smtClean="0"/>
              <a:t>Arus</a:t>
            </a:r>
            <a:r>
              <a:rPr lang="en-US" dirty="0" smtClean="0"/>
              <a:t> </a:t>
            </a:r>
            <a:r>
              <a:rPr lang="en-US" dirty="0" err="1" smtClean="0"/>
              <a:t>dan</a:t>
            </a:r>
            <a:r>
              <a:rPr lang="en-US" dirty="0" smtClean="0"/>
              <a:t> </a:t>
            </a:r>
            <a:r>
              <a:rPr lang="en-US" dirty="0" err="1" smtClean="0"/>
              <a:t>Hambatan</a:t>
            </a:r>
            <a:endParaRPr dirty="0"/>
          </a:p>
        </p:txBody>
      </p:sp>
      <p:sp>
        <p:nvSpPr>
          <p:cNvPr id="2129" name="Google Shape;2129;p38"/>
          <p:cNvSpPr txBox="1">
            <a:spLocks noGrp="1"/>
          </p:cNvSpPr>
          <p:nvPr>
            <p:ph type="subTitle" idx="1"/>
          </p:nvPr>
        </p:nvSpPr>
        <p:spPr>
          <a:xfrm>
            <a:off x="720000" y="3220224"/>
            <a:ext cx="7704000" cy="12565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Kelompok 1</a:t>
            </a:r>
          </a:p>
          <a:p>
            <a:r>
              <a:rPr lang="en-US" dirty="0" err="1"/>
              <a:t>Dwi</a:t>
            </a:r>
            <a:r>
              <a:rPr lang="en-US" dirty="0"/>
              <a:t> </a:t>
            </a:r>
            <a:r>
              <a:rPr lang="en-US" dirty="0" err="1"/>
              <a:t>Anggi</a:t>
            </a:r>
            <a:r>
              <a:rPr lang="en-US" dirty="0"/>
              <a:t> </a:t>
            </a:r>
            <a:r>
              <a:rPr lang="en-US" dirty="0" err="1"/>
              <a:t>Oktaviani</a:t>
            </a:r>
            <a:r>
              <a:rPr lang="en-US" dirty="0"/>
              <a:t> 	2013022025</a:t>
            </a:r>
          </a:p>
          <a:p>
            <a:r>
              <a:rPr lang="en-US" dirty="0" err="1"/>
              <a:t>Bayu</a:t>
            </a:r>
            <a:r>
              <a:rPr lang="en-US" dirty="0"/>
              <a:t> </a:t>
            </a:r>
            <a:r>
              <a:rPr lang="en-US" dirty="0" err="1"/>
              <a:t>Angger</a:t>
            </a:r>
            <a:r>
              <a:rPr lang="en-US" dirty="0"/>
              <a:t> </a:t>
            </a:r>
            <a:r>
              <a:rPr lang="en-US" dirty="0" err="1"/>
              <a:t>Puspito</a:t>
            </a:r>
            <a:r>
              <a:rPr lang="en-US" dirty="0"/>
              <a:t> 	2013022049</a:t>
            </a:r>
          </a:p>
          <a:p>
            <a:r>
              <a:rPr lang="en-US" dirty="0"/>
              <a:t>Zulia </a:t>
            </a:r>
            <a:r>
              <a:rPr lang="en-US" dirty="0" err="1"/>
              <a:t>Natasya</a:t>
            </a:r>
            <a:r>
              <a:rPr lang="en-US" dirty="0"/>
              <a:t> </a:t>
            </a:r>
            <a:r>
              <a:rPr lang="en-US" dirty="0" err="1"/>
              <a:t>Shofi</a:t>
            </a:r>
            <a:r>
              <a:rPr lang="en-US" dirty="0"/>
              <a:t> 	2053022001</a:t>
            </a:r>
          </a:p>
          <a:p>
            <a:pPr marL="0" lvl="0" indent="0" algn="ctr" rtl="0">
              <a:spcBef>
                <a:spcPts val="0"/>
              </a:spcBef>
              <a:spcAft>
                <a:spcPts val="0"/>
              </a:spcAft>
              <a:buNone/>
            </a:pPr>
            <a:endParaRPr dirty="0"/>
          </a:p>
        </p:txBody>
      </p:sp>
      <p:sp>
        <p:nvSpPr>
          <p:cNvPr id="2130"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6" name="Google Shape;2186;p43"/>
          <p:cNvSpPr txBox="1">
            <a:spLocks noGrp="1"/>
          </p:cNvSpPr>
          <p:nvPr>
            <p:ph type="title" idx="2"/>
          </p:nvPr>
        </p:nvSpPr>
        <p:spPr>
          <a:xfrm>
            <a:off x="2646000" y="1012100"/>
            <a:ext cx="3852000" cy="17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
        <p:nvSpPr>
          <p:cNvPr id="2187" name="Google Shape;2187;p4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Pengaruh Hambatan Listrik</a:t>
            </a:r>
            <a:endParaRPr dirty="0"/>
          </a:p>
        </p:txBody>
      </p:sp>
    </p:spTree>
    <p:extLst>
      <p:ext uri="{BB962C8B-B14F-4D97-AF65-F5344CB8AC3E}">
        <p14:creationId xmlns:p14="http://schemas.microsoft.com/office/powerpoint/2010/main" val="270192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4" name="Title 3"/>
          <p:cNvSpPr>
            <a:spLocks noGrp="1"/>
          </p:cNvSpPr>
          <p:nvPr>
            <p:ph type="title"/>
          </p:nvPr>
        </p:nvSpPr>
        <p:spPr>
          <a:xfrm>
            <a:off x="1295400" y="438150"/>
            <a:ext cx="6477000" cy="4495800"/>
          </a:xfrm>
        </p:spPr>
        <p:txBody>
          <a:bodyPr/>
          <a:lstStyle/>
          <a:p>
            <a:r>
              <a:rPr lang="en-US" dirty="0" err="1"/>
              <a:t>Sebagaimana</a:t>
            </a:r>
            <a:r>
              <a:rPr lang="en-US" dirty="0"/>
              <a:t> </a:t>
            </a:r>
            <a:r>
              <a:rPr lang="en-US" dirty="0" err="1"/>
              <a:t>kita</a:t>
            </a:r>
            <a:r>
              <a:rPr lang="en-US" dirty="0"/>
              <a:t> </a:t>
            </a:r>
            <a:r>
              <a:rPr lang="en-US" dirty="0" err="1"/>
              <a:t>ketahui</a:t>
            </a:r>
            <a:r>
              <a:rPr lang="en-US" dirty="0"/>
              <a:t> </a:t>
            </a:r>
            <a:r>
              <a:rPr lang="en-US" dirty="0" err="1"/>
              <a:t>bahwa</a:t>
            </a:r>
            <a:r>
              <a:rPr lang="en-US" dirty="0"/>
              <a:t> </a:t>
            </a:r>
            <a:r>
              <a:rPr lang="en-US" dirty="0" err="1"/>
              <a:t>setiap</a:t>
            </a:r>
            <a:r>
              <a:rPr lang="en-US" dirty="0"/>
              <a:t> </a:t>
            </a:r>
            <a:r>
              <a:rPr lang="en-US" dirty="0" err="1"/>
              <a:t>benda</a:t>
            </a:r>
            <a:r>
              <a:rPr lang="en-US" dirty="0"/>
              <a:t> </a:t>
            </a:r>
            <a:r>
              <a:rPr lang="en-US" dirty="0" err="1"/>
              <a:t>mempunyai</a:t>
            </a:r>
            <a:r>
              <a:rPr lang="en-US" dirty="0"/>
              <a:t> </a:t>
            </a:r>
            <a:r>
              <a:rPr lang="en-US" dirty="0" err="1"/>
              <a:t>nilai</a:t>
            </a:r>
            <a:r>
              <a:rPr lang="en-US" dirty="0"/>
              <a:t> </a:t>
            </a:r>
            <a:r>
              <a:rPr lang="en-US" dirty="0" err="1"/>
              <a:t>hambat</a:t>
            </a:r>
            <a:r>
              <a:rPr lang="en-US" dirty="0"/>
              <a:t> </a:t>
            </a:r>
            <a:r>
              <a:rPr lang="en-US" dirty="0" err="1"/>
              <a:t>terhadap</a:t>
            </a:r>
            <a:r>
              <a:rPr lang="en-US" dirty="0"/>
              <a:t> </a:t>
            </a:r>
            <a:r>
              <a:rPr lang="en-US" dirty="0" err="1"/>
              <a:t>aliran</a:t>
            </a:r>
            <a:r>
              <a:rPr lang="en-US" dirty="0"/>
              <a:t> </a:t>
            </a:r>
            <a:r>
              <a:rPr lang="en-US" dirty="0" err="1"/>
              <a:t>listrik</a:t>
            </a:r>
            <a:r>
              <a:rPr lang="en-US" dirty="0"/>
              <a:t>, yang </a:t>
            </a:r>
            <a:r>
              <a:rPr lang="en-US" dirty="0" err="1"/>
              <a:t>besarnya</a:t>
            </a:r>
            <a:r>
              <a:rPr lang="en-US" dirty="0"/>
              <a:t> </a:t>
            </a:r>
            <a:r>
              <a:rPr lang="en-US" dirty="0" err="1"/>
              <a:t>tergantung</a:t>
            </a:r>
            <a:r>
              <a:rPr lang="en-US" dirty="0"/>
              <a:t> </a:t>
            </a:r>
            <a:r>
              <a:rPr lang="en-US" dirty="0" err="1"/>
              <a:t>pada</a:t>
            </a:r>
            <a:r>
              <a:rPr lang="en-US" dirty="0"/>
              <a:t> </a:t>
            </a:r>
            <a:r>
              <a:rPr lang="en-US" dirty="0" err="1"/>
              <a:t>jenis</a:t>
            </a:r>
            <a:r>
              <a:rPr lang="en-US" dirty="0"/>
              <a:t>, </a:t>
            </a:r>
            <a:r>
              <a:rPr lang="en-US" dirty="0" err="1"/>
              <a:t>penampang</a:t>
            </a:r>
            <a:r>
              <a:rPr lang="en-US" dirty="0"/>
              <a:t> </a:t>
            </a:r>
            <a:r>
              <a:rPr lang="en-US" dirty="0" err="1"/>
              <a:t>dan</a:t>
            </a:r>
            <a:r>
              <a:rPr lang="en-US" dirty="0"/>
              <a:t> </a:t>
            </a:r>
            <a:r>
              <a:rPr lang="en-US" dirty="0" err="1"/>
              <a:t>kondisi</a:t>
            </a:r>
            <a:r>
              <a:rPr lang="en-US" dirty="0"/>
              <a:t> </a:t>
            </a:r>
            <a:r>
              <a:rPr lang="en-US" dirty="0" err="1"/>
              <a:t>temperatur</a:t>
            </a:r>
            <a:r>
              <a:rPr lang="en-US" dirty="0"/>
              <a:t>. </a:t>
            </a:r>
            <a:r>
              <a:rPr lang="en-US" dirty="0" err="1"/>
              <a:t>Dengan</a:t>
            </a:r>
            <a:r>
              <a:rPr lang="en-US" dirty="0"/>
              <a:t> </a:t>
            </a:r>
            <a:r>
              <a:rPr lang="en-US" dirty="0" err="1"/>
              <a:t>demikian</a:t>
            </a:r>
            <a:r>
              <a:rPr lang="en-US" dirty="0"/>
              <a:t> </a:t>
            </a:r>
            <a:r>
              <a:rPr lang="en-US" dirty="0" err="1"/>
              <a:t>tahanan</a:t>
            </a:r>
            <a:r>
              <a:rPr lang="en-US" dirty="0"/>
              <a:t> </a:t>
            </a:r>
            <a:r>
              <a:rPr lang="en-US" dirty="0" err="1"/>
              <a:t>besar</a:t>
            </a:r>
            <a:r>
              <a:rPr lang="en-US" dirty="0"/>
              <a:t> </a:t>
            </a:r>
            <a:r>
              <a:rPr lang="en-US" dirty="0" err="1"/>
              <a:t>nilai</a:t>
            </a:r>
            <a:r>
              <a:rPr lang="en-US" dirty="0"/>
              <a:t> </a:t>
            </a:r>
            <a:r>
              <a:rPr lang="en-US" dirty="0" err="1"/>
              <a:t>hambat</a:t>
            </a:r>
            <a:r>
              <a:rPr lang="en-US" dirty="0"/>
              <a:t> </a:t>
            </a:r>
            <a:r>
              <a:rPr lang="en-US" dirty="0" err="1"/>
              <a:t>listrik</a:t>
            </a:r>
            <a:r>
              <a:rPr lang="en-US" dirty="0"/>
              <a:t> </a:t>
            </a:r>
            <a:r>
              <a:rPr lang="en-US" dirty="0" err="1"/>
              <a:t>tergantung</a:t>
            </a:r>
            <a:r>
              <a:rPr lang="en-US" dirty="0"/>
              <a:t> </a:t>
            </a:r>
            <a:r>
              <a:rPr lang="en-US" dirty="0" err="1"/>
              <a:t>dari</a:t>
            </a:r>
            <a:r>
              <a:rPr lang="en-US" dirty="0"/>
              <a:t> </a:t>
            </a:r>
            <a:r>
              <a:rPr lang="en-US" dirty="0" err="1"/>
              <a:t>jenis</a:t>
            </a:r>
            <a:r>
              <a:rPr lang="en-US" dirty="0"/>
              <a:t> </a:t>
            </a:r>
            <a:r>
              <a:rPr lang="en-US" dirty="0" err="1"/>
              <a:t>bahannya</a:t>
            </a:r>
            <a:r>
              <a:rPr lang="en-US" dirty="0"/>
              <a:t>. </a:t>
            </a:r>
            <a:r>
              <a:rPr lang="en-US" dirty="0" err="1"/>
              <a:t>Jenis</a:t>
            </a:r>
            <a:r>
              <a:rPr lang="en-US" dirty="0"/>
              <a:t> </a:t>
            </a:r>
            <a:r>
              <a:rPr lang="en-US" dirty="0" err="1"/>
              <a:t>tahanan</a:t>
            </a:r>
            <a:r>
              <a:rPr lang="en-US" dirty="0"/>
              <a:t> yang </a:t>
            </a:r>
            <a:r>
              <a:rPr lang="en-US" dirty="0" err="1"/>
              <a:t>mempunyai</a:t>
            </a:r>
            <a:r>
              <a:rPr lang="en-US" dirty="0"/>
              <a:t> </a:t>
            </a:r>
            <a:r>
              <a:rPr lang="en-US" dirty="0" err="1"/>
              <a:t>komposisi</a:t>
            </a:r>
            <a:r>
              <a:rPr lang="en-US" dirty="0"/>
              <a:t> </a:t>
            </a:r>
            <a:r>
              <a:rPr lang="en-US" dirty="0" err="1"/>
              <a:t>bahan</a:t>
            </a:r>
            <a:r>
              <a:rPr lang="en-US" dirty="0"/>
              <a:t> </a:t>
            </a:r>
            <a:r>
              <a:rPr lang="en-US" dirty="0" err="1"/>
              <a:t>dasar</a:t>
            </a:r>
            <a:r>
              <a:rPr lang="en-US" dirty="0"/>
              <a:t> yang </a:t>
            </a:r>
            <a:r>
              <a:rPr lang="en-US" dirty="0" err="1"/>
              <a:t>berbeda</a:t>
            </a:r>
            <a:r>
              <a:rPr lang="en-US" dirty="0"/>
              <a:t>.</a:t>
            </a:r>
          </a:p>
        </p:txBody>
      </p:sp>
    </p:spTree>
    <p:extLst>
      <p:ext uri="{BB962C8B-B14F-4D97-AF65-F5344CB8AC3E}">
        <p14:creationId xmlns:p14="http://schemas.microsoft.com/office/powerpoint/2010/main" val="344817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3"/>
        <p:cNvGrpSpPr/>
        <p:nvPr/>
      </p:nvGrpSpPr>
      <p:grpSpPr>
        <a:xfrm>
          <a:off x="0" y="0"/>
          <a:ext cx="0" cy="0"/>
          <a:chOff x="0" y="0"/>
          <a:chExt cx="0" cy="0"/>
        </a:xfrm>
      </p:grpSpPr>
      <p:sp>
        <p:nvSpPr>
          <p:cNvPr id="2334" name="Google Shape;2334;p49"/>
          <p:cNvSpPr/>
          <p:nvPr/>
        </p:nvSpPr>
        <p:spPr>
          <a:xfrm>
            <a:off x="4893111" y="1293358"/>
            <a:ext cx="3517200" cy="47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dirty="0" smtClean="0">
                <a:solidFill>
                  <a:schemeClr val="dk2"/>
                </a:solidFill>
                <a:latin typeface="Overpass Black"/>
                <a:ea typeface="Overpass Black"/>
                <a:cs typeface="Overpass Black"/>
                <a:sym typeface="Overpass Black"/>
              </a:rPr>
              <a:t>Panjang Kawat </a:t>
            </a:r>
            <a:endParaRPr sz="1600" i="0" u="none" strike="noStrike" cap="none" dirty="0">
              <a:solidFill>
                <a:schemeClr val="dk2"/>
              </a:solidFill>
              <a:latin typeface="Overpass Black"/>
              <a:ea typeface="Overpass Black"/>
              <a:cs typeface="Overpass Black"/>
              <a:sym typeface="Overpass Black"/>
            </a:endParaRPr>
          </a:p>
        </p:txBody>
      </p:sp>
      <p:sp>
        <p:nvSpPr>
          <p:cNvPr id="2336" name="Google Shape;2336;p49"/>
          <p:cNvSpPr/>
          <p:nvPr/>
        </p:nvSpPr>
        <p:spPr>
          <a:xfrm>
            <a:off x="4893111" y="2075733"/>
            <a:ext cx="3517200" cy="47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dirty="0" smtClean="0">
                <a:solidFill>
                  <a:schemeClr val="dk2"/>
                </a:solidFill>
                <a:latin typeface="Overpass Black"/>
                <a:ea typeface="Overpass Black"/>
                <a:cs typeface="Overpass Black"/>
                <a:sym typeface="Overpass Black"/>
              </a:rPr>
              <a:t>Luas Penampang Kawat</a:t>
            </a:r>
            <a:endParaRPr sz="1600" i="0" u="none" strike="noStrike" cap="none" dirty="0">
              <a:solidFill>
                <a:schemeClr val="dk2"/>
              </a:solidFill>
              <a:latin typeface="Overpass Black"/>
              <a:ea typeface="Overpass Black"/>
              <a:cs typeface="Overpass Black"/>
              <a:sym typeface="Overpass Black"/>
            </a:endParaRPr>
          </a:p>
        </p:txBody>
      </p:sp>
      <p:sp>
        <p:nvSpPr>
          <p:cNvPr id="2337" name="Google Shape;2337;p49"/>
          <p:cNvSpPr/>
          <p:nvPr/>
        </p:nvSpPr>
        <p:spPr>
          <a:xfrm>
            <a:off x="4893111" y="2376996"/>
            <a:ext cx="3517200" cy="47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dirty="0">
              <a:solidFill>
                <a:schemeClr val="dk2"/>
              </a:solidFill>
              <a:latin typeface="Open Sans"/>
              <a:ea typeface="Open Sans"/>
              <a:cs typeface="Open Sans"/>
              <a:sym typeface="Open Sans"/>
            </a:endParaRPr>
          </a:p>
        </p:txBody>
      </p:sp>
      <p:sp>
        <p:nvSpPr>
          <p:cNvPr id="2338" name="Google Shape;2338;p49"/>
          <p:cNvSpPr/>
          <p:nvPr/>
        </p:nvSpPr>
        <p:spPr>
          <a:xfrm>
            <a:off x="4893111" y="2844951"/>
            <a:ext cx="3517200" cy="47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i="0" u="none" strike="noStrike" cap="none" dirty="0" err="1" smtClean="0">
                <a:solidFill>
                  <a:schemeClr val="dk2"/>
                </a:solidFill>
                <a:latin typeface="Overpass Black"/>
                <a:ea typeface="Overpass Black"/>
                <a:cs typeface="Overpass Black"/>
                <a:sym typeface="Overpass Black"/>
              </a:rPr>
              <a:t>Hambatan</a:t>
            </a:r>
            <a:r>
              <a:rPr lang="en-US" sz="1600" i="0" u="none" strike="noStrike" cap="none" dirty="0" smtClean="0">
                <a:solidFill>
                  <a:schemeClr val="dk2"/>
                </a:solidFill>
                <a:latin typeface="Overpass Black"/>
                <a:ea typeface="Overpass Black"/>
                <a:cs typeface="Overpass Black"/>
                <a:sym typeface="Overpass Black"/>
              </a:rPr>
              <a:t> </a:t>
            </a:r>
            <a:r>
              <a:rPr lang="en-US" sz="1600" i="0" u="none" strike="noStrike" cap="none" dirty="0" err="1" smtClean="0">
                <a:solidFill>
                  <a:schemeClr val="dk2"/>
                </a:solidFill>
                <a:latin typeface="Overpass Black"/>
                <a:ea typeface="Overpass Black"/>
                <a:cs typeface="Overpass Black"/>
                <a:sym typeface="Overpass Black"/>
              </a:rPr>
              <a:t>Jenis</a:t>
            </a:r>
            <a:r>
              <a:rPr lang="en-US" sz="1600" i="0" u="none" strike="noStrike" cap="none" dirty="0" smtClean="0">
                <a:solidFill>
                  <a:schemeClr val="dk2"/>
                </a:solidFill>
                <a:latin typeface="Overpass Black"/>
                <a:ea typeface="Overpass Black"/>
                <a:cs typeface="Overpass Black"/>
                <a:sym typeface="Overpass Black"/>
              </a:rPr>
              <a:t> </a:t>
            </a:r>
            <a:r>
              <a:rPr lang="en-US" sz="1600" i="0" u="none" strike="noStrike" cap="none" dirty="0" err="1" smtClean="0">
                <a:solidFill>
                  <a:schemeClr val="dk2"/>
                </a:solidFill>
                <a:latin typeface="Overpass Black"/>
                <a:ea typeface="Overpass Black"/>
                <a:cs typeface="Overpass Black"/>
                <a:sym typeface="Overpass Black"/>
              </a:rPr>
              <a:t>Kawat</a:t>
            </a:r>
            <a:endParaRPr sz="1600" i="0" u="none" strike="noStrike" cap="none" dirty="0">
              <a:solidFill>
                <a:schemeClr val="dk2"/>
              </a:solidFill>
              <a:latin typeface="Overpass Black"/>
              <a:ea typeface="Overpass Black"/>
              <a:cs typeface="Overpass Black"/>
              <a:sym typeface="Overpass Black"/>
            </a:endParaRPr>
          </a:p>
        </p:txBody>
      </p:sp>
      <p:sp>
        <p:nvSpPr>
          <p:cNvPr id="2340" name="Google Shape;2340;p49"/>
          <p:cNvSpPr/>
          <p:nvPr/>
        </p:nvSpPr>
        <p:spPr>
          <a:xfrm>
            <a:off x="4893111" y="3613831"/>
            <a:ext cx="3517200" cy="47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i="0" u="none" strike="noStrike" cap="none" dirty="0" err="1" smtClean="0">
                <a:solidFill>
                  <a:schemeClr val="dk2"/>
                </a:solidFill>
                <a:latin typeface="Overpass Black"/>
                <a:ea typeface="Overpass Black"/>
                <a:cs typeface="Overpass Black"/>
                <a:sym typeface="Overpass Black"/>
              </a:rPr>
              <a:t>Perubahan</a:t>
            </a:r>
            <a:r>
              <a:rPr lang="en-US" sz="1600" i="0" u="none" strike="noStrike" cap="none" dirty="0" smtClean="0">
                <a:solidFill>
                  <a:schemeClr val="dk2"/>
                </a:solidFill>
                <a:latin typeface="Overpass Black"/>
                <a:ea typeface="Overpass Black"/>
                <a:cs typeface="Overpass Black"/>
                <a:sym typeface="Overpass Black"/>
              </a:rPr>
              <a:t> </a:t>
            </a:r>
            <a:r>
              <a:rPr lang="en-US" sz="1600" i="0" u="none" strike="noStrike" cap="none" dirty="0" err="1" smtClean="0">
                <a:solidFill>
                  <a:schemeClr val="dk2"/>
                </a:solidFill>
                <a:latin typeface="Overpass Black"/>
                <a:ea typeface="Overpass Black"/>
                <a:cs typeface="Overpass Black"/>
                <a:sym typeface="Overpass Black"/>
              </a:rPr>
              <a:t>Suhu</a:t>
            </a:r>
            <a:r>
              <a:rPr lang="en-US" sz="1600" i="0" u="none" strike="noStrike" cap="none" dirty="0" smtClean="0">
                <a:solidFill>
                  <a:schemeClr val="dk2"/>
                </a:solidFill>
                <a:latin typeface="Overpass Black"/>
                <a:ea typeface="Overpass Black"/>
                <a:cs typeface="Overpass Black"/>
                <a:sym typeface="Overpass Black"/>
              </a:rPr>
              <a:t> </a:t>
            </a:r>
            <a:r>
              <a:rPr lang="en-US" sz="1600" i="0" u="none" strike="noStrike" cap="none" dirty="0" err="1" smtClean="0">
                <a:solidFill>
                  <a:schemeClr val="dk2"/>
                </a:solidFill>
                <a:latin typeface="Overpass Black"/>
                <a:ea typeface="Overpass Black"/>
                <a:cs typeface="Overpass Black"/>
                <a:sym typeface="Overpass Black"/>
              </a:rPr>
              <a:t>Kawat</a:t>
            </a:r>
            <a:endParaRPr sz="1600" i="0" u="none" strike="noStrike" cap="none" dirty="0">
              <a:solidFill>
                <a:schemeClr val="dk2"/>
              </a:solidFill>
              <a:latin typeface="Overpass Black"/>
              <a:ea typeface="Overpass Black"/>
              <a:cs typeface="Overpass Black"/>
              <a:sym typeface="Overpass Black"/>
            </a:endParaRPr>
          </a:p>
        </p:txBody>
      </p:sp>
      <p:sp>
        <p:nvSpPr>
          <p:cNvPr id="2341" name="Google Shape;2341;p49"/>
          <p:cNvSpPr/>
          <p:nvPr/>
        </p:nvSpPr>
        <p:spPr>
          <a:xfrm>
            <a:off x="4893111" y="3921130"/>
            <a:ext cx="3517200" cy="47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600" dirty="0" smtClean="0">
                <a:solidFill>
                  <a:schemeClr val="dk2"/>
                </a:solidFill>
                <a:latin typeface="Overpass Black" panose="020B0604020202020204" charset="0"/>
                <a:ea typeface="Open Sans"/>
                <a:cs typeface="Open Sans"/>
                <a:sym typeface="Open Sans"/>
              </a:rPr>
              <a:t>Besarnya Hambatan Kawat</a:t>
            </a:r>
            <a:endParaRPr sz="1600" dirty="0">
              <a:solidFill>
                <a:schemeClr val="dk2"/>
              </a:solidFill>
              <a:latin typeface="Overpass Black" panose="020B0604020202020204" charset="0"/>
              <a:ea typeface="Open Sans"/>
              <a:cs typeface="Open Sans"/>
              <a:sym typeface="Open Sans"/>
            </a:endParaRPr>
          </a:p>
        </p:txBody>
      </p:sp>
      <p:pic>
        <p:nvPicPr>
          <p:cNvPr id="2342" name="Google Shape;2342;p49"/>
          <p:cNvPicPr preferRelativeResize="0"/>
          <p:nvPr/>
        </p:nvPicPr>
        <p:blipFill rotWithShape="1">
          <a:blip r:embed="rId3">
            <a:alphaModFix/>
          </a:blip>
          <a:srcRect/>
          <a:stretch/>
        </p:blipFill>
        <p:spPr>
          <a:xfrm rot="593575">
            <a:off x="779403" y="1207700"/>
            <a:ext cx="2589654" cy="987911"/>
          </a:xfrm>
          <a:prstGeom prst="rect">
            <a:avLst/>
          </a:prstGeom>
          <a:noFill/>
          <a:ln>
            <a:noFill/>
          </a:ln>
        </p:spPr>
      </p:pic>
      <p:pic>
        <p:nvPicPr>
          <p:cNvPr id="2343" name="Google Shape;2343;p49"/>
          <p:cNvPicPr preferRelativeResize="0"/>
          <p:nvPr/>
        </p:nvPicPr>
        <p:blipFill rotWithShape="1">
          <a:blip r:embed="rId4">
            <a:alphaModFix/>
          </a:blip>
          <a:srcRect/>
          <a:stretch/>
        </p:blipFill>
        <p:spPr>
          <a:xfrm rot="8158518">
            <a:off x="1600664" y="3305734"/>
            <a:ext cx="860627" cy="773186"/>
          </a:xfrm>
          <a:prstGeom prst="rect">
            <a:avLst/>
          </a:prstGeom>
          <a:noFill/>
          <a:ln>
            <a:noFill/>
          </a:ln>
        </p:spPr>
      </p:pic>
      <p:pic>
        <p:nvPicPr>
          <p:cNvPr id="2344" name="Google Shape;2344;p49"/>
          <p:cNvPicPr preferRelativeResize="0"/>
          <p:nvPr/>
        </p:nvPicPr>
        <p:blipFill rotWithShape="1">
          <a:blip r:embed="rId5">
            <a:alphaModFix/>
          </a:blip>
          <a:srcRect/>
          <a:stretch/>
        </p:blipFill>
        <p:spPr>
          <a:xfrm rot="5946960">
            <a:off x="1607983" y="1454729"/>
            <a:ext cx="837788" cy="2054363"/>
          </a:xfrm>
          <a:prstGeom prst="rect">
            <a:avLst/>
          </a:prstGeom>
          <a:noFill/>
          <a:ln>
            <a:noFill/>
          </a:ln>
        </p:spPr>
      </p:pic>
      <p:pic>
        <p:nvPicPr>
          <p:cNvPr id="2345" name="Google Shape;2345;p49"/>
          <p:cNvPicPr preferRelativeResize="0"/>
          <p:nvPr/>
        </p:nvPicPr>
        <p:blipFill rotWithShape="1">
          <a:blip r:embed="rId6">
            <a:alphaModFix/>
          </a:blip>
          <a:srcRect/>
          <a:stretch/>
        </p:blipFill>
        <p:spPr>
          <a:xfrm rot="-6050340" flipH="1">
            <a:off x="1764940" y="2435164"/>
            <a:ext cx="608445" cy="1503862"/>
          </a:xfrm>
          <a:prstGeom prst="rect">
            <a:avLst/>
          </a:prstGeom>
          <a:noFill/>
          <a:ln>
            <a:noFill/>
          </a:ln>
        </p:spPr>
      </p:pic>
      <p:sp>
        <p:nvSpPr>
          <p:cNvPr id="2346" name="Google Shape;2346;p49"/>
          <p:cNvSpPr txBox="1"/>
          <p:nvPr/>
        </p:nvSpPr>
        <p:spPr>
          <a:xfrm>
            <a:off x="4030348" y="1293358"/>
            <a:ext cx="1061100" cy="775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3000">
                <a:solidFill>
                  <a:schemeClr val="accent5"/>
                </a:solidFill>
                <a:latin typeface="Overpass Black"/>
                <a:ea typeface="Overpass Black"/>
                <a:cs typeface="Overpass Black"/>
                <a:sym typeface="Overpass Black"/>
              </a:rPr>
              <a:t>01</a:t>
            </a:r>
            <a:endParaRPr sz="3000" b="0" i="0" u="none" strike="noStrike" cap="none">
              <a:solidFill>
                <a:schemeClr val="accent5"/>
              </a:solidFill>
              <a:latin typeface="Arial"/>
              <a:ea typeface="Arial"/>
              <a:cs typeface="Arial"/>
              <a:sym typeface="Arial"/>
            </a:endParaRPr>
          </a:p>
        </p:txBody>
      </p:sp>
      <p:sp>
        <p:nvSpPr>
          <p:cNvPr id="2347" name="Google Shape;2347;p49"/>
          <p:cNvSpPr txBox="1"/>
          <p:nvPr/>
        </p:nvSpPr>
        <p:spPr>
          <a:xfrm>
            <a:off x="4030348" y="2068808"/>
            <a:ext cx="1061100" cy="775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3000">
                <a:solidFill>
                  <a:schemeClr val="accent6"/>
                </a:solidFill>
                <a:latin typeface="Overpass Black"/>
                <a:ea typeface="Overpass Black"/>
                <a:cs typeface="Overpass Black"/>
                <a:sym typeface="Overpass Black"/>
              </a:rPr>
              <a:t>02</a:t>
            </a:r>
            <a:endParaRPr sz="3000" b="0" i="0" u="none" strike="noStrike" cap="none">
              <a:solidFill>
                <a:schemeClr val="accent6"/>
              </a:solidFill>
              <a:latin typeface="Arial"/>
              <a:ea typeface="Arial"/>
              <a:cs typeface="Arial"/>
              <a:sym typeface="Arial"/>
            </a:endParaRPr>
          </a:p>
        </p:txBody>
      </p:sp>
      <p:sp>
        <p:nvSpPr>
          <p:cNvPr id="2348" name="Google Shape;2348;p49"/>
          <p:cNvSpPr txBox="1"/>
          <p:nvPr/>
        </p:nvSpPr>
        <p:spPr>
          <a:xfrm>
            <a:off x="4030348" y="2846526"/>
            <a:ext cx="1061100" cy="775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3000">
                <a:solidFill>
                  <a:schemeClr val="accent4"/>
                </a:solidFill>
                <a:latin typeface="Overpass Black"/>
                <a:ea typeface="Overpass Black"/>
                <a:cs typeface="Overpass Black"/>
                <a:sym typeface="Overpass Black"/>
              </a:rPr>
              <a:t>03</a:t>
            </a:r>
            <a:endParaRPr sz="3000" b="0" i="0" u="none" strike="noStrike" cap="none">
              <a:solidFill>
                <a:schemeClr val="accent4"/>
              </a:solidFill>
              <a:latin typeface="Arial"/>
              <a:ea typeface="Arial"/>
              <a:cs typeface="Arial"/>
              <a:sym typeface="Arial"/>
            </a:endParaRPr>
          </a:p>
        </p:txBody>
      </p:sp>
      <p:sp>
        <p:nvSpPr>
          <p:cNvPr id="2349" name="Google Shape;2349;p49"/>
          <p:cNvSpPr txBox="1"/>
          <p:nvPr/>
        </p:nvSpPr>
        <p:spPr>
          <a:xfrm>
            <a:off x="4030348" y="3618081"/>
            <a:ext cx="1061100" cy="775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3000">
                <a:solidFill>
                  <a:schemeClr val="accent3"/>
                </a:solidFill>
                <a:latin typeface="Overpass Black"/>
                <a:ea typeface="Overpass Black"/>
                <a:cs typeface="Overpass Black"/>
                <a:sym typeface="Overpass Black"/>
              </a:rPr>
              <a:t>04</a:t>
            </a:r>
            <a:endParaRPr sz="3000" b="0" i="0" u="none" strike="noStrike" cap="none">
              <a:solidFill>
                <a:schemeClr val="accent3"/>
              </a:solidFill>
              <a:latin typeface="Arial"/>
              <a:ea typeface="Arial"/>
              <a:cs typeface="Arial"/>
              <a:sym typeface="Arial"/>
            </a:endParaRPr>
          </a:p>
        </p:txBody>
      </p:sp>
      <p:grpSp>
        <p:nvGrpSpPr>
          <p:cNvPr id="2350" name="Google Shape;2350;p49"/>
          <p:cNvGrpSpPr/>
          <p:nvPr/>
        </p:nvGrpSpPr>
        <p:grpSpPr>
          <a:xfrm>
            <a:off x="1891460" y="4171795"/>
            <a:ext cx="479864" cy="397089"/>
            <a:chOff x="4147560" y="1627920"/>
            <a:chExt cx="479864" cy="397089"/>
          </a:xfrm>
        </p:grpSpPr>
        <p:sp>
          <p:nvSpPr>
            <p:cNvPr id="2351" name="Google Shape;2351;p49"/>
            <p:cNvSpPr/>
            <p:nvPr/>
          </p:nvSpPr>
          <p:spPr>
            <a:xfrm>
              <a:off x="4147560" y="1627920"/>
              <a:ext cx="479864" cy="397089"/>
            </a:xfrm>
            <a:custGeom>
              <a:avLst/>
              <a:gdLst/>
              <a:ahLst/>
              <a:cxnLst/>
              <a:rect l="l" t="t" r="r" b="b"/>
              <a:pathLst>
                <a:path w="17333" h="14347" extrusionOk="0">
                  <a:moveTo>
                    <a:pt x="1730" y="8757"/>
                  </a:moveTo>
                  <a:lnTo>
                    <a:pt x="5612" y="12654"/>
                  </a:lnTo>
                  <a:lnTo>
                    <a:pt x="4529" y="13752"/>
                  </a:lnTo>
                  <a:lnTo>
                    <a:pt x="632" y="9840"/>
                  </a:lnTo>
                  <a:lnTo>
                    <a:pt x="1730" y="8757"/>
                  </a:lnTo>
                  <a:close/>
                  <a:moveTo>
                    <a:pt x="11420" y="0"/>
                  </a:moveTo>
                  <a:cubicBezTo>
                    <a:pt x="11089" y="0"/>
                    <a:pt x="11089" y="497"/>
                    <a:pt x="11420" y="497"/>
                  </a:cubicBezTo>
                  <a:lnTo>
                    <a:pt x="12353" y="497"/>
                  </a:lnTo>
                  <a:lnTo>
                    <a:pt x="12669" y="7493"/>
                  </a:lnTo>
                  <a:lnTo>
                    <a:pt x="11661" y="8065"/>
                  </a:lnTo>
                  <a:cubicBezTo>
                    <a:pt x="11570" y="7568"/>
                    <a:pt x="11134" y="7222"/>
                    <a:pt x="10622" y="7222"/>
                  </a:cubicBezTo>
                  <a:lnTo>
                    <a:pt x="8772" y="7222"/>
                  </a:lnTo>
                  <a:lnTo>
                    <a:pt x="7854" y="6876"/>
                  </a:lnTo>
                  <a:cubicBezTo>
                    <a:pt x="7388" y="6696"/>
                    <a:pt x="6891" y="6605"/>
                    <a:pt x="6395" y="6605"/>
                  </a:cubicBezTo>
                  <a:cubicBezTo>
                    <a:pt x="5748" y="6605"/>
                    <a:pt x="5116" y="6771"/>
                    <a:pt x="4559" y="7102"/>
                  </a:cubicBezTo>
                  <a:lnTo>
                    <a:pt x="4619" y="5702"/>
                  </a:lnTo>
                  <a:cubicBezTo>
                    <a:pt x="4619" y="5541"/>
                    <a:pt x="4497" y="5458"/>
                    <a:pt x="4374" y="5458"/>
                  </a:cubicBezTo>
                  <a:cubicBezTo>
                    <a:pt x="4256" y="5458"/>
                    <a:pt x="4137" y="5533"/>
                    <a:pt x="4123" y="5687"/>
                  </a:cubicBezTo>
                  <a:lnTo>
                    <a:pt x="4032" y="7463"/>
                  </a:lnTo>
                  <a:cubicBezTo>
                    <a:pt x="3837" y="7613"/>
                    <a:pt x="3641" y="7794"/>
                    <a:pt x="3476" y="7974"/>
                  </a:cubicBezTo>
                  <a:cubicBezTo>
                    <a:pt x="3175" y="8290"/>
                    <a:pt x="2919" y="8636"/>
                    <a:pt x="2708" y="9013"/>
                  </a:cubicBezTo>
                  <a:lnTo>
                    <a:pt x="1911" y="8215"/>
                  </a:lnTo>
                  <a:cubicBezTo>
                    <a:pt x="1866" y="8170"/>
                    <a:pt x="1791" y="8155"/>
                    <a:pt x="1730" y="8140"/>
                  </a:cubicBezTo>
                  <a:cubicBezTo>
                    <a:pt x="1655" y="8155"/>
                    <a:pt x="1595" y="8170"/>
                    <a:pt x="1550" y="8215"/>
                  </a:cubicBezTo>
                  <a:lnTo>
                    <a:pt x="105" y="9675"/>
                  </a:lnTo>
                  <a:cubicBezTo>
                    <a:pt x="0" y="9765"/>
                    <a:pt x="0" y="9930"/>
                    <a:pt x="105" y="10021"/>
                  </a:cubicBezTo>
                  <a:lnTo>
                    <a:pt x="4348" y="14279"/>
                  </a:lnTo>
                  <a:cubicBezTo>
                    <a:pt x="4401" y="14324"/>
                    <a:pt x="4469" y="14346"/>
                    <a:pt x="4535" y="14346"/>
                  </a:cubicBezTo>
                  <a:cubicBezTo>
                    <a:pt x="4600" y="14346"/>
                    <a:pt x="4664" y="14324"/>
                    <a:pt x="4709" y="14279"/>
                  </a:cubicBezTo>
                  <a:lnTo>
                    <a:pt x="6154" y="12834"/>
                  </a:lnTo>
                  <a:cubicBezTo>
                    <a:pt x="6259" y="12729"/>
                    <a:pt x="6259" y="12578"/>
                    <a:pt x="6154" y="12473"/>
                  </a:cubicBezTo>
                  <a:lnTo>
                    <a:pt x="5763" y="12082"/>
                  </a:lnTo>
                  <a:lnTo>
                    <a:pt x="7463" y="12082"/>
                  </a:lnTo>
                  <a:cubicBezTo>
                    <a:pt x="7764" y="12052"/>
                    <a:pt x="7764" y="11600"/>
                    <a:pt x="7463" y="11585"/>
                  </a:cubicBezTo>
                  <a:lnTo>
                    <a:pt x="5266" y="11585"/>
                  </a:lnTo>
                  <a:lnTo>
                    <a:pt x="3069" y="9389"/>
                  </a:lnTo>
                  <a:cubicBezTo>
                    <a:pt x="3355" y="8847"/>
                    <a:pt x="4484" y="7102"/>
                    <a:pt x="6395" y="7102"/>
                  </a:cubicBezTo>
                  <a:cubicBezTo>
                    <a:pt x="6426" y="7101"/>
                    <a:pt x="6458" y="7100"/>
                    <a:pt x="6490" y="7100"/>
                  </a:cubicBezTo>
                  <a:cubicBezTo>
                    <a:pt x="6894" y="7100"/>
                    <a:pt x="7296" y="7188"/>
                    <a:pt x="7658" y="7327"/>
                  </a:cubicBezTo>
                  <a:lnTo>
                    <a:pt x="8621" y="7704"/>
                  </a:lnTo>
                  <a:cubicBezTo>
                    <a:pt x="8651" y="7719"/>
                    <a:pt x="8682" y="7719"/>
                    <a:pt x="8712" y="7719"/>
                  </a:cubicBezTo>
                  <a:lnTo>
                    <a:pt x="10622" y="7719"/>
                  </a:lnTo>
                  <a:cubicBezTo>
                    <a:pt x="11239" y="7839"/>
                    <a:pt x="11239" y="8727"/>
                    <a:pt x="10622" y="8832"/>
                  </a:cubicBezTo>
                  <a:lnTo>
                    <a:pt x="6966" y="8832"/>
                  </a:lnTo>
                  <a:cubicBezTo>
                    <a:pt x="6635" y="8832"/>
                    <a:pt x="6635" y="9344"/>
                    <a:pt x="6966" y="9344"/>
                  </a:cubicBezTo>
                  <a:lnTo>
                    <a:pt x="10622" y="9344"/>
                  </a:lnTo>
                  <a:cubicBezTo>
                    <a:pt x="11044" y="9344"/>
                    <a:pt x="11435" y="9088"/>
                    <a:pt x="11600" y="8682"/>
                  </a:cubicBezTo>
                  <a:lnTo>
                    <a:pt x="15843" y="6244"/>
                  </a:lnTo>
                  <a:cubicBezTo>
                    <a:pt x="15932" y="6195"/>
                    <a:pt x="16026" y="6172"/>
                    <a:pt x="16119" y="6172"/>
                  </a:cubicBezTo>
                  <a:cubicBezTo>
                    <a:pt x="16311" y="6172"/>
                    <a:pt x="16494" y="6272"/>
                    <a:pt x="16596" y="6455"/>
                  </a:cubicBezTo>
                  <a:cubicBezTo>
                    <a:pt x="16746" y="6711"/>
                    <a:pt x="16656" y="7042"/>
                    <a:pt x="16400" y="7207"/>
                  </a:cubicBezTo>
                  <a:lnTo>
                    <a:pt x="16370" y="7222"/>
                  </a:lnTo>
                  <a:lnTo>
                    <a:pt x="11269" y="11209"/>
                  </a:lnTo>
                  <a:cubicBezTo>
                    <a:pt x="10953" y="11450"/>
                    <a:pt x="10577" y="11585"/>
                    <a:pt x="10186" y="11585"/>
                  </a:cubicBezTo>
                  <a:lnTo>
                    <a:pt x="8561" y="11585"/>
                  </a:lnTo>
                  <a:cubicBezTo>
                    <a:pt x="8245" y="11615"/>
                    <a:pt x="8245" y="12052"/>
                    <a:pt x="8561" y="12082"/>
                  </a:cubicBezTo>
                  <a:lnTo>
                    <a:pt x="10186" y="12082"/>
                  </a:lnTo>
                  <a:cubicBezTo>
                    <a:pt x="10683" y="12082"/>
                    <a:pt x="11179" y="11916"/>
                    <a:pt x="11570" y="11600"/>
                  </a:cubicBezTo>
                  <a:lnTo>
                    <a:pt x="16671" y="7628"/>
                  </a:lnTo>
                  <a:cubicBezTo>
                    <a:pt x="17167" y="7327"/>
                    <a:pt x="17333" y="6680"/>
                    <a:pt x="17047" y="6184"/>
                  </a:cubicBezTo>
                  <a:cubicBezTo>
                    <a:pt x="16845" y="5841"/>
                    <a:pt x="16488" y="5653"/>
                    <a:pt x="16124" y="5653"/>
                  </a:cubicBezTo>
                  <a:cubicBezTo>
                    <a:pt x="15946" y="5653"/>
                    <a:pt x="15766" y="5699"/>
                    <a:pt x="15603" y="5793"/>
                  </a:cubicBezTo>
                  <a:lnTo>
                    <a:pt x="13150" y="7207"/>
                  </a:lnTo>
                  <a:lnTo>
                    <a:pt x="12834" y="406"/>
                  </a:lnTo>
                  <a:cubicBezTo>
                    <a:pt x="12834" y="181"/>
                    <a:pt x="12639" y="0"/>
                    <a:pt x="12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9"/>
            <p:cNvSpPr/>
            <p:nvPr/>
          </p:nvSpPr>
          <p:spPr>
            <a:xfrm>
              <a:off x="4263120" y="1627920"/>
              <a:ext cx="179639" cy="133916"/>
            </a:xfrm>
            <a:custGeom>
              <a:avLst/>
              <a:gdLst/>
              <a:ahLst/>
              <a:cxnLst/>
              <a:rect l="l" t="t" r="r" b="b"/>
              <a:pathLst>
                <a:path w="6501" h="4845" extrusionOk="0">
                  <a:moveTo>
                    <a:pt x="618" y="0"/>
                  </a:moveTo>
                  <a:cubicBezTo>
                    <a:pt x="392" y="0"/>
                    <a:pt x="196" y="181"/>
                    <a:pt x="196" y="406"/>
                  </a:cubicBezTo>
                  <a:lnTo>
                    <a:pt x="16" y="4574"/>
                  </a:lnTo>
                  <a:cubicBezTo>
                    <a:pt x="1" y="4709"/>
                    <a:pt x="106" y="4830"/>
                    <a:pt x="257" y="4845"/>
                  </a:cubicBezTo>
                  <a:cubicBezTo>
                    <a:pt x="392" y="4845"/>
                    <a:pt x="497" y="4740"/>
                    <a:pt x="497" y="4604"/>
                  </a:cubicBezTo>
                  <a:lnTo>
                    <a:pt x="693" y="497"/>
                  </a:lnTo>
                  <a:lnTo>
                    <a:pt x="6170" y="497"/>
                  </a:lnTo>
                  <a:cubicBezTo>
                    <a:pt x="6501" y="497"/>
                    <a:pt x="6501" y="0"/>
                    <a:pt x="6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9"/>
            <p:cNvSpPr/>
            <p:nvPr/>
          </p:nvSpPr>
          <p:spPr>
            <a:xfrm>
              <a:off x="4335120" y="1677240"/>
              <a:ext cx="107643" cy="77757"/>
            </a:xfrm>
            <a:custGeom>
              <a:avLst/>
              <a:gdLst/>
              <a:ahLst/>
              <a:cxnLst/>
              <a:rect l="l" t="t" r="r" b="b"/>
              <a:pathLst>
                <a:path w="3898" h="2815" extrusionOk="0">
                  <a:moveTo>
                    <a:pt x="249" y="1"/>
                  </a:moveTo>
                  <a:cubicBezTo>
                    <a:pt x="132" y="1"/>
                    <a:pt x="16" y="76"/>
                    <a:pt x="1" y="226"/>
                  </a:cubicBezTo>
                  <a:lnTo>
                    <a:pt x="1" y="918"/>
                  </a:lnTo>
                  <a:cubicBezTo>
                    <a:pt x="31" y="1972"/>
                    <a:pt x="888" y="2814"/>
                    <a:pt x="1942" y="2814"/>
                  </a:cubicBezTo>
                  <a:cubicBezTo>
                    <a:pt x="2995" y="2814"/>
                    <a:pt x="3867" y="1972"/>
                    <a:pt x="3898" y="918"/>
                  </a:cubicBezTo>
                  <a:lnTo>
                    <a:pt x="3898" y="226"/>
                  </a:lnTo>
                  <a:cubicBezTo>
                    <a:pt x="3883" y="76"/>
                    <a:pt x="3762" y="1"/>
                    <a:pt x="3644" y="1"/>
                  </a:cubicBezTo>
                  <a:cubicBezTo>
                    <a:pt x="3525" y="1"/>
                    <a:pt x="3409" y="76"/>
                    <a:pt x="3401" y="226"/>
                  </a:cubicBezTo>
                  <a:lnTo>
                    <a:pt x="3401" y="918"/>
                  </a:lnTo>
                  <a:cubicBezTo>
                    <a:pt x="3371" y="1701"/>
                    <a:pt x="2724" y="2318"/>
                    <a:pt x="1942" y="2318"/>
                  </a:cubicBezTo>
                  <a:cubicBezTo>
                    <a:pt x="1174" y="2318"/>
                    <a:pt x="527" y="1701"/>
                    <a:pt x="497" y="918"/>
                  </a:cubicBezTo>
                  <a:lnTo>
                    <a:pt x="497" y="226"/>
                  </a:lnTo>
                  <a:cubicBezTo>
                    <a:pt x="482" y="76"/>
                    <a:pt x="366" y="1"/>
                    <a:pt x="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4" name="Google Shape;2354;p49"/>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r>
              <a:rPr lang="en-US" dirty="0" err="1"/>
              <a:t>Hambatan</a:t>
            </a:r>
            <a:r>
              <a:rPr lang="en-US" dirty="0"/>
              <a:t> </a:t>
            </a:r>
            <a:r>
              <a:rPr lang="en-US" dirty="0" err="1"/>
              <a:t>pada</a:t>
            </a:r>
            <a:r>
              <a:rPr lang="en-US" dirty="0"/>
              <a:t> </a:t>
            </a:r>
            <a:r>
              <a:rPr lang="en-US" dirty="0" err="1"/>
              <a:t>kawat</a:t>
            </a:r>
            <a:r>
              <a:rPr lang="en-US" dirty="0"/>
              <a:t> </a:t>
            </a:r>
            <a:r>
              <a:rPr lang="en-US" dirty="0" err="1"/>
              <a:t>dipengaruhi</a:t>
            </a:r>
            <a:r>
              <a:rPr lang="en-US" dirty="0"/>
              <a:t> </a:t>
            </a:r>
            <a:r>
              <a:rPr lang="en-US" dirty="0" err="1"/>
              <a:t>oleh</a:t>
            </a:r>
            <a:r>
              <a:rPr lang="en-US" dirty="0"/>
              <a:t>: </a:t>
            </a:r>
          </a:p>
        </p:txBody>
      </p:sp>
      <p:grpSp>
        <p:nvGrpSpPr>
          <p:cNvPr id="2355" name="Google Shape;2355;p49"/>
          <p:cNvGrpSpPr/>
          <p:nvPr/>
        </p:nvGrpSpPr>
        <p:grpSpPr>
          <a:xfrm>
            <a:off x="756928" y="1349375"/>
            <a:ext cx="2638747" cy="2732027"/>
            <a:chOff x="756928" y="1349375"/>
            <a:chExt cx="2638747" cy="2732027"/>
          </a:xfrm>
        </p:grpSpPr>
        <p:sp>
          <p:nvSpPr>
            <p:cNvPr id="2356" name="Google Shape;2356;p49"/>
            <p:cNvSpPr/>
            <p:nvPr/>
          </p:nvSpPr>
          <p:spPr>
            <a:xfrm>
              <a:off x="781050" y="1352550"/>
              <a:ext cx="2586100" cy="28575"/>
            </a:xfrm>
            <a:custGeom>
              <a:avLst/>
              <a:gdLst/>
              <a:ahLst/>
              <a:cxnLst/>
              <a:rect l="l" t="t" r="r" b="b"/>
              <a:pathLst>
                <a:path w="104394" h="1143" extrusionOk="0">
                  <a:moveTo>
                    <a:pt x="0" y="1143"/>
                  </a:moveTo>
                  <a:cubicBezTo>
                    <a:pt x="34800" y="1143"/>
                    <a:pt x="69594" y="0"/>
                    <a:pt x="104394" y="0"/>
                  </a:cubicBezTo>
                </a:path>
              </a:pathLst>
            </a:custGeom>
            <a:noFill/>
            <a:ln w="19050" cap="flat" cmpd="sng">
              <a:solidFill>
                <a:schemeClr val="dk2"/>
              </a:solidFill>
              <a:prstDash val="solid"/>
              <a:round/>
              <a:headEnd type="none" w="med" len="med"/>
              <a:tailEnd type="none" w="med" len="med"/>
            </a:ln>
          </p:spPr>
        </p:sp>
        <p:sp>
          <p:nvSpPr>
            <p:cNvPr id="2357" name="Google Shape;2357;p49"/>
            <p:cNvSpPr/>
            <p:nvPr/>
          </p:nvSpPr>
          <p:spPr>
            <a:xfrm rot="6895430">
              <a:off x="1251086" y="2701102"/>
              <a:ext cx="2999315" cy="28573"/>
            </a:xfrm>
            <a:custGeom>
              <a:avLst/>
              <a:gdLst/>
              <a:ahLst/>
              <a:cxnLst/>
              <a:rect l="l" t="t" r="r" b="b"/>
              <a:pathLst>
                <a:path w="104394" h="1143" extrusionOk="0">
                  <a:moveTo>
                    <a:pt x="0" y="1143"/>
                  </a:moveTo>
                  <a:cubicBezTo>
                    <a:pt x="34800" y="1143"/>
                    <a:pt x="69594" y="0"/>
                    <a:pt x="104394" y="0"/>
                  </a:cubicBezTo>
                </a:path>
              </a:pathLst>
            </a:custGeom>
            <a:noFill/>
            <a:ln w="19050" cap="flat" cmpd="sng">
              <a:solidFill>
                <a:schemeClr val="dk2"/>
              </a:solidFill>
              <a:prstDash val="solid"/>
              <a:round/>
              <a:headEnd type="none" w="med" len="med"/>
              <a:tailEnd type="none" w="med" len="med"/>
            </a:ln>
          </p:spPr>
        </p:sp>
        <p:sp>
          <p:nvSpPr>
            <p:cNvPr id="2358" name="Google Shape;2358;p49"/>
            <p:cNvSpPr/>
            <p:nvPr/>
          </p:nvSpPr>
          <p:spPr>
            <a:xfrm rot="3781023" flipH="1">
              <a:off x="-56424" y="2711884"/>
              <a:ext cx="3024426" cy="28574"/>
            </a:xfrm>
            <a:custGeom>
              <a:avLst/>
              <a:gdLst/>
              <a:ahLst/>
              <a:cxnLst/>
              <a:rect l="l" t="t" r="r" b="b"/>
              <a:pathLst>
                <a:path w="104394" h="1143" extrusionOk="0">
                  <a:moveTo>
                    <a:pt x="0" y="1143"/>
                  </a:moveTo>
                  <a:cubicBezTo>
                    <a:pt x="34800" y="1143"/>
                    <a:pt x="69594" y="0"/>
                    <a:pt x="104394" y="0"/>
                  </a:cubicBezTo>
                </a:path>
              </a:pathLst>
            </a:custGeom>
            <a:noFill/>
            <a:ln w="19050" cap="flat" cmpd="sng">
              <a:solidFill>
                <a:schemeClr val="dk2"/>
              </a:solidFill>
              <a:prstDash val="solid"/>
              <a:round/>
              <a:headEnd type="none" w="med" len="med"/>
              <a:tailEnd type="none" w="med" len="med"/>
            </a:ln>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6" name="Google Shape;2186;p43"/>
          <p:cNvSpPr txBox="1">
            <a:spLocks noGrp="1"/>
          </p:cNvSpPr>
          <p:nvPr>
            <p:ph type="title" idx="2"/>
          </p:nvPr>
        </p:nvSpPr>
        <p:spPr>
          <a:xfrm>
            <a:off x="2646000" y="1012100"/>
            <a:ext cx="3852000" cy="17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2187" name="Google Shape;2187;p4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Rangkaian Hambatan Kawat</a:t>
            </a:r>
            <a:endParaRPr dirty="0"/>
          </a:p>
        </p:txBody>
      </p:sp>
    </p:spTree>
    <p:extLst>
      <p:ext uri="{BB962C8B-B14F-4D97-AF65-F5344CB8AC3E}">
        <p14:creationId xmlns:p14="http://schemas.microsoft.com/office/powerpoint/2010/main" val="389174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65"/>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p>
            <a:pPr lvl="0"/>
            <a:r>
              <a:rPr lang="en-US" dirty="0" err="1"/>
              <a:t>Secara</a:t>
            </a:r>
            <a:r>
              <a:rPr lang="en-US" dirty="0"/>
              <a:t> </a:t>
            </a:r>
            <a:r>
              <a:rPr lang="en-US" dirty="0" err="1"/>
              <a:t>umum</a:t>
            </a:r>
            <a:r>
              <a:rPr lang="en-US" dirty="0"/>
              <a:t> </a:t>
            </a:r>
            <a:r>
              <a:rPr lang="en-US" dirty="0" err="1"/>
              <a:t>rangkaian</a:t>
            </a:r>
            <a:r>
              <a:rPr lang="en-US" dirty="0"/>
              <a:t> </a:t>
            </a:r>
            <a:r>
              <a:rPr lang="en-US" dirty="0" err="1"/>
              <a:t>hambatan</a:t>
            </a:r>
            <a:r>
              <a:rPr lang="en-US" dirty="0"/>
              <a:t> </a:t>
            </a:r>
            <a:r>
              <a:rPr lang="en-US" dirty="0" err="1"/>
              <a:t>dikelompokkan</a:t>
            </a:r>
            <a:r>
              <a:rPr lang="en-US" dirty="0"/>
              <a:t> </a:t>
            </a:r>
            <a:r>
              <a:rPr lang="en-US" dirty="0" err="1"/>
              <a:t>menjadi</a:t>
            </a:r>
            <a:r>
              <a:rPr lang="en-US" dirty="0"/>
              <a:t> </a:t>
            </a:r>
            <a:r>
              <a:rPr lang="en-US" dirty="0" err="1"/>
              <a:t>rangkaian</a:t>
            </a:r>
            <a:r>
              <a:rPr lang="en-US" dirty="0"/>
              <a:t> </a:t>
            </a:r>
            <a:r>
              <a:rPr lang="en-US" dirty="0" err="1"/>
              <a:t>hambatan</a:t>
            </a:r>
            <a:r>
              <a:rPr lang="en-US" dirty="0"/>
              <a:t> </a:t>
            </a:r>
            <a:r>
              <a:rPr lang="en-US" dirty="0" err="1"/>
              <a:t>seri</a:t>
            </a:r>
            <a:r>
              <a:rPr lang="en-US" dirty="0"/>
              <a:t>, </a:t>
            </a:r>
            <a:r>
              <a:rPr lang="en-US" dirty="0" err="1"/>
              <a:t>hambatan</a:t>
            </a:r>
            <a:r>
              <a:rPr lang="en-US" dirty="0"/>
              <a:t> </a:t>
            </a:r>
            <a:r>
              <a:rPr lang="en-US" dirty="0" err="1"/>
              <a:t>paralel</a:t>
            </a:r>
            <a:r>
              <a:rPr lang="en-US" dirty="0"/>
              <a:t>, </a:t>
            </a:r>
            <a:r>
              <a:rPr lang="en-US" dirty="0" err="1"/>
              <a:t>maupun</a:t>
            </a:r>
            <a:r>
              <a:rPr lang="en-US" dirty="0"/>
              <a:t> </a:t>
            </a:r>
            <a:r>
              <a:rPr lang="en-US" dirty="0" err="1"/>
              <a:t>gabungan</a:t>
            </a:r>
            <a:r>
              <a:rPr lang="en-US" dirty="0"/>
              <a:t> </a:t>
            </a:r>
            <a:r>
              <a:rPr lang="en-US" dirty="0" err="1"/>
              <a:t>keduanya</a:t>
            </a:r>
            <a:r>
              <a:rPr lang="en-US" dirty="0"/>
              <a:t>. </a:t>
            </a:r>
            <a:r>
              <a:rPr lang="en-US" dirty="0" err="1"/>
              <a:t>Untuk</a:t>
            </a:r>
            <a:r>
              <a:rPr lang="en-US" dirty="0"/>
              <a:t> </a:t>
            </a:r>
            <a:r>
              <a:rPr lang="en-US" dirty="0" err="1"/>
              <a:t>membuat</a:t>
            </a:r>
            <a:r>
              <a:rPr lang="en-US" dirty="0"/>
              <a:t> </a:t>
            </a:r>
            <a:r>
              <a:rPr lang="en-US" dirty="0" err="1"/>
              <a:t>rangkaian</a:t>
            </a:r>
            <a:r>
              <a:rPr lang="en-US" dirty="0"/>
              <a:t> </a:t>
            </a:r>
            <a:r>
              <a:rPr lang="en-US" dirty="0" err="1"/>
              <a:t>hambatan</a:t>
            </a:r>
            <a:r>
              <a:rPr lang="en-US" dirty="0"/>
              <a:t> </a:t>
            </a:r>
            <a:r>
              <a:rPr lang="en-US" dirty="0" err="1"/>
              <a:t>seri</a:t>
            </a:r>
            <a:r>
              <a:rPr lang="en-US" dirty="0"/>
              <a:t> </a:t>
            </a:r>
            <a:r>
              <a:rPr lang="en-US" dirty="0" err="1"/>
              <a:t>maupun</a:t>
            </a:r>
            <a:r>
              <a:rPr lang="en-US" dirty="0"/>
              <a:t> parallel minimal </a:t>
            </a:r>
            <a:r>
              <a:rPr lang="en-US" dirty="0" err="1"/>
              <a:t>diperlukan</a:t>
            </a:r>
            <a:r>
              <a:rPr lang="en-US" dirty="0"/>
              <a:t> </a:t>
            </a:r>
            <a:r>
              <a:rPr lang="en-US" dirty="0" err="1"/>
              <a:t>dua</a:t>
            </a:r>
            <a:r>
              <a:rPr lang="en-US" dirty="0"/>
              <a:t> </a:t>
            </a:r>
            <a:r>
              <a:rPr lang="en-US" dirty="0" err="1"/>
              <a:t>hambatan</a:t>
            </a:r>
            <a:r>
              <a:rPr lang="en-US" dirty="0"/>
              <a:t>. </a:t>
            </a:r>
            <a:r>
              <a:rPr lang="en-US" dirty="0" err="1"/>
              <a:t>Adapun</a:t>
            </a:r>
            <a:r>
              <a:rPr lang="en-US" dirty="0"/>
              <a:t>, </a:t>
            </a:r>
            <a:r>
              <a:rPr lang="en-US" dirty="0" err="1"/>
              <a:t>untuk</a:t>
            </a:r>
            <a:r>
              <a:rPr lang="en-US" dirty="0"/>
              <a:t> </a:t>
            </a:r>
            <a:r>
              <a:rPr lang="en-US" dirty="0" err="1"/>
              <a:t>membuat</a:t>
            </a:r>
            <a:r>
              <a:rPr lang="en-US" dirty="0"/>
              <a:t> </a:t>
            </a:r>
            <a:r>
              <a:rPr lang="en-US" dirty="0" err="1"/>
              <a:t>rangkaian</a:t>
            </a:r>
            <a:r>
              <a:rPr lang="en-US" dirty="0"/>
              <a:t> </a:t>
            </a:r>
            <a:r>
              <a:rPr lang="en-US" dirty="0" err="1"/>
              <a:t>hambatan</a:t>
            </a:r>
            <a:r>
              <a:rPr lang="en-US" dirty="0"/>
              <a:t> </a:t>
            </a:r>
            <a:r>
              <a:rPr lang="en-US" dirty="0" err="1"/>
              <a:t>kombinasi</a:t>
            </a:r>
            <a:r>
              <a:rPr lang="en-US" dirty="0"/>
              <a:t> </a:t>
            </a:r>
            <a:r>
              <a:rPr lang="en-US" dirty="0" err="1"/>
              <a:t>seri-paralel</a:t>
            </a:r>
            <a:r>
              <a:rPr lang="en-US" dirty="0"/>
              <a:t> minimal </a:t>
            </a:r>
            <a:r>
              <a:rPr lang="en-US" dirty="0" err="1"/>
              <a:t>diperlukan</a:t>
            </a:r>
            <a:r>
              <a:rPr lang="en-US" dirty="0"/>
              <a:t> </a:t>
            </a:r>
            <a:r>
              <a:rPr lang="en-US" dirty="0" err="1"/>
              <a:t>tiga</a:t>
            </a:r>
            <a:r>
              <a:rPr lang="en-US" dirty="0"/>
              <a:t> </a:t>
            </a:r>
            <a:r>
              <a:rPr lang="en-US" dirty="0" err="1"/>
              <a:t>hambatan</a:t>
            </a:r>
            <a:r>
              <a:rPr lang="en-US" dirty="0"/>
              <a:t>. </a:t>
            </a:r>
            <a:r>
              <a:rPr lang="en-US" dirty="0" err="1"/>
              <a:t>Jenis-jenis</a:t>
            </a:r>
            <a:r>
              <a:rPr lang="en-US" dirty="0"/>
              <a:t> </a:t>
            </a:r>
            <a:r>
              <a:rPr lang="en-US" dirty="0" err="1"/>
              <a:t>rangkaian</a:t>
            </a:r>
            <a:r>
              <a:rPr lang="en-US" dirty="0"/>
              <a:t> </a:t>
            </a:r>
            <a:r>
              <a:rPr lang="en-US" dirty="0" err="1"/>
              <a:t>hambatan</a:t>
            </a:r>
            <a:r>
              <a:rPr lang="en-US" dirty="0"/>
              <a:t> </a:t>
            </a:r>
            <a:r>
              <a:rPr lang="en-US" dirty="0" err="1"/>
              <a:t>tersebut</a:t>
            </a:r>
            <a:r>
              <a:rPr lang="en-US" dirty="0"/>
              <a:t> </a:t>
            </a:r>
            <a:r>
              <a:rPr lang="en-US" dirty="0" err="1"/>
              <a:t>memiliki</a:t>
            </a:r>
            <a:r>
              <a:rPr lang="en-US" dirty="0"/>
              <a:t> </a:t>
            </a:r>
            <a:r>
              <a:rPr lang="en-US" dirty="0" err="1"/>
              <a:t>kelebihan</a:t>
            </a:r>
            <a:r>
              <a:rPr lang="en-US" dirty="0"/>
              <a:t> </a:t>
            </a:r>
            <a:r>
              <a:rPr lang="en-US" dirty="0" err="1"/>
              <a:t>dan</a:t>
            </a:r>
            <a:r>
              <a:rPr lang="en-US" dirty="0"/>
              <a:t> </a:t>
            </a:r>
            <a:r>
              <a:rPr lang="en-US" dirty="0" err="1"/>
              <a:t>kekurangan</a:t>
            </a:r>
            <a:r>
              <a:rPr lang="en-US" dirty="0"/>
              <a:t> </a:t>
            </a:r>
            <a:r>
              <a:rPr lang="en-US" dirty="0" err="1"/>
              <a:t>masing-masing</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jenis</a:t>
            </a:r>
            <a:r>
              <a:rPr lang="en-US" dirty="0"/>
              <a:t> </a:t>
            </a:r>
            <a:r>
              <a:rPr lang="en-US" dirty="0" err="1"/>
              <a:t>rangkaian</a:t>
            </a:r>
            <a:r>
              <a:rPr lang="en-US" dirty="0"/>
              <a:t> </a:t>
            </a:r>
            <a:r>
              <a:rPr lang="en-US" dirty="0" err="1"/>
              <a:t>hambatan</a:t>
            </a:r>
            <a:r>
              <a:rPr lang="en-US" dirty="0"/>
              <a:t> yang </a:t>
            </a:r>
            <a:r>
              <a:rPr lang="en-US" dirty="0" err="1"/>
              <a:t>dipilih</a:t>
            </a:r>
            <a:r>
              <a:rPr lang="en-US" dirty="0"/>
              <a:t> </a:t>
            </a:r>
            <a:r>
              <a:rPr lang="en-US" dirty="0" err="1"/>
              <a:t>bergantung</a:t>
            </a:r>
            <a:r>
              <a:rPr lang="en-US" dirty="0"/>
              <a:t> </a:t>
            </a:r>
            <a:r>
              <a:rPr lang="en-US" dirty="0" err="1"/>
              <a:t>pada</a:t>
            </a:r>
            <a:r>
              <a:rPr lang="en-US" dirty="0"/>
              <a:t> </a:t>
            </a:r>
            <a:r>
              <a:rPr lang="en-US" dirty="0" err="1"/>
              <a:t>tujuannya</a:t>
            </a:r>
            <a:r>
              <a:rPr lang="en-US" dirty="0"/>
              <a:t>.</a:t>
            </a:r>
            <a:endParaRPr b="1" dirty="0"/>
          </a:p>
        </p:txBody>
      </p:sp>
      <p:sp>
        <p:nvSpPr>
          <p:cNvPr id="2813" name="Google Shape;2813;p6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t>Pengertian</a:t>
            </a:r>
            <a:r>
              <a:rPr lang="en-US" dirty="0" smtClean="0"/>
              <a:t> </a:t>
            </a:r>
            <a:r>
              <a:rPr lang="en-US" dirty="0" err="1" smtClean="0"/>
              <a:t>Rangkaian</a:t>
            </a:r>
            <a:r>
              <a:rPr lang="en-US" dirty="0" smtClean="0"/>
              <a:t> </a:t>
            </a:r>
            <a:r>
              <a:rPr lang="en-US" dirty="0" err="1" smtClean="0"/>
              <a:t>Hambatan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139700" indent="0">
              <a:buNone/>
            </a:pPr>
            <a:r>
              <a:rPr lang="en-US" dirty="0" err="1"/>
              <a:t>Dua</a:t>
            </a:r>
            <a:r>
              <a:rPr lang="en-US" dirty="0"/>
              <a:t> </a:t>
            </a:r>
            <a:r>
              <a:rPr lang="en-US" dirty="0" err="1"/>
              <a:t>hambatan</a:t>
            </a:r>
            <a:r>
              <a:rPr lang="en-US" dirty="0"/>
              <a:t> </a:t>
            </a:r>
            <a:r>
              <a:rPr lang="en-US" dirty="0" err="1"/>
              <a:t>atau</a:t>
            </a:r>
            <a:r>
              <a:rPr lang="en-US" dirty="0"/>
              <a:t> </a:t>
            </a:r>
            <a:r>
              <a:rPr lang="en-US" dirty="0" err="1"/>
              <a:t>lebih</a:t>
            </a:r>
            <a:r>
              <a:rPr lang="en-US" dirty="0"/>
              <a:t> yang </a:t>
            </a:r>
            <a:r>
              <a:rPr lang="en-US" dirty="0" err="1"/>
              <a:t>disusun</a:t>
            </a:r>
            <a:r>
              <a:rPr lang="en-US" dirty="0"/>
              <a:t> </a:t>
            </a:r>
            <a:r>
              <a:rPr lang="en-US" dirty="0" err="1"/>
              <a:t>secara</a:t>
            </a:r>
            <a:r>
              <a:rPr lang="en-US" dirty="0"/>
              <a:t> </a:t>
            </a:r>
            <a:r>
              <a:rPr lang="en-US" dirty="0" err="1"/>
              <a:t>berurutan</a:t>
            </a:r>
            <a:r>
              <a:rPr lang="en-US" dirty="0"/>
              <a:t> </a:t>
            </a:r>
            <a:r>
              <a:rPr lang="en-US" dirty="0" err="1"/>
              <a:t>disebut</a:t>
            </a:r>
            <a:r>
              <a:rPr lang="en-US" dirty="0"/>
              <a:t> </a:t>
            </a:r>
            <a:r>
              <a:rPr lang="en-US" dirty="0" err="1"/>
              <a:t>hambatan</a:t>
            </a:r>
            <a:r>
              <a:rPr lang="en-US" dirty="0"/>
              <a:t> </a:t>
            </a:r>
            <a:r>
              <a:rPr lang="en-US" dirty="0" err="1"/>
              <a:t>seri</a:t>
            </a:r>
            <a:r>
              <a:rPr lang="en-US" dirty="0"/>
              <a:t>. </a:t>
            </a:r>
            <a:r>
              <a:rPr lang="en-US" dirty="0" err="1"/>
              <a:t>Hambatan</a:t>
            </a:r>
            <a:r>
              <a:rPr lang="en-US" dirty="0"/>
              <a:t> yang </a:t>
            </a:r>
            <a:r>
              <a:rPr lang="en-US" dirty="0" err="1"/>
              <a:t>disusun</a:t>
            </a:r>
            <a:r>
              <a:rPr lang="en-US" dirty="0"/>
              <a:t> </a:t>
            </a:r>
            <a:r>
              <a:rPr lang="en-US" dirty="0" err="1"/>
              <a:t>seri</a:t>
            </a:r>
            <a:r>
              <a:rPr lang="en-US" dirty="0"/>
              <a:t> </a:t>
            </a:r>
            <a:r>
              <a:rPr lang="en-US" dirty="0" err="1"/>
              <a:t>akan</a:t>
            </a:r>
            <a:r>
              <a:rPr lang="en-US" dirty="0"/>
              <a:t> </a:t>
            </a:r>
            <a:r>
              <a:rPr lang="en-US" dirty="0" err="1"/>
              <a:t>membentuk</a:t>
            </a:r>
            <a:r>
              <a:rPr lang="en-US" dirty="0"/>
              <a:t> </a:t>
            </a:r>
            <a:r>
              <a:rPr lang="en-US" dirty="0" err="1"/>
              <a:t>rangkaian</a:t>
            </a:r>
            <a:r>
              <a:rPr lang="en-US" dirty="0"/>
              <a:t> </a:t>
            </a:r>
            <a:r>
              <a:rPr lang="en-US" dirty="0" err="1"/>
              <a:t>listrik</a:t>
            </a:r>
            <a:r>
              <a:rPr lang="en-US" dirty="0"/>
              <a:t> </a:t>
            </a:r>
            <a:r>
              <a:rPr lang="en-US" dirty="0" err="1"/>
              <a:t>tak</a:t>
            </a:r>
            <a:r>
              <a:rPr lang="en-US" dirty="0"/>
              <a:t> </a:t>
            </a:r>
            <a:r>
              <a:rPr lang="en-US" dirty="0" err="1"/>
              <a:t>bercabang</a:t>
            </a:r>
            <a:r>
              <a:rPr lang="en-US" dirty="0"/>
              <a:t>. </a:t>
            </a:r>
            <a:r>
              <a:rPr lang="en-US" dirty="0" err="1"/>
              <a:t>Kuat</a:t>
            </a:r>
            <a:r>
              <a:rPr lang="en-US" dirty="0"/>
              <a:t> </a:t>
            </a:r>
            <a:r>
              <a:rPr lang="en-US" dirty="0" err="1"/>
              <a:t>arus</a:t>
            </a:r>
            <a:r>
              <a:rPr lang="en-US" dirty="0"/>
              <a:t> yang </a:t>
            </a:r>
            <a:r>
              <a:rPr lang="en-US" dirty="0" err="1"/>
              <a:t>mengalir</a:t>
            </a:r>
            <a:r>
              <a:rPr lang="en-US" dirty="0"/>
              <a:t> di </a:t>
            </a:r>
            <a:r>
              <a:rPr lang="en-US" dirty="0" err="1"/>
              <a:t>setiap</a:t>
            </a:r>
            <a:r>
              <a:rPr lang="en-US" dirty="0"/>
              <a:t> </a:t>
            </a:r>
            <a:r>
              <a:rPr lang="en-US" dirty="0" err="1"/>
              <a:t>titik</a:t>
            </a:r>
            <a:r>
              <a:rPr lang="en-US" dirty="0"/>
              <a:t> </a:t>
            </a:r>
            <a:r>
              <a:rPr lang="en-US" dirty="0" err="1"/>
              <a:t>besarnya</a:t>
            </a:r>
            <a:r>
              <a:rPr lang="en-US" dirty="0"/>
              <a:t> </a:t>
            </a:r>
            <a:r>
              <a:rPr lang="en-US" dirty="0" err="1"/>
              <a:t>sama</a:t>
            </a:r>
            <a:r>
              <a:rPr lang="en-US" dirty="0"/>
              <a:t>. </a:t>
            </a:r>
            <a:r>
              <a:rPr lang="en-US" dirty="0" err="1"/>
              <a:t>Tujuan</a:t>
            </a:r>
            <a:r>
              <a:rPr lang="en-US" dirty="0"/>
              <a:t> </a:t>
            </a:r>
            <a:r>
              <a:rPr lang="en-US" dirty="0" err="1"/>
              <a:t>rangkaian</a:t>
            </a:r>
            <a:r>
              <a:rPr lang="en-US" dirty="0"/>
              <a:t> </a:t>
            </a:r>
            <a:r>
              <a:rPr lang="en-US" dirty="0" err="1"/>
              <a:t>hambatan</a:t>
            </a:r>
            <a:r>
              <a:rPr lang="en-US" dirty="0"/>
              <a:t> </a:t>
            </a:r>
            <a:r>
              <a:rPr lang="en-US" dirty="0" err="1"/>
              <a:t>seri</a:t>
            </a:r>
            <a:r>
              <a:rPr lang="en-US" dirty="0"/>
              <a:t> </a:t>
            </a:r>
            <a:r>
              <a:rPr lang="en-US" dirty="0" err="1"/>
              <a:t>untuk</a:t>
            </a:r>
            <a:r>
              <a:rPr lang="en-US" dirty="0"/>
              <a:t> </a:t>
            </a:r>
            <a:r>
              <a:rPr lang="en-US" dirty="0" err="1"/>
              <a:t>memperbesar</a:t>
            </a:r>
            <a:r>
              <a:rPr lang="en-US" dirty="0"/>
              <a:t> </a:t>
            </a:r>
            <a:r>
              <a:rPr lang="en-US" dirty="0" err="1"/>
              <a:t>nilai</a:t>
            </a:r>
            <a:r>
              <a:rPr lang="en-US" dirty="0"/>
              <a:t> </a:t>
            </a:r>
            <a:r>
              <a:rPr lang="en-US" dirty="0" err="1"/>
              <a:t>hambatan</a:t>
            </a:r>
            <a:r>
              <a:rPr lang="en-US" dirty="0"/>
              <a:t> </a:t>
            </a:r>
            <a:r>
              <a:rPr lang="en-US" dirty="0" err="1"/>
              <a:t>listrik</a:t>
            </a:r>
            <a:r>
              <a:rPr lang="en-US" dirty="0"/>
              <a:t> </a:t>
            </a:r>
            <a:r>
              <a:rPr lang="en-US" dirty="0" err="1"/>
              <a:t>dan</a:t>
            </a:r>
            <a:r>
              <a:rPr lang="en-US" dirty="0"/>
              <a:t> </a:t>
            </a:r>
            <a:r>
              <a:rPr lang="en-US" dirty="0" err="1"/>
              <a:t>membagi</a:t>
            </a:r>
            <a:r>
              <a:rPr lang="en-US" dirty="0"/>
              <a:t> </a:t>
            </a:r>
            <a:r>
              <a:rPr lang="en-US" dirty="0" err="1"/>
              <a:t>beda</a:t>
            </a:r>
            <a:r>
              <a:rPr lang="en-US" dirty="0"/>
              <a:t> </a:t>
            </a:r>
            <a:r>
              <a:rPr lang="en-US" dirty="0" err="1"/>
              <a:t>potensial</a:t>
            </a:r>
            <a:r>
              <a:rPr lang="en-US" dirty="0"/>
              <a:t> </a:t>
            </a:r>
            <a:r>
              <a:rPr lang="en-US" dirty="0" err="1"/>
              <a:t>dari</a:t>
            </a:r>
            <a:r>
              <a:rPr lang="en-US" dirty="0"/>
              <a:t> </a:t>
            </a:r>
            <a:r>
              <a:rPr lang="en-US" dirty="0" err="1"/>
              <a:t>sumber</a:t>
            </a:r>
            <a:r>
              <a:rPr lang="en-US" dirty="0"/>
              <a:t> </a:t>
            </a:r>
            <a:r>
              <a:rPr lang="en-US" dirty="0" err="1"/>
              <a:t>tegangan</a:t>
            </a:r>
            <a:r>
              <a:rPr lang="en-US" dirty="0"/>
              <a:t>. </a:t>
            </a:r>
            <a:r>
              <a:rPr lang="en-US" dirty="0" err="1"/>
              <a:t>Rangkaian</a:t>
            </a:r>
            <a:r>
              <a:rPr lang="en-US" dirty="0"/>
              <a:t> </a:t>
            </a:r>
            <a:r>
              <a:rPr lang="en-US" dirty="0" err="1"/>
              <a:t>hambatan</a:t>
            </a:r>
            <a:r>
              <a:rPr lang="en-US" dirty="0"/>
              <a:t> </a:t>
            </a:r>
            <a:r>
              <a:rPr lang="en-US" dirty="0" err="1"/>
              <a:t>seri</a:t>
            </a:r>
            <a:r>
              <a:rPr lang="en-US" dirty="0"/>
              <a:t> </a:t>
            </a:r>
            <a:r>
              <a:rPr lang="en-US" dirty="0" err="1"/>
              <a:t>dapat</a:t>
            </a:r>
            <a:r>
              <a:rPr lang="en-US" dirty="0"/>
              <a:t> </a:t>
            </a:r>
            <a:r>
              <a:rPr lang="en-US" dirty="0" err="1"/>
              <a:t>diganti</a:t>
            </a:r>
            <a:r>
              <a:rPr lang="en-US" dirty="0"/>
              <a:t> </a:t>
            </a:r>
            <a:r>
              <a:rPr lang="en-US" dirty="0" err="1"/>
              <a:t>dengan</a:t>
            </a:r>
            <a:r>
              <a:rPr lang="en-US" dirty="0"/>
              <a:t> </a:t>
            </a:r>
            <a:r>
              <a:rPr lang="en-US" dirty="0" err="1"/>
              <a:t>sebuah</a:t>
            </a:r>
            <a:r>
              <a:rPr lang="en-US" dirty="0"/>
              <a:t> </a:t>
            </a:r>
            <a:r>
              <a:rPr lang="en-US" dirty="0" err="1"/>
              <a:t>hambatan</a:t>
            </a:r>
            <a:r>
              <a:rPr lang="en-US" dirty="0"/>
              <a:t> yang </a:t>
            </a:r>
            <a:r>
              <a:rPr lang="en-US" dirty="0" err="1"/>
              <a:t>disebut</a:t>
            </a:r>
            <a:r>
              <a:rPr lang="en-US" dirty="0"/>
              <a:t> </a:t>
            </a:r>
            <a:r>
              <a:rPr lang="en-US" dirty="0" err="1"/>
              <a:t>hambatan</a:t>
            </a:r>
            <a:r>
              <a:rPr lang="en-US" dirty="0"/>
              <a:t> </a:t>
            </a:r>
            <a:r>
              <a:rPr lang="en-US" dirty="0" err="1"/>
              <a:t>pengganti</a:t>
            </a:r>
            <a:r>
              <a:rPr lang="en-US" dirty="0"/>
              <a:t> </a:t>
            </a:r>
            <a:r>
              <a:rPr lang="en-US" dirty="0" err="1"/>
              <a:t>seri</a:t>
            </a:r>
            <a:r>
              <a:rPr lang="en-US" dirty="0"/>
              <a:t> (RS). </a:t>
            </a:r>
            <a:r>
              <a:rPr lang="en-US" dirty="0" err="1"/>
              <a:t>Tiga</a:t>
            </a:r>
            <a:r>
              <a:rPr lang="en-US" dirty="0"/>
              <a:t> </a:t>
            </a:r>
            <a:r>
              <a:rPr lang="en-US" dirty="0" err="1"/>
              <a:t>buah</a:t>
            </a:r>
            <a:r>
              <a:rPr lang="en-US" dirty="0"/>
              <a:t> </a:t>
            </a:r>
            <a:r>
              <a:rPr lang="en-US" dirty="0" err="1"/>
              <a:t>lampu</a:t>
            </a:r>
            <a:r>
              <a:rPr lang="en-US" dirty="0"/>
              <a:t> </a:t>
            </a:r>
            <a:r>
              <a:rPr lang="en-US" dirty="0" err="1"/>
              <a:t>masing-masing</a:t>
            </a:r>
            <a:r>
              <a:rPr lang="en-US" dirty="0"/>
              <a:t> </a:t>
            </a:r>
            <a:r>
              <a:rPr lang="en-US" dirty="0" err="1"/>
              <a:t>hambatannya</a:t>
            </a:r>
            <a:r>
              <a:rPr lang="en-US" dirty="0"/>
              <a:t> R1, R2, </a:t>
            </a:r>
            <a:r>
              <a:rPr lang="en-US" dirty="0" err="1"/>
              <a:t>dan</a:t>
            </a:r>
            <a:r>
              <a:rPr lang="en-US" dirty="0"/>
              <a:t> R3 </a:t>
            </a:r>
            <a:r>
              <a:rPr lang="en-US" dirty="0" err="1"/>
              <a:t>disusun</a:t>
            </a:r>
            <a:r>
              <a:rPr lang="en-US" dirty="0"/>
              <a:t> </a:t>
            </a:r>
            <a:r>
              <a:rPr lang="en-US" dirty="0" err="1"/>
              <a:t>seri</a:t>
            </a:r>
            <a:r>
              <a:rPr lang="en-US" dirty="0"/>
              <a:t> </a:t>
            </a:r>
            <a:r>
              <a:rPr lang="en-US" dirty="0" err="1"/>
              <a:t>dihubungkan</a:t>
            </a:r>
            <a:r>
              <a:rPr lang="en-US" dirty="0"/>
              <a:t> </a:t>
            </a:r>
            <a:r>
              <a:rPr lang="en-US" dirty="0" err="1"/>
              <a:t>dengan</a:t>
            </a:r>
            <a:r>
              <a:rPr lang="en-US" dirty="0"/>
              <a:t> </a:t>
            </a:r>
            <a:r>
              <a:rPr lang="en-US" dirty="0" err="1"/>
              <a:t>baterai</a:t>
            </a:r>
            <a:r>
              <a:rPr lang="en-US" dirty="0"/>
              <a:t> yang </a:t>
            </a:r>
            <a:r>
              <a:rPr lang="en-US" dirty="0" err="1"/>
              <a:t>tegangannya</a:t>
            </a:r>
            <a:r>
              <a:rPr lang="en-US" dirty="0"/>
              <a:t> V </a:t>
            </a:r>
            <a:r>
              <a:rPr lang="en-US" dirty="0" err="1"/>
              <a:t>menyebabkan</a:t>
            </a:r>
            <a:r>
              <a:rPr lang="en-US" dirty="0"/>
              <a:t> </a:t>
            </a:r>
            <a:r>
              <a:rPr lang="en-US" dirty="0" err="1"/>
              <a:t>arus</a:t>
            </a:r>
            <a:r>
              <a:rPr lang="en-US" dirty="0"/>
              <a:t> </a:t>
            </a:r>
            <a:r>
              <a:rPr lang="en-US" dirty="0" err="1"/>
              <a:t>listrik</a:t>
            </a:r>
            <a:r>
              <a:rPr lang="en-US" dirty="0"/>
              <a:t> yang </a:t>
            </a:r>
            <a:r>
              <a:rPr lang="en-US" dirty="0" err="1"/>
              <a:t>mengalir</a:t>
            </a:r>
            <a:r>
              <a:rPr lang="en-US" dirty="0"/>
              <a:t> I. </a:t>
            </a:r>
            <a:r>
              <a:rPr lang="en-US" dirty="0" err="1"/>
              <a:t>Tegangan</a:t>
            </a:r>
            <a:r>
              <a:rPr lang="en-US" dirty="0"/>
              <a:t> </a:t>
            </a:r>
            <a:r>
              <a:rPr lang="en-US" dirty="0" err="1"/>
              <a:t>sebesar</a:t>
            </a:r>
            <a:r>
              <a:rPr lang="en-US" dirty="0"/>
              <a:t> V </a:t>
            </a:r>
            <a:r>
              <a:rPr lang="en-US" dirty="0" err="1"/>
              <a:t>dibagikan</a:t>
            </a:r>
            <a:r>
              <a:rPr lang="en-US" dirty="0"/>
              <a:t> </a:t>
            </a:r>
            <a:r>
              <a:rPr lang="en-US" dirty="0" err="1"/>
              <a:t>ke</a:t>
            </a:r>
            <a:r>
              <a:rPr lang="en-US" dirty="0"/>
              <a:t> </a:t>
            </a:r>
            <a:r>
              <a:rPr lang="en-US" dirty="0" err="1"/>
              <a:t>tiga</a:t>
            </a:r>
            <a:r>
              <a:rPr lang="en-US" dirty="0"/>
              <a:t> </a:t>
            </a:r>
            <a:r>
              <a:rPr lang="en-US" dirty="0" err="1"/>
              <a:t>hambatan</a:t>
            </a:r>
            <a:r>
              <a:rPr lang="en-US" dirty="0"/>
              <a:t> </a:t>
            </a:r>
            <a:r>
              <a:rPr lang="en-US" dirty="0" err="1"/>
              <a:t>masingmasing</a:t>
            </a:r>
            <a:r>
              <a:rPr lang="en-US" dirty="0"/>
              <a:t> V1, V2, </a:t>
            </a:r>
            <a:r>
              <a:rPr lang="en-US" dirty="0" err="1"/>
              <a:t>dan</a:t>
            </a:r>
            <a:r>
              <a:rPr lang="en-US" dirty="0"/>
              <a:t> V3, </a:t>
            </a:r>
            <a:r>
              <a:rPr lang="en-US" dirty="0" err="1"/>
              <a:t>sehingga</a:t>
            </a:r>
            <a:r>
              <a:rPr lang="en-US" dirty="0"/>
              <a:t> </a:t>
            </a:r>
            <a:r>
              <a:rPr lang="en-US" dirty="0" err="1"/>
              <a:t>berlaku</a:t>
            </a:r>
            <a:r>
              <a:rPr lang="en-US" dirty="0"/>
              <a:t>: V = V1 + V2 + V3</a:t>
            </a:r>
            <a:r>
              <a:rPr lang="en-US" dirty="0" smtClean="0"/>
              <a:t>.</a:t>
            </a:r>
            <a:endParaRPr lang="en-US" dirty="0"/>
          </a:p>
        </p:txBody>
      </p:sp>
      <p:sp>
        <p:nvSpPr>
          <p:cNvPr id="3" name="Title 2"/>
          <p:cNvSpPr>
            <a:spLocks noGrp="1"/>
          </p:cNvSpPr>
          <p:nvPr>
            <p:ph type="ctrTitle"/>
          </p:nvPr>
        </p:nvSpPr>
        <p:spPr/>
        <p:txBody>
          <a:bodyPr/>
          <a:lstStyle/>
          <a:p>
            <a:r>
              <a:rPr lang="en-US" dirty="0" err="1" smtClean="0"/>
              <a:t>Hambatan</a:t>
            </a:r>
            <a:r>
              <a:rPr lang="en-US" dirty="0" smtClean="0"/>
              <a:t> Seri</a:t>
            </a:r>
            <a:endParaRPr lang="en-US" dirty="0"/>
          </a:p>
        </p:txBody>
      </p:sp>
    </p:spTree>
    <p:extLst>
      <p:ext uri="{BB962C8B-B14F-4D97-AF65-F5344CB8AC3E}">
        <p14:creationId xmlns:p14="http://schemas.microsoft.com/office/powerpoint/2010/main" val="47483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Pictures\Screenshots\Screenshot (11).png"/>
          <p:cNvPicPr/>
          <p:nvPr/>
        </p:nvPicPr>
        <p:blipFill>
          <a:blip r:embed="rId2">
            <a:extLst>
              <a:ext uri="{28A0092B-C50C-407E-A947-70E740481C1C}">
                <a14:useLocalDpi xmlns:a14="http://schemas.microsoft.com/office/drawing/2010/main" val="0"/>
              </a:ext>
            </a:extLst>
          </a:blip>
          <a:srcRect/>
          <a:stretch>
            <a:fillRect/>
          </a:stretch>
        </p:blipFill>
        <p:spPr bwMode="auto">
          <a:xfrm>
            <a:off x="2319020" y="1388745"/>
            <a:ext cx="4505960" cy="2366010"/>
          </a:xfrm>
          <a:prstGeom prst="rect">
            <a:avLst/>
          </a:prstGeom>
          <a:noFill/>
          <a:ln>
            <a:noFill/>
          </a:ln>
        </p:spPr>
      </p:pic>
    </p:spTree>
    <p:extLst>
      <p:ext uri="{BB962C8B-B14F-4D97-AF65-F5344CB8AC3E}">
        <p14:creationId xmlns:p14="http://schemas.microsoft.com/office/powerpoint/2010/main" val="412215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00150"/>
            <a:ext cx="6400800" cy="3200400"/>
          </a:xfrm>
        </p:spPr>
        <p:txBody>
          <a:bodyPr/>
          <a:lstStyle/>
          <a:p>
            <a:pPr algn="just">
              <a:lnSpc>
                <a:spcPct val="150000"/>
              </a:lnSpc>
            </a:pPr>
            <a:r>
              <a:rPr lang="en-US" sz="1200" dirty="0" err="1"/>
              <a:t>Tiga</a:t>
            </a:r>
            <a:r>
              <a:rPr lang="en-US" sz="1200" dirty="0"/>
              <a:t> </a:t>
            </a:r>
            <a:r>
              <a:rPr lang="en-US" sz="1200" dirty="0" err="1"/>
              <a:t>buah</a:t>
            </a:r>
            <a:r>
              <a:rPr lang="en-US" sz="1200" dirty="0"/>
              <a:t> </a:t>
            </a:r>
            <a:r>
              <a:rPr lang="en-US" sz="1200" dirty="0" err="1"/>
              <a:t>lampu</a:t>
            </a:r>
            <a:r>
              <a:rPr lang="en-US" sz="1200" dirty="0"/>
              <a:t> </a:t>
            </a:r>
            <a:r>
              <a:rPr lang="en-US" sz="1200" dirty="0" err="1"/>
              <a:t>masing-masing</a:t>
            </a:r>
            <a:r>
              <a:rPr lang="en-US" sz="1200" dirty="0"/>
              <a:t> </a:t>
            </a:r>
            <a:r>
              <a:rPr lang="en-US" sz="1200" dirty="0" err="1"/>
              <a:t>hambatannya</a:t>
            </a:r>
            <a:r>
              <a:rPr lang="en-US" sz="1200" dirty="0"/>
              <a:t> R1, R2, </a:t>
            </a:r>
            <a:r>
              <a:rPr lang="en-US" sz="1200" dirty="0" err="1"/>
              <a:t>dan</a:t>
            </a:r>
            <a:r>
              <a:rPr lang="en-US" sz="1200" dirty="0"/>
              <a:t> R3 </a:t>
            </a:r>
            <a:r>
              <a:rPr lang="en-US" sz="1200" dirty="0" err="1"/>
              <a:t>disusun</a:t>
            </a:r>
            <a:r>
              <a:rPr lang="en-US" sz="1200" dirty="0"/>
              <a:t> </a:t>
            </a:r>
            <a:r>
              <a:rPr lang="en-US" sz="1200" dirty="0" err="1"/>
              <a:t>seri</a:t>
            </a:r>
            <a:r>
              <a:rPr lang="en-US" sz="1200" dirty="0"/>
              <a:t> </a:t>
            </a:r>
            <a:r>
              <a:rPr lang="en-US" sz="1200" dirty="0" err="1"/>
              <a:t>Berdasarkan</a:t>
            </a:r>
            <a:r>
              <a:rPr lang="en-US" sz="1200" dirty="0"/>
              <a:t> </a:t>
            </a:r>
            <a:r>
              <a:rPr lang="en-US" sz="1200" dirty="0" err="1"/>
              <a:t>Hukum</a:t>
            </a:r>
            <a:r>
              <a:rPr lang="en-US" sz="1200" dirty="0"/>
              <a:t> I </a:t>
            </a:r>
            <a:r>
              <a:rPr lang="en-US" sz="1200" dirty="0" err="1"/>
              <a:t>Kirchoff</a:t>
            </a:r>
            <a:r>
              <a:rPr lang="en-US" sz="1200" dirty="0"/>
              <a:t> </a:t>
            </a:r>
            <a:r>
              <a:rPr lang="en-US" sz="1200" dirty="0" err="1"/>
              <a:t>pada</a:t>
            </a:r>
            <a:r>
              <a:rPr lang="en-US" sz="1200" dirty="0"/>
              <a:t> </a:t>
            </a:r>
            <a:r>
              <a:rPr lang="en-US" sz="1200" dirty="0" err="1"/>
              <a:t>rangkaian</a:t>
            </a:r>
            <a:r>
              <a:rPr lang="en-US" sz="1200" dirty="0"/>
              <a:t> </a:t>
            </a:r>
            <a:r>
              <a:rPr lang="en-US" sz="1200" dirty="0" err="1"/>
              <a:t>seri</a:t>
            </a:r>
            <a:r>
              <a:rPr lang="en-US" sz="1200" dirty="0"/>
              <a:t> (</a:t>
            </a:r>
            <a:r>
              <a:rPr lang="en-US" sz="1200" dirty="0" err="1"/>
              <a:t>tak</a:t>
            </a:r>
            <a:r>
              <a:rPr lang="en-US" sz="1200" dirty="0"/>
              <a:t> </a:t>
            </a:r>
            <a:r>
              <a:rPr lang="en-US" sz="1200" dirty="0" err="1"/>
              <a:t>bercabang</a:t>
            </a:r>
            <a:r>
              <a:rPr lang="en-US" sz="1200" dirty="0"/>
              <a:t>) </a:t>
            </a:r>
            <a:r>
              <a:rPr lang="en-US" sz="1200" dirty="0" err="1"/>
              <a:t>berlaku</a:t>
            </a:r>
            <a:r>
              <a:rPr lang="en-US" sz="1200" dirty="0"/>
              <a:t>: I = I1 = I2 = I3 </a:t>
            </a:r>
            <a:r>
              <a:rPr lang="en-US" sz="1200" dirty="0" err="1"/>
              <a:t>Berdasarkan</a:t>
            </a:r>
            <a:r>
              <a:rPr lang="en-US" sz="1200" dirty="0"/>
              <a:t> </a:t>
            </a:r>
            <a:r>
              <a:rPr lang="en-US" sz="1200" dirty="0" err="1"/>
              <a:t>Hukum</a:t>
            </a:r>
            <a:r>
              <a:rPr lang="en-US" sz="1200" dirty="0"/>
              <a:t> Ohm, </a:t>
            </a:r>
            <a:r>
              <a:rPr lang="en-US" sz="1200" dirty="0" err="1"/>
              <a:t>maka</a:t>
            </a:r>
            <a:r>
              <a:rPr lang="en-US" sz="1200" dirty="0"/>
              <a:t> </a:t>
            </a:r>
            <a:r>
              <a:rPr lang="en-US" sz="1200" dirty="0" err="1"/>
              <a:t>beda</a:t>
            </a:r>
            <a:r>
              <a:rPr lang="en-US" sz="1200" dirty="0"/>
              <a:t> </a:t>
            </a:r>
            <a:r>
              <a:rPr lang="en-US" sz="1200" dirty="0" err="1"/>
              <a:t>potensial</a:t>
            </a:r>
            <a:r>
              <a:rPr lang="en-US" sz="1200" dirty="0"/>
              <a:t> </a:t>
            </a:r>
            <a:r>
              <a:rPr lang="en-US" sz="1200" dirty="0" err="1"/>
              <a:t>listrik</a:t>
            </a:r>
            <a:r>
              <a:rPr lang="en-US" sz="1200" dirty="0"/>
              <a:t> </a:t>
            </a:r>
            <a:r>
              <a:rPr lang="en-US" sz="1200" dirty="0" err="1"/>
              <a:t>pada</a:t>
            </a:r>
            <a:r>
              <a:rPr lang="en-US" sz="1200" dirty="0"/>
              <a:t> </a:t>
            </a:r>
            <a:r>
              <a:rPr lang="en-US" sz="1200" dirty="0" err="1"/>
              <a:t>setiap</a:t>
            </a:r>
            <a:r>
              <a:rPr lang="en-US" sz="1200" dirty="0"/>
              <a:t> </a:t>
            </a:r>
            <a:r>
              <a:rPr lang="en-US" sz="1200" dirty="0" err="1"/>
              <a:t>lampu</a:t>
            </a:r>
            <a:r>
              <a:rPr lang="en-US" sz="1200" dirty="0"/>
              <a:t> yang </a:t>
            </a:r>
            <a:r>
              <a:rPr lang="en-US" sz="1200" dirty="0" err="1"/>
              <a:t>hambatannya</a:t>
            </a:r>
            <a:r>
              <a:rPr lang="en-US" sz="1200" dirty="0"/>
              <a:t> R1, R2, </a:t>
            </a:r>
            <a:r>
              <a:rPr lang="en-US" sz="1200" dirty="0" err="1"/>
              <a:t>dan</a:t>
            </a:r>
            <a:r>
              <a:rPr lang="en-US" sz="1200" dirty="0"/>
              <a:t> R3 </a:t>
            </a:r>
            <a:r>
              <a:rPr lang="en-US" sz="1200" dirty="0" err="1"/>
              <a:t>dirumuskan</a:t>
            </a:r>
            <a:r>
              <a:rPr lang="en-US" sz="1200" dirty="0"/>
              <a:t>: V1 = I x R1 </a:t>
            </a:r>
            <a:r>
              <a:rPr lang="en-US" sz="1200" dirty="0" err="1"/>
              <a:t>atau</a:t>
            </a:r>
            <a:r>
              <a:rPr lang="en-US" sz="1200" dirty="0"/>
              <a:t> VAB = I x RAB V2 = I x R2 </a:t>
            </a:r>
            <a:r>
              <a:rPr lang="en-US" sz="1200" dirty="0" err="1"/>
              <a:t>atau</a:t>
            </a:r>
            <a:r>
              <a:rPr lang="en-US" sz="1200" dirty="0"/>
              <a:t> VBC = I x RBC V3 = I x R3 </a:t>
            </a:r>
            <a:r>
              <a:rPr lang="en-US" sz="1200" dirty="0" err="1"/>
              <a:t>atau</a:t>
            </a:r>
            <a:r>
              <a:rPr lang="en-US" sz="1200" dirty="0"/>
              <a:t> VCD = I x RCD Beda </a:t>
            </a:r>
            <a:r>
              <a:rPr lang="en-US" sz="1200" dirty="0" err="1"/>
              <a:t>potensial</a:t>
            </a:r>
            <a:r>
              <a:rPr lang="en-US" sz="1200" dirty="0"/>
              <a:t> </a:t>
            </a:r>
            <a:r>
              <a:rPr lang="en-US" sz="1200" dirty="0" err="1"/>
              <a:t>antara</a:t>
            </a:r>
            <a:r>
              <a:rPr lang="en-US" sz="1200" dirty="0"/>
              <a:t> </a:t>
            </a:r>
            <a:r>
              <a:rPr lang="en-US" sz="1200" dirty="0" err="1"/>
              <a:t>ujung-ujung</a:t>
            </a:r>
            <a:r>
              <a:rPr lang="en-US" sz="1200" dirty="0"/>
              <a:t> AD </a:t>
            </a:r>
            <a:r>
              <a:rPr lang="en-US" sz="1200" dirty="0" err="1"/>
              <a:t>berlaku</a:t>
            </a:r>
            <a:r>
              <a:rPr lang="en-US" sz="1200" dirty="0"/>
              <a:t>: VAD = VAB + VBC + VCD I x RS = I x RAB + I x RBC + I x RCD I x RS = I x R1 + I x R2 + I x R3 </a:t>
            </a:r>
            <a:r>
              <a:rPr lang="en-US" sz="1200" dirty="0" err="1"/>
              <a:t>Jika</a:t>
            </a:r>
            <a:r>
              <a:rPr lang="en-US" sz="1200" dirty="0"/>
              <a:t> </a:t>
            </a:r>
            <a:r>
              <a:rPr lang="en-US" sz="1200" dirty="0" err="1"/>
              <a:t>kedua</a:t>
            </a:r>
            <a:r>
              <a:rPr lang="en-US" sz="1200" dirty="0"/>
              <a:t> </a:t>
            </a:r>
            <a:r>
              <a:rPr lang="en-US" sz="1200" dirty="0" err="1"/>
              <a:t>ruas</a:t>
            </a:r>
            <a:r>
              <a:rPr lang="en-US" sz="1200" dirty="0"/>
              <a:t> </a:t>
            </a:r>
            <a:r>
              <a:rPr lang="en-US" sz="1200" dirty="0" err="1"/>
              <a:t>dibagi</a:t>
            </a:r>
            <a:r>
              <a:rPr lang="en-US" sz="1200" dirty="0"/>
              <a:t> </a:t>
            </a:r>
            <a:r>
              <a:rPr lang="en-US" sz="1200" dirty="0" err="1"/>
              <a:t>dengan</a:t>
            </a:r>
            <a:r>
              <a:rPr lang="en-US" sz="1200" dirty="0"/>
              <a:t> I, </a:t>
            </a:r>
            <a:r>
              <a:rPr lang="en-US" sz="1200" dirty="0" err="1"/>
              <a:t>diperoleh</a:t>
            </a:r>
            <a:r>
              <a:rPr lang="en-US" sz="1200" dirty="0"/>
              <a:t> </a:t>
            </a:r>
            <a:r>
              <a:rPr lang="en-US" sz="1200" dirty="0" err="1"/>
              <a:t>rumus</a:t>
            </a:r>
            <a:r>
              <a:rPr lang="en-US" sz="1200" dirty="0"/>
              <a:t> </a:t>
            </a:r>
            <a:r>
              <a:rPr lang="en-US" sz="1200" dirty="0" err="1"/>
              <a:t>hambatan</a:t>
            </a:r>
            <a:r>
              <a:rPr lang="en-US" sz="1200" dirty="0"/>
              <a:t> </a:t>
            </a:r>
            <a:r>
              <a:rPr lang="en-US" sz="1200" dirty="0" err="1"/>
              <a:t>pengganti</a:t>
            </a:r>
            <a:r>
              <a:rPr lang="en-US" sz="1200" dirty="0"/>
              <a:t> </a:t>
            </a:r>
            <a:r>
              <a:rPr lang="en-US" sz="1200" dirty="0" err="1"/>
              <a:t>seri</a:t>
            </a:r>
            <a:r>
              <a:rPr lang="en-US" sz="1200" dirty="0"/>
              <a:t> (RS): RS = R1 + R2 + R3 </a:t>
            </a:r>
            <a:r>
              <a:rPr lang="en-US" sz="1200" dirty="0" err="1"/>
              <a:t>Jadi</a:t>
            </a:r>
            <a:r>
              <a:rPr lang="en-US" sz="1200" dirty="0"/>
              <a:t>, </a:t>
            </a:r>
            <a:r>
              <a:rPr lang="en-US" sz="1200" dirty="0" err="1"/>
              <a:t>besar</a:t>
            </a:r>
            <a:r>
              <a:rPr lang="en-US" sz="1200" dirty="0"/>
              <a:t> </a:t>
            </a:r>
            <a:r>
              <a:rPr lang="en-US" sz="1200" dirty="0" err="1"/>
              <a:t>hambatan</a:t>
            </a:r>
            <a:r>
              <a:rPr lang="en-US" sz="1200" dirty="0"/>
              <a:t> </a:t>
            </a:r>
            <a:r>
              <a:rPr lang="en-US" sz="1200" dirty="0" err="1"/>
              <a:t>pengganti</a:t>
            </a:r>
            <a:r>
              <a:rPr lang="en-US" sz="1200" dirty="0"/>
              <a:t> </a:t>
            </a:r>
            <a:r>
              <a:rPr lang="en-US" sz="1200" dirty="0" err="1"/>
              <a:t>seri</a:t>
            </a:r>
            <a:r>
              <a:rPr lang="en-US" sz="1200" dirty="0"/>
              <a:t> </a:t>
            </a:r>
            <a:r>
              <a:rPr lang="en-US" sz="1200" dirty="0" err="1"/>
              <a:t>merupakan</a:t>
            </a:r>
            <a:r>
              <a:rPr lang="en-US" sz="1200" dirty="0"/>
              <a:t> </a:t>
            </a:r>
            <a:r>
              <a:rPr lang="en-US" sz="1200" dirty="0" err="1"/>
              <a:t>penjumlahan</a:t>
            </a:r>
            <a:r>
              <a:rPr lang="en-US" sz="1200" dirty="0"/>
              <a:t> </a:t>
            </a:r>
            <a:r>
              <a:rPr lang="en-US" sz="1200" dirty="0" err="1"/>
              <a:t>besar</a:t>
            </a:r>
            <a:r>
              <a:rPr lang="en-US" sz="1200" dirty="0"/>
              <a:t> </a:t>
            </a:r>
            <a:r>
              <a:rPr lang="en-US" sz="1200" dirty="0" err="1"/>
              <a:t>hambatan</a:t>
            </a:r>
            <a:r>
              <a:rPr lang="en-US" sz="1200" dirty="0"/>
              <a:t> yang </a:t>
            </a:r>
            <a:r>
              <a:rPr lang="en-US" sz="1200" dirty="0" err="1"/>
              <a:t>dirangkai</a:t>
            </a:r>
            <a:r>
              <a:rPr lang="en-US" sz="1200" dirty="0"/>
              <a:t> </a:t>
            </a:r>
            <a:r>
              <a:rPr lang="en-US" sz="1200" dirty="0" err="1"/>
              <a:t>seri</a:t>
            </a:r>
            <a:r>
              <a:rPr lang="en-US" sz="1200" dirty="0"/>
              <a:t>. </a:t>
            </a:r>
            <a:r>
              <a:rPr lang="en-US" sz="1200" dirty="0" err="1"/>
              <a:t>Apabila</a:t>
            </a:r>
            <a:r>
              <a:rPr lang="en-US" sz="1200" dirty="0"/>
              <a:t> </a:t>
            </a:r>
            <a:r>
              <a:rPr lang="en-US" sz="1200" dirty="0" err="1"/>
              <a:t>ada</a:t>
            </a:r>
            <a:r>
              <a:rPr lang="en-US" sz="1200" dirty="0"/>
              <a:t> n </a:t>
            </a:r>
            <a:r>
              <a:rPr lang="en-US" sz="1200" dirty="0" err="1"/>
              <a:t>buah</a:t>
            </a:r>
            <a:r>
              <a:rPr lang="en-US" sz="1200" dirty="0"/>
              <a:t> </a:t>
            </a:r>
            <a:r>
              <a:rPr lang="en-US" sz="1200" dirty="0" err="1"/>
              <a:t>hambatan</a:t>
            </a:r>
            <a:r>
              <a:rPr lang="en-US" sz="1200" dirty="0"/>
              <a:t> </a:t>
            </a:r>
            <a:r>
              <a:rPr lang="en-US" sz="1200" dirty="0" err="1"/>
              <a:t>masing-masing</a:t>
            </a:r>
            <a:r>
              <a:rPr lang="en-US" sz="1200" dirty="0"/>
              <a:t> </a:t>
            </a:r>
            <a:r>
              <a:rPr lang="en-US" sz="1200" dirty="0" err="1"/>
              <a:t>besarnya</a:t>
            </a:r>
            <a:r>
              <a:rPr lang="en-US" sz="1200" dirty="0"/>
              <a:t> R1, R2, R3, …., </a:t>
            </a:r>
            <a:r>
              <a:rPr lang="en-US" sz="1200" dirty="0" err="1"/>
              <a:t>Rn</a:t>
            </a:r>
            <a:r>
              <a:rPr lang="en-US" sz="1200" dirty="0"/>
              <a:t> </a:t>
            </a:r>
            <a:r>
              <a:rPr lang="en-US" sz="1200" dirty="0" err="1"/>
              <a:t>dirangkai</a:t>
            </a:r>
            <a:r>
              <a:rPr lang="en-US" sz="1200" dirty="0"/>
              <a:t> </a:t>
            </a:r>
            <a:r>
              <a:rPr lang="en-US" sz="1200" dirty="0" err="1"/>
              <a:t>seri</a:t>
            </a:r>
            <a:r>
              <a:rPr lang="en-US" sz="1200" dirty="0"/>
              <a:t>, </a:t>
            </a:r>
            <a:r>
              <a:rPr lang="en-US" sz="1200" dirty="0" err="1"/>
              <a:t>maka</a:t>
            </a:r>
            <a:r>
              <a:rPr lang="en-US" sz="1200" dirty="0"/>
              <a:t> </a:t>
            </a:r>
            <a:r>
              <a:rPr lang="en-US" sz="1200" dirty="0" err="1"/>
              <a:t>hambatan</a:t>
            </a:r>
            <a:r>
              <a:rPr lang="en-US" sz="1200" dirty="0"/>
              <a:t> </a:t>
            </a:r>
            <a:r>
              <a:rPr lang="en-US" sz="1200" dirty="0" err="1"/>
              <a:t>dirumuskan</a:t>
            </a:r>
            <a:r>
              <a:rPr lang="en-US" sz="1200" dirty="0"/>
              <a:t> </a:t>
            </a:r>
            <a:r>
              <a:rPr lang="en-US" sz="1200" dirty="0" err="1"/>
              <a:t>sebagai</a:t>
            </a:r>
            <a:r>
              <a:rPr lang="en-US" sz="1200" dirty="0"/>
              <a:t> </a:t>
            </a:r>
            <a:r>
              <a:rPr lang="en-US" sz="1200" dirty="0" err="1"/>
              <a:t>berikut</a:t>
            </a:r>
            <a:r>
              <a:rPr lang="en-US" sz="1200" dirty="0" smtClean="0"/>
              <a:t>:</a:t>
            </a:r>
            <a:endParaRPr lang="en-US" sz="1200" dirty="0"/>
          </a:p>
        </p:txBody>
      </p:sp>
      <p:pic>
        <p:nvPicPr>
          <p:cNvPr id="3" name="Picture 2" descr="C:\Users\User\Pictures\Screenshots\Screenshot (13).png"/>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095750"/>
            <a:ext cx="2762250" cy="565785"/>
          </a:xfrm>
          <a:prstGeom prst="rect">
            <a:avLst/>
          </a:prstGeom>
          <a:noFill/>
          <a:ln>
            <a:noFill/>
          </a:ln>
        </p:spPr>
      </p:pic>
    </p:spTree>
    <p:extLst>
      <p:ext uri="{BB962C8B-B14F-4D97-AF65-F5344CB8AC3E}">
        <p14:creationId xmlns:p14="http://schemas.microsoft.com/office/powerpoint/2010/main" val="371102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39700" indent="0">
              <a:lnSpc>
                <a:spcPct val="150000"/>
              </a:lnSpc>
              <a:buNone/>
            </a:pPr>
            <a:r>
              <a:rPr lang="en-US" dirty="0" err="1"/>
              <a:t>Dua</a:t>
            </a:r>
            <a:r>
              <a:rPr lang="en-US" dirty="0"/>
              <a:t> </a:t>
            </a:r>
            <a:r>
              <a:rPr lang="en-US" dirty="0" err="1"/>
              <a:t>hambatan</a:t>
            </a:r>
            <a:r>
              <a:rPr lang="en-US" dirty="0"/>
              <a:t> </a:t>
            </a:r>
            <a:r>
              <a:rPr lang="en-US" dirty="0" err="1"/>
              <a:t>atau</a:t>
            </a:r>
            <a:r>
              <a:rPr lang="en-US" dirty="0"/>
              <a:t> </a:t>
            </a:r>
            <a:r>
              <a:rPr lang="en-US" dirty="0" err="1"/>
              <a:t>lebih</a:t>
            </a:r>
            <a:r>
              <a:rPr lang="en-US" dirty="0"/>
              <a:t> yang </a:t>
            </a:r>
            <a:r>
              <a:rPr lang="en-US" dirty="0" err="1"/>
              <a:t>disusun</a:t>
            </a:r>
            <a:r>
              <a:rPr lang="en-US" dirty="0"/>
              <a:t> </a:t>
            </a:r>
            <a:r>
              <a:rPr lang="en-US" dirty="0" err="1"/>
              <a:t>secara</a:t>
            </a:r>
            <a:r>
              <a:rPr lang="en-US" dirty="0"/>
              <a:t> </a:t>
            </a:r>
            <a:r>
              <a:rPr lang="en-US" dirty="0" err="1"/>
              <a:t>berdampingan</a:t>
            </a:r>
            <a:r>
              <a:rPr lang="en-US" dirty="0"/>
              <a:t> </a:t>
            </a:r>
            <a:r>
              <a:rPr lang="en-US" dirty="0" err="1"/>
              <a:t>disebut</a:t>
            </a:r>
            <a:r>
              <a:rPr lang="en-US" dirty="0"/>
              <a:t> </a:t>
            </a:r>
            <a:r>
              <a:rPr lang="en-US" dirty="0" err="1"/>
              <a:t>hambatan</a:t>
            </a:r>
            <a:r>
              <a:rPr lang="en-US" dirty="0"/>
              <a:t> </a:t>
            </a:r>
            <a:r>
              <a:rPr lang="en-US" dirty="0" err="1"/>
              <a:t>paralel</a:t>
            </a:r>
            <a:r>
              <a:rPr lang="en-US" dirty="0"/>
              <a:t>. </a:t>
            </a:r>
            <a:r>
              <a:rPr lang="en-US" dirty="0" err="1"/>
              <a:t>Hambatan</a:t>
            </a:r>
            <a:r>
              <a:rPr lang="en-US" dirty="0"/>
              <a:t> yang </a:t>
            </a:r>
            <a:r>
              <a:rPr lang="en-US" dirty="0" err="1"/>
              <a:t>disusun</a:t>
            </a:r>
            <a:r>
              <a:rPr lang="en-US" dirty="0"/>
              <a:t> </a:t>
            </a:r>
            <a:r>
              <a:rPr lang="en-US" dirty="0" err="1"/>
              <a:t>paralel</a:t>
            </a:r>
            <a:r>
              <a:rPr lang="en-US" dirty="0"/>
              <a:t> </a:t>
            </a:r>
            <a:r>
              <a:rPr lang="en-US" dirty="0" err="1"/>
              <a:t>akan</a:t>
            </a:r>
            <a:r>
              <a:rPr lang="en-US" dirty="0"/>
              <a:t> </a:t>
            </a:r>
            <a:r>
              <a:rPr lang="en-US" dirty="0" err="1"/>
              <a:t>membentuk</a:t>
            </a:r>
            <a:r>
              <a:rPr lang="en-US" dirty="0"/>
              <a:t> </a:t>
            </a:r>
            <a:r>
              <a:rPr lang="en-US" dirty="0" err="1"/>
              <a:t>rangkaian</a:t>
            </a:r>
            <a:r>
              <a:rPr lang="en-US" dirty="0"/>
              <a:t> </a:t>
            </a:r>
            <a:r>
              <a:rPr lang="en-US" dirty="0" err="1"/>
              <a:t>listrik</a:t>
            </a:r>
            <a:r>
              <a:rPr lang="en-US" dirty="0"/>
              <a:t> </a:t>
            </a:r>
            <a:r>
              <a:rPr lang="en-US" dirty="0" err="1"/>
              <a:t>bercabang</a:t>
            </a:r>
            <a:r>
              <a:rPr lang="en-US" dirty="0"/>
              <a:t> </a:t>
            </a:r>
            <a:r>
              <a:rPr lang="en-US" dirty="0" err="1"/>
              <a:t>dan</a:t>
            </a:r>
            <a:r>
              <a:rPr lang="en-US" dirty="0"/>
              <a:t> </a:t>
            </a:r>
            <a:r>
              <a:rPr lang="en-US" dirty="0" err="1"/>
              <a:t>memiliki</a:t>
            </a:r>
            <a:r>
              <a:rPr lang="en-US" dirty="0"/>
              <a:t> </a:t>
            </a:r>
            <a:r>
              <a:rPr lang="en-US" dirty="0" err="1"/>
              <a:t>lebih</a:t>
            </a:r>
            <a:r>
              <a:rPr lang="en-US" dirty="0"/>
              <a:t> </a:t>
            </a:r>
            <a:r>
              <a:rPr lang="en-US" dirty="0" err="1"/>
              <a:t>dari</a:t>
            </a:r>
            <a:r>
              <a:rPr lang="en-US" dirty="0"/>
              <a:t> </a:t>
            </a:r>
            <a:r>
              <a:rPr lang="en-US" dirty="0" err="1"/>
              <a:t>satu</a:t>
            </a:r>
            <a:r>
              <a:rPr lang="en-US" dirty="0"/>
              <a:t> </a:t>
            </a:r>
            <a:r>
              <a:rPr lang="en-US" dirty="0" err="1"/>
              <a:t>jalur</a:t>
            </a:r>
            <a:r>
              <a:rPr lang="en-US" dirty="0"/>
              <a:t> </a:t>
            </a:r>
            <a:r>
              <a:rPr lang="en-US" dirty="0" err="1"/>
              <a:t>arus</a:t>
            </a:r>
            <a:r>
              <a:rPr lang="en-US" dirty="0"/>
              <a:t> </a:t>
            </a:r>
            <a:r>
              <a:rPr lang="en-US" dirty="0" err="1"/>
              <a:t>listrik</a:t>
            </a:r>
            <a:r>
              <a:rPr lang="en-US" dirty="0"/>
              <a:t>. </a:t>
            </a:r>
            <a:r>
              <a:rPr lang="en-US" dirty="0" err="1"/>
              <a:t>Susunan</a:t>
            </a:r>
            <a:r>
              <a:rPr lang="en-US" dirty="0"/>
              <a:t> </a:t>
            </a:r>
            <a:r>
              <a:rPr lang="en-US" dirty="0" err="1"/>
              <a:t>hambatan</a:t>
            </a:r>
            <a:r>
              <a:rPr lang="en-US" dirty="0"/>
              <a:t> </a:t>
            </a:r>
            <a:r>
              <a:rPr lang="en-US" dirty="0" err="1"/>
              <a:t>paralel</a:t>
            </a:r>
            <a:r>
              <a:rPr lang="en-US" dirty="0"/>
              <a:t> </a:t>
            </a:r>
            <a:r>
              <a:rPr lang="en-US" dirty="0" err="1"/>
              <a:t>dapat</a:t>
            </a:r>
            <a:r>
              <a:rPr lang="en-US" dirty="0"/>
              <a:t> </a:t>
            </a:r>
            <a:r>
              <a:rPr lang="en-US" dirty="0" err="1"/>
              <a:t>diganti</a:t>
            </a:r>
            <a:r>
              <a:rPr lang="en-US" dirty="0"/>
              <a:t> </a:t>
            </a:r>
            <a:r>
              <a:rPr lang="en-US" dirty="0" err="1"/>
              <a:t>dengan</a:t>
            </a:r>
            <a:r>
              <a:rPr lang="en-US" dirty="0"/>
              <a:t> </a:t>
            </a:r>
            <a:r>
              <a:rPr lang="en-US" dirty="0" err="1"/>
              <a:t>sebuah</a:t>
            </a:r>
            <a:r>
              <a:rPr lang="en-US" dirty="0"/>
              <a:t> </a:t>
            </a:r>
            <a:r>
              <a:rPr lang="en-US" dirty="0" err="1"/>
              <a:t>hambatan</a:t>
            </a:r>
            <a:r>
              <a:rPr lang="en-US" dirty="0"/>
              <a:t> yang </a:t>
            </a:r>
            <a:r>
              <a:rPr lang="en-US" dirty="0" err="1"/>
              <a:t>disebut</a:t>
            </a:r>
            <a:r>
              <a:rPr lang="en-US" dirty="0"/>
              <a:t> </a:t>
            </a:r>
            <a:r>
              <a:rPr lang="en-US" dirty="0" err="1"/>
              <a:t>hambatan</a:t>
            </a:r>
            <a:r>
              <a:rPr lang="en-US" dirty="0"/>
              <a:t> </a:t>
            </a:r>
            <a:r>
              <a:rPr lang="en-US" dirty="0" err="1"/>
              <a:t>pengganti</a:t>
            </a:r>
            <a:r>
              <a:rPr lang="en-US" dirty="0"/>
              <a:t> </a:t>
            </a:r>
            <a:r>
              <a:rPr lang="en-US" dirty="0" err="1"/>
              <a:t>paralel</a:t>
            </a:r>
            <a:r>
              <a:rPr lang="en-US" dirty="0"/>
              <a:t> (RP</a:t>
            </a:r>
            <a:r>
              <a:rPr lang="en-US" dirty="0" smtClean="0"/>
              <a:t>).</a:t>
            </a:r>
          </a:p>
          <a:p>
            <a:pPr marL="139700" indent="0">
              <a:lnSpc>
                <a:spcPct val="150000"/>
              </a:lnSpc>
              <a:buNone/>
            </a:pPr>
            <a:r>
              <a:rPr lang="en-US" dirty="0"/>
              <a:t>Ujung-</a:t>
            </a:r>
            <a:r>
              <a:rPr lang="en-US" dirty="0" err="1"/>
              <a:t>ujung</a:t>
            </a:r>
            <a:r>
              <a:rPr lang="en-US" dirty="0"/>
              <a:t> </a:t>
            </a:r>
            <a:r>
              <a:rPr lang="en-US" dirty="0" err="1"/>
              <a:t>hambatan</a:t>
            </a:r>
            <a:r>
              <a:rPr lang="en-US" dirty="0"/>
              <a:t> R1, R2, R3 </a:t>
            </a:r>
            <a:r>
              <a:rPr lang="en-US" dirty="0" err="1"/>
              <a:t>dan</a:t>
            </a:r>
            <a:r>
              <a:rPr lang="en-US" dirty="0"/>
              <a:t> </a:t>
            </a:r>
            <a:r>
              <a:rPr lang="en-US" dirty="0" err="1"/>
              <a:t>baterai</a:t>
            </a:r>
            <a:r>
              <a:rPr lang="en-US" dirty="0"/>
              <a:t> </a:t>
            </a:r>
            <a:r>
              <a:rPr lang="en-US" dirty="0" err="1"/>
              <a:t>masing</a:t>
            </a:r>
            <a:r>
              <a:rPr lang="en-US" dirty="0"/>
              <a:t> </a:t>
            </a:r>
            <a:r>
              <a:rPr lang="en-US" dirty="0" err="1"/>
              <a:t>masing</a:t>
            </a:r>
            <a:r>
              <a:rPr lang="en-US" dirty="0"/>
              <a:t> </a:t>
            </a:r>
            <a:r>
              <a:rPr lang="en-US" dirty="0" err="1"/>
              <a:t>bertemu</a:t>
            </a:r>
            <a:r>
              <a:rPr lang="en-US" dirty="0"/>
              <a:t> </a:t>
            </a:r>
            <a:r>
              <a:rPr lang="en-US" dirty="0" err="1"/>
              <a:t>pada</a:t>
            </a:r>
            <a:r>
              <a:rPr lang="en-US" dirty="0"/>
              <a:t> </a:t>
            </a:r>
            <a:r>
              <a:rPr lang="en-US" dirty="0" err="1"/>
              <a:t>satu</a:t>
            </a:r>
            <a:r>
              <a:rPr lang="en-US" dirty="0"/>
              <a:t> </a:t>
            </a:r>
            <a:r>
              <a:rPr lang="en-US" dirty="0" err="1"/>
              <a:t>titik</a:t>
            </a:r>
            <a:r>
              <a:rPr lang="en-US" dirty="0"/>
              <a:t> </a:t>
            </a:r>
            <a:r>
              <a:rPr lang="en-US" dirty="0" err="1"/>
              <a:t>percabangan</a:t>
            </a:r>
            <a:r>
              <a:rPr lang="en-US" dirty="0"/>
              <a:t>. </a:t>
            </a:r>
            <a:r>
              <a:rPr lang="en-US" dirty="0" err="1"/>
              <a:t>Besar</a:t>
            </a:r>
            <a:r>
              <a:rPr lang="en-US" dirty="0"/>
              <a:t> </a:t>
            </a:r>
            <a:r>
              <a:rPr lang="en-US" dirty="0" err="1"/>
              <a:t>beda</a:t>
            </a:r>
            <a:r>
              <a:rPr lang="en-US" dirty="0"/>
              <a:t> </a:t>
            </a:r>
            <a:r>
              <a:rPr lang="en-US" dirty="0" err="1"/>
              <a:t>potensial</a:t>
            </a:r>
            <a:r>
              <a:rPr lang="en-US" dirty="0"/>
              <a:t> (</a:t>
            </a:r>
            <a:r>
              <a:rPr lang="en-US" dirty="0" err="1"/>
              <a:t>tegangan</a:t>
            </a:r>
            <a:r>
              <a:rPr lang="en-US" dirty="0"/>
              <a:t>) </a:t>
            </a:r>
            <a:r>
              <a:rPr lang="en-US" dirty="0" err="1"/>
              <a:t>seluruhnya</a:t>
            </a:r>
            <a:r>
              <a:rPr lang="en-US" dirty="0"/>
              <a:t> </a:t>
            </a:r>
            <a:r>
              <a:rPr lang="en-US" dirty="0" err="1"/>
              <a:t>sama</a:t>
            </a:r>
            <a:r>
              <a:rPr lang="en-US" dirty="0"/>
              <a:t>. </a:t>
            </a:r>
            <a:r>
              <a:rPr lang="en-US" dirty="0" err="1"/>
              <a:t>Kuat</a:t>
            </a:r>
            <a:r>
              <a:rPr lang="en-US" dirty="0"/>
              <a:t> </a:t>
            </a:r>
            <a:r>
              <a:rPr lang="en-US" dirty="0" err="1"/>
              <a:t>arus</a:t>
            </a:r>
            <a:r>
              <a:rPr lang="en-US" dirty="0"/>
              <a:t> </a:t>
            </a:r>
            <a:r>
              <a:rPr lang="en-US" dirty="0" err="1"/>
              <a:t>sebesar</a:t>
            </a:r>
            <a:r>
              <a:rPr lang="en-US" dirty="0"/>
              <a:t> I </a:t>
            </a:r>
            <a:r>
              <a:rPr lang="en-US" dirty="0" err="1"/>
              <a:t>dibagikan</a:t>
            </a:r>
            <a:r>
              <a:rPr lang="en-US" dirty="0"/>
              <a:t> </a:t>
            </a:r>
            <a:r>
              <a:rPr lang="en-US" dirty="0" err="1"/>
              <a:t>ke</a:t>
            </a:r>
            <a:r>
              <a:rPr lang="en-US" dirty="0"/>
              <a:t> </a:t>
            </a:r>
            <a:r>
              <a:rPr lang="en-US" dirty="0" err="1"/>
              <a:t>tiga</a:t>
            </a:r>
            <a:r>
              <a:rPr lang="en-US" dirty="0"/>
              <a:t> </a:t>
            </a:r>
            <a:r>
              <a:rPr lang="en-US" dirty="0" err="1"/>
              <a:t>hambatan</a:t>
            </a:r>
            <a:r>
              <a:rPr lang="en-US" dirty="0"/>
              <a:t> </a:t>
            </a:r>
            <a:r>
              <a:rPr lang="en-US" dirty="0" err="1"/>
              <a:t>masing-masing</a:t>
            </a:r>
            <a:r>
              <a:rPr lang="en-US" dirty="0"/>
              <a:t> I1, I2, </a:t>
            </a:r>
            <a:r>
              <a:rPr lang="en-US" dirty="0" err="1"/>
              <a:t>dan</a:t>
            </a:r>
            <a:r>
              <a:rPr lang="en-US" dirty="0"/>
              <a:t> I3. </a:t>
            </a:r>
            <a:r>
              <a:rPr lang="en-US" dirty="0" err="1"/>
              <a:t>Sesuai</a:t>
            </a:r>
            <a:r>
              <a:rPr lang="en-US" dirty="0"/>
              <a:t> </a:t>
            </a:r>
            <a:r>
              <a:rPr lang="en-US" dirty="0" err="1"/>
              <a:t>Hukum</a:t>
            </a:r>
            <a:r>
              <a:rPr lang="en-US" dirty="0"/>
              <a:t> I </a:t>
            </a:r>
            <a:r>
              <a:rPr lang="en-US" dirty="0" err="1"/>
              <a:t>Kirchoff</a:t>
            </a:r>
            <a:r>
              <a:rPr lang="en-US" dirty="0"/>
              <a:t>. </a:t>
            </a:r>
            <a:r>
              <a:rPr lang="en-US" dirty="0" err="1"/>
              <a:t>Jika</a:t>
            </a:r>
            <a:r>
              <a:rPr lang="en-US" dirty="0"/>
              <a:t> </a:t>
            </a:r>
            <a:r>
              <a:rPr lang="en-US" dirty="0" err="1"/>
              <a:t>ada</a:t>
            </a:r>
            <a:r>
              <a:rPr lang="en-US" dirty="0"/>
              <a:t> n </a:t>
            </a:r>
            <a:r>
              <a:rPr lang="en-US" dirty="0" err="1"/>
              <a:t>buah</a:t>
            </a:r>
            <a:r>
              <a:rPr lang="en-US" dirty="0"/>
              <a:t> </a:t>
            </a:r>
            <a:r>
              <a:rPr lang="en-US" dirty="0" err="1"/>
              <a:t>hambatan</a:t>
            </a:r>
            <a:r>
              <a:rPr lang="en-US" dirty="0"/>
              <a:t> </a:t>
            </a:r>
            <a:r>
              <a:rPr lang="en-US" dirty="0" err="1"/>
              <a:t>masing-masing</a:t>
            </a:r>
            <a:r>
              <a:rPr lang="en-US" dirty="0"/>
              <a:t> R1, R2, R3, … </a:t>
            </a:r>
            <a:r>
              <a:rPr lang="en-US" dirty="0" err="1"/>
              <a:t>Rn</a:t>
            </a:r>
            <a:r>
              <a:rPr lang="en-US" dirty="0"/>
              <a:t>, </a:t>
            </a:r>
            <a:r>
              <a:rPr lang="en-US" dirty="0" err="1"/>
              <a:t>hambatan</a:t>
            </a:r>
            <a:r>
              <a:rPr lang="en-US" dirty="0"/>
              <a:t> </a:t>
            </a:r>
            <a:r>
              <a:rPr lang="en-US" dirty="0" err="1"/>
              <a:t>pengganti</a:t>
            </a:r>
            <a:r>
              <a:rPr lang="en-US" dirty="0"/>
              <a:t> </a:t>
            </a:r>
            <a:r>
              <a:rPr lang="en-US" dirty="0" err="1"/>
              <a:t>paralel</a:t>
            </a:r>
            <a:r>
              <a:rPr lang="en-US" dirty="0"/>
              <a:t> </a:t>
            </a:r>
            <a:r>
              <a:rPr lang="en-US" dirty="0" err="1"/>
              <a:t>dari</a:t>
            </a:r>
            <a:r>
              <a:rPr lang="en-US" dirty="0"/>
              <a:t> n </a:t>
            </a:r>
            <a:r>
              <a:rPr lang="en-US" dirty="0" err="1"/>
              <a:t>buah</a:t>
            </a:r>
            <a:r>
              <a:rPr lang="en-US" dirty="0"/>
              <a:t> </a:t>
            </a:r>
            <a:r>
              <a:rPr lang="en-US" dirty="0" err="1"/>
              <a:t>hambatan</a:t>
            </a:r>
            <a:r>
              <a:rPr lang="en-US" dirty="0"/>
              <a:t> </a:t>
            </a:r>
            <a:r>
              <a:rPr lang="en-US" dirty="0" err="1"/>
              <a:t>secara</a:t>
            </a:r>
            <a:r>
              <a:rPr lang="en-US" dirty="0"/>
              <a:t> </a:t>
            </a:r>
            <a:r>
              <a:rPr lang="en-US" dirty="0" err="1"/>
              <a:t>umum</a:t>
            </a:r>
            <a:r>
              <a:rPr lang="en-US" dirty="0"/>
              <a:t> </a:t>
            </a:r>
            <a:r>
              <a:rPr lang="en-US" dirty="0" err="1"/>
              <a:t>dirumuskan</a:t>
            </a:r>
            <a:r>
              <a:rPr lang="en-US" dirty="0"/>
              <a:t> </a:t>
            </a:r>
            <a:r>
              <a:rPr lang="en-US" dirty="0" err="1"/>
              <a:t>sebagai</a:t>
            </a:r>
            <a:r>
              <a:rPr lang="en-US" dirty="0"/>
              <a:t> </a:t>
            </a:r>
            <a:r>
              <a:rPr lang="en-US" dirty="0" err="1"/>
              <a:t>berikut</a:t>
            </a:r>
            <a:r>
              <a:rPr lang="en-US" dirty="0"/>
              <a:t> </a:t>
            </a:r>
          </a:p>
        </p:txBody>
      </p:sp>
      <p:sp>
        <p:nvSpPr>
          <p:cNvPr id="3" name="Title 2"/>
          <p:cNvSpPr>
            <a:spLocks noGrp="1"/>
          </p:cNvSpPr>
          <p:nvPr>
            <p:ph type="ctrTitle"/>
          </p:nvPr>
        </p:nvSpPr>
        <p:spPr/>
        <p:txBody>
          <a:bodyPr/>
          <a:lstStyle/>
          <a:p>
            <a:r>
              <a:rPr lang="en-US" dirty="0" err="1" smtClean="0"/>
              <a:t>Hambatan</a:t>
            </a:r>
            <a:r>
              <a:rPr lang="en-US" dirty="0" smtClean="0"/>
              <a:t> Parallel</a:t>
            </a:r>
            <a:endParaRPr lang="en-US" dirty="0"/>
          </a:p>
        </p:txBody>
      </p:sp>
      <p:pic>
        <p:nvPicPr>
          <p:cNvPr id="4" name="Picture 3" descr="C:\Users\User\Pictures\Screenshots\Screenshot (15).png"/>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57675"/>
            <a:ext cx="2245360" cy="1383231"/>
          </a:xfrm>
          <a:prstGeom prst="rect">
            <a:avLst/>
          </a:prstGeom>
          <a:noFill/>
          <a:ln>
            <a:noFill/>
          </a:ln>
        </p:spPr>
      </p:pic>
    </p:spTree>
    <p:extLst>
      <p:ext uri="{BB962C8B-B14F-4D97-AF65-F5344CB8AC3E}">
        <p14:creationId xmlns:p14="http://schemas.microsoft.com/office/powerpoint/2010/main" val="182831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85750"/>
            <a:ext cx="5497800" cy="878825"/>
          </a:xfrm>
        </p:spPr>
        <p:txBody>
          <a:bodyPr/>
          <a:lstStyle/>
          <a:p>
            <a:r>
              <a:rPr lang="en-US" sz="4000" dirty="0" err="1" smtClean="0"/>
              <a:t>Kesimpulan</a:t>
            </a:r>
            <a:endParaRPr lang="en-US" sz="4000" dirty="0"/>
          </a:p>
        </p:txBody>
      </p:sp>
      <p:sp>
        <p:nvSpPr>
          <p:cNvPr id="3" name="Subtitle 2"/>
          <p:cNvSpPr>
            <a:spLocks noGrp="1"/>
          </p:cNvSpPr>
          <p:nvPr>
            <p:ph type="subTitle" idx="1"/>
          </p:nvPr>
        </p:nvSpPr>
        <p:spPr>
          <a:xfrm>
            <a:off x="762000" y="1200150"/>
            <a:ext cx="7543800" cy="3657600"/>
          </a:xfrm>
        </p:spPr>
        <p:txBody>
          <a:bodyPr/>
          <a:lstStyle/>
          <a:p>
            <a:pPr marL="482600" lvl="0" indent="-342900" algn="l">
              <a:lnSpc>
                <a:spcPct val="150000"/>
              </a:lnSpc>
              <a:buAutoNum type="arabicPeriod"/>
            </a:pPr>
            <a:r>
              <a:rPr lang="en-US" sz="1400" dirty="0" err="1" smtClean="0"/>
              <a:t>Arus</a:t>
            </a:r>
            <a:r>
              <a:rPr lang="en-US" sz="1400" dirty="0" smtClean="0"/>
              <a:t> </a:t>
            </a:r>
            <a:r>
              <a:rPr lang="en-US" sz="1400" dirty="0" err="1"/>
              <a:t>listrik</a:t>
            </a:r>
            <a:r>
              <a:rPr lang="en-US" sz="1400" dirty="0"/>
              <a:t> </a:t>
            </a:r>
            <a:r>
              <a:rPr lang="en-US" sz="1400" dirty="0" err="1"/>
              <a:t>adalah</a:t>
            </a:r>
            <a:r>
              <a:rPr lang="en-US" sz="1400" dirty="0"/>
              <a:t> </a:t>
            </a:r>
            <a:r>
              <a:rPr lang="en-US" sz="1400" dirty="0" err="1"/>
              <a:t>banyaknya</a:t>
            </a:r>
            <a:r>
              <a:rPr lang="en-US" sz="1400" dirty="0"/>
              <a:t> </a:t>
            </a:r>
            <a:r>
              <a:rPr lang="en-US" sz="1400" dirty="0" err="1"/>
              <a:t>muatan</a:t>
            </a:r>
            <a:r>
              <a:rPr lang="en-US" sz="1400" dirty="0"/>
              <a:t> </a:t>
            </a:r>
            <a:r>
              <a:rPr lang="en-US" sz="1400" dirty="0" err="1"/>
              <a:t>listrik</a:t>
            </a:r>
            <a:r>
              <a:rPr lang="en-US" sz="1400" dirty="0"/>
              <a:t> yang </a:t>
            </a:r>
            <a:r>
              <a:rPr lang="en-US" sz="1400" dirty="0" err="1"/>
              <a:t>mengalir</a:t>
            </a:r>
            <a:r>
              <a:rPr lang="en-US" sz="1400" dirty="0"/>
              <a:t> </a:t>
            </a:r>
            <a:r>
              <a:rPr lang="en-US" sz="1400" dirty="0" err="1"/>
              <a:t>dari</a:t>
            </a:r>
            <a:r>
              <a:rPr lang="en-US" sz="1400" dirty="0"/>
              <a:t> </a:t>
            </a:r>
            <a:r>
              <a:rPr lang="en-US" sz="1400" dirty="0" err="1"/>
              <a:t>suatu</a:t>
            </a:r>
            <a:r>
              <a:rPr lang="en-US" sz="1400" dirty="0"/>
              <a:t> </a:t>
            </a:r>
            <a:r>
              <a:rPr lang="en-US" sz="1400" dirty="0" err="1"/>
              <a:t>titik</a:t>
            </a:r>
            <a:r>
              <a:rPr lang="en-US" sz="1400" dirty="0"/>
              <a:t> yang </a:t>
            </a:r>
            <a:r>
              <a:rPr lang="en-US" sz="1400" dirty="0" err="1"/>
              <a:t>berpotensial</a:t>
            </a:r>
            <a:r>
              <a:rPr lang="en-US" sz="1400" dirty="0"/>
              <a:t> </a:t>
            </a:r>
            <a:r>
              <a:rPr lang="en-US" sz="1400" dirty="0" err="1"/>
              <a:t>tinggi</a:t>
            </a:r>
            <a:r>
              <a:rPr lang="en-US" sz="1400" dirty="0"/>
              <a:t> </a:t>
            </a:r>
            <a:r>
              <a:rPr lang="en-US" sz="1400" dirty="0" err="1"/>
              <a:t>ke</a:t>
            </a:r>
            <a:r>
              <a:rPr lang="en-US" sz="1400" dirty="0"/>
              <a:t> </a:t>
            </a:r>
            <a:r>
              <a:rPr lang="en-US" sz="1400" dirty="0" err="1"/>
              <a:t>titik</a:t>
            </a:r>
            <a:r>
              <a:rPr lang="en-US" sz="1400" dirty="0"/>
              <a:t> yang </a:t>
            </a:r>
            <a:r>
              <a:rPr lang="en-US" sz="1400" dirty="0" err="1"/>
              <a:t>berpotensial</a:t>
            </a:r>
            <a:r>
              <a:rPr lang="en-US" sz="1400" dirty="0"/>
              <a:t> </a:t>
            </a:r>
            <a:r>
              <a:rPr lang="en-US" sz="1400" dirty="0" err="1"/>
              <a:t>rendah</a:t>
            </a:r>
            <a:r>
              <a:rPr lang="en-US" sz="1400" dirty="0"/>
              <a:t> </a:t>
            </a:r>
            <a:r>
              <a:rPr lang="en-US" sz="1400" dirty="0" err="1"/>
              <a:t>dalam</a:t>
            </a:r>
            <a:r>
              <a:rPr lang="en-US" sz="1400" dirty="0"/>
              <a:t> </a:t>
            </a:r>
            <a:r>
              <a:rPr lang="en-US" sz="1400" dirty="0" err="1"/>
              <a:t>waktu</a:t>
            </a:r>
            <a:r>
              <a:rPr lang="en-US" sz="1400" dirty="0"/>
              <a:t> </a:t>
            </a:r>
            <a:r>
              <a:rPr lang="en-US" sz="1400" dirty="0" err="1"/>
              <a:t>satu</a:t>
            </a:r>
            <a:r>
              <a:rPr lang="en-US" sz="1400" dirty="0"/>
              <a:t> </a:t>
            </a:r>
            <a:r>
              <a:rPr lang="en-US" sz="1400" dirty="0" err="1"/>
              <a:t>detik</a:t>
            </a:r>
            <a:r>
              <a:rPr lang="en-US" sz="1400" dirty="0"/>
              <a:t>. </a:t>
            </a:r>
            <a:r>
              <a:rPr lang="en-US" sz="1400" dirty="0" err="1"/>
              <a:t>Aliran</a:t>
            </a:r>
            <a:r>
              <a:rPr lang="en-US" sz="1400" dirty="0"/>
              <a:t> </a:t>
            </a:r>
            <a:r>
              <a:rPr lang="en-US" sz="1400" dirty="0" err="1"/>
              <a:t>muatan</a:t>
            </a:r>
            <a:r>
              <a:rPr lang="en-US" sz="1400" dirty="0"/>
              <a:t> </a:t>
            </a:r>
            <a:r>
              <a:rPr lang="en-US" sz="1400" dirty="0" err="1"/>
              <a:t>listrik</a:t>
            </a:r>
            <a:r>
              <a:rPr lang="en-US" sz="1400" dirty="0"/>
              <a:t> </a:t>
            </a:r>
            <a:r>
              <a:rPr lang="en-US" sz="1400" dirty="0" err="1"/>
              <a:t>ini</a:t>
            </a:r>
            <a:r>
              <a:rPr lang="en-US" sz="1400" dirty="0"/>
              <a:t> </a:t>
            </a:r>
            <a:r>
              <a:rPr lang="en-US" sz="1400" dirty="0" err="1"/>
              <a:t>melalui</a:t>
            </a:r>
            <a:r>
              <a:rPr lang="en-US" sz="1400" dirty="0"/>
              <a:t> </a:t>
            </a:r>
            <a:r>
              <a:rPr lang="en-US" sz="1400" dirty="0" err="1"/>
              <a:t>sebuah</a:t>
            </a:r>
            <a:r>
              <a:rPr lang="en-US" sz="1400" dirty="0"/>
              <a:t> </a:t>
            </a:r>
            <a:r>
              <a:rPr lang="en-US" sz="1400" dirty="0" err="1"/>
              <a:t>konduktor</a:t>
            </a:r>
            <a:r>
              <a:rPr lang="en-US" sz="1400" dirty="0"/>
              <a:t>. </a:t>
            </a:r>
            <a:r>
              <a:rPr lang="en-US" sz="1400" dirty="0" err="1"/>
              <a:t>Arus</a:t>
            </a:r>
            <a:r>
              <a:rPr lang="en-US" sz="1400" dirty="0"/>
              <a:t> </a:t>
            </a:r>
            <a:r>
              <a:rPr lang="en-US" sz="1400" dirty="0" err="1"/>
              <a:t>ini</a:t>
            </a:r>
            <a:r>
              <a:rPr lang="en-US" sz="1400" dirty="0"/>
              <a:t> </a:t>
            </a:r>
            <a:r>
              <a:rPr lang="en-US" sz="1400" dirty="0" err="1"/>
              <a:t>bergerak</a:t>
            </a:r>
            <a:r>
              <a:rPr lang="en-US" sz="1400" dirty="0"/>
              <a:t> </a:t>
            </a:r>
            <a:r>
              <a:rPr lang="en-US" sz="1400" dirty="0" err="1"/>
              <a:t>dari</a:t>
            </a:r>
            <a:r>
              <a:rPr lang="en-US" sz="1400" dirty="0"/>
              <a:t> </a:t>
            </a:r>
            <a:r>
              <a:rPr lang="en-US" sz="1400" dirty="0" err="1"/>
              <a:t>potensial</a:t>
            </a:r>
            <a:r>
              <a:rPr lang="en-US" sz="1400" dirty="0"/>
              <a:t> </a:t>
            </a:r>
            <a:r>
              <a:rPr lang="en-US" sz="1400" dirty="0" err="1"/>
              <a:t>tinggi</a:t>
            </a:r>
            <a:r>
              <a:rPr lang="en-US" sz="1400" dirty="0"/>
              <a:t> </a:t>
            </a:r>
            <a:r>
              <a:rPr lang="en-US" sz="1400" dirty="0" err="1"/>
              <a:t>ke</a:t>
            </a:r>
            <a:r>
              <a:rPr lang="en-US" sz="1400" dirty="0"/>
              <a:t> </a:t>
            </a:r>
            <a:r>
              <a:rPr lang="en-US" sz="1400" dirty="0" err="1"/>
              <a:t>potensial</a:t>
            </a:r>
            <a:r>
              <a:rPr lang="en-US" sz="1400" dirty="0"/>
              <a:t> </a:t>
            </a:r>
            <a:r>
              <a:rPr lang="en-US" sz="1400" dirty="0" err="1"/>
              <a:t>rendah</a:t>
            </a:r>
            <a:r>
              <a:rPr lang="en-US" sz="1400" dirty="0"/>
              <a:t>, </a:t>
            </a:r>
            <a:r>
              <a:rPr lang="en-US" sz="1400" dirty="0" err="1"/>
              <a:t>dari</a:t>
            </a:r>
            <a:r>
              <a:rPr lang="en-US" sz="1400" dirty="0"/>
              <a:t> </a:t>
            </a:r>
            <a:r>
              <a:rPr lang="en-US" sz="1400" dirty="0" err="1"/>
              <a:t>kutub</a:t>
            </a:r>
            <a:r>
              <a:rPr lang="en-US" sz="1400" dirty="0"/>
              <a:t> </a:t>
            </a:r>
            <a:r>
              <a:rPr lang="en-US" sz="1400" dirty="0" err="1"/>
              <a:t>positif</a:t>
            </a:r>
            <a:r>
              <a:rPr lang="en-US" sz="1400" dirty="0"/>
              <a:t> </a:t>
            </a:r>
            <a:r>
              <a:rPr lang="en-US" sz="1400" dirty="0" err="1"/>
              <a:t>ke</a:t>
            </a:r>
            <a:r>
              <a:rPr lang="en-US" sz="1400" dirty="0"/>
              <a:t> </a:t>
            </a:r>
            <a:r>
              <a:rPr lang="en-US" sz="1400" dirty="0" err="1"/>
              <a:t>kutub</a:t>
            </a:r>
            <a:r>
              <a:rPr lang="en-US" sz="1400" dirty="0"/>
              <a:t> </a:t>
            </a:r>
            <a:r>
              <a:rPr lang="en-US" sz="1400" dirty="0" err="1"/>
              <a:t>negatif</a:t>
            </a:r>
            <a:r>
              <a:rPr lang="en-US" sz="1400" dirty="0"/>
              <a:t>, </a:t>
            </a:r>
            <a:r>
              <a:rPr lang="en-US" sz="1400" dirty="0" err="1"/>
              <a:t>dari</a:t>
            </a:r>
            <a:r>
              <a:rPr lang="en-US" sz="1400" dirty="0"/>
              <a:t> </a:t>
            </a:r>
            <a:r>
              <a:rPr lang="en-US" sz="1400" dirty="0" err="1"/>
              <a:t>anoda</a:t>
            </a:r>
            <a:r>
              <a:rPr lang="en-US" sz="1400" dirty="0"/>
              <a:t> </a:t>
            </a:r>
            <a:r>
              <a:rPr lang="en-US" sz="1400" dirty="0" err="1"/>
              <a:t>ke</a:t>
            </a:r>
            <a:r>
              <a:rPr lang="en-US" sz="1400" dirty="0"/>
              <a:t> </a:t>
            </a:r>
            <a:r>
              <a:rPr lang="en-US" sz="1400" dirty="0" err="1" smtClean="0"/>
              <a:t>katoda</a:t>
            </a:r>
            <a:r>
              <a:rPr lang="en-US" sz="1400" dirty="0" smtClean="0"/>
              <a:t>.</a:t>
            </a:r>
          </a:p>
          <a:p>
            <a:pPr marL="482600" lvl="0" indent="-342900" algn="l">
              <a:lnSpc>
                <a:spcPct val="150000"/>
              </a:lnSpc>
              <a:buAutoNum type="arabicPeriod"/>
            </a:pPr>
            <a:r>
              <a:rPr lang="en-US" sz="1400" dirty="0" err="1" smtClean="0"/>
              <a:t>Hambatan</a:t>
            </a:r>
            <a:r>
              <a:rPr lang="en-US" sz="1400" dirty="0" smtClean="0"/>
              <a:t> </a:t>
            </a:r>
            <a:r>
              <a:rPr lang="en-US" sz="1400" dirty="0" err="1"/>
              <a:t>listrik</a:t>
            </a:r>
            <a:r>
              <a:rPr lang="en-US" sz="1400" dirty="0"/>
              <a:t> </a:t>
            </a:r>
            <a:r>
              <a:rPr lang="en-US" sz="1400" dirty="0" err="1"/>
              <a:t>merupakan</a:t>
            </a:r>
            <a:r>
              <a:rPr lang="en-US" sz="1400" dirty="0"/>
              <a:t> </a:t>
            </a:r>
            <a:r>
              <a:rPr lang="en-US" sz="1400" dirty="0" err="1"/>
              <a:t>besaran</a:t>
            </a:r>
            <a:r>
              <a:rPr lang="en-US" sz="1400" dirty="0"/>
              <a:t> yang </a:t>
            </a:r>
            <a:r>
              <a:rPr lang="en-US" sz="1400" dirty="0" err="1"/>
              <a:t>menghalangi</a:t>
            </a:r>
            <a:r>
              <a:rPr lang="en-US" sz="1400" dirty="0"/>
              <a:t> </a:t>
            </a:r>
            <a:r>
              <a:rPr lang="en-US" sz="1400" dirty="0" err="1"/>
              <a:t>arus</a:t>
            </a:r>
            <a:r>
              <a:rPr lang="en-US" sz="1400" dirty="0"/>
              <a:t> yang </a:t>
            </a:r>
            <a:r>
              <a:rPr lang="en-US" sz="1400" dirty="0" err="1"/>
              <a:t>mengalir</a:t>
            </a:r>
            <a:r>
              <a:rPr lang="en-US" sz="1400" dirty="0"/>
              <a:t> </a:t>
            </a:r>
            <a:r>
              <a:rPr lang="en-US" sz="1400" dirty="0" err="1"/>
              <a:t>dalam</a:t>
            </a:r>
            <a:r>
              <a:rPr lang="en-US" sz="1400" dirty="0"/>
              <a:t> </a:t>
            </a:r>
            <a:r>
              <a:rPr lang="en-US" sz="1400" dirty="0" err="1"/>
              <a:t>suatu</a:t>
            </a:r>
            <a:r>
              <a:rPr lang="en-US" sz="1400" dirty="0"/>
              <a:t> </a:t>
            </a:r>
            <a:r>
              <a:rPr lang="en-US" sz="1400" dirty="0" err="1"/>
              <a:t>penghantar</a:t>
            </a:r>
            <a:r>
              <a:rPr lang="en-US" sz="1400" dirty="0"/>
              <a:t> </a:t>
            </a:r>
            <a:r>
              <a:rPr lang="en-US" sz="1400" dirty="0" err="1"/>
              <a:t>listrik</a:t>
            </a:r>
            <a:r>
              <a:rPr lang="en-US" sz="1400" dirty="0"/>
              <a:t>. </a:t>
            </a:r>
            <a:r>
              <a:rPr lang="en-US" sz="1400" dirty="0" err="1"/>
              <a:t>Dalam</a:t>
            </a:r>
            <a:r>
              <a:rPr lang="en-US" sz="1400" dirty="0"/>
              <a:t> </a:t>
            </a:r>
            <a:r>
              <a:rPr lang="en-US" sz="1400" dirty="0" err="1"/>
              <a:t>fisika</a:t>
            </a:r>
            <a:r>
              <a:rPr lang="en-US" sz="1400" dirty="0"/>
              <a:t> </a:t>
            </a:r>
            <a:r>
              <a:rPr lang="en-US" sz="1400" dirty="0" err="1"/>
              <a:t>hambatan</a:t>
            </a:r>
            <a:r>
              <a:rPr lang="en-US" sz="1400" dirty="0"/>
              <a:t> </a:t>
            </a:r>
            <a:r>
              <a:rPr lang="en-US" sz="1400" dirty="0" err="1"/>
              <a:t>listrik</a:t>
            </a:r>
            <a:r>
              <a:rPr lang="en-US" sz="1400" dirty="0"/>
              <a:t> </a:t>
            </a:r>
            <a:r>
              <a:rPr lang="en-US" sz="1400" dirty="0" err="1"/>
              <a:t>ini</a:t>
            </a:r>
            <a:r>
              <a:rPr lang="en-US" sz="1400" dirty="0"/>
              <a:t> </a:t>
            </a:r>
            <a:r>
              <a:rPr lang="en-US" sz="1400" dirty="0" err="1"/>
              <a:t>pertama</a:t>
            </a:r>
            <a:r>
              <a:rPr lang="en-US" sz="1400" dirty="0"/>
              <a:t> kali </a:t>
            </a:r>
            <a:r>
              <a:rPr lang="en-US" sz="1400" dirty="0" err="1"/>
              <a:t>diamati</a:t>
            </a:r>
            <a:r>
              <a:rPr lang="en-US" sz="1400" dirty="0"/>
              <a:t> </a:t>
            </a:r>
            <a:r>
              <a:rPr lang="en-US" sz="1400" dirty="0" err="1"/>
              <a:t>oleh</a:t>
            </a:r>
            <a:r>
              <a:rPr lang="en-US" sz="1400" dirty="0"/>
              <a:t> George Simon </a:t>
            </a:r>
            <a:r>
              <a:rPr lang="en-US" sz="1400" dirty="0" smtClean="0"/>
              <a:t>Ohm.</a:t>
            </a:r>
          </a:p>
          <a:p>
            <a:pPr marL="482600" lvl="0" indent="-342900" algn="l">
              <a:lnSpc>
                <a:spcPct val="150000"/>
              </a:lnSpc>
              <a:buAutoNum type="arabicPeriod"/>
            </a:pPr>
            <a:r>
              <a:rPr lang="en-US" sz="1400" dirty="0" err="1" smtClean="0"/>
              <a:t>Secara</a:t>
            </a:r>
            <a:r>
              <a:rPr lang="en-US" sz="1400" dirty="0" smtClean="0"/>
              <a:t> </a:t>
            </a:r>
            <a:r>
              <a:rPr lang="en-US" sz="1400" dirty="0" err="1"/>
              <a:t>umum</a:t>
            </a:r>
            <a:r>
              <a:rPr lang="en-US" sz="1400" dirty="0"/>
              <a:t> </a:t>
            </a:r>
            <a:r>
              <a:rPr lang="en-US" sz="1400" dirty="0" err="1"/>
              <a:t>rangkaian</a:t>
            </a:r>
            <a:r>
              <a:rPr lang="en-US" sz="1400" dirty="0"/>
              <a:t> </a:t>
            </a:r>
            <a:r>
              <a:rPr lang="en-US" sz="1400" dirty="0" err="1"/>
              <a:t>hambatan</a:t>
            </a:r>
            <a:r>
              <a:rPr lang="en-US" sz="1400" dirty="0"/>
              <a:t> </a:t>
            </a:r>
            <a:r>
              <a:rPr lang="en-US" sz="1400" dirty="0" err="1"/>
              <a:t>dikelompokkan</a:t>
            </a:r>
            <a:r>
              <a:rPr lang="en-US" sz="1400" dirty="0"/>
              <a:t> </a:t>
            </a:r>
            <a:r>
              <a:rPr lang="en-US" sz="1400" dirty="0" err="1"/>
              <a:t>menjadi</a:t>
            </a:r>
            <a:r>
              <a:rPr lang="en-US" sz="1400" dirty="0"/>
              <a:t> 2 </a:t>
            </a:r>
            <a:r>
              <a:rPr lang="en-US" sz="1400" dirty="0" err="1"/>
              <a:t>rangkaian</a:t>
            </a:r>
            <a:r>
              <a:rPr lang="en-US" sz="1400" dirty="0"/>
              <a:t> </a:t>
            </a:r>
            <a:r>
              <a:rPr lang="en-US" sz="1400" dirty="0" err="1"/>
              <a:t>yaitu</a:t>
            </a:r>
            <a:r>
              <a:rPr lang="en-US" sz="1400" dirty="0"/>
              <a:t> </a:t>
            </a:r>
            <a:r>
              <a:rPr lang="en-US" sz="1400" dirty="0" err="1"/>
              <a:t>hambatan</a:t>
            </a:r>
            <a:r>
              <a:rPr lang="en-US" sz="1400" dirty="0"/>
              <a:t> </a:t>
            </a:r>
            <a:r>
              <a:rPr lang="en-US" sz="1400" dirty="0" err="1"/>
              <a:t>seri</a:t>
            </a:r>
            <a:r>
              <a:rPr lang="en-US" sz="1400" dirty="0"/>
              <a:t> </a:t>
            </a:r>
            <a:r>
              <a:rPr lang="en-US" sz="1400" dirty="0" err="1"/>
              <a:t>dan</a:t>
            </a:r>
            <a:r>
              <a:rPr lang="en-US" sz="1400" dirty="0"/>
              <a:t> </a:t>
            </a:r>
            <a:r>
              <a:rPr lang="en-US" sz="1400" dirty="0" err="1"/>
              <a:t>hambatan</a:t>
            </a:r>
            <a:r>
              <a:rPr lang="en-US" sz="1400" dirty="0"/>
              <a:t> </a:t>
            </a:r>
            <a:r>
              <a:rPr lang="en-US" sz="1400" dirty="0" smtClean="0"/>
              <a:t>parallel.</a:t>
            </a:r>
          </a:p>
          <a:p>
            <a:pPr marL="482600" lvl="0" indent="-342900" algn="l">
              <a:lnSpc>
                <a:spcPct val="150000"/>
              </a:lnSpc>
              <a:buAutoNum type="arabicPeriod"/>
            </a:pPr>
            <a:r>
              <a:rPr lang="en-US" sz="1400" dirty="0" err="1" smtClean="0"/>
              <a:t>Simbol</a:t>
            </a:r>
            <a:r>
              <a:rPr lang="en-US" sz="1400" dirty="0" smtClean="0"/>
              <a:t> </a:t>
            </a:r>
            <a:r>
              <a:rPr lang="en-US" sz="1400" dirty="0" err="1"/>
              <a:t>dari</a:t>
            </a:r>
            <a:r>
              <a:rPr lang="en-US" sz="1400" dirty="0"/>
              <a:t> </a:t>
            </a:r>
            <a:r>
              <a:rPr lang="en-US" sz="1400" dirty="0" err="1"/>
              <a:t>arus</a:t>
            </a:r>
            <a:r>
              <a:rPr lang="en-US" sz="1400" dirty="0"/>
              <a:t> </a:t>
            </a:r>
            <a:r>
              <a:rPr lang="en-US" sz="1400" dirty="0" err="1"/>
              <a:t>listrik</a:t>
            </a:r>
            <a:r>
              <a:rPr lang="en-US" sz="1400" dirty="0"/>
              <a:t> </a:t>
            </a:r>
            <a:r>
              <a:rPr lang="en-US" sz="1400" dirty="0" err="1"/>
              <a:t>adalah</a:t>
            </a:r>
            <a:r>
              <a:rPr lang="en-US" sz="1400" dirty="0"/>
              <a:t> “ I “, </a:t>
            </a:r>
            <a:r>
              <a:rPr lang="en-US" sz="1400" dirty="0" err="1"/>
              <a:t>dan</a:t>
            </a:r>
            <a:r>
              <a:rPr lang="en-US" sz="1400" dirty="0"/>
              <a:t> </a:t>
            </a:r>
            <a:r>
              <a:rPr lang="en-US" sz="1400" dirty="0" err="1"/>
              <a:t>terbagi</a:t>
            </a:r>
            <a:r>
              <a:rPr lang="en-US" sz="1400" dirty="0"/>
              <a:t> </a:t>
            </a:r>
            <a:r>
              <a:rPr lang="en-US" sz="1400" dirty="0" err="1"/>
              <a:t>menjadi</a:t>
            </a:r>
            <a:r>
              <a:rPr lang="en-US" sz="1400" dirty="0"/>
              <a:t> </a:t>
            </a:r>
            <a:r>
              <a:rPr lang="en-US" sz="1400" dirty="0" err="1"/>
              <a:t>arus</a:t>
            </a:r>
            <a:r>
              <a:rPr lang="en-US" sz="1400" dirty="0"/>
              <a:t> </a:t>
            </a:r>
            <a:r>
              <a:rPr lang="en-US" sz="1400" dirty="0" err="1"/>
              <a:t>listrik</a:t>
            </a:r>
            <a:r>
              <a:rPr lang="en-US" sz="1400" dirty="0"/>
              <a:t> </a:t>
            </a:r>
            <a:r>
              <a:rPr lang="en-US" sz="1400" dirty="0" err="1"/>
              <a:t>searah</a:t>
            </a:r>
            <a:r>
              <a:rPr lang="en-US" sz="1400" dirty="0"/>
              <a:t> (DC) </a:t>
            </a:r>
            <a:r>
              <a:rPr lang="en-US" sz="1400" dirty="0" err="1"/>
              <a:t>dan</a:t>
            </a:r>
            <a:r>
              <a:rPr lang="en-US" sz="1400" dirty="0"/>
              <a:t> </a:t>
            </a:r>
            <a:r>
              <a:rPr lang="en-US" sz="1400" dirty="0" err="1"/>
              <a:t>arus</a:t>
            </a:r>
            <a:r>
              <a:rPr lang="en-US" sz="1400" dirty="0"/>
              <a:t> </a:t>
            </a:r>
            <a:r>
              <a:rPr lang="en-US" sz="1400" dirty="0" err="1"/>
              <a:t>listrik</a:t>
            </a:r>
            <a:r>
              <a:rPr lang="en-US" sz="1400" dirty="0"/>
              <a:t> </a:t>
            </a:r>
            <a:r>
              <a:rPr lang="en-US" sz="1400" dirty="0" err="1"/>
              <a:t>bolak</a:t>
            </a:r>
            <a:r>
              <a:rPr lang="en-US" sz="1400" dirty="0"/>
              <a:t> </a:t>
            </a:r>
            <a:r>
              <a:rPr lang="en-US" sz="1400" dirty="0" err="1"/>
              <a:t>balik</a:t>
            </a:r>
            <a:r>
              <a:rPr lang="en-US" sz="1400" dirty="0"/>
              <a:t> (AC</a:t>
            </a:r>
            <a:r>
              <a:rPr lang="en-US" sz="1400" dirty="0" smtClean="0"/>
              <a:t>).</a:t>
            </a:r>
            <a:endParaRPr lang="en-US" sz="1400" dirty="0"/>
          </a:p>
        </p:txBody>
      </p:sp>
    </p:spTree>
    <p:extLst>
      <p:ext uri="{BB962C8B-B14F-4D97-AF65-F5344CB8AC3E}">
        <p14:creationId xmlns:p14="http://schemas.microsoft.com/office/powerpoint/2010/main" val="70248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9"/>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p>
            <a:pPr lvl="0">
              <a:lnSpc>
                <a:spcPct val="150000"/>
              </a:lnSpc>
            </a:pPr>
            <a:r>
              <a:rPr lang="en-US" b="1" dirty="0" err="1"/>
              <a:t>Pengertian</a:t>
            </a:r>
            <a:r>
              <a:rPr lang="en-US" b="1" dirty="0"/>
              <a:t> </a:t>
            </a:r>
            <a:r>
              <a:rPr lang="en-US" b="1" dirty="0" err="1"/>
              <a:t>Arus</a:t>
            </a:r>
            <a:r>
              <a:rPr lang="en-US" b="1" dirty="0"/>
              <a:t> </a:t>
            </a:r>
            <a:r>
              <a:rPr lang="en-US" b="1" dirty="0" err="1"/>
              <a:t>Listrik</a:t>
            </a:r>
            <a:endParaRPr lang="en-US" dirty="0"/>
          </a:p>
          <a:p>
            <a:pPr marL="139700" indent="0">
              <a:lnSpc>
                <a:spcPct val="150000"/>
              </a:lnSpc>
              <a:buNone/>
            </a:pPr>
            <a:r>
              <a:rPr lang="en-US" dirty="0" err="1"/>
              <a:t>Arus</a:t>
            </a:r>
            <a:r>
              <a:rPr lang="en-US" dirty="0"/>
              <a:t> </a:t>
            </a:r>
            <a:r>
              <a:rPr lang="en-US" dirty="0" err="1"/>
              <a:t>listrik</a:t>
            </a:r>
            <a:r>
              <a:rPr lang="en-US" dirty="0"/>
              <a:t> </a:t>
            </a:r>
            <a:r>
              <a:rPr lang="en-US" dirty="0" err="1"/>
              <a:t>adalah</a:t>
            </a:r>
            <a:r>
              <a:rPr lang="en-US" dirty="0"/>
              <a:t> </a:t>
            </a:r>
            <a:r>
              <a:rPr lang="en-US" dirty="0" err="1"/>
              <a:t>banyaknya</a:t>
            </a:r>
            <a:r>
              <a:rPr lang="en-US" dirty="0"/>
              <a:t> </a:t>
            </a:r>
            <a:r>
              <a:rPr lang="en-US" dirty="0" err="1"/>
              <a:t>muatan</a:t>
            </a:r>
            <a:r>
              <a:rPr lang="en-US" dirty="0"/>
              <a:t> </a:t>
            </a:r>
            <a:r>
              <a:rPr lang="en-US" dirty="0" err="1"/>
              <a:t>listrik</a:t>
            </a:r>
            <a:r>
              <a:rPr lang="en-US" dirty="0"/>
              <a:t> yang </a:t>
            </a:r>
            <a:r>
              <a:rPr lang="en-US" dirty="0" err="1"/>
              <a:t>mengalir</a:t>
            </a:r>
            <a:r>
              <a:rPr lang="en-US" dirty="0"/>
              <a:t> </a:t>
            </a:r>
            <a:r>
              <a:rPr lang="en-US" dirty="0" err="1"/>
              <a:t>dari</a:t>
            </a:r>
            <a:r>
              <a:rPr lang="en-US" dirty="0"/>
              <a:t> </a:t>
            </a:r>
            <a:r>
              <a:rPr lang="en-US" dirty="0" err="1"/>
              <a:t>suatu</a:t>
            </a:r>
            <a:r>
              <a:rPr lang="en-US" dirty="0"/>
              <a:t> </a:t>
            </a:r>
            <a:r>
              <a:rPr lang="en-US" dirty="0" err="1"/>
              <a:t>titik</a:t>
            </a:r>
            <a:r>
              <a:rPr lang="en-US" dirty="0"/>
              <a:t> yang </a:t>
            </a:r>
            <a:r>
              <a:rPr lang="en-US" dirty="0" err="1"/>
              <a:t>berpotensial</a:t>
            </a:r>
            <a:r>
              <a:rPr lang="en-US" dirty="0"/>
              <a:t> </a:t>
            </a:r>
            <a:r>
              <a:rPr lang="en-US" dirty="0" err="1"/>
              <a:t>tinggi</a:t>
            </a:r>
            <a:r>
              <a:rPr lang="en-US" dirty="0"/>
              <a:t> </a:t>
            </a:r>
            <a:r>
              <a:rPr lang="en-US" dirty="0" err="1"/>
              <a:t>ke</a:t>
            </a:r>
            <a:r>
              <a:rPr lang="en-US" dirty="0"/>
              <a:t> </a:t>
            </a:r>
            <a:r>
              <a:rPr lang="en-US" dirty="0" err="1"/>
              <a:t>titik</a:t>
            </a:r>
            <a:r>
              <a:rPr lang="en-US" dirty="0"/>
              <a:t> yang </a:t>
            </a:r>
            <a:r>
              <a:rPr lang="en-US" dirty="0" err="1"/>
              <a:t>berpotensial</a:t>
            </a:r>
            <a:r>
              <a:rPr lang="en-US" dirty="0"/>
              <a:t> </a:t>
            </a:r>
            <a:r>
              <a:rPr lang="en-US" dirty="0" err="1"/>
              <a:t>rendah</a:t>
            </a:r>
            <a:r>
              <a:rPr lang="en-US" dirty="0"/>
              <a:t> </a:t>
            </a:r>
            <a:r>
              <a:rPr lang="en-US" dirty="0" err="1"/>
              <a:t>dalam</a:t>
            </a:r>
            <a:r>
              <a:rPr lang="en-US" dirty="0"/>
              <a:t> </a:t>
            </a:r>
            <a:r>
              <a:rPr lang="en-US" dirty="0" err="1"/>
              <a:t>waktu</a:t>
            </a:r>
            <a:r>
              <a:rPr lang="en-US" dirty="0"/>
              <a:t> </a:t>
            </a:r>
            <a:r>
              <a:rPr lang="en-US" dirty="0" err="1"/>
              <a:t>satu</a:t>
            </a:r>
            <a:r>
              <a:rPr lang="en-US" dirty="0"/>
              <a:t> </a:t>
            </a:r>
            <a:r>
              <a:rPr lang="en-US" dirty="0" err="1"/>
              <a:t>detik</a:t>
            </a:r>
            <a:r>
              <a:rPr lang="en-US" dirty="0"/>
              <a:t>. </a:t>
            </a:r>
            <a:r>
              <a:rPr lang="en-US" dirty="0" err="1"/>
              <a:t>Aliran</a:t>
            </a:r>
            <a:r>
              <a:rPr lang="en-US" dirty="0"/>
              <a:t> </a:t>
            </a:r>
            <a:r>
              <a:rPr lang="en-US" dirty="0" err="1"/>
              <a:t>muatan</a:t>
            </a:r>
            <a:r>
              <a:rPr lang="en-US" dirty="0"/>
              <a:t> </a:t>
            </a:r>
            <a:r>
              <a:rPr lang="en-US" dirty="0" err="1"/>
              <a:t>listrik</a:t>
            </a:r>
            <a:r>
              <a:rPr lang="en-US" dirty="0"/>
              <a:t> </a:t>
            </a:r>
            <a:r>
              <a:rPr lang="en-US" dirty="0" err="1"/>
              <a:t>ini</a:t>
            </a:r>
            <a:r>
              <a:rPr lang="en-US" dirty="0"/>
              <a:t> </a:t>
            </a:r>
            <a:r>
              <a:rPr lang="en-US" dirty="0" err="1"/>
              <a:t>melalui</a:t>
            </a:r>
            <a:r>
              <a:rPr lang="en-US" dirty="0"/>
              <a:t> </a:t>
            </a:r>
            <a:r>
              <a:rPr lang="en-US" dirty="0" err="1"/>
              <a:t>sebuah</a:t>
            </a:r>
            <a:r>
              <a:rPr lang="en-US" dirty="0"/>
              <a:t> </a:t>
            </a:r>
            <a:r>
              <a:rPr lang="en-US" dirty="0" err="1"/>
              <a:t>konduktor</a:t>
            </a:r>
            <a:r>
              <a:rPr lang="en-US" dirty="0"/>
              <a:t>. </a:t>
            </a:r>
            <a:r>
              <a:rPr lang="en-US" dirty="0" err="1"/>
              <a:t>Arus</a:t>
            </a:r>
            <a:r>
              <a:rPr lang="en-US" dirty="0"/>
              <a:t> </a:t>
            </a:r>
            <a:r>
              <a:rPr lang="en-US" dirty="0" err="1"/>
              <a:t>ini</a:t>
            </a:r>
            <a:r>
              <a:rPr lang="en-US" dirty="0"/>
              <a:t> </a:t>
            </a:r>
            <a:r>
              <a:rPr lang="en-US" dirty="0" err="1"/>
              <a:t>bergerak</a:t>
            </a:r>
            <a:r>
              <a:rPr lang="en-US" dirty="0"/>
              <a:t> </a:t>
            </a:r>
            <a:r>
              <a:rPr lang="en-US" dirty="0" err="1"/>
              <a:t>dari</a:t>
            </a:r>
            <a:r>
              <a:rPr lang="en-US" dirty="0"/>
              <a:t> </a:t>
            </a:r>
            <a:r>
              <a:rPr lang="en-US" dirty="0" err="1"/>
              <a:t>potensial</a:t>
            </a:r>
            <a:r>
              <a:rPr lang="en-US" dirty="0"/>
              <a:t> </a:t>
            </a:r>
            <a:r>
              <a:rPr lang="en-US" dirty="0" err="1"/>
              <a:t>tinggi</a:t>
            </a:r>
            <a:r>
              <a:rPr lang="en-US" dirty="0"/>
              <a:t> </a:t>
            </a:r>
            <a:r>
              <a:rPr lang="en-US" dirty="0" err="1"/>
              <a:t>ke</a:t>
            </a:r>
            <a:r>
              <a:rPr lang="en-US" dirty="0"/>
              <a:t> </a:t>
            </a:r>
            <a:r>
              <a:rPr lang="en-US" dirty="0" err="1"/>
              <a:t>potensial</a:t>
            </a:r>
            <a:r>
              <a:rPr lang="en-US" dirty="0"/>
              <a:t> </a:t>
            </a:r>
            <a:r>
              <a:rPr lang="en-US" dirty="0" err="1"/>
              <a:t>rendah</a:t>
            </a:r>
            <a:r>
              <a:rPr lang="en-US" dirty="0"/>
              <a:t>, </a:t>
            </a:r>
            <a:r>
              <a:rPr lang="en-US" dirty="0" err="1"/>
              <a:t>dari</a:t>
            </a:r>
            <a:r>
              <a:rPr lang="en-US" dirty="0"/>
              <a:t> </a:t>
            </a:r>
            <a:r>
              <a:rPr lang="en-US" dirty="0" err="1"/>
              <a:t>kutub</a:t>
            </a:r>
            <a:r>
              <a:rPr lang="en-US" dirty="0"/>
              <a:t> </a:t>
            </a:r>
            <a:r>
              <a:rPr lang="en-US" dirty="0" err="1"/>
              <a:t>positif</a:t>
            </a:r>
            <a:r>
              <a:rPr lang="en-US" dirty="0"/>
              <a:t> </a:t>
            </a:r>
            <a:r>
              <a:rPr lang="en-US" dirty="0" err="1"/>
              <a:t>ke</a:t>
            </a:r>
            <a:r>
              <a:rPr lang="en-US" dirty="0"/>
              <a:t> </a:t>
            </a:r>
            <a:r>
              <a:rPr lang="en-US" dirty="0" err="1"/>
              <a:t>kutub</a:t>
            </a:r>
            <a:r>
              <a:rPr lang="en-US" dirty="0"/>
              <a:t> </a:t>
            </a:r>
            <a:r>
              <a:rPr lang="en-US" dirty="0" err="1"/>
              <a:t>negatif</a:t>
            </a:r>
            <a:r>
              <a:rPr lang="en-US" dirty="0"/>
              <a:t>, </a:t>
            </a:r>
            <a:r>
              <a:rPr lang="en-US" dirty="0" err="1"/>
              <a:t>dari</a:t>
            </a:r>
            <a:r>
              <a:rPr lang="en-US" dirty="0"/>
              <a:t> </a:t>
            </a:r>
            <a:r>
              <a:rPr lang="en-US" dirty="0" err="1"/>
              <a:t>anoda</a:t>
            </a:r>
            <a:r>
              <a:rPr lang="en-US" dirty="0"/>
              <a:t> </a:t>
            </a:r>
            <a:r>
              <a:rPr lang="en-US" dirty="0" err="1"/>
              <a:t>ke</a:t>
            </a:r>
            <a:r>
              <a:rPr lang="en-US" dirty="0"/>
              <a:t> </a:t>
            </a:r>
            <a:r>
              <a:rPr lang="en-US" dirty="0" err="1"/>
              <a:t>katoda</a:t>
            </a:r>
            <a:r>
              <a:rPr lang="en-US" dirty="0"/>
              <a:t>. </a:t>
            </a:r>
            <a:r>
              <a:rPr lang="en-US" dirty="0" err="1"/>
              <a:t>Arah</a:t>
            </a:r>
            <a:r>
              <a:rPr lang="en-US" dirty="0"/>
              <a:t> </a:t>
            </a:r>
            <a:r>
              <a:rPr lang="en-US" dirty="0" err="1"/>
              <a:t>arus</a:t>
            </a:r>
            <a:r>
              <a:rPr lang="en-US" dirty="0"/>
              <a:t> </a:t>
            </a:r>
            <a:r>
              <a:rPr lang="en-US" dirty="0" err="1"/>
              <a:t>listrik</a:t>
            </a:r>
            <a:r>
              <a:rPr lang="en-US" dirty="0"/>
              <a:t> </a:t>
            </a:r>
            <a:r>
              <a:rPr lang="en-US" dirty="0" err="1"/>
              <a:t>ini</a:t>
            </a:r>
            <a:r>
              <a:rPr lang="en-US" dirty="0"/>
              <a:t> </a:t>
            </a:r>
            <a:r>
              <a:rPr lang="en-US" dirty="0" err="1"/>
              <a:t>berlawanan</a:t>
            </a:r>
            <a:r>
              <a:rPr lang="en-US" dirty="0"/>
              <a:t> </a:t>
            </a:r>
            <a:r>
              <a:rPr lang="en-US" dirty="0" err="1"/>
              <a:t>arah</a:t>
            </a:r>
            <a:r>
              <a:rPr lang="en-US" dirty="0"/>
              <a:t> </a:t>
            </a:r>
            <a:r>
              <a:rPr lang="en-US" dirty="0" err="1"/>
              <a:t>dengan</a:t>
            </a:r>
            <a:r>
              <a:rPr lang="en-US" dirty="0"/>
              <a:t> </a:t>
            </a:r>
            <a:r>
              <a:rPr lang="en-US" dirty="0" err="1"/>
              <a:t>arus</a:t>
            </a:r>
            <a:r>
              <a:rPr lang="en-US" dirty="0"/>
              <a:t> </a:t>
            </a:r>
            <a:r>
              <a:rPr lang="en-US" dirty="0" err="1"/>
              <a:t>elektron</a:t>
            </a:r>
            <a:r>
              <a:rPr lang="en-US" dirty="0"/>
              <a:t>. </a:t>
            </a:r>
            <a:r>
              <a:rPr lang="en-US" dirty="0" err="1"/>
              <a:t>Muatan</a:t>
            </a:r>
            <a:r>
              <a:rPr lang="en-US" dirty="0"/>
              <a:t> </a:t>
            </a:r>
            <a:r>
              <a:rPr lang="en-US" dirty="0" err="1"/>
              <a:t>listrik</a:t>
            </a:r>
            <a:r>
              <a:rPr lang="en-US" dirty="0"/>
              <a:t> </a:t>
            </a:r>
            <a:r>
              <a:rPr lang="en-US" dirty="0" err="1"/>
              <a:t>dapat</a:t>
            </a:r>
            <a:r>
              <a:rPr lang="en-US" dirty="0"/>
              <a:t> </a:t>
            </a:r>
            <a:r>
              <a:rPr lang="en-US" dirty="0" err="1"/>
              <a:t>berpindah</a:t>
            </a:r>
            <a:r>
              <a:rPr lang="en-US" dirty="0"/>
              <a:t> </a:t>
            </a:r>
            <a:r>
              <a:rPr lang="en-US" dirty="0" err="1"/>
              <a:t>apabila</a:t>
            </a:r>
            <a:r>
              <a:rPr lang="en-US" dirty="0"/>
              <a:t> </a:t>
            </a:r>
            <a:r>
              <a:rPr lang="en-US" dirty="0" err="1"/>
              <a:t>terjadi</a:t>
            </a:r>
            <a:r>
              <a:rPr lang="en-US" dirty="0"/>
              <a:t> </a:t>
            </a:r>
            <a:r>
              <a:rPr lang="en-US" dirty="0" err="1"/>
              <a:t>beda</a:t>
            </a:r>
            <a:r>
              <a:rPr lang="en-US" dirty="0"/>
              <a:t> </a:t>
            </a:r>
            <a:r>
              <a:rPr lang="en-US" dirty="0" err="1"/>
              <a:t>potensial</a:t>
            </a:r>
            <a:r>
              <a:rPr lang="en-US" dirty="0"/>
              <a:t>. Beda </a:t>
            </a:r>
            <a:r>
              <a:rPr lang="en-US" dirty="0" err="1"/>
              <a:t>potensial</a:t>
            </a:r>
            <a:r>
              <a:rPr lang="en-US" dirty="0"/>
              <a:t> </a:t>
            </a:r>
            <a:r>
              <a:rPr lang="en-US" dirty="0" err="1"/>
              <a:t>dihasilkan</a:t>
            </a:r>
            <a:r>
              <a:rPr lang="en-US" dirty="0"/>
              <a:t> </a:t>
            </a:r>
            <a:r>
              <a:rPr lang="en-US" dirty="0" err="1"/>
              <a:t>oleh</a:t>
            </a:r>
            <a:r>
              <a:rPr lang="en-US" dirty="0"/>
              <a:t> </a:t>
            </a:r>
            <a:r>
              <a:rPr lang="en-US" dirty="0" err="1"/>
              <a:t>sumber</a:t>
            </a:r>
            <a:r>
              <a:rPr lang="en-US" dirty="0"/>
              <a:t> </a:t>
            </a:r>
            <a:r>
              <a:rPr lang="en-US" dirty="0" err="1"/>
              <a:t>listrik</a:t>
            </a:r>
            <a:r>
              <a:rPr lang="en-US" dirty="0"/>
              <a:t>, </a:t>
            </a:r>
            <a:r>
              <a:rPr lang="en-US" dirty="0" err="1"/>
              <a:t>misalnya</a:t>
            </a:r>
            <a:r>
              <a:rPr lang="en-US" dirty="0"/>
              <a:t> </a:t>
            </a:r>
            <a:r>
              <a:rPr lang="en-US" dirty="0" err="1"/>
              <a:t>baterai</a:t>
            </a:r>
            <a:r>
              <a:rPr lang="en-US" dirty="0"/>
              <a:t> </a:t>
            </a:r>
            <a:r>
              <a:rPr lang="en-US" dirty="0" err="1"/>
              <a:t>atau</a:t>
            </a:r>
            <a:r>
              <a:rPr lang="en-US" dirty="0"/>
              <a:t> </a:t>
            </a:r>
            <a:r>
              <a:rPr lang="en-US" dirty="0" err="1"/>
              <a:t>akumulator</a:t>
            </a:r>
            <a:r>
              <a:rPr lang="en-US" dirty="0"/>
              <a:t>. </a:t>
            </a:r>
            <a:r>
              <a:rPr lang="en-US" dirty="0" err="1"/>
              <a:t>Setiap</a:t>
            </a:r>
            <a:r>
              <a:rPr lang="en-US" dirty="0"/>
              <a:t> </a:t>
            </a:r>
            <a:r>
              <a:rPr lang="en-US" dirty="0" err="1"/>
              <a:t>sumber</a:t>
            </a:r>
            <a:r>
              <a:rPr lang="en-US" dirty="0"/>
              <a:t> </a:t>
            </a:r>
            <a:r>
              <a:rPr lang="en-US" dirty="0" err="1"/>
              <a:t>listrik</a:t>
            </a:r>
            <a:r>
              <a:rPr lang="en-US" dirty="0"/>
              <a:t> </a:t>
            </a:r>
            <a:r>
              <a:rPr lang="en-US" dirty="0" err="1"/>
              <a:t>selalu</a:t>
            </a:r>
            <a:r>
              <a:rPr lang="en-US" dirty="0"/>
              <a:t> </a:t>
            </a:r>
            <a:r>
              <a:rPr lang="en-US" dirty="0" err="1"/>
              <a:t>mempunyai</a:t>
            </a:r>
            <a:r>
              <a:rPr lang="en-US" dirty="0"/>
              <a:t> </a:t>
            </a:r>
            <a:r>
              <a:rPr lang="en-US" dirty="0" err="1"/>
              <a:t>dua</a:t>
            </a:r>
            <a:r>
              <a:rPr lang="en-US" dirty="0"/>
              <a:t> </a:t>
            </a:r>
            <a:r>
              <a:rPr lang="en-US" dirty="0" err="1"/>
              <a:t>kutub</a:t>
            </a:r>
            <a:r>
              <a:rPr lang="en-US" dirty="0"/>
              <a:t>, </a:t>
            </a:r>
            <a:r>
              <a:rPr lang="en-US" dirty="0" err="1"/>
              <a:t>yaitu</a:t>
            </a:r>
            <a:r>
              <a:rPr lang="en-US" dirty="0"/>
              <a:t> </a:t>
            </a:r>
            <a:r>
              <a:rPr lang="en-US" dirty="0" err="1"/>
              <a:t>kutub</a:t>
            </a:r>
            <a:r>
              <a:rPr lang="en-US" dirty="0"/>
              <a:t> </a:t>
            </a:r>
            <a:r>
              <a:rPr lang="en-US" dirty="0" err="1"/>
              <a:t>positif</a:t>
            </a:r>
            <a:r>
              <a:rPr lang="en-US" dirty="0"/>
              <a:t> (+) </a:t>
            </a:r>
            <a:r>
              <a:rPr lang="en-US" dirty="0" err="1"/>
              <a:t>dan</a:t>
            </a:r>
            <a:r>
              <a:rPr lang="en-US" dirty="0"/>
              <a:t> </a:t>
            </a:r>
            <a:r>
              <a:rPr lang="en-US" dirty="0" err="1"/>
              <a:t>kutub</a:t>
            </a:r>
            <a:r>
              <a:rPr lang="en-US" dirty="0"/>
              <a:t> </a:t>
            </a:r>
            <a:r>
              <a:rPr lang="en-US" dirty="0" err="1"/>
              <a:t>negatif</a:t>
            </a:r>
            <a:r>
              <a:rPr lang="en-US" dirty="0"/>
              <a:t> (–).</a:t>
            </a:r>
          </a:p>
          <a:p>
            <a:pPr lvl="0">
              <a:lnSpc>
                <a:spcPct val="150000"/>
              </a:lnSpc>
            </a:pPr>
            <a:r>
              <a:rPr lang="en-US" b="1" dirty="0" err="1"/>
              <a:t>Macam-Macam</a:t>
            </a:r>
            <a:r>
              <a:rPr lang="en-US" b="1" dirty="0"/>
              <a:t> </a:t>
            </a:r>
            <a:r>
              <a:rPr lang="en-US" b="1" dirty="0" err="1"/>
              <a:t>Arus</a:t>
            </a:r>
            <a:r>
              <a:rPr lang="en-US" b="1" dirty="0"/>
              <a:t> </a:t>
            </a:r>
            <a:r>
              <a:rPr lang="en-US" b="1" dirty="0" err="1"/>
              <a:t>Listrik</a:t>
            </a:r>
            <a:endParaRPr lang="en-US" dirty="0"/>
          </a:p>
          <a:p>
            <a:pPr marL="139700" indent="0">
              <a:lnSpc>
                <a:spcPct val="150000"/>
              </a:lnSpc>
              <a:buNone/>
            </a:pPr>
            <a:r>
              <a:rPr lang="en-US" dirty="0" err="1"/>
              <a:t>Simbol</a:t>
            </a:r>
            <a:r>
              <a:rPr lang="en-US" dirty="0"/>
              <a:t> </a:t>
            </a:r>
            <a:r>
              <a:rPr lang="en-US" dirty="0" err="1"/>
              <a:t>dari</a:t>
            </a:r>
            <a:r>
              <a:rPr lang="en-US" dirty="0"/>
              <a:t> </a:t>
            </a:r>
            <a:r>
              <a:rPr lang="en-US" dirty="0" err="1"/>
              <a:t>arus</a:t>
            </a:r>
            <a:r>
              <a:rPr lang="en-US" dirty="0"/>
              <a:t> </a:t>
            </a:r>
            <a:r>
              <a:rPr lang="en-US" dirty="0" err="1"/>
              <a:t>listrik</a:t>
            </a:r>
            <a:r>
              <a:rPr lang="en-US" dirty="0"/>
              <a:t> </a:t>
            </a:r>
            <a:r>
              <a:rPr lang="en-US" dirty="0" err="1"/>
              <a:t>adalah</a:t>
            </a:r>
            <a:r>
              <a:rPr lang="en-US" dirty="0"/>
              <a:t> “ I “, </a:t>
            </a:r>
            <a:r>
              <a:rPr lang="en-US" dirty="0" err="1"/>
              <a:t>dan</a:t>
            </a:r>
            <a:r>
              <a:rPr lang="en-US" dirty="0"/>
              <a:t> </a:t>
            </a:r>
            <a:r>
              <a:rPr lang="en-US" dirty="0" err="1"/>
              <a:t>terbagi</a:t>
            </a:r>
            <a:r>
              <a:rPr lang="en-US" dirty="0"/>
              <a:t> </a:t>
            </a:r>
            <a:r>
              <a:rPr lang="en-US" dirty="0" err="1"/>
              <a:t>menjadi</a:t>
            </a:r>
            <a:r>
              <a:rPr lang="en-US" dirty="0"/>
              <a:t> </a:t>
            </a:r>
            <a:r>
              <a:rPr lang="en-US" dirty="0" err="1"/>
              <a:t>arus</a:t>
            </a:r>
            <a:r>
              <a:rPr lang="en-US" dirty="0"/>
              <a:t> </a:t>
            </a:r>
            <a:r>
              <a:rPr lang="en-US" dirty="0" err="1"/>
              <a:t>listrik</a:t>
            </a:r>
            <a:r>
              <a:rPr lang="en-US" dirty="0"/>
              <a:t> </a:t>
            </a:r>
            <a:r>
              <a:rPr lang="en-US" dirty="0" err="1"/>
              <a:t>searah</a:t>
            </a:r>
            <a:r>
              <a:rPr lang="en-US" dirty="0"/>
              <a:t> (DC) </a:t>
            </a:r>
            <a:r>
              <a:rPr lang="en-US" dirty="0" err="1"/>
              <a:t>dan</a:t>
            </a:r>
            <a:r>
              <a:rPr lang="en-US" dirty="0"/>
              <a:t> </a:t>
            </a:r>
            <a:r>
              <a:rPr lang="en-US" dirty="0" err="1"/>
              <a:t>arus</a:t>
            </a:r>
            <a:r>
              <a:rPr lang="en-US" dirty="0"/>
              <a:t> </a:t>
            </a:r>
            <a:r>
              <a:rPr lang="en-US" dirty="0" err="1"/>
              <a:t>listrik</a:t>
            </a:r>
            <a:r>
              <a:rPr lang="en-US" dirty="0"/>
              <a:t> </a:t>
            </a:r>
            <a:r>
              <a:rPr lang="en-US" dirty="0" err="1"/>
              <a:t>bolak</a:t>
            </a:r>
            <a:r>
              <a:rPr lang="en-US" dirty="0"/>
              <a:t> </a:t>
            </a:r>
            <a:r>
              <a:rPr lang="en-US" dirty="0" err="1"/>
              <a:t>balik</a:t>
            </a:r>
            <a:r>
              <a:rPr lang="en-US" dirty="0"/>
              <a:t> (AC</a:t>
            </a:r>
            <a:r>
              <a:rPr lang="en-US" dirty="0" smtClean="0"/>
              <a:t>).</a:t>
            </a:r>
            <a:endParaRPr lang="en-US" dirty="0"/>
          </a:p>
        </p:txBody>
      </p:sp>
      <p:sp>
        <p:nvSpPr>
          <p:cNvPr id="2136" name="Google Shape;2136;p39"/>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Arus listrik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41"/>
          <p:cNvSpPr txBox="1">
            <a:spLocks noGrp="1"/>
          </p:cNvSpPr>
          <p:nvPr>
            <p:ph type="subTitle" idx="1"/>
          </p:nvPr>
        </p:nvSpPr>
        <p:spPr>
          <a:xfrm>
            <a:off x="685800" y="2343150"/>
            <a:ext cx="4800600" cy="2260350"/>
          </a:xfrm>
          <a:prstGeom prst="rect">
            <a:avLst/>
          </a:prstGeom>
        </p:spPr>
        <p:txBody>
          <a:bodyPr spcFirstLastPara="1" wrap="square" lIns="91425" tIns="91425" rIns="91425" bIns="91425" anchor="ctr" anchorCtr="0">
            <a:noAutofit/>
          </a:bodyPr>
          <a:lstStyle/>
          <a:p>
            <a:pPr marL="0" indent="0"/>
            <a:r>
              <a:rPr lang="en-US" dirty="0" err="1"/>
              <a:t>Arus</a:t>
            </a:r>
            <a:r>
              <a:rPr lang="en-US" dirty="0"/>
              <a:t> </a:t>
            </a:r>
            <a:r>
              <a:rPr lang="en-US" dirty="0" err="1"/>
              <a:t>searah</a:t>
            </a:r>
            <a:r>
              <a:rPr lang="en-US" dirty="0"/>
              <a:t> (Direct Current/DC) </a:t>
            </a:r>
            <a:r>
              <a:rPr lang="en-US" dirty="0" err="1"/>
              <a:t>Arus</a:t>
            </a:r>
            <a:r>
              <a:rPr lang="en-US" dirty="0"/>
              <a:t> </a:t>
            </a:r>
            <a:r>
              <a:rPr lang="en-US" dirty="0" err="1"/>
              <a:t>searah</a:t>
            </a:r>
            <a:r>
              <a:rPr lang="en-US" dirty="0"/>
              <a:t> </a:t>
            </a:r>
            <a:r>
              <a:rPr lang="en-US" dirty="0" err="1"/>
              <a:t>adalah</a:t>
            </a:r>
            <a:r>
              <a:rPr lang="en-US" dirty="0"/>
              <a:t> </a:t>
            </a:r>
            <a:r>
              <a:rPr lang="en-US" dirty="0" err="1"/>
              <a:t>arus</a:t>
            </a:r>
            <a:r>
              <a:rPr lang="en-US" dirty="0"/>
              <a:t> </a:t>
            </a:r>
            <a:r>
              <a:rPr lang="en-US" dirty="0" err="1"/>
              <a:t>listrik</a:t>
            </a:r>
            <a:r>
              <a:rPr lang="en-US" dirty="0"/>
              <a:t> yang </a:t>
            </a:r>
            <a:r>
              <a:rPr lang="en-US" dirty="0" err="1"/>
              <a:t>nilainya</a:t>
            </a:r>
            <a:r>
              <a:rPr lang="en-US" dirty="0"/>
              <a:t> </a:t>
            </a:r>
            <a:r>
              <a:rPr lang="en-US" dirty="0" err="1"/>
              <a:t>hanya</a:t>
            </a:r>
            <a:r>
              <a:rPr lang="en-US" dirty="0"/>
              <a:t> </a:t>
            </a:r>
            <a:r>
              <a:rPr lang="en-US" dirty="0" err="1"/>
              <a:t>positif</a:t>
            </a:r>
            <a:r>
              <a:rPr lang="en-US" dirty="0"/>
              <a:t> </a:t>
            </a:r>
            <a:r>
              <a:rPr lang="en-US" dirty="0" err="1"/>
              <a:t>atau</a:t>
            </a:r>
            <a:r>
              <a:rPr lang="en-US" dirty="0"/>
              <a:t> </a:t>
            </a:r>
            <a:r>
              <a:rPr lang="en-US" dirty="0" err="1"/>
              <a:t>hanya</a:t>
            </a:r>
            <a:r>
              <a:rPr lang="en-US" dirty="0"/>
              <a:t> </a:t>
            </a:r>
            <a:r>
              <a:rPr lang="en-US" dirty="0" err="1"/>
              <a:t>negatif</a:t>
            </a:r>
            <a:r>
              <a:rPr lang="en-US" dirty="0"/>
              <a:t> </a:t>
            </a:r>
            <a:r>
              <a:rPr lang="en-US" dirty="0" err="1"/>
              <a:t>saja</a:t>
            </a:r>
            <a:r>
              <a:rPr lang="en-US" dirty="0"/>
              <a:t> (</a:t>
            </a:r>
            <a:r>
              <a:rPr lang="en-US" dirty="0" err="1"/>
              <a:t>tidak</a:t>
            </a:r>
            <a:r>
              <a:rPr lang="en-US" dirty="0"/>
              <a:t> </a:t>
            </a:r>
            <a:r>
              <a:rPr lang="en-US" dirty="0" err="1"/>
              <a:t>berubah</a:t>
            </a:r>
            <a:r>
              <a:rPr lang="en-US" dirty="0"/>
              <a:t> </a:t>
            </a:r>
            <a:r>
              <a:rPr lang="en-US" dirty="0" err="1"/>
              <a:t>dari</a:t>
            </a:r>
            <a:r>
              <a:rPr lang="en-US" dirty="0"/>
              <a:t> </a:t>
            </a:r>
            <a:r>
              <a:rPr lang="en-US" dirty="0" err="1"/>
              <a:t>positif</a:t>
            </a:r>
            <a:r>
              <a:rPr lang="en-US" dirty="0"/>
              <a:t> </a:t>
            </a:r>
            <a:r>
              <a:rPr lang="en-US" dirty="0" err="1"/>
              <a:t>kenegatif</a:t>
            </a:r>
            <a:r>
              <a:rPr lang="en-US" dirty="0"/>
              <a:t>, </a:t>
            </a:r>
            <a:r>
              <a:rPr lang="en-US" dirty="0" err="1"/>
              <a:t>atau</a:t>
            </a:r>
            <a:r>
              <a:rPr lang="en-US" dirty="0"/>
              <a:t> </a:t>
            </a:r>
            <a:r>
              <a:rPr lang="en-US" dirty="0" err="1"/>
              <a:t>sebaliknya</a:t>
            </a:r>
            <a:r>
              <a:rPr lang="en-US" dirty="0"/>
              <a:t> </a:t>
            </a:r>
            <a:r>
              <a:rPr lang="en-US" dirty="0" err="1"/>
              <a:t>Arus</a:t>
            </a:r>
            <a:r>
              <a:rPr lang="en-US" dirty="0"/>
              <a:t> DC </a:t>
            </a:r>
            <a:r>
              <a:rPr lang="en-US" dirty="0" err="1"/>
              <a:t>juga</a:t>
            </a:r>
            <a:r>
              <a:rPr lang="en-US" dirty="0"/>
              <a:t> bias </a:t>
            </a:r>
            <a:r>
              <a:rPr lang="en-US" dirty="0" err="1"/>
              <a:t>diartikan</a:t>
            </a:r>
            <a:r>
              <a:rPr lang="en-US" dirty="0"/>
              <a:t> </a:t>
            </a:r>
            <a:r>
              <a:rPr lang="en-US" dirty="0" err="1"/>
              <a:t>sebagai</a:t>
            </a:r>
            <a:r>
              <a:rPr lang="en-US" dirty="0"/>
              <a:t> </a:t>
            </a:r>
            <a:r>
              <a:rPr lang="en-US" dirty="0" err="1"/>
              <a:t>arus</a:t>
            </a:r>
            <a:r>
              <a:rPr lang="en-US" dirty="0"/>
              <a:t> yang </a:t>
            </a:r>
            <a:r>
              <a:rPr lang="en-US" dirty="0" err="1"/>
              <a:t>mempunyai</a:t>
            </a:r>
            <a:r>
              <a:rPr lang="en-US" dirty="0"/>
              <a:t> </a:t>
            </a:r>
            <a:r>
              <a:rPr lang="en-US" dirty="0" err="1"/>
              <a:t>nilai</a:t>
            </a:r>
            <a:r>
              <a:rPr lang="en-US" dirty="0"/>
              <a:t> </a:t>
            </a:r>
            <a:r>
              <a:rPr lang="en-US" dirty="0" err="1"/>
              <a:t>tetap</a:t>
            </a:r>
            <a:r>
              <a:rPr lang="en-US" dirty="0"/>
              <a:t> </a:t>
            </a:r>
            <a:r>
              <a:rPr lang="en-US" dirty="0" err="1"/>
              <a:t>atau</a:t>
            </a:r>
            <a:r>
              <a:rPr lang="en-US" dirty="0"/>
              <a:t> </a:t>
            </a:r>
            <a:r>
              <a:rPr lang="en-US" dirty="0" err="1"/>
              <a:t>konstan</a:t>
            </a:r>
            <a:r>
              <a:rPr lang="en-US" dirty="0"/>
              <a:t> </a:t>
            </a:r>
            <a:r>
              <a:rPr lang="en-US" dirty="0" err="1"/>
              <a:t>terhadap</a:t>
            </a:r>
            <a:r>
              <a:rPr lang="en-US" dirty="0"/>
              <a:t> </a:t>
            </a:r>
            <a:r>
              <a:rPr lang="en-US" dirty="0" err="1"/>
              <a:t>satuan</a:t>
            </a:r>
            <a:r>
              <a:rPr lang="en-US" dirty="0"/>
              <a:t> </a:t>
            </a:r>
            <a:r>
              <a:rPr lang="en-US" dirty="0" err="1"/>
              <a:t>waktu</a:t>
            </a:r>
            <a:r>
              <a:rPr lang="en-US" dirty="0"/>
              <a:t>, </a:t>
            </a:r>
            <a:r>
              <a:rPr lang="en-US" dirty="0" err="1"/>
              <a:t>artinya</a:t>
            </a:r>
            <a:r>
              <a:rPr lang="en-US" dirty="0"/>
              <a:t> </a:t>
            </a:r>
            <a:r>
              <a:rPr lang="en-US" dirty="0" err="1"/>
              <a:t>diamana</a:t>
            </a:r>
            <a:r>
              <a:rPr lang="en-US" dirty="0"/>
              <a:t> pun </a:t>
            </a:r>
            <a:r>
              <a:rPr lang="en-US" dirty="0" err="1"/>
              <a:t>kita</a:t>
            </a:r>
            <a:r>
              <a:rPr lang="en-US" dirty="0"/>
              <a:t> </a:t>
            </a:r>
            <a:r>
              <a:rPr lang="en-US" dirty="0" err="1"/>
              <a:t>meninjau</a:t>
            </a:r>
            <a:r>
              <a:rPr lang="en-US" dirty="0"/>
              <a:t> </a:t>
            </a:r>
            <a:r>
              <a:rPr lang="en-US" dirty="0" err="1"/>
              <a:t>arus</a:t>
            </a:r>
            <a:r>
              <a:rPr lang="en-US" dirty="0"/>
              <a:t> </a:t>
            </a:r>
            <a:r>
              <a:rPr lang="en-US" dirty="0" err="1"/>
              <a:t>tersebut</a:t>
            </a:r>
            <a:r>
              <a:rPr lang="en-US" dirty="0"/>
              <a:t> </a:t>
            </a:r>
            <a:r>
              <a:rPr lang="en-US" dirty="0" err="1"/>
              <a:t>pada</a:t>
            </a:r>
            <a:r>
              <a:rPr lang="en-US" dirty="0"/>
              <a:t> </a:t>
            </a:r>
            <a:r>
              <a:rPr lang="en-US" dirty="0" err="1"/>
              <a:t>waktu</a:t>
            </a:r>
            <a:r>
              <a:rPr lang="en-US" dirty="0"/>
              <a:t> </a:t>
            </a:r>
            <a:r>
              <a:rPr lang="en-US" dirty="0" err="1"/>
              <a:t>berbeda</a:t>
            </a:r>
            <a:r>
              <a:rPr lang="en-US" dirty="0"/>
              <a:t> </a:t>
            </a:r>
            <a:r>
              <a:rPr lang="en-US" dirty="0" err="1"/>
              <a:t>akan</a:t>
            </a:r>
            <a:r>
              <a:rPr lang="en-US" dirty="0"/>
              <a:t> </a:t>
            </a:r>
            <a:r>
              <a:rPr lang="en-US" dirty="0" err="1"/>
              <a:t>mendapatkan</a:t>
            </a:r>
            <a:r>
              <a:rPr lang="en-US" dirty="0"/>
              <a:t> </a:t>
            </a:r>
            <a:r>
              <a:rPr lang="en-US" dirty="0" err="1"/>
              <a:t>nilai</a:t>
            </a:r>
            <a:r>
              <a:rPr lang="en-US" dirty="0"/>
              <a:t> yang </a:t>
            </a:r>
            <a:r>
              <a:rPr lang="en-US" dirty="0" err="1"/>
              <a:t>sama</a:t>
            </a:r>
            <a:r>
              <a:rPr lang="en-US" dirty="0"/>
              <a:t> </a:t>
            </a:r>
            <a:r>
              <a:rPr lang="en-US" dirty="0" err="1"/>
              <a:t>Rangkaian</a:t>
            </a:r>
            <a:r>
              <a:rPr lang="en-US" dirty="0"/>
              <a:t> </a:t>
            </a:r>
            <a:r>
              <a:rPr lang="en-US" dirty="0" err="1"/>
              <a:t>Listrik</a:t>
            </a:r>
            <a:r>
              <a:rPr lang="en-US" dirty="0" smtClean="0"/>
              <a:t>.</a:t>
            </a:r>
          </a:p>
          <a:p>
            <a:pPr marL="0" lvl="0" indent="0" algn="l" rtl="0">
              <a:spcBef>
                <a:spcPts val="0"/>
              </a:spcBef>
              <a:spcAft>
                <a:spcPts val="0"/>
              </a:spcAft>
              <a:buNone/>
            </a:pPr>
            <a:endParaRPr dirty="0"/>
          </a:p>
        </p:txBody>
      </p:sp>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txBox="1">
            <a:spLocks noGrp="1"/>
          </p:cNvSpPr>
          <p:nvPr>
            <p:ph type="ctrTitle"/>
          </p:nvPr>
        </p:nvSpPr>
        <p:spPr>
          <a:xfrm>
            <a:off x="609600" y="742950"/>
            <a:ext cx="2590800" cy="12953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Arus Searah/Direct Current</a:t>
            </a:r>
            <a:endParaRP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834879"/>
            <a:ext cx="2854654" cy="190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40"/>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Hambatan Listrik</a:t>
            </a:r>
            <a:endParaRPr dirty="0"/>
          </a:p>
        </p:txBody>
      </p:sp>
      <p:pic>
        <p:nvPicPr>
          <p:cNvPr id="2142" name="Google Shape;2142;p40"/>
          <p:cNvPicPr preferRelativeResize="0"/>
          <p:nvPr/>
        </p:nvPicPr>
        <p:blipFill>
          <a:blip r:embed="rId3">
            <a:alphaModFix amt="64000"/>
          </a:blip>
          <a:stretch>
            <a:fillRect/>
          </a:stretch>
        </p:blipFill>
        <p:spPr>
          <a:xfrm>
            <a:off x="3294245" y="3365497"/>
            <a:ext cx="842174" cy="708408"/>
          </a:xfrm>
          <a:prstGeom prst="rect">
            <a:avLst/>
          </a:prstGeom>
          <a:noFill/>
          <a:ln>
            <a:noFill/>
          </a:ln>
        </p:spPr>
      </p:pic>
      <p:pic>
        <p:nvPicPr>
          <p:cNvPr id="2145" name="Google Shape;2145;p40"/>
          <p:cNvPicPr preferRelativeResize="0"/>
          <p:nvPr/>
        </p:nvPicPr>
        <p:blipFill>
          <a:blip r:embed="rId3">
            <a:alphaModFix amt="64000"/>
          </a:blip>
          <a:stretch>
            <a:fillRect/>
          </a:stretch>
        </p:blipFill>
        <p:spPr>
          <a:xfrm>
            <a:off x="759925" y="1601697"/>
            <a:ext cx="842174" cy="708408"/>
          </a:xfrm>
          <a:prstGeom prst="rect">
            <a:avLst/>
          </a:prstGeom>
          <a:noFill/>
          <a:ln>
            <a:noFill/>
          </a:ln>
        </p:spPr>
      </p:pic>
      <p:pic>
        <p:nvPicPr>
          <p:cNvPr id="2146" name="Google Shape;2146;p40"/>
          <p:cNvPicPr preferRelativeResize="0"/>
          <p:nvPr/>
        </p:nvPicPr>
        <p:blipFill>
          <a:blip r:embed="rId3">
            <a:alphaModFix amt="64000"/>
          </a:blip>
          <a:stretch>
            <a:fillRect/>
          </a:stretch>
        </p:blipFill>
        <p:spPr>
          <a:xfrm>
            <a:off x="5822959" y="1601700"/>
            <a:ext cx="842174" cy="708400"/>
          </a:xfrm>
          <a:prstGeom prst="rect">
            <a:avLst/>
          </a:prstGeom>
          <a:noFill/>
          <a:ln>
            <a:noFill/>
          </a:ln>
        </p:spPr>
      </p:pic>
      <p:pic>
        <p:nvPicPr>
          <p:cNvPr id="2147" name="Google Shape;2147;p40"/>
          <p:cNvPicPr preferRelativeResize="0"/>
          <p:nvPr/>
        </p:nvPicPr>
        <p:blipFill>
          <a:blip r:embed="rId4">
            <a:alphaModFix amt="82000"/>
          </a:blip>
          <a:stretch>
            <a:fillRect/>
          </a:stretch>
        </p:blipFill>
        <p:spPr>
          <a:xfrm>
            <a:off x="3294234" y="1601697"/>
            <a:ext cx="842174" cy="708408"/>
          </a:xfrm>
          <a:prstGeom prst="rect">
            <a:avLst/>
          </a:prstGeom>
          <a:noFill/>
          <a:ln>
            <a:noFill/>
          </a:ln>
        </p:spPr>
      </p:pic>
      <p:sp>
        <p:nvSpPr>
          <p:cNvPr id="2148" name="Google Shape;2148;p40"/>
          <p:cNvSpPr txBox="1">
            <a:spLocks noGrp="1"/>
          </p:cNvSpPr>
          <p:nvPr>
            <p:ph type="title"/>
          </p:nvPr>
        </p:nvSpPr>
        <p:spPr>
          <a:xfrm>
            <a:off x="3170031" y="3417401"/>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2150" name="Google Shape;2150;p40"/>
          <p:cNvSpPr txBox="1">
            <a:spLocks noGrp="1"/>
          </p:cNvSpPr>
          <p:nvPr>
            <p:ph type="title" idx="3"/>
          </p:nvPr>
        </p:nvSpPr>
        <p:spPr>
          <a:xfrm>
            <a:off x="5697526" y="166700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152" name="Google Shape;2152;p40"/>
          <p:cNvSpPr txBox="1">
            <a:spLocks noGrp="1"/>
          </p:cNvSpPr>
          <p:nvPr>
            <p:ph type="title" idx="5"/>
          </p:nvPr>
        </p:nvSpPr>
        <p:spPr>
          <a:xfrm>
            <a:off x="637282" y="166700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153" name="Google Shape;2153;p40"/>
          <p:cNvSpPr txBox="1">
            <a:spLocks noGrp="1"/>
          </p:cNvSpPr>
          <p:nvPr>
            <p:ph type="title" idx="6"/>
          </p:nvPr>
        </p:nvSpPr>
        <p:spPr>
          <a:xfrm>
            <a:off x="3170031" y="166700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154" name="Google Shape;2154;p40"/>
          <p:cNvSpPr txBox="1">
            <a:spLocks noGrp="1"/>
          </p:cNvSpPr>
          <p:nvPr>
            <p:ph type="ctrTitle" idx="7"/>
          </p:nvPr>
        </p:nvSpPr>
        <p:spPr>
          <a:xfrm>
            <a:off x="4136419" y="3059372"/>
            <a:ext cx="1959581" cy="6122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Rangkaian Hambatan Listrik</a:t>
            </a:r>
            <a:endParaRPr dirty="0"/>
          </a:p>
        </p:txBody>
      </p:sp>
      <p:sp>
        <p:nvSpPr>
          <p:cNvPr id="2155" name="Google Shape;2155;p40"/>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r>
              <a:rPr lang="en-US" dirty="0" err="1" smtClean="0"/>
              <a:t>Rangkain</a:t>
            </a:r>
            <a:r>
              <a:rPr lang="en-US" dirty="0" smtClean="0"/>
              <a:t> Seri</a:t>
            </a:r>
          </a:p>
          <a:p>
            <a:pPr marL="342900" lvl="0" indent="-342900" algn="l" rtl="0">
              <a:spcBef>
                <a:spcPts val="0"/>
              </a:spcBef>
              <a:spcAft>
                <a:spcPts val="0"/>
              </a:spcAft>
              <a:buAutoNum type="arabicPeriod"/>
            </a:pPr>
            <a:r>
              <a:rPr lang="en-US" dirty="0" err="1" smtClean="0"/>
              <a:t>Rangkaian</a:t>
            </a:r>
            <a:r>
              <a:rPr lang="en-US" dirty="0" smtClean="0"/>
              <a:t> Parallel</a:t>
            </a:r>
            <a:endParaRPr dirty="0"/>
          </a:p>
        </p:txBody>
      </p:sp>
      <p:sp>
        <p:nvSpPr>
          <p:cNvPr id="2158" name="Google Shape;2158;p40"/>
          <p:cNvSpPr txBox="1">
            <a:spLocks noGrp="1"/>
          </p:cNvSpPr>
          <p:nvPr>
            <p:ph type="ctrTitle" idx="13"/>
          </p:nvPr>
        </p:nvSpPr>
        <p:spPr>
          <a:xfrm>
            <a:off x="6665133" y="1547850"/>
            <a:ext cx="1844529" cy="81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Pengaruh Hambatan Listrik</a:t>
            </a:r>
            <a:endParaRPr dirty="0"/>
          </a:p>
        </p:txBody>
      </p:sp>
      <p:sp>
        <p:nvSpPr>
          <p:cNvPr id="2162" name="Google Shape;2162;p40"/>
          <p:cNvSpPr txBox="1">
            <a:spLocks noGrp="1"/>
          </p:cNvSpPr>
          <p:nvPr>
            <p:ph type="ctrTitle" idx="17"/>
          </p:nvPr>
        </p:nvSpPr>
        <p:spPr>
          <a:xfrm>
            <a:off x="1602099" y="1588262"/>
            <a:ext cx="1598301" cy="828351"/>
          </a:xfrm>
          <a:prstGeom prst="rect">
            <a:avLst/>
          </a:prstGeom>
        </p:spPr>
        <p:txBody>
          <a:bodyPr spcFirstLastPara="1" wrap="square" lIns="91425" tIns="91425" rIns="91425" bIns="91425" anchor="b" anchorCtr="0">
            <a:noAutofit/>
          </a:bodyPr>
          <a:lstStyle/>
          <a:p>
            <a:pPr lvl="0"/>
            <a:r>
              <a:rPr lang="en-US" b="1" dirty="0" err="1"/>
              <a:t>Pengertian</a:t>
            </a:r>
            <a:r>
              <a:rPr lang="en-US" b="1" dirty="0"/>
              <a:t> </a:t>
            </a:r>
            <a:r>
              <a:rPr lang="en-US" b="1" dirty="0" err="1"/>
              <a:t>Hambatan</a:t>
            </a:r>
            <a:r>
              <a:rPr lang="en-US" b="1" dirty="0"/>
              <a:t> </a:t>
            </a:r>
            <a:r>
              <a:rPr lang="en-US" b="1" dirty="0" err="1"/>
              <a:t>Listrik</a:t>
            </a:r>
            <a:endParaRPr lang="en-US" dirty="0"/>
          </a:p>
        </p:txBody>
      </p:sp>
      <p:sp>
        <p:nvSpPr>
          <p:cNvPr id="2164" name="Google Shape;2164;p40"/>
          <p:cNvSpPr txBox="1">
            <a:spLocks noGrp="1"/>
          </p:cNvSpPr>
          <p:nvPr>
            <p:ph type="ctrTitle" idx="19"/>
          </p:nvPr>
        </p:nvSpPr>
        <p:spPr>
          <a:xfrm>
            <a:off x="4120367" y="1730900"/>
            <a:ext cx="1518434" cy="57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Jenis-jenis Hambatan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6" name="Google Shape;2186;p43"/>
          <p:cNvSpPr txBox="1">
            <a:spLocks noGrp="1"/>
          </p:cNvSpPr>
          <p:nvPr>
            <p:ph type="title" idx="2"/>
          </p:nvPr>
        </p:nvSpPr>
        <p:spPr>
          <a:xfrm>
            <a:off x="2646000" y="1012100"/>
            <a:ext cx="3852000" cy="17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187" name="Google Shape;2187;p4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Pengertian Hambatan Listrik</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4" name="Title 3"/>
          <p:cNvSpPr>
            <a:spLocks noGrp="1"/>
          </p:cNvSpPr>
          <p:nvPr>
            <p:ph type="title"/>
          </p:nvPr>
        </p:nvSpPr>
        <p:spPr>
          <a:xfrm>
            <a:off x="1295400" y="438150"/>
            <a:ext cx="6477000" cy="4495800"/>
          </a:xfrm>
        </p:spPr>
        <p:txBody>
          <a:bodyPr/>
          <a:lstStyle/>
          <a:p>
            <a:pPr algn="just"/>
            <a:r>
              <a:rPr lang="en-US" dirty="0" err="1"/>
              <a:t>Hambatan</a:t>
            </a:r>
            <a:r>
              <a:rPr lang="en-US" dirty="0"/>
              <a:t> </a:t>
            </a:r>
            <a:r>
              <a:rPr lang="en-US" dirty="0" err="1"/>
              <a:t>listrik</a:t>
            </a:r>
            <a:r>
              <a:rPr lang="en-US" dirty="0"/>
              <a:t> </a:t>
            </a:r>
            <a:r>
              <a:rPr lang="en-US" dirty="0" err="1"/>
              <a:t>merupakan</a:t>
            </a:r>
            <a:r>
              <a:rPr lang="en-US" dirty="0"/>
              <a:t> </a:t>
            </a:r>
            <a:r>
              <a:rPr lang="en-US" dirty="0" err="1"/>
              <a:t>besaran</a:t>
            </a:r>
            <a:r>
              <a:rPr lang="en-US" dirty="0"/>
              <a:t> yang </a:t>
            </a:r>
            <a:r>
              <a:rPr lang="en-US" dirty="0" err="1"/>
              <a:t>menghalangi</a:t>
            </a:r>
            <a:r>
              <a:rPr lang="en-US" dirty="0"/>
              <a:t> </a:t>
            </a:r>
            <a:r>
              <a:rPr lang="en-US" dirty="0" err="1"/>
              <a:t>arus</a:t>
            </a:r>
            <a:r>
              <a:rPr lang="en-US" dirty="0"/>
              <a:t> yang </a:t>
            </a:r>
            <a:r>
              <a:rPr lang="en-US" dirty="0" err="1"/>
              <a:t>mengalir</a:t>
            </a:r>
            <a:r>
              <a:rPr lang="en-US" dirty="0"/>
              <a:t> </a:t>
            </a:r>
            <a:r>
              <a:rPr lang="en-US" dirty="0" err="1"/>
              <a:t>dalam</a:t>
            </a:r>
            <a:r>
              <a:rPr lang="en-US" dirty="0"/>
              <a:t> </a:t>
            </a:r>
            <a:r>
              <a:rPr lang="en-US" dirty="0" err="1"/>
              <a:t>suatu</a:t>
            </a:r>
            <a:r>
              <a:rPr lang="en-US" dirty="0"/>
              <a:t> </a:t>
            </a:r>
            <a:r>
              <a:rPr lang="en-US" dirty="0" err="1"/>
              <a:t>penghantar</a:t>
            </a:r>
            <a:r>
              <a:rPr lang="en-US" dirty="0"/>
              <a:t> </a:t>
            </a:r>
            <a:r>
              <a:rPr lang="en-US" dirty="0" err="1"/>
              <a:t>listrik</a:t>
            </a:r>
            <a:r>
              <a:rPr lang="en-US" dirty="0"/>
              <a:t>. </a:t>
            </a:r>
            <a:r>
              <a:rPr lang="en-US" dirty="0" err="1"/>
              <a:t>Dalam</a:t>
            </a:r>
            <a:r>
              <a:rPr lang="en-US" dirty="0"/>
              <a:t> </a:t>
            </a:r>
            <a:r>
              <a:rPr lang="en-US" dirty="0" err="1"/>
              <a:t>fisika</a:t>
            </a:r>
            <a:r>
              <a:rPr lang="en-US" dirty="0"/>
              <a:t> </a:t>
            </a:r>
            <a:r>
              <a:rPr lang="en-US" dirty="0" err="1"/>
              <a:t>hambatan</a:t>
            </a:r>
            <a:r>
              <a:rPr lang="en-US" dirty="0"/>
              <a:t> </a:t>
            </a:r>
            <a:r>
              <a:rPr lang="en-US" dirty="0" err="1"/>
              <a:t>listrik</a:t>
            </a:r>
            <a:r>
              <a:rPr lang="en-US" dirty="0"/>
              <a:t> </a:t>
            </a:r>
            <a:r>
              <a:rPr lang="en-US" dirty="0" err="1"/>
              <a:t>ini</a:t>
            </a:r>
            <a:r>
              <a:rPr lang="en-US" dirty="0"/>
              <a:t> </a:t>
            </a:r>
            <a:r>
              <a:rPr lang="en-US" dirty="0" err="1"/>
              <a:t>pertama</a:t>
            </a:r>
            <a:r>
              <a:rPr lang="en-US" dirty="0"/>
              <a:t> kali </a:t>
            </a:r>
            <a:r>
              <a:rPr lang="en-US" dirty="0" err="1"/>
              <a:t>diamati</a:t>
            </a:r>
            <a:r>
              <a:rPr lang="en-US" dirty="0"/>
              <a:t> </a:t>
            </a:r>
            <a:r>
              <a:rPr lang="en-US" dirty="0" err="1"/>
              <a:t>oleh</a:t>
            </a:r>
            <a:r>
              <a:rPr lang="en-US" dirty="0"/>
              <a:t> George Simon Ohm. </a:t>
            </a:r>
            <a:r>
              <a:rPr lang="en-US" dirty="0" err="1"/>
              <a:t>Pada</a:t>
            </a:r>
            <a:r>
              <a:rPr lang="en-US" dirty="0"/>
              <a:t> 1927, </a:t>
            </a:r>
            <a:r>
              <a:rPr lang="en-US" dirty="0" err="1"/>
              <a:t>seorang</a:t>
            </a:r>
            <a:r>
              <a:rPr lang="en-US" dirty="0"/>
              <a:t> </a:t>
            </a:r>
            <a:r>
              <a:rPr lang="en-US" dirty="0" err="1"/>
              <a:t>fisikawan</a:t>
            </a:r>
            <a:r>
              <a:rPr lang="en-US" dirty="0"/>
              <a:t> </a:t>
            </a:r>
            <a:r>
              <a:rPr lang="en-US" dirty="0" err="1"/>
              <a:t>Jerman</a:t>
            </a:r>
            <a:r>
              <a:rPr lang="en-US" dirty="0"/>
              <a:t> </a:t>
            </a:r>
            <a:r>
              <a:rPr lang="en-US" dirty="0" err="1"/>
              <a:t>bernama</a:t>
            </a:r>
            <a:r>
              <a:rPr lang="en-US" dirty="0"/>
              <a:t> George Simon Ohm </a:t>
            </a:r>
            <a:r>
              <a:rPr lang="en-US" dirty="0" err="1"/>
              <a:t>melakukan</a:t>
            </a:r>
            <a:r>
              <a:rPr lang="en-US" dirty="0"/>
              <a:t> </a:t>
            </a:r>
            <a:r>
              <a:rPr lang="en-US" dirty="0" err="1"/>
              <a:t>penelitian</a:t>
            </a:r>
            <a:r>
              <a:rPr lang="en-US" dirty="0"/>
              <a:t> </a:t>
            </a:r>
            <a:r>
              <a:rPr lang="en-US" dirty="0" err="1"/>
              <a:t>untuk</a:t>
            </a:r>
            <a:r>
              <a:rPr lang="en-US" dirty="0"/>
              <a:t> </a:t>
            </a:r>
            <a:r>
              <a:rPr lang="en-US" dirty="0" err="1"/>
              <a:t>mencari</a:t>
            </a:r>
            <a:r>
              <a:rPr lang="en-US" dirty="0"/>
              <a:t> </a:t>
            </a:r>
            <a:r>
              <a:rPr lang="en-US" dirty="0" err="1"/>
              <a:t>hubungan</a:t>
            </a:r>
            <a:r>
              <a:rPr lang="en-US" dirty="0"/>
              <a:t> </a:t>
            </a:r>
            <a:r>
              <a:rPr lang="en-US" dirty="0" err="1"/>
              <a:t>antara</a:t>
            </a:r>
            <a:r>
              <a:rPr lang="en-US" dirty="0"/>
              <a:t> </a:t>
            </a:r>
            <a:r>
              <a:rPr lang="en-US" dirty="0" err="1"/>
              <a:t>beda</a:t>
            </a:r>
            <a:r>
              <a:rPr lang="en-US" dirty="0"/>
              <a:t> </a:t>
            </a:r>
            <a:r>
              <a:rPr lang="en-US" dirty="0" err="1"/>
              <a:t>potensial</a:t>
            </a:r>
            <a:r>
              <a:rPr lang="en-US" dirty="0"/>
              <a:t> </a:t>
            </a:r>
            <a:r>
              <a:rPr lang="en-US" dirty="0" err="1"/>
              <a:t>dan</a:t>
            </a:r>
            <a:r>
              <a:rPr lang="en-US" dirty="0"/>
              <a:t> </a:t>
            </a:r>
            <a:r>
              <a:rPr lang="en-US" dirty="0" err="1"/>
              <a:t>kuat</a:t>
            </a:r>
            <a:r>
              <a:rPr lang="en-US" dirty="0"/>
              <a:t> </a:t>
            </a:r>
            <a:r>
              <a:rPr lang="en-US" dirty="0" err="1"/>
              <a:t>arus</a:t>
            </a:r>
            <a:r>
              <a:rPr lang="en-US" dirty="0"/>
              <a:t> </a:t>
            </a:r>
            <a:r>
              <a:rPr lang="en-US" dirty="0" err="1"/>
              <a:t>listrik</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6" name="Google Shape;2186;p43"/>
          <p:cNvSpPr txBox="1">
            <a:spLocks noGrp="1"/>
          </p:cNvSpPr>
          <p:nvPr>
            <p:ph type="title" idx="2"/>
          </p:nvPr>
        </p:nvSpPr>
        <p:spPr>
          <a:xfrm>
            <a:off x="2646000" y="1012100"/>
            <a:ext cx="3852000" cy="17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2187" name="Google Shape;2187;p43"/>
          <p:cNvSpPr txBox="1">
            <a:spLocks noGrp="1"/>
          </p:cNvSpPr>
          <p:nvPr>
            <p:ph type="ctrTitle"/>
          </p:nvPr>
        </p:nvSpPr>
        <p:spPr>
          <a:xfrm>
            <a:off x="2646000" y="2594236"/>
            <a:ext cx="3852000" cy="79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Jenis-jenis Hambatan</a:t>
            </a:r>
            <a:endParaRPr dirty="0"/>
          </a:p>
        </p:txBody>
      </p:sp>
    </p:spTree>
    <p:extLst>
      <p:ext uri="{BB962C8B-B14F-4D97-AF65-F5344CB8AC3E}">
        <p14:creationId xmlns:p14="http://schemas.microsoft.com/office/powerpoint/2010/main" val="202443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5"/>
        <p:cNvGrpSpPr/>
        <p:nvPr/>
      </p:nvGrpSpPr>
      <p:grpSpPr>
        <a:xfrm>
          <a:off x="0" y="0"/>
          <a:ext cx="0" cy="0"/>
          <a:chOff x="0" y="0"/>
          <a:chExt cx="0" cy="0"/>
        </a:xfrm>
      </p:grpSpPr>
      <p:sp>
        <p:nvSpPr>
          <p:cNvPr id="4" name="Title 3"/>
          <p:cNvSpPr>
            <a:spLocks noGrp="1"/>
          </p:cNvSpPr>
          <p:nvPr>
            <p:ph type="title"/>
          </p:nvPr>
        </p:nvSpPr>
        <p:spPr>
          <a:xfrm>
            <a:off x="1295400" y="438150"/>
            <a:ext cx="6477000" cy="4495800"/>
          </a:xfrm>
        </p:spPr>
        <p:txBody>
          <a:bodyPr/>
          <a:lstStyle/>
          <a:p>
            <a:r>
              <a:rPr lang="en-US" dirty="0" err="1"/>
              <a:t>Sebagaimana</a:t>
            </a:r>
            <a:r>
              <a:rPr lang="en-US" dirty="0"/>
              <a:t> </a:t>
            </a:r>
            <a:r>
              <a:rPr lang="en-US" dirty="0" err="1"/>
              <a:t>kita</a:t>
            </a:r>
            <a:r>
              <a:rPr lang="en-US" dirty="0"/>
              <a:t> </a:t>
            </a:r>
            <a:r>
              <a:rPr lang="en-US" dirty="0" err="1"/>
              <a:t>ketahui</a:t>
            </a:r>
            <a:r>
              <a:rPr lang="en-US" dirty="0"/>
              <a:t> </a:t>
            </a:r>
            <a:r>
              <a:rPr lang="en-US" dirty="0" err="1"/>
              <a:t>bahwa</a:t>
            </a:r>
            <a:r>
              <a:rPr lang="en-US" dirty="0"/>
              <a:t> </a:t>
            </a:r>
            <a:r>
              <a:rPr lang="en-US" dirty="0" err="1"/>
              <a:t>setiap</a:t>
            </a:r>
            <a:r>
              <a:rPr lang="en-US" dirty="0"/>
              <a:t> </a:t>
            </a:r>
            <a:r>
              <a:rPr lang="en-US" dirty="0" err="1"/>
              <a:t>benda</a:t>
            </a:r>
            <a:r>
              <a:rPr lang="en-US" dirty="0"/>
              <a:t> </a:t>
            </a:r>
            <a:r>
              <a:rPr lang="en-US" dirty="0" err="1"/>
              <a:t>mempunyai</a:t>
            </a:r>
            <a:r>
              <a:rPr lang="en-US" dirty="0"/>
              <a:t> </a:t>
            </a:r>
            <a:r>
              <a:rPr lang="en-US" dirty="0" err="1"/>
              <a:t>nilai</a:t>
            </a:r>
            <a:r>
              <a:rPr lang="en-US" dirty="0"/>
              <a:t> </a:t>
            </a:r>
            <a:r>
              <a:rPr lang="en-US" dirty="0" err="1"/>
              <a:t>hambat</a:t>
            </a:r>
            <a:r>
              <a:rPr lang="en-US" dirty="0"/>
              <a:t> </a:t>
            </a:r>
            <a:r>
              <a:rPr lang="en-US" dirty="0" err="1"/>
              <a:t>terhadap</a:t>
            </a:r>
            <a:r>
              <a:rPr lang="en-US" dirty="0"/>
              <a:t> </a:t>
            </a:r>
            <a:r>
              <a:rPr lang="en-US" dirty="0" err="1"/>
              <a:t>aliran</a:t>
            </a:r>
            <a:r>
              <a:rPr lang="en-US" dirty="0"/>
              <a:t> </a:t>
            </a:r>
            <a:r>
              <a:rPr lang="en-US" dirty="0" err="1"/>
              <a:t>listrik</a:t>
            </a:r>
            <a:r>
              <a:rPr lang="en-US" dirty="0"/>
              <a:t>, yang </a:t>
            </a:r>
            <a:r>
              <a:rPr lang="en-US" dirty="0" err="1"/>
              <a:t>besarnya</a:t>
            </a:r>
            <a:r>
              <a:rPr lang="en-US" dirty="0"/>
              <a:t> </a:t>
            </a:r>
            <a:r>
              <a:rPr lang="en-US" dirty="0" err="1"/>
              <a:t>tergantung</a:t>
            </a:r>
            <a:r>
              <a:rPr lang="en-US" dirty="0"/>
              <a:t> </a:t>
            </a:r>
            <a:r>
              <a:rPr lang="en-US" dirty="0" err="1"/>
              <a:t>pada</a:t>
            </a:r>
            <a:r>
              <a:rPr lang="en-US" dirty="0"/>
              <a:t> </a:t>
            </a:r>
            <a:r>
              <a:rPr lang="en-US" dirty="0" err="1"/>
              <a:t>jenis</a:t>
            </a:r>
            <a:r>
              <a:rPr lang="en-US" dirty="0"/>
              <a:t>, </a:t>
            </a:r>
            <a:r>
              <a:rPr lang="en-US" dirty="0" err="1"/>
              <a:t>penampang</a:t>
            </a:r>
            <a:r>
              <a:rPr lang="en-US" dirty="0"/>
              <a:t> </a:t>
            </a:r>
            <a:r>
              <a:rPr lang="en-US" dirty="0" err="1"/>
              <a:t>dan</a:t>
            </a:r>
            <a:r>
              <a:rPr lang="en-US" dirty="0"/>
              <a:t> </a:t>
            </a:r>
            <a:r>
              <a:rPr lang="en-US" dirty="0" err="1"/>
              <a:t>kondisi</a:t>
            </a:r>
            <a:r>
              <a:rPr lang="en-US" dirty="0"/>
              <a:t> </a:t>
            </a:r>
            <a:r>
              <a:rPr lang="en-US" dirty="0" err="1"/>
              <a:t>temperatur</a:t>
            </a:r>
            <a:r>
              <a:rPr lang="en-US" dirty="0"/>
              <a:t>. </a:t>
            </a:r>
            <a:r>
              <a:rPr lang="en-US" dirty="0" err="1"/>
              <a:t>Dengan</a:t>
            </a:r>
            <a:r>
              <a:rPr lang="en-US" dirty="0"/>
              <a:t> </a:t>
            </a:r>
            <a:r>
              <a:rPr lang="en-US" dirty="0" err="1"/>
              <a:t>demikian</a:t>
            </a:r>
            <a:r>
              <a:rPr lang="en-US" dirty="0"/>
              <a:t> </a:t>
            </a:r>
            <a:r>
              <a:rPr lang="en-US" dirty="0" err="1"/>
              <a:t>tahanan</a:t>
            </a:r>
            <a:r>
              <a:rPr lang="en-US" dirty="0"/>
              <a:t> </a:t>
            </a:r>
            <a:r>
              <a:rPr lang="en-US" dirty="0" err="1"/>
              <a:t>besar</a:t>
            </a:r>
            <a:r>
              <a:rPr lang="en-US" dirty="0"/>
              <a:t> </a:t>
            </a:r>
            <a:r>
              <a:rPr lang="en-US" dirty="0" err="1"/>
              <a:t>nilai</a:t>
            </a:r>
            <a:r>
              <a:rPr lang="en-US" dirty="0"/>
              <a:t> </a:t>
            </a:r>
            <a:r>
              <a:rPr lang="en-US" dirty="0" err="1"/>
              <a:t>hambat</a:t>
            </a:r>
            <a:r>
              <a:rPr lang="en-US" dirty="0"/>
              <a:t> </a:t>
            </a:r>
            <a:r>
              <a:rPr lang="en-US" dirty="0" err="1"/>
              <a:t>listrik</a:t>
            </a:r>
            <a:r>
              <a:rPr lang="en-US" dirty="0"/>
              <a:t> </a:t>
            </a:r>
            <a:r>
              <a:rPr lang="en-US" dirty="0" err="1"/>
              <a:t>tergantung</a:t>
            </a:r>
            <a:r>
              <a:rPr lang="en-US" dirty="0"/>
              <a:t> </a:t>
            </a:r>
            <a:r>
              <a:rPr lang="en-US" dirty="0" err="1"/>
              <a:t>dari</a:t>
            </a:r>
            <a:r>
              <a:rPr lang="en-US" dirty="0"/>
              <a:t> </a:t>
            </a:r>
            <a:r>
              <a:rPr lang="en-US" dirty="0" err="1"/>
              <a:t>jenis</a:t>
            </a:r>
            <a:r>
              <a:rPr lang="en-US" dirty="0"/>
              <a:t> </a:t>
            </a:r>
            <a:r>
              <a:rPr lang="en-US" dirty="0" err="1"/>
              <a:t>bahannya</a:t>
            </a:r>
            <a:r>
              <a:rPr lang="en-US" dirty="0"/>
              <a:t>. </a:t>
            </a:r>
            <a:r>
              <a:rPr lang="en-US" dirty="0" err="1"/>
              <a:t>Jenis</a:t>
            </a:r>
            <a:r>
              <a:rPr lang="en-US" dirty="0"/>
              <a:t> </a:t>
            </a:r>
            <a:r>
              <a:rPr lang="en-US" dirty="0" err="1"/>
              <a:t>tahanan</a:t>
            </a:r>
            <a:r>
              <a:rPr lang="en-US" dirty="0"/>
              <a:t> yang </a:t>
            </a:r>
            <a:r>
              <a:rPr lang="en-US" dirty="0" err="1"/>
              <a:t>mempunyai</a:t>
            </a:r>
            <a:r>
              <a:rPr lang="en-US" dirty="0"/>
              <a:t> </a:t>
            </a:r>
            <a:r>
              <a:rPr lang="en-US" dirty="0" err="1"/>
              <a:t>komposisi</a:t>
            </a:r>
            <a:r>
              <a:rPr lang="en-US" dirty="0"/>
              <a:t> </a:t>
            </a:r>
            <a:r>
              <a:rPr lang="en-US" dirty="0" err="1"/>
              <a:t>bahan</a:t>
            </a:r>
            <a:r>
              <a:rPr lang="en-US" dirty="0"/>
              <a:t> </a:t>
            </a:r>
            <a:r>
              <a:rPr lang="en-US" dirty="0" err="1"/>
              <a:t>dasar</a:t>
            </a:r>
            <a:r>
              <a:rPr lang="en-US" dirty="0"/>
              <a:t> yang </a:t>
            </a:r>
            <a:r>
              <a:rPr lang="en-US" dirty="0" err="1"/>
              <a:t>berbeda</a:t>
            </a:r>
            <a:r>
              <a:rPr lang="en-US" dirty="0"/>
              <a:t>.</a:t>
            </a:r>
          </a:p>
        </p:txBody>
      </p:sp>
    </p:spTree>
    <p:extLst>
      <p:ext uri="{BB962C8B-B14F-4D97-AF65-F5344CB8AC3E}">
        <p14:creationId xmlns:p14="http://schemas.microsoft.com/office/powerpoint/2010/main" val="292834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sp>
        <p:nvSpPr>
          <p:cNvPr id="2695" name="Google Shape;2695;p61"/>
          <p:cNvSpPr/>
          <p:nvPr/>
        </p:nvSpPr>
        <p:spPr>
          <a:xfrm>
            <a:off x="3464300" y="1464575"/>
            <a:ext cx="2215500" cy="22155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1"/>
          <p:cNvSpPr txBox="1">
            <a:spLocks noGrp="1"/>
          </p:cNvSpPr>
          <p:nvPr>
            <p:ph type="title"/>
          </p:nvPr>
        </p:nvSpPr>
        <p:spPr>
          <a:xfrm>
            <a:off x="3566522" y="1727900"/>
            <a:ext cx="2028900" cy="17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t>Jenis</a:t>
            </a:r>
            <a:r>
              <a:rPr lang="en-US" dirty="0" smtClean="0"/>
              <a:t> </a:t>
            </a:r>
            <a:r>
              <a:rPr lang="en-US" dirty="0" err="1" smtClean="0"/>
              <a:t>Hambatan</a:t>
            </a:r>
            <a:endParaRPr dirty="0"/>
          </a:p>
        </p:txBody>
      </p:sp>
      <p:pic>
        <p:nvPicPr>
          <p:cNvPr id="2697" name="Google Shape;2697;p61"/>
          <p:cNvPicPr preferRelativeResize="0"/>
          <p:nvPr/>
        </p:nvPicPr>
        <p:blipFill>
          <a:blip r:embed="rId3">
            <a:alphaModFix amt="52000"/>
          </a:blip>
          <a:stretch>
            <a:fillRect/>
          </a:stretch>
        </p:blipFill>
        <p:spPr>
          <a:xfrm rot="-531199" flipH="1">
            <a:off x="621266" y="460731"/>
            <a:ext cx="2169373" cy="590936"/>
          </a:xfrm>
          <a:prstGeom prst="rect">
            <a:avLst/>
          </a:prstGeom>
          <a:noFill/>
          <a:ln>
            <a:noFill/>
          </a:ln>
        </p:spPr>
      </p:pic>
      <p:pic>
        <p:nvPicPr>
          <p:cNvPr id="2698" name="Google Shape;2698;p61"/>
          <p:cNvPicPr preferRelativeResize="0"/>
          <p:nvPr/>
        </p:nvPicPr>
        <p:blipFill>
          <a:blip r:embed="rId4">
            <a:alphaModFix amt="52000"/>
          </a:blip>
          <a:stretch>
            <a:fillRect/>
          </a:stretch>
        </p:blipFill>
        <p:spPr>
          <a:xfrm rot="-317847" flipH="1">
            <a:off x="405167" y="3598563"/>
            <a:ext cx="2314987" cy="630599"/>
          </a:xfrm>
          <a:prstGeom prst="rect">
            <a:avLst/>
          </a:prstGeom>
          <a:noFill/>
          <a:ln>
            <a:noFill/>
          </a:ln>
        </p:spPr>
      </p:pic>
      <p:pic>
        <p:nvPicPr>
          <p:cNvPr id="2699" name="Google Shape;2699;p61"/>
          <p:cNvPicPr preferRelativeResize="0"/>
          <p:nvPr/>
        </p:nvPicPr>
        <p:blipFill>
          <a:blip r:embed="rId5">
            <a:alphaModFix amt="52000"/>
          </a:blip>
          <a:stretch>
            <a:fillRect/>
          </a:stretch>
        </p:blipFill>
        <p:spPr>
          <a:xfrm rot="-567114" flipH="1">
            <a:off x="6250945" y="3586352"/>
            <a:ext cx="2404594" cy="655018"/>
          </a:xfrm>
          <a:prstGeom prst="rect">
            <a:avLst/>
          </a:prstGeom>
          <a:noFill/>
          <a:ln>
            <a:noFill/>
          </a:ln>
        </p:spPr>
      </p:pic>
      <p:pic>
        <p:nvPicPr>
          <p:cNvPr id="2700" name="Google Shape;2700;p61"/>
          <p:cNvPicPr preferRelativeResize="0"/>
          <p:nvPr/>
        </p:nvPicPr>
        <p:blipFill>
          <a:blip r:embed="rId4">
            <a:alphaModFix amt="52000"/>
          </a:blip>
          <a:stretch>
            <a:fillRect/>
          </a:stretch>
        </p:blipFill>
        <p:spPr>
          <a:xfrm rot="-317847" flipH="1">
            <a:off x="6295750" y="445224"/>
            <a:ext cx="2314987" cy="630599"/>
          </a:xfrm>
          <a:prstGeom prst="rect">
            <a:avLst/>
          </a:prstGeom>
          <a:noFill/>
          <a:ln>
            <a:noFill/>
          </a:ln>
        </p:spPr>
      </p:pic>
      <p:sp>
        <p:nvSpPr>
          <p:cNvPr id="2701" name="Google Shape;2701;p61"/>
          <p:cNvSpPr txBox="1">
            <a:spLocks noGrp="1"/>
          </p:cNvSpPr>
          <p:nvPr>
            <p:ph type="title" idx="4294967295"/>
          </p:nvPr>
        </p:nvSpPr>
        <p:spPr>
          <a:xfrm>
            <a:off x="722679" y="447327"/>
            <a:ext cx="2642100" cy="62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smtClean="0"/>
              <a:t>Tahanan Karbon Arang</a:t>
            </a:r>
            <a:endParaRPr sz="1600" dirty="0"/>
          </a:p>
        </p:txBody>
      </p:sp>
      <p:sp>
        <p:nvSpPr>
          <p:cNvPr id="2702" name="Google Shape;2702;p61"/>
          <p:cNvSpPr txBox="1">
            <a:spLocks noGrp="1"/>
          </p:cNvSpPr>
          <p:nvPr>
            <p:ph type="subTitle" idx="4294967295"/>
          </p:nvPr>
        </p:nvSpPr>
        <p:spPr>
          <a:xfrm>
            <a:off x="722679" y="885853"/>
            <a:ext cx="2336400" cy="1041600"/>
          </a:xfrm>
          <a:prstGeom prst="rect">
            <a:avLst/>
          </a:prstGeom>
        </p:spPr>
        <p:txBody>
          <a:bodyPr spcFirstLastPara="1" wrap="square" lIns="91425" tIns="91425" rIns="91425" bIns="91425" anchor="ctr" anchorCtr="0">
            <a:noAutofit/>
          </a:bodyPr>
          <a:lstStyle/>
          <a:p>
            <a:pPr marL="0" lvl="0" indent="0">
              <a:buNone/>
            </a:pPr>
            <a:r>
              <a:rPr lang="en-US" dirty="0" err="1"/>
              <a:t>Tahanan</a:t>
            </a:r>
            <a:r>
              <a:rPr lang="en-US" dirty="0"/>
              <a:t> </a:t>
            </a:r>
            <a:r>
              <a:rPr lang="en-US" dirty="0" err="1"/>
              <a:t>ini</a:t>
            </a:r>
            <a:r>
              <a:rPr lang="en-US" dirty="0"/>
              <a:t> </a:t>
            </a:r>
            <a:r>
              <a:rPr lang="en-US" dirty="0" err="1"/>
              <a:t>digunakan</a:t>
            </a:r>
            <a:r>
              <a:rPr lang="en-US" dirty="0"/>
              <a:t> </a:t>
            </a:r>
            <a:r>
              <a:rPr lang="en-US" dirty="0" err="1"/>
              <a:t>pada</a:t>
            </a:r>
            <a:r>
              <a:rPr lang="en-US" dirty="0"/>
              <a:t> </a:t>
            </a:r>
            <a:r>
              <a:rPr lang="en-US" dirty="0" err="1"/>
              <a:t>pesawat</a:t>
            </a:r>
            <a:r>
              <a:rPr lang="en-US" dirty="0"/>
              <a:t> yang </a:t>
            </a:r>
            <a:r>
              <a:rPr lang="en-US" dirty="0" err="1"/>
              <a:t>kurang</a:t>
            </a:r>
            <a:r>
              <a:rPr lang="en-US" dirty="0"/>
              <a:t> </a:t>
            </a:r>
            <a:r>
              <a:rPr lang="en-US" dirty="0" err="1"/>
              <a:t>memerlukan</a:t>
            </a:r>
            <a:r>
              <a:rPr lang="en-US" dirty="0"/>
              <a:t> </a:t>
            </a:r>
            <a:r>
              <a:rPr lang="en-US" dirty="0" err="1"/>
              <a:t>ketelitian</a:t>
            </a:r>
            <a:r>
              <a:rPr lang="en-US" dirty="0"/>
              <a:t> yang </a:t>
            </a:r>
            <a:r>
              <a:rPr lang="en-US" dirty="0" err="1"/>
              <a:t>canggih</a:t>
            </a:r>
            <a:r>
              <a:rPr lang="en-US" dirty="0"/>
              <a:t>.</a:t>
            </a:r>
            <a:endParaRPr dirty="0"/>
          </a:p>
        </p:txBody>
      </p:sp>
      <p:sp>
        <p:nvSpPr>
          <p:cNvPr id="2703" name="Google Shape;2703;p61"/>
          <p:cNvSpPr txBox="1">
            <a:spLocks noGrp="1"/>
          </p:cNvSpPr>
          <p:nvPr>
            <p:ph type="title" idx="4294967295"/>
          </p:nvPr>
        </p:nvSpPr>
        <p:spPr>
          <a:xfrm>
            <a:off x="5783762" y="443004"/>
            <a:ext cx="2642100" cy="626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smtClean="0"/>
              <a:t>Tahanan Jembatan Kawat Metal Film</a:t>
            </a:r>
            <a:endParaRPr sz="1600" dirty="0"/>
          </a:p>
        </p:txBody>
      </p:sp>
      <p:sp>
        <p:nvSpPr>
          <p:cNvPr id="2704" name="Google Shape;2704;p61"/>
          <p:cNvSpPr txBox="1">
            <a:spLocks noGrp="1"/>
          </p:cNvSpPr>
          <p:nvPr>
            <p:ph type="subTitle" idx="4294967295"/>
          </p:nvPr>
        </p:nvSpPr>
        <p:spPr>
          <a:xfrm>
            <a:off x="6089463" y="881653"/>
            <a:ext cx="2336400" cy="1041600"/>
          </a:xfrm>
          <a:prstGeom prst="rect">
            <a:avLst/>
          </a:prstGeom>
        </p:spPr>
        <p:txBody>
          <a:bodyPr spcFirstLastPara="1" wrap="square" lIns="91425" tIns="91425" rIns="91425" bIns="91425" anchor="ctr" anchorCtr="0">
            <a:noAutofit/>
          </a:bodyPr>
          <a:lstStyle/>
          <a:p>
            <a:pPr marL="0" indent="0" algn="r">
              <a:buNone/>
            </a:pPr>
            <a:r>
              <a:rPr lang="en-US" dirty="0" err="1"/>
              <a:t>adalah</a:t>
            </a:r>
            <a:r>
              <a:rPr lang="en-US" dirty="0"/>
              <a:t> </a:t>
            </a:r>
            <a:r>
              <a:rPr lang="en-US" dirty="0" err="1"/>
              <a:t>tahanan</a:t>
            </a:r>
            <a:r>
              <a:rPr lang="en-US" dirty="0"/>
              <a:t> </a:t>
            </a:r>
            <a:r>
              <a:rPr lang="en-US" dirty="0" err="1"/>
              <a:t>hantaran</a:t>
            </a:r>
            <a:r>
              <a:rPr lang="en-US" dirty="0"/>
              <a:t> </a:t>
            </a:r>
            <a:r>
              <a:rPr lang="en-US" dirty="0" err="1"/>
              <a:t>kawat</a:t>
            </a:r>
            <a:r>
              <a:rPr lang="en-US" dirty="0"/>
              <a:t> </a:t>
            </a:r>
            <a:r>
              <a:rPr lang="en-US" dirty="0" err="1"/>
              <a:t>dengan</a:t>
            </a:r>
            <a:r>
              <a:rPr lang="en-US" dirty="0"/>
              <a:t> </a:t>
            </a:r>
            <a:r>
              <a:rPr lang="en-US" dirty="0" err="1"/>
              <a:t>dasar</a:t>
            </a:r>
            <a:r>
              <a:rPr lang="en-US" dirty="0"/>
              <a:t> </a:t>
            </a:r>
          </a:p>
          <a:p>
            <a:pPr marL="0" lvl="0" indent="0" algn="r" rtl="0">
              <a:spcBef>
                <a:spcPts val="0"/>
              </a:spcBef>
              <a:spcAft>
                <a:spcPts val="0"/>
              </a:spcAft>
              <a:buNone/>
            </a:pPr>
            <a:endParaRPr dirty="0"/>
          </a:p>
        </p:txBody>
      </p:sp>
      <p:sp>
        <p:nvSpPr>
          <p:cNvPr id="2705" name="Google Shape;2705;p61"/>
          <p:cNvSpPr txBox="1">
            <a:spLocks noGrp="1"/>
          </p:cNvSpPr>
          <p:nvPr>
            <p:ph type="title" idx="4294967295"/>
          </p:nvPr>
        </p:nvSpPr>
        <p:spPr>
          <a:xfrm>
            <a:off x="5867400" y="3670701"/>
            <a:ext cx="2642100" cy="630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600" dirty="0" smtClean="0"/>
              <a:t>Tahanan Fungsi Suhu dan Cahaya</a:t>
            </a:r>
            <a:endParaRPr sz="1600" dirty="0"/>
          </a:p>
        </p:txBody>
      </p:sp>
      <p:sp>
        <p:nvSpPr>
          <p:cNvPr id="2707" name="Google Shape;2707;p61"/>
          <p:cNvSpPr txBox="1">
            <a:spLocks noGrp="1"/>
          </p:cNvSpPr>
          <p:nvPr>
            <p:ph type="title" idx="4294967295"/>
          </p:nvPr>
        </p:nvSpPr>
        <p:spPr>
          <a:xfrm>
            <a:off x="428019" y="3604273"/>
            <a:ext cx="2642100" cy="63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dirty="0" err="1" smtClean="0"/>
              <a:t>Tahanan</a:t>
            </a:r>
            <a:r>
              <a:rPr lang="en-US" sz="1600" dirty="0" smtClean="0"/>
              <a:t> </a:t>
            </a:r>
            <a:r>
              <a:rPr lang="en-US" sz="1600" dirty="0" err="1" smtClean="0"/>
              <a:t>Gulungan</a:t>
            </a:r>
            <a:r>
              <a:rPr lang="en-US" sz="1600" dirty="0" smtClean="0"/>
              <a:t> </a:t>
            </a:r>
            <a:r>
              <a:rPr lang="en-US" sz="1600" dirty="0" err="1" smtClean="0"/>
              <a:t>Kawat</a:t>
            </a:r>
            <a:endParaRPr sz="1600" dirty="0"/>
          </a:p>
        </p:txBody>
      </p:sp>
      <p:sp>
        <p:nvSpPr>
          <p:cNvPr id="2709" name="Google Shape;2709;p61"/>
          <p:cNvSpPr/>
          <p:nvPr/>
        </p:nvSpPr>
        <p:spPr>
          <a:xfrm>
            <a:off x="3070119" y="1347925"/>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10" name="Google Shape;2710;p61"/>
          <p:cNvSpPr/>
          <p:nvPr/>
        </p:nvSpPr>
        <p:spPr>
          <a:xfrm flipH="1">
            <a:off x="5382844" y="1347913"/>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11" name="Google Shape;2711;p61"/>
          <p:cNvSpPr/>
          <p:nvPr/>
        </p:nvSpPr>
        <p:spPr>
          <a:xfrm rot="10800000">
            <a:off x="5382844" y="3338638"/>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12" name="Google Shape;2712;p61"/>
          <p:cNvSpPr/>
          <p:nvPr/>
        </p:nvSpPr>
        <p:spPr>
          <a:xfrm rot="10800000" flipH="1">
            <a:off x="3070119" y="3338650"/>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Tree>
    <p:extLst>
      <p:ext uri="{BB962C8B-B14F-4D97-AF65-F5344CB8AC3E}">
        <p14:creationId xmlns:p14="http://schemas.microsoft.com/office/powerpoint/2010/main" val="453365301"/>
      </p:ext>
    </p:extLst>
  </p:cSld>
  <p:clrMapOvr>
    <a:masterClrMapping/>
  </p:clrMapOvr>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1069</Words>
  <Application>Microsoft Office PowerPoint</Application>
  <PresentationFormat>On-screen Show (16:9)</PresentationFormat>
  <Paragraphs>64</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Open Sans</vt:lpstr>
      <vt:lpstr>Fira Sans Extra Condensed Medium</vt:lpstr>
      <vt:lpstr>Overpass Black</vt:lpstr>
      <vt:lpstr>Aqua Marketing Plan by Slidego</vt:lpstr>
      <vt:lpstr>Arus dan Hambatan</vt:lpstr>
      <vt:lpstr>Arus listrik</vt:lpstr>
      <vt:lpstr>Arus Searah/Direct Current</vt:lpstr>
      <vt:lpstr>Hambatan Listrik</vt:lpstr>
      <vt:lpstr>01</vt:lpstr>
      <vt:lpstr>Hambatan listrik merupakan besaran yang menghalangi arus yang mengalir dalam suatu penghantar listrik. Dalam fisika hambatan listrik ini pertama kali diamati oleh George Simon Ohm. Pada 1927, seorang fisikawan Jerman bernama George Simon Ohm melakukan penelitian untuk mencari hubungan antara beda potensial dan kuat arus listrik.</vt:lpstr>
      <vt:lpstr>02</vt:lpstr>
      <vt:lpstr>Sebagaimana kita ketahui bahwa setiap benda mempunyai nilai hambat terhadap aliran listrik, yang besarnya tergantung pada jenis, penampang dan kondisi temperatur. Dengan demikian tahanan besar nilai hambat listrik tergantung dari jenis bahannya. Jenis tahanan yang mempunyai komposisi bahan dasar yang berbeda.</vt:lpstr>
      <vt:lpstr>Jenis Hambatan</vt:lpstr>
      <vt:lpstr>03</vt:lpstr>
      <vt:lpstr>Sebagaimana kita ketahui bahwa setiap benda mempunyai nilai hambat terhadap aliran listrik, yang besarnya tergantung pada jenis, penampang dan kondisi temperatur. Dengan demikian tahanan besar nilai hambat listrik tergantung dari jenis bahannya. Jenis tahanan yang mempunyai komposisi bahan dasar yang berbeda.</vt:lpstr>
      <vt:lpstr>Hambatan pada kawat dipengaruhi oleh: </vt:lpstr>
      <vt:lpstr>04</vt:lpstr>
      <vt:lpstr>Pengertian Rangkaian Hambatan</vt:lpstr>
      <vt:lpstr>Hambatan Seri</vt:lpstr>
      <vt:lpstr>PowerPoint Presentation</vt:lpstr>
      <vt:lpstr>Tiga buah lampu masing-masing hambatannya R1, R2, dan R3 disusun seri Berdasarkan Hukum I Kirchoff pada rangkaian seri (tak bercabang) berlaku: I = I1 = I2 = I3 Berdasarkan Hukum Ohm, maka beda potensial listrik pada setiap lampu yang hambatannya R1, R2, dan R3 dirumuskan: V1 = I x R1 atau VAB = I x RAB V2 = I x R2 atau VBC = I x RBC V3 = I x R3 atau VCD = I x RCD Beda potensial antara ujung-ujung AD berlaku: VAD = VAB + VBC + VCD I x RS = I x RAB + I x RBC + I x RCD I x RS = I x R1 + I x R2 + I x R3 Jika kedua ruas dibagi dengan I, diperoleh rumus hambatan pengganti seri (RS): RS = R1 + R2 + R3 Jadi, besar hambatan pengganti seri merupakan penjumlahan besar hambatan yang dirangkai seri. Apabila ada n buah hambatan masing-masing besarnya R1, R2, R3, …., Rn dirangkai seri, maka hambatan dirumuskan sebagai berikut:</vt:lpstr>
      <vt:lpstr>Hambatan Parallel</vt:lpstr>
      <vt:lpstr>Kesimpulan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Arus dan Hambatan</dc:title>
  <cp:lastModifiedBy>Windows User</cp:lastModifiedBy>
  <cp:revision>6</cp:revision>
  <dcterms:modified xsi:type="dcterms:W3CDTF">2022-06-30T16:37:31Z</dcterms:modified>
</cp:coreProperties>
</file>