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418" r:id="rId3"/>
    <p:sldId id="419" r:id="rId4"/>
    <p:sldId id="425" r:id="rId5"/>
    <p:sldId id="426" r:id="rId6"/>
    <p:sldId id="427" r:id="rId7"/>
    <p:sldId id="428" r:id="rId8"/>
    <p:sldId id="429" r:id="rId9"/>
    <p:sldId id="430" r:id="rId10"/>
    <p:sldId id="3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ABC11-66A3-425E-B392-E668435F7282}" type="datetimeFigureOut">
              <a:rPr lang="en-US" smtClean="0"/>
              <a:pPr/>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3FCDC-5859-48AA-80F5-46F52EEC3D02}" type="slidenum">
              <a:rPr lang="en-US" smtClean="0"/>
              <a:pPr/>
              <a:t>‹#›</a:t>
            </a:fld>
            <a:endParaRPr lang="en-US"/>
          </a:p>
        </p:txBody>
      </p:sp>
    </p:spTree>
    <p:extLst>
      <p:ext uri="{BB962C8B-B14F-4D97-AF65-F5344CB8AC3E}">
        <p14:creationId xmlns="" xmlns:p14="http://schemas.microsoft.com/office/powerpoint/2010/main" val="335666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B3423-410D-49EC-B0BE-5DEA85E25AA0}"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2634352656"/>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B3423-410D-49EC-B0BE-5DEA85E25AA0}"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23613967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B3423-410D-49EC-B0BE-5DEA85E25AA0}"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342590672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6866"/>
          </a:xfrm>
        </p:spPr>
        <p:txBody>
          <a:bodyPr/>
          <a:lstStyle/>
          <a:p>
            <a:r>
              <a:rPr lang="en-US"/>
              <a:t>Click to edit Master title style</a:t>
            </a:r>
          </a:p>
        </p:txBody>
      </p:sp>
      <p:sp>
        <p:nvSpPr>
          <p:cNvPr id="3" name="Content Placeholder 2"/>
          <p:cNvSpPr>
            <a:spLocks noGrp="1"/>
          </p:cNvSpPr>
          <p:nvPr>
            <p:ph idx="1"/>
          </p:nvPr>
        </p:nvSpPr>
        <p:spPr>
          <a:xfrm>
            <a:off x="838200" y="1694329"/>
            <a:ext cx="10515600" cy="4482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B3423-410D-49EC-B0BE-5DEA85E25AA0}"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grpSp>
        <p:nvGrpSpPr>
          <p:cNvPr id="7" name="Group 6"/>
          <p:cNvGrpSpPr/>
          <p:nvPr userDrawn="1"/>
        </p:nvGrpSpPr>
        <p:grpSpPr>
          <a:xfrm>
            <a:off x="-1" y="1364124"/>
            <a:ext cx="12119839" cy="7259"/>
            <a:chOff x="-1" y="1683434"/>
            <a:chExt cx="12119839" cy="7259"/>
          </a:xfrm>
        </p:grpSpPr>
        <p:cxnSp>
          <p:nvCxnSpPr>
            <p:cNvPr id="8" name="Straight Connector 7"/>
            <p:cNvCxnSpPr/>
            <p:nvPr userDrawn="1"/>
          </p:nvCxnSpPr>
          <p:spPr>
            <a:xfrm>
              <a:off x="-1" y="1690688"/>
              <a:ext cx="43200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305484" y="1690688"/>
              <a:ext cx="2880000" cy="0"/>
            </a:xfrm>
            <a:prstGeom prst="line">
              <a:avLst/>
            </a:prstGeom>
            <a:ln w="1270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143028" y="1683434"/>
              <a:ext cx="2160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9283894" y="1690693"/>
              <a:ext cx="1800000" cy="0"/>
            </a:xfrm>
            <a:prstGeom prst="line">
              <a:avLst/>
            </a:prstGeom>
            <a:ln w="127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003838" y="1683439"/>
              <a:ext cx="11160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80450151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B3423-410D-49EC-B0BE-5DEA85E25AA0}"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276505284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B3423-410D-49EC-B0BE-5DEA85E25AA0}"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1999957211"/>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B3423-410D-49EC-B0BE-5DEA85E25AA0}" type="datetimeFigureOut">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1577613190"/>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B3423-410D-49EC-B0BE-5DEA85E25AA0}" type="datetimeFigureOut">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74877090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B3423-410D-49EC-B0BE-5DEA85E25AA0}"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2376671017"/>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B3423-410D-49EC-B0BE-5DEA85E25AA0}"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162447680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B3423-410D-49EC-B0BE-5DEA85E25AA0}"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305C-BB56-4E6D-B85A-735CED84347E}" type="slidenum">
              <a:rPr lang="en-US" smtClean="0"/>
              <a:pPr/>
              <a:t>‹#›</a:t>
            </a:fld>
            <a:endParaRPr lang="en-US"/>
          </a:p>
        </p:txBody>
      </p:sp>
    </p:spTree>
    <p:extLst>
      <p:ext uri="{BB962C8B-B14F-4D97-AF65-F5344CB8AC3E}">
        <p14:creationId xmlns="" xmlns:p14="http://schemas.microsoft.com/office/powerpoint/2010/main" val="266383858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B3423-410D-49EC-B0BE-5DEA85E25AA0}" type="datetimeFigureOut">
              <a:rPr lang="en-US" smtClean="0"/>
              <a:pPr/>
              <a:t>6/29/2022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305C-BB56-4E6D-B85A-735CED84347E}" type="slidenum">
              <a:rPr lang="en-US" smtClean="0"/>
              <a:pPr/>
              <a:t>‹#›</a:t>
            </a:fld>
            <a:endParaRPr lang="en-US"/>
          </a:p>
        </p:txBody>
      </p:sp>
      <p:sp>
        <p:nvSpPr>
          <p:cNvPr id="7" name="Rectangle 6"/>
          <p:cNvSpPr/>
          <p:nvPr userDrawn="1"/>
        </p:nvSpPr>
        <p:spPr>
          <a:xfrm>
            <a:off x="0" y="0"/>
            <a:ext cx="12192000" cy="6858000"/>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9738764" y="6420406"/>
            <a:ext cx="2453236" cy="369332"/>
          </a:xfrm>
          <a:prstGeom prst="rect">
            <a:avLst/>
          </a:prstGeom>
          <a:noFill/>
        </p:spPr>
        <p:txBody>
          <a:bodyPr wrap="none" rtlCol="0">
            <a:spAutoFit/>
          </a:bodyPr>
          <a:lstStyle/>
          <a:p>
            <a:r>
              <a:rPr lang="en-ID">
                <a:solidFill>
                  <a:srgbClr val="002060"/>
                </a:solidFill>
              </a:rPr>
              <a:t>mmasykuri@yahoo.com</a:t>
            </a:r>
            <a:endParaRPr lang="en-US">
              <a:solidFill>
                <a:srgbClr val="002060"/>
              </a:solidFill>
            </a:endParaRPr>
          </a:p>
        </p:txBody>
      </p:sp>
    </p:spTree>
    <p:extLst>
      <p:ext uri="{BB962C8B-B14F-4D97-AF65-F5344CB8AC3E}">
        <p14:creationId xmlns="" xmlns:p14="http://schemas.microsoft.com/office/powerpoint/2010/main" val="3183233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6.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063525"/>
            <a:ext cx="12121972" cy="2160000"/>
            <a:chOff x="70028" y="70748"/>
            <a:chExt cx="12121972" cy="2160000"/>
          </a:xfrm>
        </p:grpSpPr>
        <p:pic>
          <p:nvPicPr>
            <p:cNvPr id="6" name="Picture 2" descr="https://encrypted-tbn0.gstatic.com/images?q=tbn:ANd9GcSImh2JBNiPiQtPf6JpXnAqszizd8eRY4A9NLkZnH5fQsscOCkv4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55690" y="70748"/>
              <a:ext cx="3836310" cy="216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s://encrypted-tbn0.gstatic.com/images?q=tbn:ANd9GcRWF7eYOiIB8XbiM9FxElKwIfO2lDk8IE98yGwDUUCC0lM7jb0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62629" y="70748"/>
              <a:ext cx="4347339" cy="216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www.staticwhich.co.uk/media/images/trusted-trader/desktop-main/used_powerstationnew-45197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028" y="70748"/>
              <a:ext cx="3846879" cy="21600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TextBox 10"/>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12" name="Picture 11" descr="download.png"/>
          <p:cNvPicPr>
            <a:picLocks noChangeAspect="1"/>
          </p:cNvPicPr>
          <p:nvPr/>
        </p:nvPicPr>
        <p:blipFill>
          <a:blip r:embed="rId5"/>
          <a:stretch>
            <a:fillRect/>
          </a:stretch>
        </p:blipFill>
        <p:spPr>
          <a:xfrm>
            <a:off x="78376" y="65315"/>
            <a:ext cx="1271752" cy="806029"/>
          </a:xfrm>
          <a:prstGeom prst="rect">
            <a:avLst/>
          </a:prstGeom>
        </p:spPr>
      </p:pic>
      <p:pic>
        <p:nvPicPr>
          <p:cNvPr id="13" name="Picture 12" descr="Program Kampus Merdeka – Universitas Kristen Maranatha"/>
          <p:cNvPicPr>
            <a:picLocks noChangeAspect="1" noChangeArrowheads="1"/>
          </p:cNvPicPr>
          <p:nvPr/>
        </p:nvPicPr>
        <p:blipFill>
          <a:blip r:embed="rId6" cstate="print"/>
          <a:srcRect/>
          <a:stretch>
            <a:fillRect/>
          </a:stretch>
        </p:blipFill>
        <p:spPr bwMode="auto">
          <a:xfrm>
            <a:off x="1024306" y="152250"/>
            <a:ext cx="1096865" cy="617613"/>
          </a:xfrm>
          <a:prstGeom prst="rect">
            <a:avLst/>
          </a:prstGeom>
          <a:noFill/>
        </p:spPr>
      </p:pic>
      <p:pic>
        <p:nvPicPr>
          <p:cNvPr id="14" name="Picture 13" descr="fkip unila.png"/>
          <p:cNvPicPr>
            <a:picLocks noChangeAspect="1"/>
          </p:cNvPicPr>
          <p:nvPr/>
        </p:nvPicPr>
        <p:blipFill>
          <a:blip r:embed="rId7"/>
          <a:stretch>
            <a:fillRect/>
          </a:stretch>
        </p:blipFill>
        <p:spPr>
          <a:xfrm>
            <a:off x="11468633" y="78376"/>
            <a:ext cx="640638" cy="640638"/>
          </a:xfrm>
          <a:prstGeom prst="rect">
            <a:avLst/>
          </a:prstGeom>
        </p:spPr>
      </p:pic>
      <p:sp>
        <p:nvSpPr>
          <p:cNvPr id="15" name="TextBox 14"/>
          <p:cNvSpPr txBox="1"/>
          <p:nvPr/>
        </p:nvSpPr>
        <p:spPr>
          <a:xfrm>
            <a:off x="2194561" y="3722914"/>
            <a:ext cx="7798525" cy="523220"/>
          </a:xfrm>
          <a:prstGeom prst="rect">
            <a:avLst/>
          </a:prstGeom>
          <a:noFill/>
        </p:spPr>
        <p:txBody>
          <a:bodyPr wrap="square" rtlCol="0">
            <a:spAutoFit/>
          </a:bodyPr>
          <a:lstStyle/>
          <a:p>
            <a:pPr algn="ctr"/>
            <a:r>
              <a:rPr lang="id-ID" sz="2800" b="1" smtClean="0"/>
              <a:t>F I T R I    M A R D H O T I L L A H    G U M A Y</a:t>
            </a:r>
            <a:endParaRPr lang="en-US" sz="2800" b="1"/>
          </a:p>
        </p:txBody>
      </p:sp>
      <p:sp>
        <p:nvSpPr>
          <p:cNvPr id="16" name="TextBox 15"/>
          <p:cNvSpPr txBox="1"/>
          <p:nvPr/>
        </p:nvSpPr>
        <p:spPr>
          <a:xfrm>
            <a:off x="4193176" y="4349932"/>
            <a:ext cx="3383280" cy="461665"/>
          </a:xfrm>
          <a:prstGeom prst="rect">
            <a:avLst/>
          </a:prstGeom>
          <a:noFill/>
        </p:spPr>
        <p:txBody>
          <a:bodyPr wrap="square" rtlCol="0">
            <a:spAutoFit/>
          </a:bodyPr>
          <a:lstStyle/>
          <a:p>
            <a:pPr algn="ctr"/>
            <a:r>
              <a:rPr lang="id-ID" sz="2400" b="1" smtClean="0"/>
              <a:t>2 1 2 3 0 2 2 0 0 5</a:t>
            </a:r>
            <a:endParaRPr lang="en-US" sz="2400" b="1"/>
          </a:p>
        </p:txBody>
      </p:sp>
      <p:sp>
        <p:nvSpPr>
          <p:cNvPr id="17" name="Rectangle 16"/>
          <p:cNvSpPr/>
          <p:nvPr/>
        </p:nvSpPr>
        <p:spPr>
          <a:xfrm>
            <a:off x="1867988" y="5018203"/>
            <a:ext cx="8059783" cy="1200329"/>
          </a:xfrm>
          <a:prstGeom prst="rect">
            <a:avLst/>
          </a:prstGeom>
        </p:spPr>
        <p:txBody>
          <a:bodyPr wrap="square">
            <a:spAutoFit/>
          </a:bodyPr>
          <a:lstStyle/>
          <a:p>
            <a:pPr algn="ctr"/>
            <a:r>
              <a:rPr lang="en-US" b="1" smtClean="0"/>
              <a:t>PROGRAM STUDI MAGISTER PENDIDIKAN FISIKA </a:t>
            </a:r>
            <a:endParaRPr lang="id-ID" b="1" smtClean="0"/>
          </a:p>
          <a:p>
            <a:pPr algn="ctr"/>
            <a:r>
              <a:rPr lang="en-US" b="1" smtClean="0"/>
              <a:t>FAKULTAS KEGURUAN DAN ILMU PENDIDIKAN </a:t>
            </a:r>
            <a:endParaRPr lang="id-ID" b="1" smtClean="0"/>
          </a:p>
          <a:p>
            <a:pPr algn="ctr"/>
            <a:r>
              <a:rPr lang="en-US" b="1" smtClean="0"/>
              <a:t>UNIVERSITA</a:t>
            </a:r>
            <a:r>
              <a:rPr lang="id-ID" b="1" smtClean="0"/>
              <a:t>S</a:t>
            </a:r>
            <a:r>
              <a:rPr lang="en-US" b="1" smtClean="0"/>
              <a:t> LAMPUNG</a:t>
            </a:r>
            <a:endParaRPr lang="id-ID" b="1" smtClean="0"/>
          </a:p>
          <a:p>
            <a:pPr algn="ctr"/>
            <a:r>
              <a:rPr lang="id-ID" b="1" smtClean="0"/>
              <a:t>2022</a:t>
            </a:r>
            <a:endParaRPr lang="en-US" b="1" dirty="0"/>
          </a:p>
        </p:txBody>
      </p:sp>
      <p:sp>
        <p:nvSpPr>
          <p:cNvPr id="20" name="TextBox 19"/>
          <p:cNvSpPr txBox="1"/>
          <p:nvPr/>
        </p:nvSpPr>
        <p:spPr>
          <a:xfrm>
            <a:off x="2521131" y="222068"/>
            <a:ext cx="7916091" cy="523220"/>
          </a:xfrm>
          <a:prstGeom prst="rect">
            <a:avLst/>
          </a:prstGeom>
          <a:noFill/>
        </p:spPr>
        <p:txBody>
          <a:bodyPr wrap="square" rtlCol="0">
            <a:spAutoFit/>
          </a:bodyPr>
          <a:lstStyle/>
          <a:p>
            <a:pPr algn="ctr"/>
            <a:r>
              <a:rPr lang="id-ID" sz="2800" b="1" smtClean="0"/>
              <a:t>GELOMBANG ELEKTROMAGNETIK</a:t>
            </a:r>
            <a:endParaRPr lang="en-US" sz="2800" b="1"/>
          </a:p>
        </p:txBody>
      </p:sp>
      <p:pic>
        <p:nvPicPr>
          <p:cNvPr id="22" name="Picture 21" descr="EM-Wave.gif"/>
          <p:cNvPicPr>
            <a:picLocks noChangeAspect="1"/>
          </p:cNvPicPr>
          <p:nvPr/>
        </p:nvPicPr>
        <p:blipFill>
          <a:blip r:embed="rId8"/>
          <a:stretch>
            <a:fillRect/>
          </a:stretch>
        </p:blipFill>
        <p:spPr>
          <a:xfrm>
            <a:off x="313509" y="4166789"/>
            <a:ext cx="2743200" cy="2283813"/>
          </a:xfrm>
          <a:prstGeom prst="rect">
            <a:avLst/>
          </a:prstGeom>
        </p:spPr>
      </p:pic>
      <p:pic>
        <p:nvPicPr>
          <p:cNvPr id="23" name="Picture 22" descr="EM-Wave.gif"/>
          <p:cNvPicPr>
            <a:picLocks noChangeAspect="1"/>
          </p:cNvPicPr>
          <p:nvPr/>
        </p:nvPicPr>
        <p:blipFill>
          <a:blip r:embed="rId8"/>
          <a:stretch>
            <a:fillRect/>
          </a:stretch>
        </p:blipFill>
        <p:spPr>
          <a:xfrm>
            <a:off x="9130936" y="4132777"/>
            <a:ext cx="2794513" cy="2326533"/>
          </a:xfrm>
          <a:prstGeom prst="rect">
            <a:avLst/>
          </a:prstGeom>
        </p:spPr>
      </p:pic>
    </p:spTree>
    <p:extLst>
      <p:ext uri="{BB962C8B-B14F-4D97-AF65-F5344CB8AC3E}">
        <p14:creationId xmlns="" xmlns:p14="http://schemas.microsoft.com/office/powerpoint/2010/main" val="23706587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6" name="Picture 5" descr="download.png"/>
          <p:cNvPicPr>
            <a:picLocks noChangeAspect="1"/>
          </p:cNvPicPr>
          <p:nvPr/>
        </p:nvPicPr>
        <p:blipFill>
          <a:blip r:embed="rId2"/>
          <a:stretch>
            <a:fillRect/>
          </a:stretch>
        </p:blipFill>
        <p:spPr>
          <a:xfrm>
            <a:off x="78376" y="65315"/>
            <a:ext cx="1271752" cy="806029"/>
          </a:xfrm>
          <a:prstGeom prst="rect">
            <a:avLst/>
          </a:prstGeom>
        </p:spPr>
      </p:pic>
      <p:pic>
        <p:nvPicPr>
          <p:cNvPr id="7" name="Picture 6"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9" name="Picture 8" descr="fkip unila.png"/>
          <p:cNvPicPr>
            <a:picLocks noChangeAspect="1"/>
          </p:cNvPicPr>
          <p:nvPr/>
        </p:nvPicPr>
        <p:blipFill>
          <a:blip r:embed="rId4"/>
          <a:stretch>
            <a:fillRect/>
          </a:stretch>
        </p:blipFill>
        <p:spPr>
          <a:xfrm>
            <a:off x="11468633" y="78376"/>
            <a:ext cx="640638" cy="640638"/>
          </a:xfrm>
          <a:prstGeom prst="rect">
            <a:avLst/>
          </a:prstGeom>
        </p:spPr>
      </p:pic>
      <p:pic>
        <p:nvPicPr>
          <p:cNvPr id="1026" name="Picture 2" descr="Thanl You For Your Attention GIFs | Tenor"/>
          <p:cNvPicPr>
            <a:picLocks noChangeAspect="1" noChangeArrowheads="1" noCrop="1"/>
          </p:cNvPicPr>
          <p:nvPr/>
        </p:nvPicPr>
        <p:blipFill>
          <a:blip r:embed="rId5"/>
          <a:srcRect/>
          <a:stretch>
            <a:fillRect/>
          </a:stretch>
        </p:blipFill>
        <p:spPr bwMode="auto">
          <a:xfrm>
            <a:off x="1998617" y="1767254"/>
            <a:ext cx="7707085" cy="4568232"/>
          </a:xfrm>
          <a:prstGeom prst="rect">
            <a:avLst/>
          </a:prstGeom>
          <a:noFill/>
        </p:spPr>
      </p:pic>
      <p:sp>
        <p:nvSpPr>
          <p:cNvPr id="8" name="TextBox 7"/>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spTree>
    <p:extLst>
      <p:ext uri="{BB962C8B-B14F-4D97-AF65-F5344CB8AC3E}">
        <p14:creationId xmlns="" xmlns:p14="http://schemas.microsoft.com/office/powerpoint/2010/main" val="359042596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65" y="312875"/>
            <a:ext cx="9642566" cy="826866"/>
          </a:xfrm>
        </p:spPr>
        <p:txBody>
          <a:bodyPr>
            <a:normAutofit/>
          </a:bodyPr>
          <a:lstStyle/>
          <a:p>
            <a:pPr algn="ctr"/>
            <a:r>
              <a:rPr lang="id-ID" smtClean="0">
                <a:latin typeface="Arial Rounded MT Bold" pitchFamily="34" charset="0"/>
              </a:rPr>
              <a:t>Teori Gelombang Elektromagnetik</a:t>
            </a:r>
            <a:endParaRPr lang="en-US"/>
          </a:p>
        </p:txBody>
      </p:sp>
      <p:sp>
        <p:nvSpPr>
          <p:cNvPr id="5" name="TextBox 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sp>
        <p:nvSpPr>
          <p:cNvPr id="10242" name="AutoShape 2" descr="HUKUM-HUKUM TERMODINAMI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download.png"/>
          <p:cNvPicPr>
            <a:picLocks noChangeAspect="1"/>
          </p:cNvPicPr>
          <p:nvPr/>
        </p:nvPicPr>
        <p:blipFill>
          <a:blip r:embed="rId2"/>
          <a:stretch>
            <a:fillRect/>
          </a:stretch>
        </p:blipFill>
        <p:spPr>
          <a:xfrm>
            <a:off x="78376" y="65315"/>
            <a:ext cx="1271752" cy="806029"/>
          </a:xfrm>
          <a:prstGeom prst="rect">
            <a:avLst/>
          </a:prstGeom>
        </p:spPr>
      </p:pic>
      <p:pic>
        <p:nvPicPr>
          <p:cNvPr id="17" name="Picture 16"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8" name="Picture 17" descr="fkip unila.png"/>
          <p:cNvPicPr>
            <a:picLocks noChangeAspect="1"/>
          </p:cNvPicPr>
          <p:nvPr/>
        </p:nvPicPr>
        <p:blipFill>
          <a:blip r:embed="rId4"/>
          <a:stretch>
            <a:fillRect/>
          </a:stretch>
        </p:blipFill>
        <p:spPr>
          <a:xfrm>
            <a:off x="11468633" y="78376"/>
            <a:ext cx="640638" cy="640638"/>
          </a:xfrm>
          <a:prstGeom prst="rect">
            <a:avLst/>
          </a:prstGeom>
        </p:spPr>
      </p:pic>
      <p:sp>
        <p:nvSpPr>
          <p:cNvPr id="11266" name="AutoShape 2" descr="Konsep dan Contoh Soal Medan Listrik – Potensial Listrik – Fisika SMA Kelas  12 - lakonfisika.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12" name="Picture 11" descr="EM-Wave.gif"/>
          <p:cNvPicPr>
            <a:picLocks noChangeAspect="1"/>
          </p:cNvPicPr>
          <p:nvPr/>
        </p:nvPicPr>
        <p:blipFill>
          <a:blip r:embed="rId5"/>
          <a:stretch>
            <a:fillRect/>
          </a:stretch>
        </p:blipFill>
        <p:spPr>
          <a:xfrm>
            <a:off x="249146" y="1520190"/>
            <a:ext cx="5746705" cy="4784338"/>
          </a:xfrm>
          <a:prstGeom prst="rect">
            <a:avLst/>
          </a:prstGeom>
        </p:spPr>
      </p:pic>
      <p:sp>
        <p:nvSpPr>
          <p:cNvPr id="13" name="TextBox 12"/>
          <p:cNvSpPr txBox="1"/>
          <p:nvPr/>
        </p:nvSpPr>
        <p:spPr>
          <a:xfrm>
            <a:off x="5708469" y="1645920"/>
            <a:ext cx="6165668" cy="4855432"/>
          </a:xfrm>
          <a:prstGeom prst="rect">
            <a:avLst/>
          </a:prstGeom>
          <a:noFill/>
        </p:spPr>
        <p:txBody>
          <a:bodyPr wrap="square" rtlCol="0">
            <a:spAutoFit/>
          </a:bodyPr>
          <a:lstStyle/>
          <a:p>
            <a:pPr algn="just">
              <a:lnSpc>
                <a:spcPct val="150000"/>
              </a:lnSpc>
            </a:pPr>
            <a:r>
              <a:rPr lang="en-US" sz="1600" smtClean="0"/>
              <a:t>Gelombang elektromagnetik adalah gelombang yang memancar tanpa media rambat yang membawa muatan energi listrik dan magnet (elektromagnetik). Tidak seperti gelombang pada umumnya yang membutuhkan media rambat, gelombang elektromagnetik tidak memerlukan media rambat (sama seperti radiasi). Oleh karena tidak memerlukan media perambatan, gelombang elektromagnetik sering pula disebut sebagai radiasi eletromagnetik.</a:t>
            </a:r>
          </a:p>
          <a:p>
            <a:pPr algn="just">
              <a:lnSpc>
                <a:spcPct val="150000"/>
              </a:lnSpc>
            </a:pPr>
            <a:r>
              <a:rPr lang="en-US" sz="1600" smtClean="0"/>
              <a:t> </a:t>
            </a:r>
            <a:endParaRPr lang="id-ID" sz="1600" smtClean="0"/>
          </a:p>
          <a:p>
            <a:pPr algn="just">
              <a:lnSpc>
                <a:spcPct val="150000"/>
              </a:lnSpc>
            </a:pPr>
            <a:r>
              <a:rPr lang="en-US" sz="1600" smtClean="0"/>
              <a:t>Bentuk </a:t>
            </a:r>
            <a:r>
              <a:rPr lang="en-US" sz="1600" smtClean="0"/>
              <a:t>gelombang elektromagnetik hampir sama seperti bentuk gelombang transversal pada umumnya, namun pada gelombang ini terdapat muatan energi listrik dan magnetik dimana medan listrik (E) selalu tegak lurus terhadap medan magnet (B) yang keduanya menuju ke arah gelombang</a:t>
            </a:r>
            <a:endParaRPr lang="en-US" sz="1600"/>
          </a:p>
        </p:txBody>
      </p:sp>
    </p:spTree>
    <p:extLst>
      <p:ext uri="{BB962C8B-B14F-4D97-AF65-F5344CB8AC3E}">
        <p14:creationId xmlns="" xmlns:p14="http://schemas.microsoft.com/office/powerpoint/2010/main" val="45543590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sp>
        <p:nvSpPr>
          <p:cNvPr id="19" name="TextBox 18"/>
          <p:cNvSpPr txBox="1"/>
          <p:nvPr/>
        </p:nvSpPr>
        <p:spPr>
          <a:xfrm>
            <a:off x="6805748" y="1685109"/>
            <a:ext cx="5107578" cy="4247317"/>
          </a:xfrm>
          <a:prstGeom prst="rect">
            <a:avLst/>
          </a:prstGeom>
          <a:noFill/>
        </p:spPr>
        <p:txBody>
          <a:bodyPr wrap="square" rtlCol="0">
            <a:spAutoFit/>
          </a:bodyPr>
          <a:lstStyle/>
          <a:p>
            <a:pPr algn="just">
              <a:lnSpc>
                <a:spcPct val="150000"/>
              </a:lnSpc>
            </a:pPr>
            <a:r>
              <a:rPr lang="en-US" smtClean="0"/>
              <a:t>Gelombang elektromagnetik diprediksi oleh </a:t>
            </a:r>
            <a:r>
              <a:rPr lang="en-US" i="1" smtClean="0"/>
              <a:t>James Clerk Maxwell</a:t>
            </a:r>
            <a:r>
              <a:rPr lang="en-US" smtClean="0"/>
              <a:t>, didapatkan dari hubungan matematis hukum Faraday’s dan hukum ampere. Menurut </a:t>
            </a:r>
            <a:r>
              <a:rPr lang="en-US" i="1" smtClean="0"/>
              <a:t>Hukum Faraday’s dan Hukum Maxwell </a:t>
            </a:r>
            <a:r>
              <a:rPr lang="en-US" smtClean="0"/>
              <a:t>tersebut : </a:t>
            </a:r>
            <a:r>
              <a:rPr lang="en-US" smtClean="0">
                <a:solidFill>
                  <a:srgbClr val="FF0000"/>
                </a:solidFill>
              </a:rPr>
              <a:t>Bahwa Perubahan Pada Medan listrik akan menyebabkan perubahan pada medan magnet demikian juga sebaliknya. Perubahan secara terus menerus hal ini akan membawa suatu energi yang disebut energi elektromagnetik. </a:t>
            </a:r>
          </a:p>
          <a:p>
            <a:pPr algn="just">
              <a:lnSpc>
                <a:spcPct val="150000"/>
              </a:lnSpc>
            </a:pPr>
            <a:endParaRPr lang="en-US"/>
          </a:p>
        </p:txBody>
      </p:sp>
      <p:pic>
        <p:nvPicPr>
          <p:cNvPr id="13" name="Picture 12"/>
          <p:cNvPicPr/>
          <p:nvPr/>
        </p:nvPicPr>
        <p:blipFill>
          <a:blip r:embed="rId5"/>
          <a:srcRect l="31919" t="68065" r="3881" b="17419"/>
          <a:stretch>
            <a:fillRect/>
          </a:stretch>
        </p:blipFill>
        <p:spPr bwMode="auto">
          <a:xfrm>
            <a:off x="348071" y="4316456"/>
            <a:ext cx="5673905" cy="973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39634" y="1867988"/>
            <a:ext cx="5865223" cy="2446824"/>
          </a:xfrm>
          <a:prstGeom prst="rect">
            <a:avLst/>
          </a:prstGeom>
          <a:noFill/>
        </p:spPr>
        <p:txBody>
          <a:bodyPr wrap="square" rtlCol="0">
            <a:spAutoFit/>
          </a:bodyPr>
          <a:lstStyle/>
          <a:p>
            <a:pPr algn="just">
              <a:lnSpc>
                <a:spcPct val="150000"/>
              </a:lnSpc>
            </a:pPr>
            <a:r>
              <a:rPr lang="en-US" smtClean="0"/>
              <a:t>Berdasarkan Hukum Faraday, Medan Listrik dan medan magnet merupakan besaran vektor, maka dengan demikian energi gelombang elektromagnetik merupakan vektor yang artinya mempunyai besar dan arah.</a:t>
            </a:r>
          </a:p>
          <a:p>
            <a:pPr algn="just">
              <a:lnSpc>
                <a:spcPct val="150000"/>
              </a:lnSpc>
            </a:pPr>
            <a:r>
              <a:rPr lang="id-ID" smtClean="0"/>
              <a:t>Persamaan Maxwell :</a:t>
            </a:r>
            <a:endParaRPr lang="en-US" smtClean="0"/>
          </a:p>
          <a:p>
            <a:endParaRPr lang="en-US"/>
          </a:p>
        </p:txBody>
      </p:sp>
      <p:sp>
        <p:nvSpPr>
          <p:cNvPr id="17" name="Title 1"/>
          <p:cNvSpPr txBox="1">
            <a:spLocks/>
          </p:cNvSpPr>
          <p:nvPr/>
        </p:nvSpPr>
        <p:spPr>
          <a:xfrm>
            <a:off x="1946365" y="312875"/>
            <a:ext cx="9642566" cy="82686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Arial Rounded MT Bold" pitchFamily="34" charset="0"/>
                <a:ea typeface="+mj-ea"/>
                <a:cs typeface="+mj-cs"/>
              </a:rPr>
              <a:t>Teori Gelombang Elektromagnetik</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5" y="352063"/>
            <a:ext cx="10515600" cy="826866"/>
          </a:xfrm>
        </p:spPr>
        <p:txBody>
          <a:bodyPr>
            <a:normAutofit/>
          </a:bodyPr>
          <a:lstStyle/>
          <a:p>
            <a:pPr algn="ctr"/>
            <a:r>
              <a:rPr lang="id-ID" smtClean="0">
                <a:latin typeface="Arial Rounded MT Bold" pitchFamily="34" charset="0"/>
              </a:rPr>
              <a:t>Spektrum Elektromagnetik</a:t>
            </a:r>
            <a:endParaRPr lang="en-US"/>
          </a:p>
        </p:txBody>
      </p:sp>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14" name="Picture 13" descr="640px-EM_Spectrum_Properties_id.svg.png"/>
          <p:cNvPicPr>
            <a:picLocks noChangeAspect="1"/>
          </p:cNvPicPr>
          <p:nvPr/>
        </p:nvPicPr>
        <p:blipFill>
          <a:blip r:embed="rId5"/>
          <a:stretch>
            <a:fillRect/>
          </a:stretch>
        </p:blipFill>
        <p:spPr>
          <a:xfrm>
            <a:off x="396240" y="1724297"/>
            <a:ext cx="5913120" cy="4676502"/>
          </a:xfrm>
          <a:prstGeom prst="rect">
            <a:avLst/>
          </a:prstGeom>
        </p:spPr>
      </p:pic>
      <p:sp>
        <p:nvSpPr>
          <p:cNvPr id="16" name="TextBox 15"/>
          <p:cNvSpPr txBox="1"/>
          <p:nvPr/>
        </p:nvSpPr>
        <p:spPr>
          <a:xfrm>
            <a:off x="6283234" y="1672505"/>
            <a:ext cx="5669280" cy="4770537"/>
          </a:xfrm>
          <a:prstGeom prst="rect">
            <a:avLst/>
          </a:prstGeom>
          <a:noFill/>
        </p:spPr>
        <p:txBody>
          <a:bodyPr wrap="square" rtlCol="0">
            <a:spAutoFit/>
          </a:bodyPr>
          <a:lstStyle/>
          <a:p>
            <a:pPr>
              <a:lnSpc>
                <a:spcPct val="150000"/>
              </a:lnSpc>
            </a:pPr>
            <a:r>
              <a:rPr lang="en-US" sz="1600" smtClean="0"/>
              <a:t>Gelombang elektromagnetik meliputi cahaya, gelombang radio, sinar X, sinar gamma, mikro gelombang, dan lain-lain. Berbagai gelombang elektromagnetik hanya berbeda dalam panjang gelombang dan frekuensinya</a:t>
            </a:r>
            <a:r>
              <a:rPr lang="en-US" sz="1600" smtClean="0"/>
              <a:t>. </a:t>
            </a:r>
            <a:endParaRPr lang="id-ID" sz="1600" smtClean="0"/>
          </a:p>
          <a:p>
            <a:pPr>
              <a:lnSpc>
                <a:spcPct val="150000"/>
              </a:lnSpc>
            </a:pPr>
            <a:endParaRPr lang="id-ID" sz="1600" smtClean="0"/>
          </a:p>
          <a:p>
            <a:pPr>
              <a:lnSpc>
                <a:spcPct val="150000"/>
              </a:lnSpc>
            </a:pPr>
            <a:r>
              <a:rPr lang="id-ID" sz="1600" smtClean="0"/>
              <a:t>G</a:t>
            </a:r>
            <a:r>
              <a:rPr lang="en-US" sz="1600" smtClean="0"/>
              <a:t>ambaran </a:t>
            </a:r>
            <a:r>
              <a:rPr lang="en-US" sz="1600" smtClean="0"/>
              <a:t>mengenai jenis-jenis spektrum gelombang elektromagnetik yang biasanya berhubungan dengan berbagai interval frekuensi dan panjang gelombang. Interval ini sering tidak terdefinisikan secara benar dan kadangkadang tumpang-tindih. Misalnya, gelombang elektromagnetik yang kira-kira 0,1 nm biasanya disebut sinar X, tetapi jika gelombang ini berasal dari radioaktivitas nuklir, disebut sinar gamma.</a:t>
            </a:r>
          </a:p>
          <a:p>
            <a:endParaRPr lang="en-US" sz="1600"/>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5" y="443503"/>
            <a:ext cx="10515600" cy="826866"/>
          </a:xfrm>
        </p:spPr>
        <p:txBody>
          <a:bodyPr>
            <a:noAutofit/>
          </a:bodyPr>
          <a:lstStyle/>
          <a:p>
            <a:pPr lvl="0" algn="ctr"/>
            <a:r>
              <a:rPr lang="id-ID" sz="2800" b="1" smtClean="0"/>
              <a:t>PANTULAN, HAMBURAN, DAN SERAPAN GELOMBANG ELEKTROMAGNETIK</a:t>
            </a:r>
            <a:r>
              <a:rPr lang="en-US" sz="2800" smtClean="0"/>
              <a:t/>
            </a:r>
            <a:br>
              <a:rPr lang="en-US" sz="2800" smtClean="0"/>
            </a:br>
            <a:endParaRPr lang="en-US" sz="2800"/>
          </a:p>
        </p:txBody>
      </p:sp>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18" name="Picture 17" descr="Penginderaan-Jauh.jpg"/>
          <p:cNvPicPr>
            <a:picLocks noChangeAspect="1"/>
          </p:cNvPicPr>
          <p:nvPr/>
        </p:nvPicPr>
        <p:blipFill>
          <a:blip r:embed="rId5"/>
          <a:stretch>
            <a:fillRect/>
          </a:stretch>
        </p:blipFill>
        <p:spPr>
          <a:xfrm>
            <a:off x="262346" y="1687557"/>
            <a:ext cx="5707380" cy="4700179"/>
          </a:xfrm>
          <a:prstGeom prst="rect">
            <a:avLst/>
          </a:prstGeom>
        </p:spPr>
      </p:pic>
      <p:sp>
        <p:nvSpPr>
          <p:cNvPr id="20" name="TextBox 19"/>
          <p:cNvSpPr txBox="1"/>
          <p:nvPr/>
        </p:nvSpPr>
        <p:spPr>
          <a:xfrm>
            <a:off x="6126481" y="1587516"/>
            <a:ext cx="5590903" cy="4760790"/>
          </a:xfrm>
          <a:prstGeom prst="rect">
            <a:avLst/>
          </a:prstGeom>
          <a:noFill/>
        </p:spPr>
        <p:txBody>
          <a:bodyPr wrap="square" rtlCol="0">
            <a:spAutoFit/>
          </a:bodyPr>
          <a:lstStyle/>
          <a:p>
            <a:pPr algn="just">
              <a:lnSpc>
                <a:spcPct val="150000"/>
              </a:lnSpc>
            </a:pPr>
            <a:r>
              <a:rPr lang="en-US" sz="1700" smtClean="0"/>
              <a:t>Matahari </a:t>
            </a:r>
            <a:r>
              <a:rPr lang="en-US" sz="1700" smtClean="0"/>
              <a:t>merupakan sumber utama dari gelombang elektromagnetik terutama dikaitkan dengan kegiatan pemetaan yang memanfaatkan citra satelit. Dalam perjalanannya sampai ke permukaan bumi gelombang elektromagnetik ini mengalami hambatan. Hambatan ini terutama disebabkan oleh butir – butir yang ada di atmosfir seperti uap air, debu dan gas. Proses penghabatannya ini terjadi terutama dalam bentuk serapan, pantulan dan hamburan. Hamburan ialah pantulan ke arah serba beda yang disebabkan oleh benda yang permukaannya kasar dan bentuknya tidak menentu, atau oleh benda – benda kecil yang terserak tak menentu. </a:t>
            </a:r>
            <a:endParaRPr lang="en-US" sz="1700"/>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5" y="352063"/>
            <a:ext cx="10515600" cy="826866"/>
          </a:xfrm>
        </p:spPr>
        <p:txBody>
          <a:bodyPr>
            <a:normAutofit/>
          </a:bodyPr>
          <a:lstStyle/>
          <a:p>
            <a:pPr algn="ctr"/>
            <a:r>
              <a:rPr lang="id-ID" smtClean="0">
                <a:latin typeface="Arial Rounded MT Bold" pitchFamily="34" charset="0"/>
              </a:rPr>
              <a:t>TEORI MAXWELL</a:t>
            </a:r>
            <a:endParaRPr lang="en-US"/>
          </a:p>
        </p:txBody>
      </p:sp>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13" name="Picture 12" descr="download (7).jpg"/>
          <p:cNvPicPr>
            <a:picLocks noChangeAspect="1"/>
          </p:cNvPicPr>
          <p:nvPr/>
        </p:nvPicPr>
        <p:blipFill>
          <a:blip r:embed="rId5"/>
          <a:stretch>
            <a:fillRect/>
          </a:stretch>
        </p:blipFill>
        <p:spPr>
          <a:xfrm>
            <a:off x="370795" y="1658847"/>
            <a:ext cx="3887697" cy="4854786"/>
          </a:xfrm>
          <a:prstGeom prst="rect">
            <a:avLst/>
          </a:prstGeom>
        </p:spPr>
      </p:pic>
      <p:sp>
        <p:nvSpPr>
          <p:cNvPr id="14" name="TextBox 13"/>
          <p:cNvSpPr txBox="1"/>
          <p:nvPr/>
        </p:nvSpPr>
        <p:spPr>
          <a:xfrm>
            <a:off x="4415246" y="1645920"/>
            <a:ext cx="7615645" cy="5447645"/>
          </a:xfrm>
          <a:prstGeom prst="rect">
            <a:avLst/>
          </a:prstGeom>
          <a:noFill/>
        </p:spPr>
        <p:txBody>
          <a:bodyPr wrap="square" rtlCol="0">
            <a:spAutoFit/>
          </a:bodyPr>
          <a:lstStyle/>
          <a:p>
            <a:pPr algn="just">
              <a:lnSpc>
                <a:spcPct val="150000"/>
              </a:lnSpc>
            </a:pPr>
            <a:r>
              <a:rPr lang="en-US" sz="1600" smtClean="0"/>
              <a:t>Pada tahun 1862, Maxwell mengutarakan teori gelombang elektromagnetik. Gerakan radiasi gelombang elektromagnetik mengikuti bentuk gelombang dengan gejala elektrik dan magnetik. Interaksinya terhadap benda tergantung atas sifat elektrik dan sifat magnetik bendanya. Sifat elektrik dan sifat magnetiknya merupakan satu rangkaian sifat yang tidak terpisahkan. Bila sifat elektriknya berubah, sifat magnetiknya berubah. Selanjutnya Hubungan antara kecepatan radiasi elektromagnetik, panjang gelombang dan frekuensinya dalam bentuk rumus sebagai berikut :</a:t>
            </a:r>
          </a:p>
          <a:p>
            <a:pPr algn="ctr">
              <a:lnSpc>
                <a:spcPct val="150000"/>
              </a:lnSpc>
            </a:pPr>
            <a:r>
              <a:rPr lang="en-US" sz="2000" b="1" smtClean="0"/>
              <a:t>c = λ </a:t>
            </a:r>
            <a:r>
              <a:rPr lang="en-US" sz="2000" b="1" smtClean="0"/>
              <a:t>. </a:t>
            </a:r>
            <a:r>
              <a:rPr lang="en-US" sz="2000" b="1" smtClean="0"/>
              <a:t>V</a:t>
            </a:r>
            <a:endParaRPr lang="id-ID" sz="2000" b="1" smtClean="0"/>
          </a:p>
          <a:p>
            <a:pPr>
              <a:lnSpc>
                <a:spcPct val="150000"/>
              </a:lnSpc>
            </a:pPr>
            <a:r>
              <a:rPr lang="en-US" smtClean="0"/>
              <a:t>Untuk</a:t>
            </a:r>
            <a:r>
              <a:rPr lang="id-ID" smtClean="0"/>
              <a:t> :	</a:t>
            </a:r>
            <a:r>
              <a:rPr lang="en-US" smtClean="0"/>
              <a:t>c = Kecepatan radiasi elektromagnetik = 3 x 108 m/detik </a:t>
            </a:r>
          </a:p>
          <a:p>
            <a:pPr>
              <a:lnSpc>
                <a:spcPct val="150000"/>
              </a:lnSpc>
            </a:pPr>
            <a:r>
              <a:rPr lang="id-ID" smtClean="0"/>
              <a:t>	</a:t>
            </a:r>
            <a:r>
              <a:rPr lang="en-US" smtClean="0"/>
              <a:t>λ </a:t>
            </a:r>
            <a:r>
              <a:rPr lang="en-US" smtClean="0"/>
              <a:t>= panjang gelombang dalam satuan mikrometer.</a:t>
            </a:r>
          </a:p>
          <a:p>
            <a:pPr>
              <a:lnSpc>
                <a:spcPct val="150000"/>
              </a:lnSpc>
            </a:pPr>
            <a:r>
              <a:rPr lang="en-US" smtClean="0"/>
              <a:t> </a:t>
            </a:r>
            <a:r>
              <a:rPr lang="id-ID" smtClean="0"/>
              <a:t>	</a:t>
            </a:r>
            <a:r>
              <a:rPr lang="en-US" smtClean="0"/>
              <a:t>v </a:t>
            </a:r>
            <a:r>
              <a:rPr lang="en-US" smtClean="0"/>
              <a:t>= frequensi, yaitu jumlah siklus gelombang yang melalui </a:t>
            </a:r>
            <a:r>
              <a:rPr lang="en-US" smtClean="0"/>
              <a:t>satu </a:t>
            </a:r>
            <a:r>
              <a:rPr lang="en-US" smtClean="0"/>
              <a:t>titik</a:t>
            </a:r>
            <a:r>
              <a:rPr lang="id-ID" smtClean="0"/>
              <a:t> 		      </a:t>
            </a:r>
            <a:r>
              <a:rPr lang="en-US" smtClean="0"/>
              <a:t>tiap</a:t>
            </a:r>
            <a:r>
              <a:rPr lang="id-ID" smtClean="0"/>
              <a:t> </a:t>
            </a:r>
            <a:r>
              <a:rPr lang="en-US" smtClean="0"/>
              <a:t>detik</a:t>
            </a:r>
            <a:r>
              <a:rPr lang="en-US" smtClean="0"/>
              <a:t>, dalam H</a:t>
            </a:r>
            <a:r>
              <a:rPr lang="id-ID" smtClean="0"/>
              <a:t>z</a:t>
            </a:r>
            <a:endParaRPr lang="en-US" smtClean="0"/>
          </a:p>
          <a:p>
            <a:pPr algn="just">
              <a:lnSpc>
                <a:spcPct val="150000"/>
              </a:lnSpc>
            </a:pPr>
            <a:endParaRPr lang="en-US" smtClean="0"/>
          </a:p>
          <a:p>
            <a:endParaRPr lang="en-US"/>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5" y="352063"/>
            <a:ext cx="10515600" cy="826866"/>
          </a:xfrm>
        </p:spPr>
        <p:txBody>
          <a:bodyPr>
            <a:normAutofit/>
          </a:bodyPr>
          <a:lstStyle/>
          <a:p>
            <a:pPr algn="ctr"/>
            <a:r>
              <a:rPr lang="id-ID" smtClean="0">
                <a:latin typeface="Arial Rounded MT Bold" pitchFamily="34" charset="0"/>
              </a:rPr>
              <a:t>Teori Kuantum</a:t>
            </a:r>
            <a:endParaRPr lang="en-US"/>
          </a:p>
        </p:txBody>
      </p:sp>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14" name="Picture 13" descr="main-qimg-9626b176515a444845323b5dcb958b6e.gif"/>
          <p:cNvPicPr>
            <a:picLocks noChangeAspect="1"/>
          </p:cNvPicPr>
          <p:nvPr/>
        </p:nvPicPr>
        <p:blipFill>
          <a:blip r:embed="rId5"/>
          <a:stretch>
            <a:fillRect/>
          </a:stretch>
        </p:blipFill>
        <p:spPr>
          <a:xfrm>
            <a:off x="171721" y="1484811"/>
            <a:ext cx="5079547" cy="2643052"/>
          </a:xfrm>
          <a:prstGeom prst="rect">
            <a:avLst/>
          </a:prstGeom>
        </p:spPr>
      </p:pic>
      <p:sp>
        <p:nvSpPr>
          <p:cNvPr id="17" name="TextBox 16"/>
          <p:cNvSpPr txBox="1"/>
          <p:nvPr/>
        </p:nvSpPr>
        <p:spPr>
          <a:xfrm>
            <a:off x="65315" y="4085335"/>
            <a:ext cx="5342709" cy="3046988"/>
          </a:xfrm>
          <a:prstGeom prst="rect">
            <a:avLst/>
          </a:prstGeom>
          <a:noFill/>
        </p:spPr>
        <p:txBody>
          <a:bodyPr wrap="square" rtlCol="0">
            <a:spAutoFit/>
          </a:bodyPr>
          <a:lstStyle/>
          <a:p>
            <a:pPr algn="just">
              <a:lnSpc>
                <a:spcPct val="150000"/>
              </a:lnSpc>
            </a:pPr>
            <a:r>
              <a:rPr lang="en-US" sz="1600" smtClean="0"/>
              <a:t>Teori kuantum juga disebut teori partikel, Dalam teori ini dinyatakan bahwa spektrum elektromagnetik terdiri dari bagian – bagian kecil berkesinambungan yang disebut “Photon” atau “Quanta”. </a:t>
            </a:r>
          </a:p>
          <a:p>
            <a:pPr algn="just">
              <a:lnSpc>
                <a:spcPct val="150000"/>
              </a:lnSpc>
            </a:pPr>
            <a:r>
              <a:rPr lang="en-US" sz="1600" smtClean="0"/>
              <a:t>Tenaga kuantum dapat dinyatakan dengan formula sebagai berikut : </a:t>
            </a:r>
          </a:p>
          <a:p>
            <a:pPr algn="ctr">
              <a:lnSpc>
                <a:spcPct val="150000"/>
              </a:lnSpc>
            </a:pPr>
            <a:r>
              <a:rPr lang="en-US" sz="2000" b="1" smtClean="0"/>
              <a:t>E = h v</a:t>
            </a:r>
            <a:endParaRPr lang="en-US" sz="2000" smtClean="0"/>
          </a:p>
          <a:p>
            <a:endParaRPr lang="en-US"/>
          </a:p>
        </p:txBody>
      </p:sp>
      <p:sp>
        <p:nvSpPr>
          <p:cNvPr id="18" name="TextBox 17"/>
          <p:cNvSpPr txBox="1"/>
          <p:nvPr/>
        </p:nvSpPr>
        <p:spPr>
          <a:xfrm>
            <a:off x="5525589" y="1489167"/>
            <a:ext cx="6113417" cy="5656650"/>
          </a:xfrm>
          <a:prstGeom prst="rect">
            <a:avLst/>
          </a:prstGeom>
          <a:noFill/>
        </p:spPr>
        <p:txBody>
          <a:bodyPr wrap="square" rtlCol="0">
            <a:spAutoFit/>
          </a:bodyPr>
          <a:lstStyle/>
          <a:p>
            <a:pPr algn="just">
              <a:lnSpc>
                <a:spcPct val="150000"/>
              </a:lnSpc>
            </a:pPr>
            <a:r>
              <a:rPr lang="en-US" smtClean="0">
                <a:solidFill>
                  <a:srgbClr val="FF0000"/>
                </a:solidFill>
              </a:rPr>
              <a:t>Bila v = c/λ, maka persamaan diatas menjadi </a:t>
            </a:r>
            <a:r>
              <a:rPr lang="en-US" smtClean="0">
                <a:solidFill>
                  <a:srgbClr val="FF0000"/>
                </a:solidFill>
              </a:rPr>
              <a:t>: </a:t>
            </a:r>
            <a:endParaRPr lang="id-ID" smtClean="0">
              <a:solidFill>
                <a:srgbClr val="FF0000"/>
              </a:solidFill>
            </a:endParaRPr>
          </a:p>
          <a:p>
            <a:pPr algn="just">
              <a:lnSpc>
                <a:spcPct val="150000"/>
              </a:lnSpc>
            </a:pPr>
            <a:endParaRPr lang="en-US" smtClean="0">
              <a:solidFill>
                <a:srgbClr val="FF0000"/>
              </a:solidFill>
            </a:endParaRPr>
          </a:p>
          <a:p>
            <a:pPr algn="ctr">
              <a:lnSpc>
                <a:spcPct val="150000"/>
              </a:lnSpc>
            </a:pPr>
            <a:r>
              <a:rPr lang="en-US" sz="2000" b="1" smtClean="0"/>
              <a:t>E = h c </a:t>
            </a:r>
            <a:r>
              <a:rPr lang="en-US" sz="2000" b="1" smtClean="0"/>
              <a:t>/ </a:t>
            </a:r>
            <a:r>
              <a:rPr lang="en-US" sz="2000" b="1" smtClean="0"/>
              <a:t>λ</a:t>
            </a:r>
            <a:endParaRPr lang="id-ID" sz="2000" b="1" smtClean="0"/>
          </a:p>
          <a:p>
            <a:pPr algn="ctr">
              <a:lnSpc>
                <a:spcPct val="150000"/>
              </a:lnSpc>
            </a:pPr>
            <a:endParaRPr lang="en-US" sz="2000" smtClean="0"/>
          </a:p>
          <a:p>
            <a:pPr algn="just">
              <a:lnSpc>
                <a:spcPct val="150000"/>
              </a:lnSpc>
            </a:pPr>
            <a:r>
              <a:rPr lang="en-US" smtClean="0"/>
              <a:t>Berdasarkan persamaan ini maka dapat diketahui bahwa tenaga kuantum berbanding terbalik terhadap panjang gelombang. Semakin besar panjang gelombang, semakin kecil tenaga kuantum, sehingga penggunaan dalam Remote Sensing untuk mengidentifikasi obyek yang mempunyai ukuran kecil dan luasan yang kecil dapat dilakukan dengan tenaga kuantum yang besar dengan kata lain resolusi spasial pada spektrum tampak akan tampak lebih halus.</a:t>
            </a:r>
          </a:p>
          <a:p>
            <a:endParaRPr lang="en-US"/>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5" y="352063"/>
            <a:ext cx="10515600" cy="826866"/>
          </a:xfrm>
        </p:spPr>
        <p:txBody>
          <a:bodyPr>
            <a:normAutofit/>
          </a:bodyPr>
          <a:lstStyle/>
          <a:p>
            <a:pPr lvl="0" algn="ctr"/>
            <a:r>
              <a:rPr lang="id-ID" sz="2400" b="1" smtClean="0"/>
              <a:t>HUKUM PLANCK, HUKUM STEFAN-BOLTZMAN, DAN HUKUM WIEN</a:t>
            </a:r>
            <a:r>
              <a:rPr lang="en-US" sz="2400" smtClean="0"/>
              <a:t/>
            </a:r>
            <a:br>
              <a:rPr lang="en-US" sz="2400" smtClean="0"/>
            </a:br>
            <a:endParaRPr lang="en-US" sz="2400"/>
          </a:p>
        </p:txBody>
      </p:sp>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pic>
        <p:nvPicPr>
          <p:cNvPr id="2050" name="Picture 2" descr="https://iphincow.com/wp-content/uploads/2018/04/Max-Planck.gif"/>
          <p:cNvPicPr>
            <a:picLocks noChangeAspect="1" noChangeArrowheads="1"/>
          </p:cNvPicPr>
          <p:nvPr/>
        </p:nvPicPr>
        <p:blipFill>
          <a:blip r:embed="rId5"/>
          <a:srcRect/>
          <a:stretch>
            <a:fillRect/>
          </a:stretch>
        </p:blipFill>
        <p:spPr bwMode="auto">
          <a:xfrm>
            <a:off x="260079" y="1629274"/>
            <a:ext cx="2914195" cy="1631950"/>
          </a:xfrm>
          <a:prstGeom prst="rect">
            <a:avLst/>
          </a:prstGeom>
          <a:noFill/>
        </p:spPr>
      </p:pic>
      <p:pic>
        <p:nvPicPr>
          <p:cNvPr id="13" name="Picture 12" descr="ludwig-boltzmann.gif"/>
          <p:cNvPicPr>
            <a:picLocks noChangeAspect="1"/>
          </p:cNvPicPr>
          <p:nvPr/>
        </p:nvPicPr>
        <p:blipFill>
          <a:blip r:embed="rId6"/>
          <a:stretch>
            <a:fillRect/>
          </a:stretch>
        </p:blipFill>
        <p:spPr>
          <a:xfrm>
            <a:off x="4903879" y="1547541"/>
            <a:ext cx="1651011" cy="1927180"/>
          </a:xfrm>
          <a:prstGeom prst="rect">
            <a:avLst/>
          </a:prstGeom>
        </p:spPr>
      </p:pic>
      <p:pic>
        <p:nvPicPr>
          <p:cNvPr id="2052" name="Picture 4" descr="MATERI DAN SOAL IPA UNTUK SMA: HUKUM PERGESERAN WIEN DAN TEORI SPEKTRUM  BENDA HITAM"/>
          <p:cNvPicPr>
            <a:picLocks noChangeAspect="1" noChangeArrowheads="1"/>
          </p:cNvPicPr>
          <p:nvPr/>
        </p:nvPicPr>
        <p:blipFill>
          <a:blip r:embed="rId7"/>
          <a:srcRect/>
          <a:stretch>
            <a:fillRect/>
          </a:stretch>
        </p:blipFill>
        <p:spPr bwMode="auto">
          <a:xfrm>
            <a:off x="7993289" y="1600518"/>
            <a:ext cx="3839675" cy="2017894"/>
          </a:xfrm>
          <a:prstGeom prst="rect">
            <a:avLst/>
          </a:prstGeom>
          <a:noFill/>
        </p:spPr>
      </p:pic>
      <p:sp>
        <p:nvSpPr>
          <p:cNvPr id="16" name="TextBox 15"/>
          <p:cNvSpPr txBox="1"/>
          <p:nvPr/>
        </p:nvSpPr>
        <p:spPr>
          <a:xfrm>
            <a:off x="261258" y="3344093"/>
            <a:ext cx="3474720" cy="2677656"/>
          </a:xfrm>
          <a:prstGeom prst="rect">
            <a:avLst/>
          </a:prstGeom>
          <a:noFill/>
        </p:spPr>
        <p:txBody>
          <a:bodyPr wrap="square" rtlCol="0">
            <a:spAutoFit/>
          </a:bodyPr>
          <a:lstStyle/>
          <a:p>
            <a:pPr algn="just">
              <a:lnSpc>
                <a:spcPct val="150000"/>
              </a:lnSpc>
            </a:pPr>
            <a:r>
              <a:rPr lang="en-US" sz="1400" smtClean="0"/>
              <a:t>Panas atau tenaga kinetik merupakan akibat gerakan partikel suatu benda secara acak. Gerakannya berhenti bila suhu bendanya sebesar 0</a:t>
            </a:r>
            <a:r>
              <a:rPr lang="en-US" sz="1200" smtClean="0"/>
              <a:t>0</a:t>
            </a:r>
            <a:r>
              <a:rPr lang="en-US" sz="1400" smtClean="0"/>
              <a:t> K atau -273</a:t>
            </a:r>
            <a:r>
              <a:rPr lang="en-US" sz="1100" smtClean="0"/>
              <a:t>0</a:t>
            </a:r>
            <a:r>
              <a:rPr lang="en-US" sz="1400" smtClean="0"/>
              <a:t>K yang sering disebut suhu nol derajat absolut</a:t>
            </a:r>
            <a:r>
              <a:rPr lang="en-US" sz="1400" smtClean="0"/>
              <a:t>. </a:t>
            </a:r>
            <a:r>
              <a:rPr lang="en-US" sz="1400" smtClean="0"/>
              <a:t>Jumlah tenaga yang dipancarkan dari tiap obyek dapat dihitung dengan menggunakan hukum Plank, yang ditulis dengan rumus </a:t>
            </a:r>
            <a:endParaRPr lang="en-US" sz="1400"/>
          </a:p>
        </p:txBody>
      </p:sp>
      <p:pic>
        <p:nvPicPr>
          <p:cNvPr id="17" name="Picture 16"/>
          <p:cNvPicPr/>
          <p:nvPr/>
        </p:nvPicPr>
        <p:blipFill>
          <a:blip r:embed="rId8"/>
          <a:srcRect l="41506" t="52707" r="33654" b="29344"/>
          <a:stretch>
            <a:fillRect/>
          </a:stretch>
        </p:blipFill>
        <p:spPr bwMode="auto">
          <a:xfrm>
            <a:off x="1045029" y="5956663"/>
            <a:ext cx="1854926" cy="627017"/>
          </a:xfrm>
          <a:prstGeom prst="rect">
            <a:avLst/>
          </a:prstGeom>
          <a:noFill/>
          <a:ln w="9525">
            <a:noFill/>
            <a:miter lim="800000"/>
            <a:headEnd/>
            <a:tailEnd/>
          </a:ln>
        </p:spPr>
      </p:pic>
      <p:sp>
        <p:nvSpPr>
          <p:cNvPr id="18" name="TextBox 17"/>
          <p:cNvSpPr txBox="1"/>
          <p:nvPr/>
        </p:nvSpPr>
        <p:spPr>
          <a:xfrm>
            <a:off x="4428308" y="3592286"/>
            <a:ext cx="2978331" cy="1661993"/>
          </a:xfrm>
          <a:prstGeom prst="rect">
            <a:avLst/>
          </a:prstGeom>
          <a:noFill/>
        </p:spPr>
        <p:txBody>
          <a:bodyPr wrap="square" rtlCol="0">
            <a:spAutoFit/>
          </a:bodyPr>
          <a:lstStyle/>
          <a:p>
            <a:pPr algn="just">
              <a:lnSpc>
                <a:spcPct val="150000"/>
              </a:lnSpc>
            </a:pPr>
            <a:r>
              <a:rPr lang="en-US" sz="1400" smtClean="0"/>
              <a:t>Jumlah tenaga yang dipancarkan ini sama dengan yang diperhitungkan dengan formula Stefan – Boltzmann (Hukum Stefan – Boltzmann) yaitu :</a:t>
            </a:r>
          </a:p>
          <a:p>
            <a:endParaRPr lang="en-US"/>
          </a:p>
        </p:txBody>
      </p:sp>
      <p:pic>
        <p:nvPicPr>
          <p:cNvPr id="2053" name="Picture 5"/>
          <p:cNvPicPr>
            <a:picLocks noChangeAspect="1" noChangeArrowheads="1"/>
          </p:cNvPicPr>
          <p:nvPr/>
        </p:nvPicPr>
        <p:blipFill>
          <a:blip r:embed="rId9"/>
          <a:srcRect l="39997" t="31544" r="35665" b="56376"/>
          <a:stretch>
            <a:fillRect/>
          </a:stretch>
        </p:blipFill>
        <p:spPr bwMode="auto">
          <a:xfrm>
            <a:off x="3788230" y="5029199"/>
            <a:ext cx="3931923" cy="1097281"/>
          </a:xfrm>
          <a:prstGeom prst="rect">
            <a:avLst/>
          </a:prstGeom>
          <a:noFill/>
          <a:ln w="9525">
            <a:noFill/>
            <a:miter lim="800000"/>
            <a:headEnd/>
            <a:tailEnd/>
          </a:ln>
          <a:effectLst/>
        </p:spPr>
      </p:pic>
      <p:sp>
        <p:nvSpPr>
          <p:cNvPr id="19" name="TextBox 18"/>
          <p:cNvSpPr txBox="1"/>
          <p:nvPr/>
        </p:nvSpPr>
        <p:spPr>
          <a:xfrm>
            <a:off x="7981406" y="3827417"/>
            <a:ext cx="3801291" cy="2169825"/>
          </a:xfrm>
          <a:prstGeom prst="rect">
            <a:avLst/>
          </a:prstGeom>
          <a:noFill/>
        </p:spPr>
        <p:txBody>
          <a:bodyPr wrap="square" rtlCol="0">
            <a:spAutoFit/>
          </a:bodyPr>
          <a:lstStyle/>
          <a:p>
            <a:pPr algn="just">
              <a:lnSpc>
                <a:spcPct val="150000"/>
              </a:lnSpc>
            </a:pPr>
            <a:r>
              <a:rPr lang="en-US" sz="1400" smtClean="0"/>
              <a:t>Hubungan antara pancaran maksimum, panjang gelombang dan suhu dinyatakan dalam Hukum Pergeseran Wien. Persamaan Hukum Pergeseran Wien dirumuskan sebagai </a:t>
            </a:r>
            <a:r>
              <a:rPr lang="en-US" sz="1400" smtClean="0"/>
              <a:t>berikut </a:t>
            </a:r>
            <a:r>
              <a:rPr lang="id-ID" sz="1400" smtClean="0"/>
              <a:t> : </a:t>
            </a:r>
          </a:p>
          <a:p>
            <a:pPr algn="ctr">
              <a:lnSpc>
                <a:spcPct val="150000"/>
              </a:lnSpc>
            </a:pPr>
            <a:r>
              <a:rPr lang="en-US" sz="2000" b="1" smtClean="0"/>
              <a:t>λm = A/T</a:t>
            </a:r>
          </a:p>
          <a:p>
            <a:pPr algn="just">
              <a:lnSpc>
                <a:spcPct val="150000"/>
              </a:lnSpc>
            </a:pPr>
            <a:endParaRPr lang="id-ID" sz="1400" smtClean="0"/>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5" y="561069"/>
            <a:ext cx="10515600" cy="826866"/>
          </a:xfrm>
        </p:spPr>
        <p:txBody>
          <a:bodyPr>
            <a:normAutofit fontScale="90000"/>
          </a:bodyPr>
          <a:lstStyle/>
          <a:p>
            <a:pPr algn="ctr"/>
            <a:r>
              <a:rPr lang="id-ID" sz="3100" b="1" smtClean="0"/>
              <a:t>SISTEM REMOTE SENSING </a:t>
            </a:r>
            <a:r>
              <a:rPr lang="en-US" sz="3100" smtClean="0"/>
              <a:t/>
            </a:r>
            <a:br>
              <a:rPr lang="en-US" sz="3100" smtClean="0"/>
            </a:br>
            <a:r>
              <a:rPr lang="en-US" sz="2400" smtClean="0"/>
              <a:t/>
            </a:r>
            <a:br>
              <a:rPr lang="en-US" sz="2400" smtClean="0"/>
            </a:br>
            <a:endParaRPr lang="en-US" sz="2400"/>
          </a:p>
        </p:txBody>
      </p:sp>
      <p:sp>
        <p:nvSpPr>
          <p:cNvPr id="9" name="TextBox 8"/>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T E R M O D I N A M I K A</a:t>
            </a:r>
            <a:endParaRPr lang="en-US"/>
          </a:p>
        </p:txBody>
      </p:sp>
      <p:pic>
        <p:nvPicPr>
          <p:cNvPr id="10" name="Picture 9" descr="download.png"/>
          <p:cNvPicPr>
            <a:picLocks noChangeAspect="1"/>
          </p:cNvPicPr>
          <p:nvPr/>
        </p:nvPicPr>
        <p:blipFill>
          <a:blip r:embed="rId2"/>
          <a:stretch>
            <a:fillRect/>
          </a:stretch>
        </p:blipFill>
        <p:spPr>
          <a:xfrm>
            <a:off x="78376" y="65315"/>
            <a:ext cx="1271752" cy="806029"/>
          </a:xfrm>
          <a:prstGeom prst="rect">
            <a:avLst/>
          </a:prstGeom>
        </p:spPr>
      </p:pic>
      <p:pic>
        <p:nvPicPr>
          <p:cNvPr id="11" name="Picture 10" descr="Program Kampus Merdeka – Universitas Kristen Maranatha"/>
          <p:cNvPicPr>
            <a:picLocks noChangeAspect="1" noChangeArrowheads="1"/>
          </p:cNvPicPr>
          <p:nvPr/>
        </p:nvPicPr>
        <p:blipFill>
          <a:blip r:embed="rId3" cstate="print"/>
          <a:srcRect/>
          <a:stretch>
            <a:fillRect/>
          </a:stretch>
        </p:blipFill>
        <p:spPr bwMode="auto">
          <a:xfrm>
            <a:off x="1024306" y="152250"/>
            <a:ext cx="1096865" cy="617613"/>
          </a:xfrm>
          <a:prstGeom prst="rect">
            <a:avLst/>
          </a:prstGeom>
          <a:noFill/>
        </p:spPr>
      </p:pic>
      <p:pic>
        <p:nvPicPr>
          <p:cNvPr id="12" name="Picture 11" descr="fkip unila.png"/>
          <p:cNvPicPr>
            <a:picLocks noChangeAspect="1"/>
          </p:cNvPicPr>
          <p:nvPr/>
        </p:nvPicPr>
        <p:blipFill>
          <a:blip r:embed="rId4"/>
          <a:stretch>
            <a:fillRect/>
          </a:stretch>
        </p:blipFill>
        <p:spPr>
          <a:xfrm>
            <a:off x="11468633" y="78376"/>
            <a:ext cx="640638" cy="640638"/>
          </a:xfrm>
          <a:prstGeom prst="rect">
            <a:avLst/>
          </a:prstGeom>
        </p:spPr>
      </p:pic>
      <p:sp>
        <p:nvSpPr>
          <p:cNvPr id="10242" name="AutoShape 2" descr="FISIKA MENYENANGKAN: 20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KAKTUS.COM: Hukum Gau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9383486" y="6488668"/>
            <a:ext cx="2808514" cy="369332"/>
          </a:xfrm>
          <a:prstGeom prst="rect">
            <a:avLst/>
          </a:prstGeom>
          <a:solidFill>
            <a:schemeClr val="accent1">
              <a:lumMod val="60000"/>
              <a:lumOff val="40000"/>
            </a:schemeClr>
          </a:solidFill>
        </p:spPr>
        <p:txBody>
          <a:bodyPr wrap="square" rtlCol="0">
            <a:spAutoFit/>
          </a:bodyPr>
          <a:lstStyle/>
          <a:p>
            <a:pPr algn="ctr"/>
            <a:r>
              <a:rPr lang="id-ID" smtClean="0"/>
              <a:t> E L E K T R O D I N A M I K A</a:t>
            </a:r>
            <a:endParaRPr lang="en-US"/>
          </a:p>
        </p:txBody>
      </p:sp>
      <p:sp>
        <p:nvSpPr>
          <p:cNvPr id="20" name="TextBox 19"/>
          <p:cNvSpPr txBox="1"/>
          <p:nvPr/>
        </p:nvSpPr>
        <p:spPr>
          <a:xfrm>
            <a:off x="222069" y="1593669"/>
            <a:ext cx="11730445" cy="6047809"/>
          </a:xfrm>
          <a:prstGeom prst="rect">
            <a:avLst/>
          </a:prstGeom>
          <a:noFill/>
        </p:spPr>
        <p:txBody>
          <a:bodyPr wrap="square" rtlCol="0">
            <a:spAutoFit/>
          </a:bodyPr>
          <a:lstStyle/>
          <a:p>
            <a:pPr algn="just">
              <a:lnSpc>
                <a:spcPct val="150000"/>
              </a:lnSpc>
            </a:pPr>
            <a:r>
              <a:rPr lang="en-US" sz="1600" smtClean="0"/>
              <a:t>Sistem remote sensing disyaratkan harus ada sumber tenaga baik tenaga alamiah maupun buatan. Tenaga yang digunakan ini berupa gelombang elektromagnetik. Gelombang elektromagnetik ini mengenai obyek permukaan bumi yang kemudian dipantulkan ke sensor. Dapat juga berupa gelombang elektromagnetik dari obyek yang dipancarkan ke sensor. Seperti yang disebutkan diatas bahwa sumber utama tenaga alami adalah berupa tenaga matahari. Maka dengan demikian gelombang elektromagnetik ini memang dipancarkan oleh matahari, hanya saja pencapaian gelombang elektromagnetik ini ke permukaan bumi dipengaruhi oleh waktu (jam, musim), lokasi dan kondisi cuaca</a:t>
            </a:r>
            <a:r>
              <a:rPr lang="en-US" sz="1600" smtClean="0"/>
              <a:t>. </a:t>
            </a:r>
            <a:r>
              <a:rPr lang="en-US" sz="1600" smtClean="0"/>
              <a:t>Jumlah tenaga yang mencapai bumi dapat disajikan dalam formula :</a:t>
            </a:r>
          </a:p>
          <a:p>
            <a:pPr algn="ctr">
              <a:lnSpc>
                <a:spcPct val="150000"/>
              </a:lnSpc>
            </a:pPr>
            <a:r>
              <a:rPr lang="en-US" sz="2000" b="1" smtClean="0"/>
              <a:t>E = f {w, l, </a:t>
            </a:r>
            <a:r>
              <a:rPr lang="en-US" sz="2000" b="1" smtClean="0"/>
              <a:t>c</a:t>
            </a:r>
            <a:r>
              <a:rPr lang="en-US" sz="2000" b="1" smtClean="0"/>
              <a:t>}</a:t>
            </a:r>
            <a:endParaRPr lang="id-ID" sz="2000" b="1" smtClean="0"/>
          </a:p>
          <a:p>
            <a:pPr algn="just">
              <a:lnSpc>
                <a:spcPct val="150000"/>
              </a:lnSpc>
            </a:pPr>
            <a:r>
              <a:rPr lang="en-US" sz="1600" smtClean="0"/>
              <a:t>Daya pantul obyek, suhu obyek, dan daya pancar obyek merupakan karakteristik spektral obyek.. Uraian singkat ini dapat diwujudkan dalam formula sebagai </a:t>
            </a:r>
            <a:r>
              <a:rPr lang="en-US" sz="1600" smtClean="0"/>
              <a:t>berikut </a:t>
            </a:r>
            <a:r>
              <a:rPr lang="en-US" sz="1600" smtClean="0"/>
              <a:t>:</a:t>
            </a:r>
            <a:r>
              <a:rPr lang="id-ID" sz="1600" smtClean="0"/>
              <a:t> </a:t>
            </a:r>
          </a:p>
          <a:p>
            <a:pPr algn="ctr">
              <a:lnSpc>
                <a:spcPct val="150000"/>
              </a:lnSpc>
            </a:pPr>
            <a:r>
              <a:rPr lang="en-US" sz="2000" b="1" smtClean="0"/>
              <a:t>e</a:t>
            </a:r>
            <a:r>
              <a:rPr lang="en-US" sz="2000" b="1" baseline="-25000" smtClean="0"/>
              <a:t>r</a:t>
            </a:r>
            <a:r>
              <a:rPr lang="en-US" sz="2000" b="1" smtClean="0"/>
              <a:t> = f(E, p)</a:t>
            </a:r>
            <a:endParaRPr lang="en-US" sz="2000" smtClean="0"/>
          </a:p>
          <a:p>
            <a:pPr algn="ctr">
              <a:lnSpc>
                <a:spcPct val="150000"/>
              </a:lnSpc>
            </a:pPr>
            <a:r>
              <a:rPr lang="id-ID" sz="1600" smtClean="0"/>
              <a:t>Keterangan : 	</a:t>
            </a:r>
            <a:r>
              <a:rPr lang="en-US" sz="1600" smtClean="0"/>
              <a:t>e</a:t>
            </a:r>
            <a:r>
              <a:rPr lang="en-US" sz="1600" baseline="-25000" smtClean="0"/>
              <a:t>r</a:t>
            </a:r>
            <a:r>
              <a:rPr lang="en-US" sz="1600" smtClean="0"/>
              <a:t> = tenaga pantulan.  E= tenaga yang mencapai obyek </a:t>
            </a:r>
            <a:r>
              <a:rPr lang="id-ID" sz="1600" smtClean="0"/>
              <a:t>,     </a:t>
            </a:r>
            <a:r>
              <a:rPr lang="en-US" sz="1600" smtClean="0"/>
              <a:t>p= </a:t>
            </a:r>
            <a:r>
              <a:rPr lang="en-US" sz="1600" smtClean="0"/>
              <a:t>daya </a:t>
            </a:r>
            <a:r>
              <a:rPr lang="en-US" sz="1600" smtClean="0"/>
              <a:t>pantul</a:t>
            </a:r>
            <a:endParaRPr lang="en-US" sz="1600" smtClean="0"/>
          </a:p>
          <a:p>
            <a:pPr algn="ctr">
              <a:lnSpc>
                <a:spcPct val="150000"/>
              </a:lnSpc>
            </a:pPr>
            <a:r>
              <a:rPr lang="en-US" sz="2000" b="1" smtClean="0"/>
              <a:t>e</a:t>
            </a:r>
            <a:r>
              <a:rPr lang="en-US" sz="2000" b="1" baseline="-25000" smtClean="0"/>
              <a:t>p</a:t>
            </a:r>
            <a:r>
              <a:rPr lang="en-US" sz="2000" b="1" smtClean="0"/>
              <a:t> = f(T, d)</a:t>
            </a:r>
            <a:endParaRPr lang="en-US" sz="2000" smtClean="0"/>
          </a:p>
          <a:p>
            <a:pPr algn="ctr">
              <a:lnSpc>
                <a:spcPct val="150000"/>
              </a:lnSpc>
            </a:pPr>
            <a:endParaRPr lang="en-US" smtClean="0"/>
          </a:p>
          <a:p>
            <a:pPr algn="just">
              <a:lnSpc>
                <a:spcPct val="150000"/>
              </a:lnSpc>
            </a:pPr>
            <a:endParaRPr lang="en-US" smtClean="0"/>
          </a:p>
          <a:p>
            <a:pPr algn="just">
              <a:lnSpc>
                <a:spcPct val="150000"/>
              </a:lnSpc>
            </a:pPr>
            <a:endParaRPr lang="en-US"/>
          </a:p>
        </p:txBody>
      </p:sp>
    </p:spTree>
    <p:extLst>
      <p:ext uri="{BB962C8B-B14F-4D97-AF65-F5344CB8AC3E}">
        <p14:creationId xmlns="" xmlns:p14="http://schemas.microsoft.com/office/powerpoint/2010/main" val="409523633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6261</TotalTime>
  <Words>1169</Words>
  <Application>Microsoft Office PowerPoint</Application>
  <PresentationFormat>Custom</PresentationFormat>
  <Paragraphs>68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Teori Gelombang Elektromagnetik</vt:lpstr>
      <vt:lpstr>Slide 3</vt:lpstr>
      <vt:lpstr>Spektrum Elektromagnetik</vt:lpstr>
      <vt:lpstr>PANTULAN, HAMBURAN, DAN SERAPAN GELOMBANG ELEKTROMAGNETIK </vt:lpstr>
      <vt:lpstr>TEORI MAXWELL</vt:lpstr>
      <vt:lpstr>Teori Kuantum</vt:lpstr>
      <vt:lpstr>HUKUM PLANCK, HUKUM STEFAN-BOLTZMAN, DAN HUKUM WIEN </vt:lpstr>
      <vt:lpstr>SISTEM REMOTE SENSING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93</cp:revision>
  <dcterms:created xsi:type="dcterms:W3CDTF">2018-02-24T14:41:55Z</dcterms:created>
  <dcterms:modified xsi:type="dcterms:W3CDTF">2022-06-29T12:30:51Z</dcterms:modified>
</cp:coreProperties>
</file>