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0"/>
  </p:notesMasterIdLst>
  <p:handoutMasterIdLst>
    <p:handoutMasterId r:id="rId21"/>
  </p:handoutMasterIdLst>
  <p:sldIdLst>
    <p:sldId id="274" r:id="rId4"/>
    <p:sldId id="357" r:id="rId5"/>
    <p:sldId id="277" r:id="rId6"/>
    <p:sldId id="373" r:id="rId7"/>
    <p:sldId id="358" r:id="rId8"/>
    <p:sldId id="374" r:id="rId9"/>
    <p:sldId id="375" r:id="rId10"/>
    <p:sldId id="359" r:id="rId11"/>
    <p:sldId id="360" r:id="rId12"/>
    <p:sldId id="361" r:id="rId13"/>
    <p:sldId id="362" r:id="rId14"/>
    <p:sldId id="363" r:id="rId15"/>
    <p:sldId id="376" r:id="rId16"/>
    <p:sldId id="377" r:id="rId17"/>
    <p:sldId id="378" r:id="rId18"/>
    <p:sldId id="3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76"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3" autoAdjust="0"/>
    <p:restoredTop sz="42171" autoAdjust="0"/>
  </p:normalViewPr>
  <p:slideViewPr>
    <p:cSldViewPr snapToGrid="0" showGuides="1">
      <p:cViewPr varScale="1">
        <p:scale>
          <a:sx n="37" d="100"/>
          <a:sy n="37" d="100"/>
        </p:scale>
        <p:origin x="-84" y="-504"/>
      </p:cViewPr>
      <p:guideLst>
        <p:guide orient="horz" pos="2376"/>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5388845683813"/>
          <c:y val="7.142297267895549E-2"/>
          <c:w val="0.75749222308632369"/>
          <c:h val="0.90179341256643619"/>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strRef>
              <c:f>Sheet1!$A$2</c:f>
              <c:strCache>
                <c:ptCount val="1"/>
                <c:pt idx="0">
                  <c:v>Category 1</c:v>
                </c:pt>
              </c:strCache>
            </c:strRef>
          </c:cat>
          <c:val>
            <c:numRef>
              <c:f>Sheet1!$B$2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5C44-4B4C-8039-13619297B01A}"/>
            </c:ext>
          </c:extLst>
        </c:ser>
        <c:ser>
          <c:idx val="1"/>
          <c:order val="1"/>
          <c:tx>
            <c:strRef>
              <c:f>Sheet1!$C$1</c:f>
              <c:strCache>
                <c:ptCount val="1"/>
                <c:pt idx="0">
                  <c:v>Series 2</c:v>
                </c:pt>
              </c:strCache>
            </c:strRef>
          </c:tx>
          <c:spPr>
            <a:solidFill>
              <a:schemeClr val="accent3"/>
            </a:solidFill>
          </c:spPr>
          <c:invertIfNegative val="0"/>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5C44-4B4C-8039-13619297B01A}"/>
            </c:ext>
          </c:extLst>
        </c:ser>
        <c:ser>
          <c:idx val="2"/>
          <c:order val="2"/>
          <c:tx>
            <c:strRef>
              <c:f>Sheet1!$D$1</c:f>
              <c:strCache>
                <c:ptCount val="1"/>
                <c:pt idx="0">
                  <c:v>Series 3</c:v>
                </c:pt>
              </c:strCache>
            </c:strRef>
          </c:tx>
          <c:spPr>
            <a:solidFill>
              <a:schemeClr val="accent2"/>
            </a:solidFill>
          </c:spPr>
          <c:invertIfNegative val="0"/>
          <c:cat>
            <c:strRef>
              <c:f>Sheet1!$A$2</c:f>
              <c:strCache>
                <c:ptCount val="1"/>
                <c:pt idx="0">
                  <c:v>Category 1</c:v>
                </c:pt>
              </c:strCache>
            </c:strRef>
          </c:cat>
          <c:val>
            <c:numRef>
              <c:f>Sheet1!$D$2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2-5C44-4B4C-8039-13619297B01A}"/>
            </c:ext>
          </c:extLst>
        </c:ser>
        <c:ser>
          <c:idx val="3"/>
          <c:order val="3"/>
          <c:tx>
            <c:strRef>
              <c:f>Sheet1!$E$1</c:f>
              <c:strCache>
                <c:ptCount val="1"/>
                <c:pt idx="0">
                  <c:v>Series 4</c:v>
                </c:pt>
              </c:strCache>
            </c:strRef>
          </c:tx>
          <c:spPr>
            <a:solidFill>
              <a:schemeClr val="accent4"/>
            </a:solidFill>
          </c:spPr>
          <c:invertIfNegative val="0"/>
          <c:cat>
            <c:strRef>
              <c:f>Sheet1!$A$2</c:f>
              <c:strCache>
                <c:ptCount val="1"/>
                <c:pt idx="0">
                  <c:v>Category 1</c:v>
                </c:pt>
              </c:strCache>
            </c:strRef>
          </c:cat>
          <c:val>
            <c:numRef>
              <c:f>Sheet1!$E$2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3-5C44-4B4C-8039-13619297B01A}"/>
            </c:ext>
          </c:extLst>
        </c:ser>
        <c:ser>
          <c:idx val="4"/>
          <c:order val="4"/>
          <c:tx>
            <c:strRef>
              <c:f>Sheet1!$F$1</c:f>
              <c:strCache>
                <c:ptCount val="1"/>
                <c:pt idx="0">
                  <c:v>Series 5</c:v>
                </c:pt>
              </c:strCache>
            </c:strRef>
          </c:tx>
          <c:spPr>
            <a:solidFill>
              <a:schemeClr val="accent5"/>
            </a:solidFill>
          </c:spPr>
          <c:invertIfNegative val="0"/>
          <c:cat>
            <c:strRef>
              <c:f>Sheet1!$A$2</c:f>
              <c:strCache>
                <c:ptCount val="1"/>
                <c:pt idx="0">
                  <c:v>Category 1</c:v>
                </c:pt>
              </c:strCache>
            </c:strRef>
          </c:cat>
          <c:val>
            <c:numRef>
              <c:f>Sheet1!$F$2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4-5C44-4B4C-8039-13619297B01A}"/>
            </c:ext>
          </c:extLst>
        </c:ser>
        <c:dLbls>
          <c:showLegendKey val="0"/>
          <c:showVal val="0"/>
          <c:showCatName val="0"/>
          <c:showSerName val="0"/>
          <c:showPercent val="0"/>
          <c:showBubbleSize val="0"/>
        </c:dLbls>
        <c:gapWidth val="150"/>
        <c:overlap val="-9"/>
        <c:axId val="55024640"/>
        <c:axId val="136742592"/>
      </c:barChart>
      <c:catAx>
        <c:axId val="55024640"/>
        <c:scaling>
          <c:orientation val="minMax"/>
        </c:scaling>
        <c:delete val="1"/>
        <c:axPos val="b"/>
        <c:numFmt formatCode="General" sourceLinked="0"/>
        <c:majorTickMark val="out"/>
        <c:minorTickMark val="none"/>
        <c:tickLblPos val="nextTo"/>
        <c:crossAx val="136742592"/>
        <c:crosses val="autoZero"/>
        <c:auto val="1"/>
        <c:lblAlgn val="ctr"/>
        <c:lblOffset val="100"/>
        <c:noMultiLvlLbl val="0"/>
      </c:catAx>
      <c:valAx>
        <c:axId val="136742592"/>
        <c:scaling>
          <c:orientation val="minMax"/>
        </c:scaling>
        <c:delete val="1"/>
        <c:axPos val="l"/>
        <c:numFmt formatCode="General" sourceLinked="1"/>
        <c:majorTickMark val="out"/>
        <c:minorTickMark val="none"/>
        <c:tickLblPos val="nextTo"/>
        <c:crossAx val="55024640"/>
        <c:crosses val="autoZero"/>
        <c:crossBetween val="between"/>
      </c:valAx>
      <c:spPr>
        <a:effectLst>
          <a:glow>
            <a:schemeClr val="accent1">
              <a:alpha val="0"/>
            </a:schemeClr>
          </a:glow>
        </a:effectLst>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5388845683813"/>
          <c:y val="7.142297267895549E-2"/>
          <c:w val="0.75749222308632369"/>
          <c:h val="0.90179341256643619"/>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strRef>
              <c:f>Sheet1!$A$2</c:f>
              <c:strCache>
                <c:ptCount val="1"/>
                <c:pt idx="0">
                  <c:v>Category 1</c:v>
                </c:pt>
              </c:strCache>
            </c:strRef>
          </c:cat>
          <c:val>
            <c:numRef>
              <c:f>Sheet1!$B$2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5C44-4B4C-8039-13619297B01A}"/>
            </c:ext>
          </c:extLst>
        </c:ser>
        <c:ser>
          <c:idx val="1"/>
          <c:order val="1"/>
          <c:tx>
            <c:strRef>
              <c:f>Sheet1!$C$1</c:f>
              <c:strCache>
                <c:ptCount val="1"/>
                <c:pt idx="0">
                  <c:v>Series 2</c:v>
                </c:pt>
              </c:strCache>
            </c:strRef>
          </c:tx>
          <c:spPr>
            <a:solidFill>
              <a:schemeClr val="accent3"/>
            </a:solidFill>
          </c:spPr>
          <c:invertIfNegative val="0"/>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5C44-4B4C-8039-13619297B01A}"/>
            </c:ext>
          </c:extLst>
        </c:ser>
        <c:ser>
          <c:idx val="2"/>
          <c:order val="2"/>
          <c:tx>
            <c:strRef>
              <c:f>Sheet1!$D$1</c:f>
              <c:strCache>
                <c:ptCount val="1"/>
                <c:pt idx="0">
                  <c:v>Series 3</c:v>
                </c:pt>
              </c:strCache>
            </c:strRef>
          </c:tx>
          <c:spPr>
            <a:solidFill>
              <a:schemeClr val="accent2"/>
            </a:solidFill>
          </c:spPr>
          <c:invertIfNegative val="0"/>
          <c:cat>
            <c:strRef>
              <c:f>Sheet1!$A$2</c:f>
              <c:strCache>
                <c:ptCount val="1"/>
                <c:pt idx="0">
                  <c:v>Category 1</c:v>
                </c:pt>
              </c:strCache>
            </c:strRef>
          </c:cat>
          <c:val>
            <c:numRef>
              <c:f>Sheet1!$D$2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2-5C44-4B4C-8039-13619297B01A}"/>
            </c:ext>
          </c:extLst>
        </c:ser>
        <c:ser>
          <c:idx val="3"/>
          <c:order val="3"/>
          <c:tx>
            <c:strRef>
              <c:f>Sheet1!$E$1</c:f>
              <c:strCache>
                <c:ptCount val="1"/>
                <c:pt idx="0">
                  <c:v>Series 4</c:v>
                </c:pt>
              </c:strCache>
            </c:strRef>
          </c:tx>
          <c:spPr>
            <a:solidFill>
              <a:schemeClr val="accent4"/>
            </a:solidFill>
          </c:spPr>
          <c:invertIfNegative val="0"/>
          <c:cat>
            <c:strRef>
              <c:f>Sheet1!$A$2</c:f>
              <c:strCache>
                <c:ptCount val="1"/>
                <c:pt idx="0">
                  <c:v>Category 1</c:v>
                </c:pt>
              </c:strCache>
            </c:strRef>
          </c:cat>
          <c:val>
            <c:numRef>
              <c:f>Sheet1!$E$2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3-5C44-4B4C-8039-13619297B01A}"/>
            </c:ext>
          </c:extLst>
        </c:ser>
        <c:ser>
          <c:idx val="4"/>
          <c:order val="4"/>
          <c:tx>
            <c:strRef>
              <c:f>Sheet1!$F$1</c:f>
              <c:strCache>
                <c:ptCount val="1"/>
                <c:pt idx="0">
                  <c:v>Series 5</c:v>
                </c:pt>
              </c:strCache>
            </c:strRef>
          </c:tx>
          <c:spPr>
            <a:solidFill>
              <a:schemeClr val="accent5"/>
            </a:solidFill>
          </c:spPr>
          <c:invertIfNegative val="0"/>
          <c:cat>
            <c:strRef>
              <c:f>Sheet1!$A$2</c:f>
              <c:strCache>
                <c:ptCount val="1"/>
                <c:pt idx="0">
                  <c:v>Category 1</c:v>
                </c:pt>
              </c:strCache>
            </c:strRef>
          </c:cat>
          <c:val>
            <c:numRef>
              <c:f>Sheet1!$F$2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4-5C44-4B4C-8039-13619297B01A}"/>
            </c:ext>
          </c:extLst>
        </c:ser>
        <c:dLbls>
          <c:showLegendKey val="0"/>
          <c:showVal val="0"/>
          <c:showCatName val="0"/>
          <c:showSerName val="0"/>
          <c:showPercent val="0"/>
          <c:showBubbleSize val="0"/>
        </c:dLbls>
        <c:gapWidth val="150"/>
        <c:overlap val="-9"/>
        <c:axId val="155850240"/>
        <c:axId val="589756608"/>
      </c:barChart>
      <c:catAx>
        <c:axId val="155850240"/>
        <c:scaling>
          <c:orientation val="minMax"/>
        </c:scaling>
        <c:delete val="1"/>
        <c:axPos val="b"/>
        <c:numFmt formatCode="General" sourceLinked="0"/>
        <c:majorTickMark val="out"/>
        <c:minorTickMark val="none"/>
        <c:tickLblPos val="nextTo"/>
        <c:crossAx val="589756608"/>
        <c:crosses val="autoZero"/>
        <c:auto val="1"/>
        <c:lblAlgn val="ctr"/>
        <c:lblOffset val="100"/>
        <c:noMultiLvlLbl val="0"/>
      </c:catAx>
      <c:valAx>
        <c:axId val="589756608"/>
        <c:scaling>
          <c:orientation val="minMax"/>
        </c:scaling>
        <c:delete val="1"/>
        <c:axPos val="l"/>
        <c:numFmt formatCode="General" sourceLinked="1"/>
        <c:majorTickMark val="out"/>
        <c:minorTickMark val="none"/>
        <c:tickLblPos val="nextTo"/>
        <c:crossAx val="155850240"/>
        <c:crosses val="autoZero"/>
        <c:crossBetween val="between"/>
      </c:valAx>
      <c:spPr>
        <a:effectLst>
          <a:glow>
            <a:schemeClr val="accent1">
              <a:alpha val="0"/>
            </a:schemeClr>
          </a:glow>
        </a:effectLst>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5388845683813"/>
          <c:y val="7.142297267895549E-2"/>
          <c:w val="0.75749222308632369"/>
          <c:h val="0.90179341256643619"/>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strRef>
              <c:f>Sheet1!$A$2</c:f>
              <c:strCache>
                <c:ptCount val="1"/>
                <c:pt idx="0">
                  <c:v>Category 1</c:v>
                </c:pt>
              </c:strCache>
            </c:strRef>
          </c:cat>
          <c:val>
            <c:numRef>
              <c:f>Sheet1!$B$2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5C44-4B4C-8039-13619297B01A}"/>
            </c:ext>
          </c:extLst>
        </c:ser>
        <c:ser>
          <c:idx val="1"/>
          <c:order val="1"/>
          <c:tx>
            <c:strRef>
              <c:f>Sheet1!$C$1</c:f>
              <c:strCache>
                <c:ptCount val="1"/>
                <c:pt idx="0">
                  <c:v>Series 2</c:v>
                </c:pt>
              </c:strCache>
            </c:strRef>
          </c:tx>
          <c:spPr>
            <a:solidFill>
              <a:schemeClr val="accent3"/>
            </a:solidFill>
          </c:spPr>
          <c:invertIfNegative val="0"/>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5C44-4B4C-8039-13619297B01A}"/>
            </c:ext>
          </c:extLst>
        </c:ser>
        <c:ser>
          <c:idx val="2"/>
          <c:order val="2"/>
          <c:tx>
            <c:strRef>
              <c:f>Sheet1!$D$1</c:f>
              <c:strCache>
                <c:ptCount val="1"/>
                <c:pt idx="0">
                  <c:v>Series 3</c:v>
                </c:pt>
              </c:strCache>
            </c:strRef>
          </c:tx>
          <c:spPr>
            <a:solidFill>
              <a:schemeClr val="accent2"/>
            </a:solidFill>
          </c:spPr>
          <c:invertIfNegative val="0"/>
          <c:cat>
            <c:strRef>
              <c:f>Sheet1!$A$2</c:f>
              <c:strCache>
                <c:ptCount val="1"/>
                <c:pt idx="0">
                  <c:v>Category 1</c:v>
                </c:pt>
              </c:strCache>
            </c:strRef>
          </c:cat>
          <c:val>
            <c:numRef>
              <c:f>Sheet1!$D$2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2-5C44-4B4C-8039-13619297B01A}"/>
            </c:ext>
          </c:extLst>
        </c:ser>
        <c:ser>
          <c:idx val="3"/>
          <c:order val="3"/>
          <c:tx>
            <c:strRef>
              <c:f>Sheet1!$E$1</c:f>
              <c:strCache>
                <c:ptCount val="1"/>
                <c:pt idx="0">
                  <c:v>Series 4</c:v>
                </c:pt>
              </c:strCache>
            </c:strRef>
          </c:tx>
          <c:spPr>
            <a:solidFill>
              <a:schemeClr val="accent4"/>
            </a:solidFill>
          </c:spPr>
          <c:invertIfNegative val="0"/>
          <c:cat>
            <c:strRef>
              <c:f>Sheet1!$A$2</c:f>
              <c:strCache>
                <c:ptCount val="1"/>
                <c:pt idx="0">
                  <c:v>Category 1</c:v>
                </c:pt>
              </c:strCache>
            </c:strRef>
          </c:cat>
          <c:val>
            <c:numRef>
              <c:f>Sheet1!$E$2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3-5C44-4B4C-8039-13619297B01A}"/>
            </c:ext>
          </c:extLst>
        </c:ser>
        <c:ser>
          <c:idx val="4"/>
          <c:order val="4"/>
          <c:tx>
            <c:strRef>
              <c:f>Sheet1!$F$1</c:f>
              <c:strCache>
                <c:ptCount val="1"/>
                <c:pt idx="0">
                  <c:v>Series 5</c:v>
                </c:pt>
              </c:strCache>
            </c:strRef>
          </c:tx>
          <c:spPr>
            <a:solidFill>
              <a:schemeClr val="accent5"/>
            </a:solidFill>
          </c:spPr>
          <c:invertIfNegative val="0"/>
          <c:cat>
            <c:strRef>
              <c:f>Sheet1!$A$2</c:f>
              <c:strCache>
                <c:ptCount val="1"/>
                <c:pt idx="0">
                  <c:v>Category 1</c:v>
                </c:pt>
              </c:strCache>
            </c:strRef>
          </c:cat>
          <c:val>
            <c:numRef>
              <c:f>Sheet1!$F$2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4-5C44-4B4C-8039-13619297B01A}"/>
            </c:ext>
          </c:extLst>
        </c:ser>
        <c:dLbls>
          <c:showLegendKey val="0"/>
          <c:showVal val="0"/>
          <c:showCatName val="0"/>
          <c:showSerName val="0"/>
          <c:showPercent val="0"/>
          <c:showBubbleSize val="0"/>
        </c:dLbls>
        <c:gapWidth val="150"/>
        <c:overlap val="-9"/>
        <c:axId val="131916800"/>
        <c:axId val="136746624"/>
      </c:barChart>
      <c:catAx>
        <c:axId val="131916800"/>
        <c:scaling>
          <c:orientation val="minMax"/>
        </c:scaling>
        <c:delete val="1"/>
        <c:axPos val="b"/>
        <c:numFmt formatCode="General" sourceLinked="0"/>
        <c:majorTickMark val="out"/>
        <c:minorTickMark val="none"/>
        <c:tickLblPos val="nextTo"/>
        <c:crossAx val="136746624"/>
        <c:crosses val="autoZero"/>
        <c:auto val="1"/>
        <c:lblAlgn val="ctr"/>
        <c:lblOffset val="100"/>
        <c:noMultiLvlLbl val="0"/>
      </c:catAx>
      <c:valAx>
        <c:axId val="136746624"/>
        <c:scaling>
          <c:orientation val="minMax"/>
        </c:scaling>
        <c:delete val="1"/>
        <c:axPos val="l"/>
        <c:numFmt formatCode="General" sourceLinked="1"/>
        <c:majorTickMark val="out"/>
        <c:minorTickMark val="none"/>
        <c:tickLblPos val="nextTo"/>
        <c:crossAx val="131916800"/>
        <c:crosses val="autoZero"/>
        <c:crossBetween val="between"/>
      </c:valAx>
      <c:spPr>
        <a:effectLst>
          <a:glow>
            <a:schemeClr val="accent1">
              <a:alpha val="0"/>
            </a:schemeClr>
          </a:glow>
        </a:effectLst>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B1A679-998D-4AF7-81DA-37EFC1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E181D35-00E6-4336-9842-DCA58DEBF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FCC57-32F4-4C75-82C6-C4434E09ABED}" type="datetimeFigureOut">
              <a:rPr lang="en-US" smtClean="0"/>
              <a:t>6/29/2022</a:t>
            </a:fld>
            <a:endParaRPr lang="en-US"/>
          </a:p>
        </p:txBody>
      </p:sp>
      <p:sp>
        <p:nvSpPr>
          <p:cNvPr id="4" name="Footer Placeholder 3">
            <a:extLst>
              <a:ext uri="{FF2B5EF4-FFF2-40B4-BE49-F238E27FC236}">
                <a16:creationId xmlns:a16="http://schemas.microsoft.com/office/drawing/2014/main" xmlns="" id="{9549A602-A569-4F70-B61A-37B22BDB6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1154D00-0949-4BF8-89D6-64723B689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333877-85D4-4704-8FE8-88CBC7A2CAA1}" type="slidenum">
              <a:rPr lang="en-US" smtClean="0"/>
              <a:t>‹#›</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D6E7-B569-4C85-92F0-D9173FFB3CB0}"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0E036-2AD3-40EE-8A71-C2A4E931E2BE}" type="slidenum">
              <a:rPr lang="en-US" smtClean="0"/>
              <a:t>‹#›</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0E036-2AD3-40EE-8A71-C2A4E931E2BE}" type="slidenum">
              <a:rPr lang="en-US" smtClean="0"/>
              <a:t>5</a:t>
            </a:fld>
            <a:endParaRPr lang="en-US"/>
          </a:p>
        </p:txBody>
      </p:sp>
    </p:spTree>
    <p:extLst>
      <p:ext uri="{BB962C8B-B14F-4D97-AF65-F5344CB8AC3E}">
        <p14:creationId xmlns:p14="http://schemas.microsoft.com/office/powerpoint/2010/main" val="320026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0E036-2AD3-40EE-8A71-C2A4E931E2BE}" type="slidenum">
              <a:rPr lang="en-US" smtClean="0"/>
              <a:t>6</a:t>
            </a:fld>
            <a:endParaRPr lang="en-US"/>
          </a:p>
        </p:txBody>
      </p:sp>
    </p:spTree>
    <p:extLst>
      <p:ext uri="{BB962C8B-B14F-4D97-AF65-F5344CB8AC3E}">
        <p14:creationId xmlns:p14="http://schemas.microsoft.com/office/powerpoint/2010/main" val="320026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0E036-2AD3-40EE-8A71-C2A4E931E2BE}" type="slidenum">
              <a:rPr lang="en-US" smtClean="0"/>
              <a:t>8</a:t>
            </a:fld>
            <a:endParaRPr lang="en-US"/>
          </a:p>
        </p:txBody>
      </p:sp>
    </p:spTree>
    <p:extLst>
      <p:ext uri="{BB962C8B-B14F-4D97-AF65-F5344CB8AC3E}">
        <p14:creationId xmlns:p14="http://schemas.microsoft.com/office/powerpoint/2010/main" val="3200261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xmlns=""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xmlns=""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xmlns=""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xmlns=""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xmlns=""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xmlns=""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xmlns=""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xmlns=""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xmlns=""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xmlns=""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xmlns=""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xmlns=""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xmlns=""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385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xmlns=""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Text Placeholder 9">
            <a:extLst>
              <a:ext uri="{FF2B5EF4-FFF2-40B4-BE49-F238E27FC236}">
                <a16:creationId xmlns:a16="http://schemas.microsoft.com/office/drawing/2014/main" xmlns=""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xmlns=""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xmlns=""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xmlns=""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55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MAGE AND CONTENTS LAYOUT_02">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xmlns="" id="{2A63685B-5063-4C41-9D58-B233215F828A}"/>
              </a:ext>
            </a:extLst>
          </p:cNvPr>
          <p:cNvGrpSpPr/>
          <p:nvPr userDrawn="1"/>
        </p:nvGrpSpPr>
        <p:grpSpPr>
          <a:xfrm>
            <a:off x="8914194" y="1702663"/>
            <a:ext cx="2307768" cy="2309828"/>
            <a:chOff x="8582298" y="2310847"/>
            <a:chExt cx="2026966" cy="2028775"/>
          </a:xfrm>
        </p:grpSpPr>
        <p:sp>
          <p:nvSpPr>
            <p:cNvPr id="10" name="Oval 9"/>
            <p:cNvSpPr/>
            <p:nvPr/>
          </p:nvSpPr>
          <p:spPr>
            <a:xfrm>
              <a:off x="8582298" y="2310847"/>
              <a:ext cx="2026966" cy="202877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Oval 11"/>
            <p:cNvSpPr/>
            <p:nvPr/>
          </p:nvSpPr>
          <p:spPr>
            <a:xfrm>
              <a:off x="10287809" y="2607228"/>
              <a:ext cx="205017" cy="20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5" name="그룹 4">
            <a:extLst>
              <a:ext uri="{FF2B5EF4-FFF2-40B4-BE49-F238E27FC236}">
                <a16:creationId xmlns:a16="http://schemas.microsoft.com/office/drawing/2014/main" xmlns="" id="{C14116F5-393E-4744-A622-A82EEA785FE3}"/>
              </a:ext>
            </a:extLst>
          </p:cNvPr>
          <p:cNvGrpSpPr/>
          <p:nvPr userDrawn="1"/>
        </p:nvGrpSpPr>
        <p:grpSpPr>
          <a:xfrm>
            <a:off x="925989" y="1702663"/>
            <a:ext cx="2307768" cy="2309828"/>
            <a:chOff x="853440" y="2310847"/>
            <a:chExt cx="2026966" cy="2028775"/>
          </a:xfrm>
        </p:grpSpPr>
        <p:sp>
          <p:nvSpPr>
            <p:cNvPr id="14" name="Oval 13"/>
            <p:cNvSpPr/>
            <p:nvPr/>
          </p:nvSpPr>
          <p:spPr>
            <a:xfrm>
              <a:off x="853440" y="2310847"/>
              <a:ext cx="2026966" cy="2028775"/>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Oval 14"/>
            <p:cNvSpPr/>
            <p:nvPr/>
          </p:nvSpPr>
          <p:spPr>
            <a:xfrm>
              <a:off x="2558951" y="2607228"/>
              <a:ext cx="205017" cy="205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 name="그룹 3">
            <a:extLst>
              <a:ext uri="{FF2B5EF4-FFF2-40B4-BE49-F238E27FC236}">
                <a16:creationId xmlns:a16="http://schemas.microsoft.com/office/drawing/2014/main" xmlns="" id="{06FEAAE9-970B-4450-A325-434A1A5C7E5D}"/>
              </a:ext>
            </a:extLst>
          </p:cNvPr>
          <p:cNvGrpSpPr/>
          <p:nvPr userDrawn="1"/>
        </p:nvGrpSpPr>
        <p:grpSpPr>
          <a:xfrm>
            <a:off x="4920091" y="1702663"/>
            <a:ext cx="2307768" cy="2309828"/>
            <a:chOff x="4717869" y="2310847"/>
            <a:chExt cx="2026966" cy="2028775"/>
          </a:xfrm>
        </p:grpSpPr>
        <p:sp>
          <p:nvSpPr>
            <p:cNvPr id="17" name="Oval 16"/>
            <p:cNvSpPr/>
            <p:nvPr/>
          </p:nvSpPr>
          <p:spPr>
            <a:xfrm>
              <a:off x="4717869" y="2310847"/>
              <a:ext cx="2026966" cy="2028775"/>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7"/>
            <p:cNvSpPr/>
            <p:nvPr/>
          </p:nvSpPr>
          <p:spPr>
            <a:xfrm>
              <a:off x="6423380" y="2607228"/>
              <a:ext cx="205017" cy="20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9" name="Picture Placeholder 2"/>
          <p:cNvSpPr>
            <a:spLocks noGrp="1"/>
          </p:cNvSpPr>
          <p:nvPr userDrawn="1">
            <p:ph type="pic" sz="quarter" idx="42" hasCustomPrompt="1"/>
          </p:nvPr>
        </p:nvSpPr>
        <p:spPr>
          <a:xfrm>
            <a:off x="1096182"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Picture Placeholder 2"/>
          <p:cNvSpPr>
            <a:spLocks noGrp="1"/>
          </p:cNvSpPr>
          <p:nvPr userDrawn="1">
            <p:ph type="pic" sz="quarter" idx="43" hasCustomPrompt="1"/>
          </p:nvPr>
        </p:nvSpPr>
        <p:spPr>
          <a:xfrm>
            <a:off x="5090284"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1" name="Picture Placeholder 2"/>
          <p:cNvSpPr>
            <a:spLocks noGrp="1"/>
          </p:cNvSpPr>
          <p:nvPr userDrawn="1">
            <p:ph type="pic" sz="quarter" idx="44" hasCustomPrompt="1"/>
          </p:nvPr>
        </p:nvSpPr>
        <p:spPr>
          <a:xfrm>
            <a:off x="9084387"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cxnSp>
        <p:nvCxnSpPr>
          <p:cNvPr id="3" name="Straight Connector 2"/>
          <p:cNvCxnSpPr/>
          <p:nvPr userDrawn="1"/>
        </p:nvCxnSpPr>
        <p:spPr>
          <a:xfrm>
            <a:off x="848279"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842381"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8836484"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xmlns="" id="{73A474CB-69FD-4CBB-8A8B-BBEC652767E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2" name="TextBox 21">
            <a:extLst>
              <a:ext uri="{FF2B5EF4-FFF2-40B4-BE49-F238E27FC236}">
                <a16:creationId xmlns:a16="http://schemas.microsoft.com/office/drawing/2014/main" xmlns="" id="{AD58C2A5-98FC-4D03-AF58-B0CF7460B76D}"/>
              </a:ext>
            </a:extLst>
          </p:cNvPr>
          <p:cNvSpPr txBox="1"/>
          <p:nvPr userDrawn="1"/>
        </p:nvSpPr>
        <p:spPr>
          <a:xfrm>
            <a:off x="0" y="6519446"/>
            <a:ext cx="12192000" cy="338554"/>
          </a:xfrm>
          <a:prstGeom prst="rect">
            <a:avLst/>
          </a:prstGeom>
          <a:gradFill flip="none" rotWithShape="1">
            <a:gsLst>
              <a:gs pos="77000">
                <a:schemeClr val="accent5"/>
              </a:gs>
              <a:gs pos="72000">
                <a:schemeClr val="accent4"/>
              </a:gs>
              <a:gs pos="62000">
                <a:schemeClr val="accent3"/>
              </a:gs>
              <a:gs pos="0">
                <a:schemeClr val="accent1"/>
              </a:gs>
              <a:gs pos="13000">
                <a:schemeClr val="accent1"/>
              </a:gs>
              <a:gs pos="18000">
                <a:schemeClr val="accent2"/>
              </a:gs>
              <a:gs pos="37000">
                <a:schemeClr val="accent2"/>
              </a:gs>
              <a:gs pos="42000">
                <a:schemeClr val="accent3"/>
              </a:gs>
              <a:gs pos="98980">
                <a:schemeClr val="accent5"/>
              </a:gs>
              <a:gs pos="67000">
                <a:schemeClr val="accent4"/>
              </a:gs>
            </a:gsLst>
            <a:lin ang="0" scaled="1"/>
            <a:tileRect/>
          </a:gradFill>
        </p:spPr>
        <p:txBody>
          <a:bodyPr wrap="square" rtlCol="0" anchor="ctr">
            <a:spAutoFit/>
          </a:bodyPr>
          <a:lstStyle/>
          <a:p>
            <a:pPr algn="dist"/>
            <a:r>
              <a:rPr lang="en-US" sz="1600" spc="300" dirty="0">
                <a:solidFill>
                  <a:schemeClr val="bg1"/>
                </a:solidFill>
              </a:rPr>
              <a:t>Science Technology Engineering Arts Mathematics</a:t>
            </a:r>
          </a:p>
        </p:txBody>
      </p:sp>
    </p:spTree>
    <p:extLst>
      <p:ext uri="{BB962C8B-B14F-4D97-AF65-F5344CB8AC3E}">
        <p14:creationId xmlns:p14="http://schemas.microsoft.com/office/powerpoint/2010/main" val="3432400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8"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chart" Target="../charts/char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chart" Target="../charts/char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F191962-6B33-4E52-AA02-4FF77C72DDA1}"/>
              </a:ext>
            </a:extLst>
          </p:cNvPr>
          <p:cNvGrpSpPr/>
          <p:nvPr/>
        </p:nvGrpSpPr>
        <p:grpSpPr>
          <a:xfrm>
            <a:off x="3459680" y="2760819"/>
            <a:ext cx="5242948" cy="981076"/>
            <a:chOff x="609600" y="2828925"/>
            <a:chExt cx="4733925" cy="885825"/>
          </a:xfrm>
        </p:grpSpPr>
        <p:sp>
          <p:nvSpPr>
            <p:cNvPr id="3" name="Rectangle 2">
              <a:extLst>
                <a:ext uri="{FF2B5EF4-FFF2-40B4-BE49-F238E27FC236}">
                  <a16:creationId xmlns:a16="http://schemas.microsoft.com/office/drawing/2014/main" xmlns="" id="{436943E1-ACA3-494D-B672-42C2C46488DF}"/>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83668398-7458-48C1-994B-D486CB7ED391}"/>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2C35D0F-092C-4D4D-A58E-EBDF604AF607}"/>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FFA1592-E708-4AA6-AA5B-9647CFA1CE63}"/>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F6F4182-EB90-4E60-8429-9BBA63FA0968}"/>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Shape 52">
            <a:extLst>
              <a:ext uri="{FF2B5EF4-FFF2-40B4-BE49-F238E27FC236}">
                <a16:creationId xmlns:a16="http://schemas.microsoft.com/office/drawing/2014/main" xmlns="" id="{B3E3B8AC-C48C-4958-9236-97CF100D19AC}"/>
              </a:ext>
            </a:extLst>
          </p:cNvPr>
          <p:cNvSpPr/>
          <p:nvPr/>
        </p:nvSpPr>
        <p:spPr>
          <a:xfrm rot="10800000">
            <a:off x="4589775" y="2769585"/>
            <a:ext cx="869883" cy="963507"/>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24">
            <a:extLst>
              <a:ext uri="{FF2B5EF4-FFF2-40B4-BE49-F238E27FC236}">
                <a16:creationId xmlns:a16="http://schemas.microsoft.com/office/drawing/2014/main" xmlns="" id="{716EB2F4-BEFD-43D9-8FDF-7867DCFA0E4B}"/>
              </a:ext>
            </a:extLst>
          </p:cNvPr>
          <p:cNvSpPr>
            <a:spLocks noChangeAspect="1"/>
          </p:cNvSpPr>
          <p:nvPr/>
        </p:nvSpPr>
        <p:spPr>
          <a:xfrm rot="8369018">
            <a:off x="6543420" y="2652942"/>
            <a:ext cx="1146181" cy="1157102"/>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0" name="Group 19">
            <a:extLst>
              <a:ext uri="{FF2B5EF4-FFF2-40B4-BE49-F238E27FC236}">
                <a16:creationId xmlns:a16="http://schemas.microsoft.com/office/drawing/2014/main" xmlns="" id="{88DA8B35-71A1-4A37-8961-820A8DEBC8F5}"/>
              </a:ext>
            </a:extLst>
          </p:cNvPr>
          <p:cNvGrpSpPr/>
          <p:nvPr/>
        </p:nvGrpSpPr>
        <p:grpSpPr>
          <a:xfrm>
            <a:off x="7721590" y="2772298"/>
            <a:ext cx="988481" cy="987024"/>
            <a:chOff x="2611714" y="1452659"/>
            <a:chExt cx="3963104" cy="3957283"/>
          </a:xfrm>
          <a:solidFill>
            <a:schemeClr val="bg1"/>
          </a:solidFill>
        </p:grpSpPr>
        <p:sp>
          <p:nvSpPr>
            <p:cNvPr id="21" name="Round Same Side Corner Rectangle 4">
              <a:extLst>
                <a:ext uri="{FF2B5EF4-FFF2-40B4-BE49-F238E27FC236}">
                  <a16:creationId xmlns:a16="http://schemas.microsoft.com/office/drawing/2014/main" xmlns="" id="{E7890DFD-6379-4267-9701-F566E0074829}"/>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Round Same Side Corner Rectangle 6">
              <a:extLst>
                <a:ext uri="{FF2B5EF4-FFF2-40B4-BE49-F238E27FC236}">
                  <a16:creationId xmlns:a16="http://schemas.microsoft.com/office/drawing/2014/main" xmlns="" id="{8E7B4C55-AFB5-4988-A8A6-14C1E58576AA}"/>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Round Same Side Corner Rectangle 8">
              <a:extLst>
                <a:ext uri="{FF2B5EF4-FFF2-40B4-BE49-F238E27FC236}">
                  <a16:creationId xmlns:a16="http://schemas.microsoft.com/office/drawing/2014/main" xmlns="" id="{D75C0177-D804-44A3-876E-D99A6C1DE3BD}"/>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29" name="Frame 1">
            <a:extLst>
              <a:ext uri="{FF2B5EF4-FFF2-40B4-BE49-F238E27FC236}">
                <a16:creationId xmlns:a16="http://schemas.microsoft.com/office/drawing/2014/main" xmlns="" id="{DA5DCBE5-4080-473B-901F-8017F041C88C}"/>
              </a:ext>
            </a:extLst>
          </p:cNvPr>
          <p:cNvSpPr/>
          <p:nvPr/>
        </p:nvSpPr>
        <p:spPr>
          <a:xfrm>
            <a:off x="3459680" y="2564932"/>
            <a:ext cx="981074"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30" name="Oval 21">
            <a:extLst>
              <a:ext uri="{FF2B5EF4-FFF2-40B4-BE49-F238E27FC236}">
                <a16:creationId xmlns:a16="http://schemas.microsoft.com/office/drawing/2014/main" xmlns="" id="{E077B1D7-2013-4F5A-B26C-4B3A750E7BCE}"/>
              </a:ext>
            </a:extLst>
          </p:cNvPr>
          <p:cNvSpPr/>
          <p:nvPr/>
        </p:nvSpPr>
        <p:spPr>
          <a:xfrm rot="14306008">
            <a:off x="5552874"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Text Placeholder 1">
            <a:extLst>
              <a:ext uri="{FF2B5EF4-FFF2-40B4-BE49-F238E27FC236}">
                <a16:creationId xmlns:a16="http://schemas.microsoft.com/office/drawing/2014/main" xmlns="" id="{D73B53BE-6E4A-49D1-9046-3E1F18C742F2}"/>
              </a:ext>
            </a:extLst>
          </p:cNvPr>
          <p:cNvSpPr txBox="1">
            <a:spLocks/>
          </p:cNvSpPr>
          <p:nvPr/>
        </p:nvSpPr>
        <p:spPr>
          <a:xfrm>
            <a:off x="4791270" y="5764655"/>
            <a:ext cx="3361114" cy="7239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err="1" smtClean="0">
                <a:solidFill>
                  <a:srgbClr val="FF0000"/>
                </a:solidFill>
              </a:rPr>
              <a:t>Oleh</a:t>
            </a:r>
            <a:r>
              <a:rPr lang="en-US" sz="2000" b="1" dirty="0" smtClean="0">
                <a:solidFill>
                  <a:srgbClr val="FF0000"/>
                </a:solidFill>
              </a:rPr>
              <a:t/>
            </a:r>
            <a:br>
              <a:rPr lang="en-US" sz="2000" b="1" dirty="0" smtClean="0">
                <a:solidFill>
                  <a:srgbClr val="FF0000"/>
                </a:solidFill>
              </a:rPr>
            </a:br>
            <a:r>
              <a:rPr lang="en-US" sz="2000" b="1" dirty="0" err="1" smtClean="0">
                <a:solidFill>
                  <a:srgbClr val="FF0000"/>
                </a:solidFill>
              </a:rPr>
              <a:t>Karlina</a:t>
            </a:r>
            <a:r>
              <a:rPr lang="en-US" sz="2000" b="1" dirty="0" smtClean="0">
                <a:solidFill>
                  <a:srgbClr val="FF0000"/>
                </a:solidFill>
              </a:rPr>
              <a:t> </a:t>
            </a:r>
            <a:r>
              <a:rPr lang="en-US" sz="2000" b="1" dirty="0" err="1" smtClean="0">
                <a:solidFill>
                  <a:srgbClr val="FF0000"/>
                </a:solidFill>
              </a:rPr>
              <a:t>Rahmah</a:t>
            </a:r>
            <a:r>
              <a:rPr lang="en-US" sz="2000" b="1" dirty="0" smtClean="0">
                <a:solidFill>
                  <a:srgbClr val="FF0000"/>
                </a:solidFill>
              </a:rPr>
              <a:t> </a:t>
            </a:r>
            <a:r>
              <a:rPr lang="id-ID" sz="2000" b="1" dirty="0">
                <a:solidFill>
                  <a:srgbClr val="FF0000"/>
                </a:solidFill>
              </a:rPr>
              <a:t>212302200</a:t>
            </a:r>
            <a:r>
              <a:rPr lang="en-US" sz="2000" b="1" dirty="0">
                <a:solidFill>
                  <a:srgbClr val="FF0000"/>
                </a:solidFill>
              </a:rPr>
              <a:t>3</a:t>
            </a:r>
            <a:r>
              <a:rPr lang="en-US" sz="2000" b="1" dirty="0" smtClean="0">
                <a:solidFill>
                  <a:srgbClr val="FF0000"/>
                </a:solidFill>
              </a:rPr>
              <a:t> </a:t>
            </a:r>
            <a:endParaRPr lang="en-US" sz="2000" spc="300" dirty="0" smtClean="0">
              <a:solidFill>
                <a:srgbClr val="FF0000"/>
              </a:solidFill>
            </a:endParaRPr>
          </a:p>
        </p:txBody>
      </p:sp>
      <p:sp>
        <p:nvSpPr>
          <p:cNvPr id="58" name="TextBox 57">
            <a:extLst>
              <a:ext uri="{FF2B5EF4-FFF2-40B4-BE49-F238E27FC236}">
                <a16:creationId xmlns:a16="http://schemas.microsoft.com/office/drawing/2014/main" xmlns="" id="{A0F859B6-4FB8-403C-B52A-93E3AD2E9AFB}"/>
              </a:ext>
            </a:extLst>
          </p:cNvPr>
          <p:cNvSpPr txBox="1"/>
          <p:nvPr/>
        </p:nvSpPr>
        <p:spPr>
          <a:xfrm>
            <a:off x="3459680" y="3709695"/>
            <a:ext cx="5354721" cy="338554"/>
          </a:xfrm>
          <a:prstGeom prst="rect">
            <a:avLst/>
          </a:prstGeom>
          <a:noFill/>
        </p:spPr>
        <p:txBody>
          <a:bodyPr wrap="square" rtlCol="0" anchor="ctr">
            <a:spAutoFit/>
          </a:bodyPr>
          <a:lstStyle/>
          <a:p>
            <a:pPr algn="dist"/>
            <a:r>
              <a:rPr lang="en-US" sz="1600" dirty="0" err="1" smtClean="0">
                <a:solidFill>
                  <a:schemeClr val="accent1"/>
                </a:solidFill>
              </a:rPr>
              <a:t>Tugas</a:t>
            </a:r>
            <a:r>
              <a:rPr lang="en-US" sz="1600" dirty="0" smtClean="0">
                <a:solidFill>
                  <a:schemeClr val="accent1"/>
                </a:solidFill>
              </a:rPr>
              <a:t> </a:t>
            </a:r>
            <a:r>
              <a:rPr lang="en-US" sz="1600" dirty="0" err="1" smtClean="0">
                <a:solidFill>
                  <a:schemeClr val="accent1"/>
                </a:solidFill>
              </a:rPr>
              <a:t>Akhir</a:t>
            </a:r>
            <a:r>
              <a:rPr lang="en-US" sz="1600" dirty="0" smtClean="0">
                <a:solidFill>
                  <a:schemeClr val="accent1"/>
                </a:solidFill>
              </a:rPr>
              <a:t> Semester </a:t>
            </a:r>
            <a:endParaRPr lang="en-US" sz="1600" spc="0" dirty="0">
              <a:solidFill>
                <a:schemeClr val="accent5"/>
              </a:solidFill>
            </a:endParaRPr>
          </a:p>
        </p:txBody>
      </p:sp>
      <p:sp>
        <p:nvSpPr>
          <p:cNvPr id="59" name="TextBox 58">
            <a:extLst>
              <a:ext uri="{FF2B5EF4-FFF2-40B4-BE49-F238E27FC236}">
                <a16:creationId xmlns:a16="http://schemas.microsoft.com/office/drawing/2014/main" xmlns="" id="{9D8C9F72-DCEA-4778-9B06-162CCEAE54C6}"/>
              </a:ext>
            </a:extLst>
          </p:cNvPr>
          <p:cNvSpPr txBox="1"/>
          <p:nvPr/>
        </p:nvSpPr>
        <p:spPr>
          <a:xfrm>
            <a:off x="2215167" y="1114264"/>
            <a:ext cx="7668078" cy="1477328"/>
          </a:xfrm>
          <a:prstGeom prst="rect">
            <a:avLst/>
          </a:prstGeom>
          <a:noFill/>
        </p:spPr>
        <p:txBody>
          <a:bodyPr wrap="square" rtlCol="0" anchor="ctr">
            <a:spAutoFit/>
          </a:bodyPr>
          <a:lstStyle/>
          <a:p>
            <a:pPr algn="dist">
              <a:lnSpc>
                <a:spcPts val="5400"/>
              </a:lnSpc>
            </a:pPr>
            <a:r>
              <a:rPr lang="en-US" altLang="ko-KR" sz="6000" b="1" dirty="0" smtClean="0">
                <a:solidFill>
                  <a:schemeClr val="accent1"/>
                </a:solidFill>
                <a:cs typeface="Arial" pitchFamily="34" charset="0"/>
              </a:rPr>
              <a:t>ELEKTRODINAMIKA</a:t>
            </a:r>
          </a:p>
          <a:p>
            <a:pPr algn="ctr">
              <a:lnSpc>
                <a:spcPts val="5400"/>
              </a:lnSpc>
            </a:pPr>
            <a:r>
              <a:rPr lang="en-US" altLang="ko-KR" sz="6000" b="1" dirty="0" smtClean="0">
                <a:solidFill>
                  <a:schemeClr val="accent1"/>
                </a:solidFill>
                <a:cs typeface="Arial" pitchFamily="34" charset="0"/>
              </a:rPr>
              <a:t>HUKUM FARADAY</a:t>
            </a:r>
            <a:endParaRPr lang="en-US" altLang="ko-KR" sz="6000" b="1" dirty="0" smtClean="0">
              <a:solidFill>
                <a:schemeClr val="accent1"/>
              </a:solidFill>
              <a:cs typeface="Arial" pitchFamily="34" charset="0"/>
            </a:endParaRPr>
          </a:p>
        </p:txBody>
      </p:sp>
      <p:pic>
        <p:nvPicPr>
          <p:cNvPr id="24" name="Picture 23">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25" name="Picture 24">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26" name="Picture 25"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grpSp>
        <p:nvGrpSpPr>
          <p:cNvPr id="27" name="Group 26">
            <a:extLst>
              <a:ext uri="{FF2B5EF4-FFF2-40B4-BE49-F238E27FC236}">
                <a16:creationId xmlns:a16="http://schemas.microsoft.com/office/drawing/2014/main" xmlns="" id="{D4C9C546-B8A7-48F2-AE06-8B4089F6DCE7}"/>
              </a:ext>
            </a:extLst>
          </p:cNvPr>
          <p:cNvGrpSpPr/>
          <p:nvPr/>
        </p:nvGrpSpPr>
        <p:grpSpPr>
          <a:xfrm>
            <a:off x="273011" y="3619902"/>
            <a:ext cx="1503041" cy="3058086"/>
            <a:chOff x="5174351" y="2344852"/>
            <a:chExt cx="1843306" cy="3750389"/>
          </a:xfrm>
        </p:grpSpPr>
        <p:grpSp>
          <p:nvGrpSpPr>
            <p:cNvPr id="28" name="그룹 7">
              <a:extLst>
                <a:ext uri="{FF2B5EF4-FFF2-40B4-BE49-F238E27FC236}">
                  <a16:creationId xmlns:a16="http://schemas.microsoft.com/office/drawing/2014/main" xmlns="" id="{920620FA-D7B7-442D-8F3A-B05DAB71EE5C}"/>
                </a:ext>
              </a:extLst>
            </p:cNvPr>
            <p:cNvGrpSpPr/>
            <p:nvPr/>
          </p:nvGrpSpPr>
          <p:grpSpPr>
            <a:xfrm>
              <a:off x="5174351" y="3637228"/>
              <a:ext cx="1704867" cy="455477"/>
              <a:chOff x="5134372" y="3131004"/>
              <a:chExt cx="1431908" cy="315692"/>
            </a:xfrm>
          </p:grpSpPr>
          <p:sp>
            <p:nvSpPr>
              <p:cNvPr id="46" name="직사각형 6">
                <a:extLst>
                  <a:ext uri="{FF2B5EF4-FFF2-40B4-BE49-F238E27FC236}">
                    <a16:creationId xmlns:a16="http://schemas.microsoft.com/office/drawing/2014/main" xmlns="" id="{716229B1-0D0A-4D27-92FE-5DBE1DEF63A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자유형: 도형 32">
                <a:extLst>
                  <a:ext uri="{FF2B5EF4-FFF2-40B4-BE49-F238E27FC236}">
                    <a16:creationId xmlns:a16="http://schemas.microsoft.com/office/drawing/2014/main" xmlns="" id="{75300E47-8303-4D18-83DA-095FCED5418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1" name="그룹 34">
              <a:extLst>
                <a:ext uri="{FF2B5EF4-FFF2-40B4-BE49-F238E27FC236}">
                  <a16:creationId xmlns:a16="http://schemas.microsoft.com/office/drawing/2014/main" xmlns="" id="{753535EA-3E48-4926-9F62-ED1C53713B81}"/>
                </a:ext>
              </a:extLst>
            </p:cNvPr>
            <p:cNvGrpSpPr/>
            <p:nvPr/>
          </p:nvGrpSpPr>
          <p:grpSpPr>
            <a:xfrm>
              <a:off x="5312790" y="4137862"/>
              <a:ext cx="1704867" cy="455477"/>
              <a:chOff x="5134372" y="3131004"/>
              <a:chExt cx="1431908" cy="315692"/>
            </a:xfrm>
          </p:grpSpPr>
          <p:sp>
            <p:nvSpPr>
              <p:cNvPr id="44" name="직사각형 6">
                <a:extLst>
                  <a:ext uri="{FF2B5EF4-FFF2-40B4-BE49-F238E27FC236}">
                    <a16:creationId xmlns:a16="http://schemas.microsoft.com/office/drawing/2014/main" xmlns="" id="{18B213C8-9D9F-482F-B429-BF70F5CEFE49}"/>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자유형: 도형 36">
                <a:extLst>
                  <a:ext uri="{FF2B5EF4-FFF2-40B4-BE49-F238E27FC236}">
                    <a16:creationId xmlns:a16="http://schemas.microsoft.com/office/drawing/2014/main" xmlns="" id="{461B773C-A749-4EA3-9558-CB9B0C6F6706}"/>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 name="그룹 37">
              <a:extLst>
                <a:ext uri="{FF2B5EF4-FFF2-40B4-BE49-F238E27FC236}">
                  <a16:creationId xmlns:a16="http://schemas.microsoft.com/office/drawing/2014/main" xmlns="" id="{4D3B20F9-2DD7-4999-9EE1-A744CD4DB121}"/>
                </a:ext>
              </a:extLst>
            </p:cNvPr>
            <p:cNvGrpSpPr/>
            <p:nvPr/>
          </p:nvGrpSpPr>
          <p:grpSpPr>
            <a:xfrm>
              <a:off x="5174351" y="4638496"/>
              <a:ext cx="1704867" cy="455477"/>
              <a:chOff x="5134372" y="3131004"/>
              <a:chExt cx="1431908" cy="315692"/>
            </a:xfrm>
          </p:grpSpPr>
          <p:sp>
            <p:nvSpPr>
              <p:cNvPr id="42" name="직사각형 6">
                <a:extLst>
                  <a:ext uri="{FF2B5EF4-FFF2-40B4-BE49-F238E27FC236}">
                    <a16:creationId xmlns:a16="http://schemas.microsoft.com/office/drawing/2014/main" xmlns="" id="{42B506EB-E45F-4A03-AE7F-38BBE401B607}"/>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자유형: 도형 39">
                <a:extLst>
                  <a:ext uri="{FF2B5EF4-FFF2-40B4-BE49-F238E27FC236}">
                    <a16:creationId xmlns:a16="http://schemas.microsoft.com/office/drawing/2014/main" xmlns="" id="{7D24AA69-CB04-42CA-8420-7A528DFEB1B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 name="그룹 40">
              <a:extLst>
                <a:ext uri="{FF2B5EF4-FFF2-40B4-BE49-F238E27FC236}">
                  <a16:creationId xmlns:a16="http://schemas.microsoft.com/office/drawing/2014/main" xmlns="" id="{3E34F079-5456-4869-ACD1-6F25DCBA9915}"/>
                </a:ext>
              </a:extLst>
            </p:cNvPr>
            <p:cNvGrpSpPr/>
            <p:nvPr/>
          </p:nvGrpSpPr>
          <p:grpSpPr>
            <a:xfrm>
              <a:off x="5312790" y="5139130"/>
              <a:ext cx="1704867" cy="455477"/>
              <a:chOff x="5134372" y="3131004"/>
              <a:chExt cx="1431908" cy="315692"/>
            </a:xfrm>
          </p:grpSpPr>
          <p:sp>
            <p:nvSpPr>
              <p:cNvPr id="40" name="직사각형 6">
                <a:extLst>
                  <a:ext uri="{FF2B5EF4-FFF2-40B4-BE49-F238E27FC236}">
                    <a16:creationId xmlns:a16="http://schemas.microsoft.com/office/drawing/2014/main" xmlns="" id="{B25DDEBE-3F46-42A8-B3EA-E11ECFCE0EB2}"/>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자유형: 도형 46">
                <a:extLst>
                  <a:ext uri="{FF2B5EF4-FFF2-40B4-BE49-F238E27FC236}">
                    <a16:creationId xmlns:a16="http://schemas.microsoft.com/office/drawing/2014/main" xmlns="" id="{94046D53-0CB5-4DF5-917A-038B2EF6C3D3}"/>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34" name="그룹 47">
              <a:extLst>
                <a:ext uri="{FF2B5EF4-FFF2-40B4-BE49-F238E27FC236}">
                  <a16:creationId xmlns:a16="http://schemas.microsoft.com/office/drawing/2014/main" xmlns="" id="{C4E7C8FD-24D1-48EC-BE6F-59EA7106E11A}"/>
                </a:ext>
              </a:extLst>
            </p:cNvPr>
            <p:cNvGrpSpPr/>
            <p:nvPr/>
          </p:nvGrpSpPr>
          <p:grpSpPr>
            <a:xfrm>
              <a:off x="5174351" y="5639764"/>
              <a:ext cx="1704867" cy="455477"/>
              <a:chOff x="5134372" y="3131004"/>
              <a:chExt cx="1431908" cy="315692"/>
            </a:xfrm>
          </p:grpSpPr>
          <p:sp>
            <p:nvSpPr>
              <p:cNvPr id="38" name="직사각형 6">
                <a:extLst>
                  <a:ext uri="{FF2B5EF4-FFF2-40B4-BE49-F238E27FC236}">
                    <a16:creationId xmlns:a16="http://schemas.microsoft.com/office/drawing/2014/main" xmlns="" id="{172A8219-CB69-468A-BC65-75A32BD1BE0E}"/>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자유형: 도형 68">
                <a:extLst>
                  <a:ext uri="{FF2B5EF4-FFF2-40B4-BE49-F238E27FC236}">
                    <a16:creationId xmlns:a16="http://schemas.microsoft.com/office/drawing/2014/main" xmlns="" id="{949F0B97-5EE4-491E-9898-CB88E0382AC7}"/>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5" name="그룹 14">
              <a:extLst>
                <a:ext uri="{FF2B5EF4-FFF2-40B4-BE49-F238E27FC236}">
                  <a16:creationId xmlns:a16="http://schemas.microsoft.com/office/drawing/2014/main" xmlns="" id="{5245D893-4DB1-4802-B1B8-36B2142F6576}"/>
                </a:ext>
              </a:extLst>
            </p:cNvPr>
            <p:cNvGrpSpPr/>
            <p:nvPr/>
          </p:nvGrpSpPr>
          <p:grpSpPr>
            <a:xfrm>
              <a:off x="5668546" y="2344852"/>
              <a:ext cx="854909" cy="1343933"/>
              <a:chOff x="6163612" y="1966761"/>
              <a:chExt cx="2991257" cy="4702319"/>
            </a:xfrm>
          </p:grpSpPr>
          <p:sp>
            <p:nvSpPr>
              <p:cNvPr id="36" name="자유형: 도형 69">
                <a:extLst>
                  <a:ext uri="{FF2B5EF4-FFF2-40B4-BE49-F238E27FC236}">
                    <a16:creationId xmlns:a16="http://schemas.microsoft.com/office/drawing/2014/main" xmlns="" id="{2F35C26A-076B-41A0-93EE-EC55E25C5F9F}"/>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자유형: 도형 79">
                <a:extLst>
                  <a:ext uri="{FF2B5EF4-FFF2-40B4-BE49-F238E27FC236}">
                    <a16:creationId xmlns:a16="http://schemas.microsoft.com/office/drawing/2014/main" xmlns="" id="{921E3603-138A-4A31-B39E-1C6704BF69E3}"/>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sp>
        <p:nvSpPr>
          <p:cNvPr id="2" name="TextBox 1"/>
          <p:cNvSpPr txBox="1"/>
          <p:nvPr/>
        </p:nvSpPr>
        <p:spPr>
          <a:xfrm>
            <a:off x="4353075" y="4167827"/>
            <a:ext cx="4237507" cy="1200329"/>
          </a:xfrm>
          <a:prstGeom prst="rect">
            <a:avLst/>
          </a:prstGeom>
          <a:noFill/>
        </p:spPr>
        <p:txBody>
          <a:bodyPr wrap="none" rtlCol="0">
            <a:spAutoFit/>
          </a:bodyPr>
          <a:lstStyle/>
          <a:p>
            <a:pPr algn="ctr"/>
            <a:r>
              <a:rPr lang="en-US" sz="2400" b="1" dirty="0" err="1" smtClean="0">
                <a:solidFill>
                  <a:srgbClr val="FF0000"/>
                </a:solidFill>
              </a:rPr>
              <a:t>Dosen</a:t>
            </a:r>
            <a:r>
              <a:rPr lang="en-US" sz="2400" b="1" dirty="0" smtClean="0">
                <a:solidFill>
                  <a:srgbClr val="FF0000"/>
                </a:solidFill>
              </a:rPr>
              <a:t> </a:t>
            </a:r>
            <a:r>
              <a:rPr lang="en-US" sz="2400" b="1" dirty="0" err="1" smtClean="0">
                <a:solidFill>
                  <a:srgbClr val="FF0000"/>
                </a:solidFill>
              </a:rPr>
              <a:t>Pengampu</a:t>
            </a:r>
            <a:endParaRPr lang="en-US" sz="2400" b="1" dirty="0" smtClean="0">
              <a:solidFill>
                <a:srgbClr val="FF0000"/>
              </a:solidFill>
            </a:endParaRPr>
          </a:p>
          <a:p>
            <a:pPr algn="ctr"/>
            <a:r>
              <a:rPr lang="id-ID" sz="2400" b="1" dirty="0">
                <a:solidFill>
                  <a:srgbClr val="FF0000"/>
                </a:solidFill>
              </a:rPr>
              <a:t>Dr. I Wayan Distrik, M.Si.</a:t>
            </a:r>
            <a:endParaRPr lang="en-US" sz="2400" b="1" dirty="0">
              <a:solidFill>
                <a:srgbClr val="FF0000"/>
              </a:solidFill>
            </a:endParaRPr>
          </a:p>
          <a:p>
            <a:pPr algn="ctr"/>
            <a:r>
              <a:rPr lang="id-ID" sz="2400" b="1" dirty="0">
                <a:solidFill>
                  <a:srgbClr val="FF0000"/>
                </a:solidFill>
              </a:rPr>
              <a:t>Dr. Doni Andra, S.Pd., </a:t>
            </a:r>
            <a:r>
              <a:rPr lang="id-ID" sz="2400" b="1" dirty="0" smtClean="0">
                <a:solidFill>
                  <a:srgbClr val="FF0000"/>
                </a:solidFill>
              </a:rPr>
              <a:t>M.Sc</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624062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843234"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83770" y="643281"/>
            <a:ext cx="7955677" cy="1025922"/>
          </a:xfrm>
          <a:prstGeom prst="rect">
            <a:avLst/>
          </a:prstGeom>
          <a:noFill/>
        </p:spPr>
        <p:txBody>
          <a:bodyPr wrap="square" lIns="0" tIns="0" rIns="0" bIns="0" rtlCol="0" anchor="ctr">
            <a:spAutoFit/>
          </a:bodyPr>
          <a:lstStyle/>
          <a:p>
            <a:pPr algn="ctr">
              <a:lnSpc>
                <a:spcPts val="4000"/>
              </a:lnSpc>
            </a:pPr>
            <a:r>
              <a:rPr lang="en-US" altLang="ko-KR" sz="3200" b="1" dirty="0" smtClean="0">
                <a:solidFill>
                  <a:schemeClr val="bg1"/>
                </a:solidFill>
                <a:cs typeface="Arial" pitchFamily="34" charset="0"/>
              </a:rPr>
              <a:t>PERUMUSAN GGL INDUKSI DALAM HUKUM FARADAY</a:t>
            </a:r>
            <a:endParaRPr lang="en-US" altLang="ko-KR" sz="3200" b="1" dirty="0">
              <a:solidFill>
                <a:schemeClr val="bg1">
                  <a:lumMod val="95000"/>
                </a:schemeClr>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199069" y="3520935"/>
            <a:ext cx="5619656" cy="2677656"/>
          </a:xfrm>
          <a:prstGeom prst="rect">
            <a:avLst/>
          </a:prstGeom>
          <a:noFill/>
        </p:spPr>
        <p:txBody>
          <a:bodyPr wrap="square" rtlCol="0" anchor="ctr">
            <a:spAutoFit/>
          </a:bodyPr>
          <a:lstStyle/>
          <a:p>
            <a:pPr algn="just"/>
            <a:r>
              <a:rPr lang="id-ID" sz="2400" b="1" dirty="0">
                <a:latin typeface="Times New Roman" pitchFamily="18" charset="0"/>
                <a:cs typeface="Times New Roman" pitchFamily="18" charset="0"/>
              </a:rPr>
              <a:t>Gaya Gerak Listrik yang dihasilkan adalah sama dengan negatif dari perubahan fluks magnetik terhadap waktu. Fluks magnetik φ adalah banyaknya garis gaya yang tegak lurus tiap satuan luas A, identik dengan fluks listrik dalam bagian elektrostatik.</a:t>
            </a:r>
            <a:endParaRPr lang="af-ZA" altLang="ko-KR" sz="2400" b="1" dirty="0">
              <a:solidFill>
                <a:schemeClr val="accent1"/>
              </a:solidFill>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395778" y="39807"/>
            <a:ext cx="1120462" cy="15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Curved Connector 13"/>
          <p:cNvCxnSpPr/>
          <p:nvPr/>
        </p:nvCxnSpPr>
        <p:spPr>
          <a:xfrm flipV="1">
            <a:off x="5020235" y="5154573"/>
            <a:ext cx="1596980" cy="1543979"/>
          </a:xfrm>
          <a:prstGeom prst="curvedConnector3">
            <a:avLst>
              <a:gd name="adj1" fmla="val 5159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496511" y="2660134"/>
            <a:ext cx="2665097" cy="523220"/>
          </a:xfrm>
          <a:prstGeom prst="rect">
            <a:avLst/>
          </a:prstGeom>
        </p:spPr>
        <p:txBody>
          <a:bodyPr wrap="square">
            <a:spAutoFit/>
          </a:bodyPr>
          <a:lstStyle/>
          <a:p>
            <a:r>
              <a:rPr lang="id-ID" sz="2800" b="1" dirty="0"/>
              <a:t>Ɛ ꞊ in dφ/dt</a:t>
            </a:r>
            <a:endParaRPr lang="en-US" sz="2800" b="1" dirty="0"/>
          </a:p>
        </p:txBody>
      </p:sp>
      <p:pic>
        <p:nvPicPr>
          <p:cNvPr id="16" name="Picture 15"/>
          <p:cNvPicPr/>
          <p:nvPr/>
        </p:nvPicPr>
        <p:blipFill rotWithShape="1">
          <a:blip r:embed="rId6"/>
          <a:srcRect l="5263" t="17910" r="7551" b="11671"/>
          <a:stretch/>
        </p:blipFill>
        <p:spPr bwMode="auto">
          <a:xfrm>
            <a:off x="6586509" y="2011857"/>
            <a:ext cx="5364798" cy="236235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789708" y="4526607"/>
            <a:ext cx="5007953" cy="646331"/>
          </a:xfrm>
          <a:prstGeom prst="rect">
            <a:avLst/>
          </a:prstGeom>
        </p:spPr>
        <p:txBody>
          <a:bodyPr wrap="square">
            <a:spAutoFit/>
          </a:bodyPr>
          <a:lstStyle/>
          <a:p>
            <a:r>
              <a:rPr lang="id-ID" b="1" dirty="0">
                <a:latin typeface="Times New Roman" pitchFamily="18" charset="0"/>
                <a:cs typeface="Times New Roman" pitchFamily="18" charset="0"/>
              </a:rPr>
              <a:t>Arah arus induksi sedemikian sehingga melawan perubahan fluks magnet penginduksinya</a:t>
            </a:r>
            <a:endParaRPr lang="en-US"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6096000" y="5347974"/>
                <a:ext cx="6096000" cy="1336713"/>
              </a:xfrm>
              <a:prstGeom prst="rect">
                <a:avLst/>
              </a:prstGeom>
            </p:spPr>
            <p:txBody>
              <a:bodyPr>
                <a:spAutoFit/>
              </a:bodyPr>
              <a:lstStyle/>
              <a:p>
                <a:pPr algn="ctr"/>
                <a:r>
                  <a:rPr lang="id-ID" sz="2800" b="1" dirty="0"/>
                  <a:t>ɛ ꞊ </a:t>
                </a:r>
                <a14:m>
                  <m:oMath xmlns:m="http://schemas.openxmlformats.org/officeDocument/2006/math">
                    <m:f>
                      <m:fPr>
                        <m:ctrlPr>
                          <a:rPr lang="en-US" sz="2800" b="1" i="1"/>
                        </m:ctrlPr>
                      </m:fPr>
                      <m:num>
                        <m:r>
                          <a:rPr lang="id-ID" sz="2800" b="1" i="1"/>
                          <m:t>𝒅</m:t>
                        </m:r>
                        <m:r>
                          <a:rPr lang="id-ID" sz="2800" b="1" i="1"/>
                          <m:t>𝝓</m:t>
                        </m:r>
                      </m:num>
                      <m:den>
                        <m:r>
                          <a:rPr lang="id-ID" sz="2800" b="1" i="1"/>
                          <m:t>−</m:t>
                        </m:r>
                        <m:r>
                          <a:rPr lang="id-ID" sz="2800" b="1" i="1"/>
                          <m:t>𝑵𝒅𝒕</m:t>
                        </m:r>
                      </m:den>
                    </m:f>
                  </m:oMath>
                </a14:m>
                <a:endParaRPr lang="en-US" sz="2800" b="1" dirty="0"/>
              </a:p>
              <a:p>
                <a:r>
                  <a:rPr lang="id-ID" sz="2000" b="1" dirty="0"/>
                  <a:t> </a:t>
                </a:r>
                <a:endParaRPr lang="en-US" sz="2000" b="1" dirty="0"/>
              </a:p>
              <a:p>
                <a:r>
                  <a:rPr lang="id-ID" sz="2000" b="1" dirty="0"/>
                  <a:t>dengan : φ ꞊ ∫ B.dA = ∫ B. cos θ . dA = B. A.cos θ </a:t>
                </a:r>
                <a:endParaRPr lang="en-US" sz="2000" b="1" dirty="0"/>
              </a:p>
            </p:txBody>
          </p:sp>
        </mc:Choice>
        <mc:Fallback>
          <p:sp>
            <p:nvSpPr>
              <p:cNvPr id="5" name="Rectangle 4"/>
              <p:cNvSpPr>
                <a:spLocks noRot="1" noChangeAspect="1" noMove="1" noResize="1" noEditPoints="1" noAdjustHandles="1" noChangeArrowheads="1" noChangeShapeType="1" noTextEdit="1"/>
              </p:cNvSpPr>
              <p:nvPr/>
            </p:nvSpPr>
            <p:spPr>
              <a:xfrm>
                <a:off x="6096000" y="5347974"/>
                <a:ext cx="6096000" cy="1336713"/>
              </a:xfrm>
              <a:prstGeom prst="rect">
                <a:avLst/>
              </a:prstGeom>
              <a:blipFill rotWithShape="1">
                <a:blip r:embed="rId7"/>
                <a:stretch>
                  <a:fillRect l="-1000" b="-7273"/>
                </a:stretch>
              </a:blipFill>
            </p:spPr>
            <p:txBody>
              <a:bodyPr/>
              <a:lstStyle/>
              <a:p>
                <a:r>
                  <a:rPr lang="en-US">
                    <a:noFill/>
                  </a:rPr>
                  <a:t> </a:t>
                </a:r>
              </a:p>
            </p:txBody>
          </p:sp>
        </mc:Fallback>
      </mc:AlternateContent>
    </p:spTree>
    <p:extLst>
      <p:ext uri="{BB962C8B-B14F-4D97-AF65-F5344CB8AC3E}">
        <p14:creationId xmlns:p14="http://schemas.microsoft.com/office/powerpoint/2010/main" val="306416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572777"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83770" y="643279"/>
            <a:ext cx="6693547" cy="1025922"/>
          </a:xfrm>
          <a:prstGeom prst="rect">
            <a:avLst/>
          </a:prstGeom>
          <a:noFill/>
        </p:spPr>
        <p:txBody>
          <a:bodyPr wrap="square" lIns="0" tIns="0" rIns="0" bIns="0" rtlCol="0" anchor="ctr">
            <a:spAutoFit/>
          </a:bodyPr>
          <a:lstStyle/>
          <a:p>
            <a:pPr algn="ctr">
              <a:lnSpc>
                <a:spcPts val="4000"/>
              </a:lnSpc>
            </a:pPr>
            <a:r>
              <a:rPr lang="en-US" altLang="ko-KR" sz="4000" b="1" dirty="0" smtClean="0">
                <a:solidFill>
                  <a:schemeClr val="bg1"/>
                </a:solidFill>
                <a:cs typeface="Arial" pitchFamily="34" charset="0"/>
              </a:rPr>
              <a:t>PENERAPAN GGL INDUKSI DALAM HUKUM FARADAY</a:t>
            </a:r>
            <a:endParaRPr lang="en-US" altLang="ko-KR" sz="3600" b="1" dirty="0">
              <a:solidFill>
                <a:schemeClr val="bg1">
                  <a:lumMod val="95000"/>
                </a:schemeClr>
              </a:solidFill>
              <a:cs typeface="Arial" pitchFamily="34"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279038" y="115511"/>
            <a:ext cx="1120462" cy="15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50999" y="2268141"/>
            <a:ext cx="9475009" cy="3785652"/>
          </a:xfrm>
          <a:prstGeom prst="rect">
            <a:avLst/>
          </a:prstGeom>
        </p:spPr>
        <p:txBody>
          <a:bodyPr wrap="square">
            <a:spAutoFit/>
          </a:bodyPr>
          <a:lstStyle/>
          <a:p>
            <a:pPr algn="just"/>
            <a:r>
              <a:rPr lang="id-ID" sz="2000" b="1" dirty="0">
                <a:latin typeface="Times New Roman" pitchFamily="18" charset="0"/>
                <a:cs typeface="Times New Roman" pitchFamily="18" charset="0"/>
              </a:rPr>
              <a:t>Pada GGL Induksi sesuai Hukum Faraday terjadi perubahan bentuk energi gerak menjadi energi listrik. Induksi digunakan pada pembangkit energi listrik. Pembangkit energi listrik yang menerapkannya adalah generator dan dinamo. </a:t>
            </a:r>
            <a:endParaRPr lang="en-US" sz="2000" b="1" dirty="0" smtClean="0">
              <a:latin typeface="Times New Roman" pitchFamily="18" charset="0"/>
              <a:cs typeface="Times New Roman" pitchFamily="18" charset="0"/>
            </a:endParaRPr>
          </a:p>
          <a:p>
            <a:pPr algn="just"/>
            <a:endParaRPr lang="en-US" sz="2000" b="1" dirty="0">
              <a:latin typeface="Times New Roman" pitchFamily="18" charset="0"/>
              <a:cs typeface="Times New Roman" pitchFamily="18" charset="0"/>
            </a:endParaRPr>
          </a:p>
          <a:p>
            <a:pPr algn="just"/>
            <a:r>
              <a:rPr lang="id-ID" sz="2000" b="1" dirty="0" smtClean="0">
                <a:latin typeface="Times New Roman" pitchFamily="18" charset="0"/>
                <a:cs typeface="Times New Roman" pitchFamily="18" charset="0"/>
              </a:rPr>
              <a:t>Di </a:t>
            </a:r>
            <a:r>
              <a:rPr lang="id-ID" sz="2000" b="1" dirty="0">
                <a:latin typeface="Times New Roman" pitchFamily="18" charset="0"/>
                <a:cs typeface="Times New Roman" pitchFamily="18" charset="0"/>
              </a:rPr>
              <a:t>dalam generator dan dinamo terdapat kumparan dan magnet. Kumparan atau magnet yang berputar menyebabkan terjadinya perubahan jumlah garis-garis gaya magnet dalam kumparan. Perubahan tersebut menyebabkan terjadinya GGL induksi pada kumparan. </a:t>
            </a:r>
            <a:endParaRPr lang="en-US" sz="2000" b="1" dirty="0" smtClean="0">
              <a:latin typeface="Times New Roman" pitchFamily="18" charset="0"/>
              <a:cs typeface="Times New Roman" pitchFamily="18" charset="0"/>
            </a:endParaRPr>
          </a:p>
          <a:p>
            <a:pPr algn="just"/>
            <a:endParaRPr lang="en-US" sz="2000" b="1" dirty="0">
              <a:latin typeface="Times New Roman" pitchFamily="18" charset="0"/>
              <a:cs typeface="Times New Roman" pitchFamily="18" charset="0"/>
            </a:endParaRPr>
          </a:p>
          <a:p>
            <a:pPr algn="just"/>
            <a:r>
              <a:rPr lang="id-ID" sz="2000" b="1" dirty="0" smtClean="0">
                <a:latin typeface="Times New Roman" pitchFamily="18" charset="0"/>
                <a:cs typeface="Times New Roman" pitchFamily="18" charset="0"/>
              </a:rPr>
              <a:t>Energi </a:t>
            </a:r>
            <a:r>
              <a:rPr lang="id-ID" sz="2000" b="1" dirty="0">
                <a:latin typeface="Times New Roman" pitchFamily="18" charset="0"/>
                <a:cs typeface="Times New Roman" pitchFamily="18" charset="0"/>
              </a:rPr>
              <a:t>mekanik yang diberikan generator dan dinamo diubah ke dalam bentuk energi gerak rotasi. Hal itu menyebabkan GGL induksi dihasilkan secara terus-menerus dengan pola yang berulang secara periodik.</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064169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662930"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83771" y="643282"/>
            <a:ext cx="7298854" cy="1025922"/>
          </a:xfrm>
          <a:prstGeom prst="rect">
            <a:avLst/>
          </a:prstGeom>
          <a:noFill/>
        </p:spPr>
        <p:txBody>
          <a:bodyPr wrap="square" lIns="0" tIns="0" rIns="0" bIns="0" rtlCol="0" anchor="ctr">
            <a:spAutoFit/>
          </a:bodyPr>
          <a:lstStyle/>
          <a:p>
            <a:pPr algn="ctr">
              <a:lnSpc>
                <a:spcPts val="4000"/>
              </a:lnSpc>
            </a:pPr>
            <a:r>
              <a:rPr lang="en-US" altLang="ko-KR" sz="2800" b="1" dirty="0" smtClean="0">
                <a:solidFill>
                  <a:schemeClr val="bg1"/>
                </a:solidFill>
                <a:cs typeface="Arial" pitchFamily="34" charset="0"/>
              </a:rPr>
              <a:t>APLIKASI HUKUM FARADAY </a:t>
            </a:r>
            <a:endParaRPr lang="en-US" altLang="ko-KR" sz="2800" b="1" dirty="0">
              <a:solidFill>
                <a:schemeClr val="bg1">
                  <a:lumMod val="95000"/>
                </a:schemeClr>
              </a:solidFill>
              <a:cs typeface="Arial" pitchFamily="34" charset="0"/>
            </a:endParaRPr>
          </a:p>
          <a:p>
            <a:pPr algn="ctr">
              <a:lnSpc>
                <a:spcPts val="4000"/>
              </a:lnSpc>
            </a:pPr>
            <a:r>
              <a:rPr lang="en-US" altLang="ko-KR" sz="2800" b="1" dirty="0" smtClean="0">
                <a:solidFill>
                  <a:schemeClr val="bg1">
                    <a:lumMod val="95000"/>
                  </a:schemeClr>
                </a:solidFill>
                <a:cs typeface="Arial" pitchFamily="34" charset="0"/>
              </a:rPr>
              <a:t>PADA GENERATOR</a:t>
            </a:r>
            <a:endParaRPr lang="en-US" altLang="ko-KR" sz="2800" b="1" dirty="0" smtClean="0">
              <a:solidFill>
                <a:schemeClr val="bg1"/>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107376" y="2453379"/>
            <a:ext cx="5619656" cy="3785652"/>
          </a:xfrm>
          <a:prstGeom prst="rect">
            <a:avLst/>
          </a:prstGeom>
          <a:noFill/>
        </p:spPr>
        <p:txBody>
          <a:bodyPr wrap="square" rtlCol="0" anchor="ctr">
            <a:spAutoFit/>
          </a:bodyPr>
          <a:lstStyle/>
          <a:p>
            <a:pPr algn="just"/>
            <a:r>
              <a:rPr lang="id-ID" sz="2000" b="1" dirty="0">
                <a:latin typeface="Times New Roman" pitchFamily="18" charset="0"/>
                <a:cs typeface="Times New Roman" pitchFamily="18" charset="0"/>
              </a:rPr>
              <a:t>Generator bekerja berdasarkan prinsip induksi elektromagnetik sesuai dengan hukum faraday, yaitu dengan memutar suatu kumparan dalam medan magnet sehingga timbul GGL induksi seperti yan sudah saya jelaskan di awal. </a:t>
            </a:r>
            <a:endParaRPr lang="en-US" sz="2000" b="1" dirty="0" smtClean="0">
              <a:latin typeface="Times New Roman" pitchFamily="18" charset="0"/>
              <a:cs typeface="Times New Roman" pitchFamily="18" charset="0"/>
            </a:endParaRPr>
          </a:p>
          <a:p>
            <a:pPr algn="just"/>
            <a:endParaRPr lang="en-US" sz="2000" b="1" dirty="0">
              <a:latin typeface="Times New Roman" pitchFamily="18" charset="0"/>
              <a:cs typeface="Times New Roman" pitchFamily="18" charset="0"/>
            </a:endParaRPr>
          </a:p>
          <a:p>
            <a:pPr algn="just"/>
            <a:r>
              <a:rPr lang="id-ID" sz="2000" b="1" dirty="0" smtClean="0">
                <a:latin typeface="Times New Roman" pitchFamily="18" charset="0"/>
                <a:cs typeface="Times New Roman" pitchFamily="18" charset="0"/>
              </a:rPr>
              <a:t>Perbedaan </a:t>
            </a:r>
            <a:r>
              <a:rPr lang="id-ID" sz="2000" b="1" dirty="0">
                <a:latin typeface="Times New Roman" pitchFamily="18" charset="0"/>
                <a:cs typeface="Times New Roman" pitchFamily="18" charset="0"/>
              </a:rPr>
              <a:t>antara generator AC dan DC terletak pada bagian komponen yang berhubungan dengan ujung kumparan yang berputar. Dinamo (generator dc) menggunakan sebuah cincin belah (komutator), sedangkan alternator (generator (ac) menggunakan dua buah cincin slip</a:t>
            </a:r>
            <a:r>
              <a:rPr lang="id-ID"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273661" y="39807"/>
            <a:ext cx="1120462" cy="15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p:nvPicPr>
        <p:blipFill rotWithShape="1">
          <a:blip r:embed="rId6"/>
          <a:srcRect l="18078" t="35820" r="20366" b="16555"/>
          <a:stretch/>
        </p:blipFill>
        <p:spPr bwMode="auto">
          <a:xfrm>
            <a:off x="5891797" y="2773362"/>
            <a:ext cx="5949917" cy="2713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6785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662930"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83771" y="666525"/>
            <a:ext cx="7298854" cy="979435"/>
          </a:xfrm>
          <a:prstGeom prst="rect">
            <a:avLst/>
          </a:prstGeom>
          <a:noFill/>
        </p:spPr>
        <p:txBody>
          <a:bodyPr wrap="square" lIns="0" tIns="0" rIns="0" bIns="0" rtlCol="0" anchor="ctr">
            <a:spAutoFit/>
          </a:bodyPr>
          <a:lstStyle/>
          <a:p>
            <a:pPr algn="ctr">
              <a:lnSpc>
                <a:spcPts val="4000"/>
              </a:lnSpc>
            </a:pPr>
            <a:r>
              <a:rPr lang="en-US" altLang="ko-KR" sz="2800" b="1" dirty="0">
                <a:solidFill>
                  <a:schemeClr val="bg1"/>
                </a:solidFill>
                <a:cs typeface="Arial" pitchFamily="34" charset="0"/>
              </a:rPr>
              <a:t>APLIKASI HUKUM FARADAY </a:t>
            </a:r>
            <a:endParaRPr lang="en-US" altLang="ko-KR" sz="2800" b="1" dirty="0">
              <a:solidFill>
                <a:schemeClr val="bg1">
                  <a:lumMod val="95000"/>
                </a:schemeClr>
              </a:solidFill>
              <a:cs typeface="Arial" pitchFamily="34" charset="0"/>
            </a:endParaRPr>
          </a:p>
          <a:p>
            <a:pPr algn="ctr">
              <a:lnSpc>
                <a:spcPts val="4000"/>
              </a:lnSpc>
            </a:pPr>
            <a:r>
              <a:rPr lang="en-US" altLang="ko-KR" sz="2800" b="1" dirty="0">
                <a:solidFill>
                  <a:schemeClr val="bg1">
                    <a:lumMod val="95000"/>
                  </a:schemeClr>
                </a:solidFill>
                <a:cs typeface="Arial" pitchFamily="34" charset="0"/>
              </a:rPr>
              <a:t>PADA </a:t>
            </a:r>
            <a:r>
              <a:rPr lang="en-US" altLang="ko-KR" sz="2800" b="1" dirty="0" smtClean="0">
                <a:solidFill>
                  <a:schemeClr val="bg1">
                    <a:lumMod val="95000"/>
                  </a:schemeClr>
                </a:solidFill>
                <a:cs typeface="Arial" pitchFamily="34" charset="0"/>
              </a:rPr>
              <a:t>TRANSFORMATOR</a:t>
            </a:r>
            <a:endParaRPr lang="en-US" altLang="ko-KR" sz="2800" b="1" dirty="0">
              <a:solidFill>
                <a:schemeClr val="bg1"/>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107376" y="2084050"/>
            <a:ext cx="6877624" cy="4524315"/>
          </a:xfrm>
          <a:prstGeom prst="rect">
            <a:avLst/>
          </a:prstGeom>
          <a:noFill/>
        </p:spPr>
        <p:txBody>
          <a:bodyPr wrap="square" rtlCol="0" anchor="ctr">
            <a:spAutoFit/>
          </a:bodyPr>
          <a:lstStyle/>
          <a:p>
            <a:pPr algn="just"/>
            <a:r>
              <a:rPr lang="id-ID" sz="2400" b="1" dirty="0">
                <a:latin typeface="Times New Roman" pitchFamily="18" charset="0"/>
                <a:cs typeface="Times New Roman" pitchFamily="18" charset="0"/>
              </a:rPr>
              <a:t>Trafo menimbulkan GGL pada kumparan skunder karena medan magnet yang berubah-ubah akibat aliran arus listrik bolakbalik pada kumparan primer yang berakibat berubah-ubah pula medan magnet yang timbul pada kumparan primer. </a:t>
            </a:r>
            <a:endParaRPr lang="en-US" sz="2400" b="1"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a:p>
            <a:pPr algn="just"/>
            <a:r>
              <a:rPr lang="id-ID" sz="2400" b="1" dirty="0" smtClean="0">
                <a:latin typeface="Times New Roman" pitchFamily="18" charset="0"/>
                <a:cs typeface="Times New Roman" pitchFamily="18" charset="0"/>
              </a:rPr>
              <a:t>Dikarenakan </a:t>
            </a:r>
            <a:r>
              <a:rPr lang="id-ID" sz="2400" b="1" dirty="0">
                <a:latin typeface="Times New Roman" pitchFamily="18" charset="0"/>
                <a:cs typeface="Times New Roman" pitchFamily="18" charset="0"/>
              </a:rPr>
              <a:t>kumparan primer dan sekunder dililitkan pada bahan ferromagnetik maka pada kumparan sekunder juga dilingkupi medan magnetik yang berubah-ubah. Akibatnya (berdasarkan hukum Faraday) pada ujung-ujung kumparan sekunder timbul ggl induksi. </a:t>
            </a:r>
            <a:endParaRPr lang="af-ZA" altLang="ko-KR" sz="2000" b="1" dirty="0">
              <a:solidFill>
                <a:schemeClr val="accent1"/>
              </a:solidFill>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273661" y="39807"/>
            <a:ext cx="1120462" cy="15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p:nvPicPr>
        <p:blipFill rotWithShape="1">
          <a:blip r:embed="rId6"/>
          <a:srcRect l="25400" t="17503" r="17163" b="7194"/>
          <a:stretch/>
        </p:blipFill>
        <p:spPr bwMode="auto">
          <a:xfrm>
            <a:off x="7482625" y="2606307"/>
            <a:ext cx="4288562" cy="347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995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662930"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83771" y="666525"/>
            <a:ext cx="7298854" cy="979435"/>
          </a:xfrm>
          <a:prstGeom prst="rect">
            <a:avLst/>
          </a:prstGeom>
          <a:noFill/>
        </p:spPr>
        <p:txBody>
          <a:bodyPr wrap="square" lIns="0" tIns="0" rIns="0" bIns="0" rtlCol="0" anchor="ctr">
            <a:spAutoFit/>
          </a:bodyPr>
          <a:lstStyle/>
          <a:p>
            <a:pPr algn="ctr">
              <a:lnSpc>
                <a:spcPts val="4000"/>
              </a:lnSpc>
            </a:pPr>
            <a:r>
              <a:rPr lang="en-US" altLang="ko-KR" sz="2800" b="1" dirty="0">
                <a:solidFill>
                  <a:schemeClr val="bg1"/>
                </a:solidFill>
                <a:cs typeface="Arial" pitchFamily="34" charset="0"/>
              </a:rPr>
              <a:t>APLIKASI HUKUM FARADAY </a:t>
            </a:r>
            <a:endParaRPr lang="en-US" altLang="ko-KR" sz="2800" b="1" dirty="0">
              <a:solidFill>
                <a:schemeClr val="bg1">
                  <a:lumMod val="95000"/>
                </a:schemeClr>
              </a:solidFill>
              <a:cs typeface="Arial" pitchFamily="34" charset="0"/>
            </a:endParaRPr>
          </a:p>
          <a:p>
            <a:pPr algn="ctr">
              <a:lnSpc>
                <a:spcPts val="4000"/>
              </a:lnSpc>
            </a:pPr>
            <a:r>
              <a:rPr lang="en-US" altLang="ko-KR" sz="2800" b="1" dirty="0">
                <a:solidFill>
                  <a:schemeClr val="bg1">
                    <a:lumMod val="95000"/>
                  </a:schemeClr>
                </a:solidFill>
                <a:cs typeface="Arial" pitchFamily="34" charset="0"/>
              </a:rPr>
              <a:t>PADA </a:t>
            </a:r>
            <a:r>
              <a:rPr lang="en-US" altLang="ko-KR" sz="2800" b="1" dirty="0" smtClean="0">
                <a:solidFill>
                  <a:schemeClr val="bg1">
                    <a:lumMod val="95000"/>
                  </a:schemeClr>
                </a:solidFill>
                <a:cs typeface="Arial" pitchFamily="34" charset="0"/>
              </a:rPr>
              <a:t>INDUKTOR</a:t>
            </a:r>
            <a:endParaRPr lang="en-US" altLang="ko-KR" sz="2800" b="1" dirty="0">
              <a:solidFill>
                <a:schemeClr val="bg1"/>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107376" y="2299493"/>
            <a:ext cx="6877624" cy="4093428"/>
          </a:xfrm>
          <a:prstGeom prst="rect">
            <a:avLst/>
          </a:prstGeom>
          <a:noFill/>
        </p:spPr>
        <p:txBody>
          <a:bodyPr wrap="square" rtlCol="0" anchor="ctr">
            <a:spAutoFit/>
          </a:bodyPr>
          <a:lstStyle/>
          <a:p>
            <a:pPr algn="just"/>
            <a:r>
              <a:rPr lang="id-ID" sz="2400" b="1" dirty="0">
                <a:latin typeface="Times New Roman" pitchFamily="18" charset="0"/>
                <a:cs typeface="Times New Roman" pitchFamily="18" charset="0"/>
              </a:rPr>
              <a:t>Induktor dapat menyimpan energi listrik, karena menurut hukum bio-savart pada saat induktor terdapat arus listrik maka dalam induktor tersebut timbul medan magnet, ketika arus listrik dalam konduktor menjadi nol, maka medan magnetpun hilang. </a:t>
            </a:r>
            <a:endParaRPr lang="en-US" sz="2400" b="1"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a:p>
            <a:pPr algn="just"/>
            <a:r>
              <a:rPr lang="id-ID" sz="2400" b="1" dirty="0" smtClean="0">
                <a:latin typeface="Times New Roman" pitchFamily="18" charset="0"/>
                <a:cs typeface="Times New Roman" pitchFamily="18" charset="0"/>
              </a:rPr>
              <a:t>Medan </a:t>
            </a:r>
            <a:r>
              <a:rPr lang="id-ID" sz="2400" b="1" dirty="0">
                <a:latin typeface="Times New Roman" pitchFamily="18" charset="0"/>
                <a:cs typeface="Times New Roman" pitchFamily="18" charset="0"/>
              </a:rPr>
              <a:t>magnet yang semula ada menjadi tidak ada atau berubah inilah yang dapat menimbulkan ggl induksi diri menurut </a:t>
            </a:r>
            <a:r>
              <a:rPr lang="id-ID" sz="2400" b="1" dirty="0" smtClean="0">
                <a:latin typeface="Times New Roman" pitchFamily="18" charset="0"/>
                <a:cs typeface="Times New Roman" pitchFamily="18" charset="0"/>
              </a:rPr>
              <a:t>faraday</a:t>
            </a:r>
            <a:r>
              <a:rPr lang="en-US"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endParaRPr lang="af-ZA" altLang="ko-KR" sz="2000" b="1" dirty="0">
              <a:solidFill>
                <a:schemeClr val="accent1"/>
              </a:solidFill>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273661" y="39807"/>
            <a:ext cx="1120462" cy="15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p:nvPr/>
        </p:nvPicPr>
        <p:blipFill rotWithShape="1">
          <a:blip r:embed="rId6"/>
          <a:srcRect l="38444" t="20759" r="16934" b="19812"/>
          <a:stretch/>
        </p:blipFill>
        <p:spPr bwMode="auto">
          <a:xfrm>
            <a:off x="7901911" y="2526982"/>
            <a:ext cx="3719195" cy="27562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357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662930"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701" dirty="0"/>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83771" y="923005"/>
            <a:ext cx="7298854" cy="466474"/>
          </a:xfrm>
          <a:prstGeom prst="rect">
            <a:avLst/>
          </a:prstGeom>
          <a:noFill/>
        </p:spPr>
        <p:txBody>
          <a:bodyPr wrap="square" lIns="0" tIns="0" rIns="0" bIns="0" rtlCol="0" anchor="ctr">
            <a:spAutoFit/>
          </a:bodyPr>
          <a:lstStyle/>
          <a:p>
            <a:pPr algn="ctr">
              <a:lnSpc>
                <a:spcPts val="4000"/>
              </a:lnSpc>
            </a:pPr>
            <a:r>
              <a:rPr lang="en-US" altLang="ko-KR" sz="2800" b="1" dirty="0" smtClean="0">
                <a:solidFill>
                  <a:schemeClr val="bg1"/>
                </a:solidFill>
                <a:cs typeface="Arial" pitchFamily="34" charset="0"/>
              </a:rPr>
              <a:t>KESIMPULAN</a:t>
            </a:r>
            <a:endParaRPr lang="en-US" altLang="ko-KR" sz="2800" b="1" dirty="0">
              <a:solidFill>
                <a:schemeClr val="bg1"/>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107376" y="2563495"/>
            <a:ext cx="5633024" cy="3785652"/>
          </a:xfrm>
          <a:prstGeom prst="rect">
            <a:avLst/>
          </a:prstGeom>
          <a:noFill/>
        </p:spPr>
        <p:txBody>
          <a:bodyPr wrap="square" rtlCol="0" anchor="ctr">
            <a:spAutoFit/>
          </a:bodyPr>
          <a:lstStyle/>
          <a:p>
            <a:pPr marL="457200" lvl="0" indent="-457200" algn="just">
              <a:buFont typeface="+mj-lt"/>
              <a:buAutoNum type="arabicPeriod"/>
            </a:pPr>
            <a:r>
              <a:rPr lang="id-ID" sz="2000" b="1" dirty="0" smtClean="0">
                <a:latin typeface="Times New Roman" pitchFamily="18" charset="0"/>
                <a:cs typeface="Times New Roman" pitchFamily="18" charset="0"/>
              </a:rPr>
              <a:t>Pada </a:t>
            </a:r>
            <a:r>
              <a:rPr lang="id-ID" sz="2000" b="1" dirty="0">
                <a:latin typeface="Times New Roman" pitchFamily="18" charset="0"/>
                <a:cs typeface="Times New Roman" pitchFamily="18" charset="0"/>
              </a:rPr>
              <a:t>awal tahun 1830-an, seorang ahli kimia Inggris yang bernama Michael Faraday menemukan bahwa larutan tertentu dapat segera mengalirkan arus listrik. Ia menamakan larutan tersebut dengan elektrolit dan aliran listrik yang melalui larutan elektrolit disebut elektrolisis</a:t>
            </a:r>
            <a:endParaRPr lang="en-US" sz="2000" b="1" dirty="0">
              <a:latin typeface="Times New Roman" pitchFamily="18" charset="0"/>
              <a:cs typeface="Times New Roman" pitchFamily="18" charset="0"/>
            </a:endParaRPr>
          </a:p>
          <a:p>
            <a:pPr marL="457200" lvl="0" indent="-457200" algn="just">
              <a:buFont typeface="+mj-lt"/>
              <a:buAutoNum type="arabicPeriod"/>
            </a:pPr>
            <a:endParaRPr lang="en-US" sz="2000" b="1" dirty="0" smtClean="0">
              <a:latin typeface="Times New Roman" pitchFamily="18" charset="0"/>
              <a:cs typeface="Times New Roman" pitchFamily="18" charset="0"/>
            </a:endParaRPr>
          </a:p>
          <a:p>
            <a:pPr marL="457200" lvl="0" indent="-457200" algn="just">
              <a:buFont typeface="+mj-lt"/>
              <a:buAutoNum type="arabicPeriod"/>
            </a:pPr>
            <a:r>
              <a:rPr lang="id-ID" sz="2000" b="1" dirty="0" smtClean="0">
                <a:latin typeface="Times New Roman" pitchFamily="18" charset="0"/>
                <a:cs typeface="Times New Roman" pitchFamily="18" charset="0"/>
              </a:rPr>
              <a:t>Aplikasi </a:t>
            </a:r>
            <a:r>
              <a:rPr lang="id-ID" sz="2000" b="1" dirty="0">
                <a:latin typeface="Times New Roman" pitchFamily="18" charset="0"/>
                <a:cs typeface="Times New Roman" pitchFamily="18" charset="0"/>
              </a:rPr>
              <a:t>hukum Faraday dalam kehidupan sehari-hari adalah generator, transformator, dan konduktor</a:t>
            </a:r>
            <a:endParaRPr lang="en-US" sz="2000" b="1" dirty="0">
              <a:latin typeface="Times New Roman" pitchFamily="18" charset="0"/>
              <a:cs typeface="Times New Roman" pitchFamily="18" charset="0"/>
            </a:endParaRPr>
          </a:p>
          <a:p>
            <a:pPr algn="just"/>
            <a:endParaRPr lang="af-ZA" altLang="ko-KR" sz="2000" b="1" dirty="0">
              <a:solidFill>
                <a:schemeClr val="accent1"/>
              </a:solidFill>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273661" y="39807"/>
            <a:ext cx="1120462" cy="15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4E6FE36A-81B0-4503-AF51-CC2707E8161B}"/>
              </a:ext>
            </a:extLst>
          </p:cNvPr>
          <p:cNvSpPr txBox="1"/>
          <p:nvPr/>
        </p:nvSpPr>
        <p:spPr>
          <a:xfrm>
            <a:off x="6055092" y="2593361"/>
            <a:ext cx="5922860" cy="3477875"/>
          </a:xfrm>
          <a:prstGeom prst="rect">
            <a:avLst/>
          </a:prstGeom>
          <a:noFill/>
        </p:spPr>
        <p:txBody>
          <a:bodyPr wrap="square" rtlCol="0" anchor="ctr">
            <a:spAutoFit/>
          </a:bodyPr>
          <a:lstStyle/>
          <a:p>
            <a:pPr marL="457200" lvl="0" indent="-457200" algn="just">
              <a:buFont typeface="+mj-lt"/>
              <a:buAutoNum type="arabicPeriod" startAt="3"/>
            </a:pPr>
            <a:r>
              <a:rPr lang="id-ID" sz="2000" b="1" dirty="0">
                <a:latin typeface="Times New Roman" pitchFamily="18" charset="0"/>
                <a:cs typeface="Times New Roman" pitchFamily="18" charset="0"/>
              </a:rPr>
              <a:t>Hukum Faraday I“Massa dari zat yang diendapkan atau dibebaskan pada elektrode sebanding dengan muatan listrik yang melewati suatu zat elektrolit”.</a:t>
            </a:r>
            <a:endParaRPr lang="en-US" sz="2000" b="1" dirty="0">
              <a:latin typeface="Times New Roman" pitchFamily="18" charset="0"/>
              <a:cs typeface="Times New Roman" pitchFamily="18" charset="0"/>
            </a:endParaRPr>
          </a:p>
          <a:p>
            <a:pPr marL="457200" lvl="0" indent="-457200" algn="just">
              <a:buFont typeface="+mj-lt"/>
              <a:buAutoNum type="arabicPeriod" startAt="3"/>
            </a:pPr>
            <a:endParaRPr lang="en-US" sz="2000" b="1" dirty="0" smtClean="0">
              <a:latin typeface="Times New Roman" pitchFamily="18" charset="0"/>
              <a:cs typeface="Times New Roman" pitchFamily="18" charset="0"/>
            </a:endParaRPr>
          </a:p>
          <a:p>
            <a:pPr marL="457200" lvl="0" indent="-457200" algn="just">
              <a:buFont typeface="+mj-lt"/>
              <a:buAutoNum type="arabicPeriod" startAt="3"/>
            </a:pPr>
            <a:r>
              <a:rPr lang="id-ID" sz="2000" b="1" dirty="0" smtClean="0">
                <a:latin typeface="Times New Roman" pitchFamily="18" charset="0"/>
                <a:cs typeface="Times New Roman" pitchFamily="18" charset="0"/>
              </a:rPr>
              <a:t>Hukum </a:t>
            </a:r>
            <a:r>
              <a:rPr lang="id-ID" sz="2000" b="1" dirty="0">
                <a:latin typeface="Times New Roman" pitchFamily="18" charset="0"/>
                <a:cs typeface="Times New Roman" pitchFamily="18" charset="0"/>
              </a:rPr>
              <a:t>Faraday II “Jika sejumlah muatan listrik yang sama dilewatkan pada beberapa zat elektrolit yang berbeda, massa yang dibebaskan atau diendapkan sebanding dengan massa ekuivalentnya (e)”.</a:t>
            </a:r>
            <a:endParaRPr lang="en-US" sz="2000" b="1" dirty="0">
              <a:latin typeface="Times New Roman" pitchFamily="18" charset="0"/>
              <a:cs typeface="Times New Roman" pitchFamily="18" charset="0"/>
            </a:endParaRPr>
          </a:p>
          <a:p>
            <a:pPr algn="just"/>
            <a:endParaRPr lang="af-ZA" altLang="ko-KR" sz="20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796170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154923E3-C643-4767-9459-C42D4D9DCE2F}"/>
              </a:ext>
            </a:extLst>
          </p:cNvPr>
          <p:cNvGrpSpPr/>
          <p:nvPr/>
        </p:nvGrpSpPr>
        <p:grpSpPr>
          <a:xfrm>
            <a:off x="1121096" y="3285883"/>
            <a:ext cx="3042542" cy="2818752"/>
            <a:chOff x="7896385" y="3137166"/>
            <a:chExt cx="2982619" cy="2825704"/>
          </a:xfrm>
          <a:solidFill>
            <a:schemeClr val="tx1">
              <a:lumMod val="65000"/>
              <a:lumOff val="35000"/>
            </a:schemeClr>
          </a:solidFill>
        </p:grpSpPr>
        <p:sp>
          <p:nvSpPr>
            <p:cNvPr id="16" name="Rounded Rectangle 7">
              <a:extLst>
                <a:ext uri="{FF2B5EF4-FFF2-40B4-BE49-F238E27FC236}">
                  <a16:creationId xmlns:a16="http://schemas.microsoft.com/office/drawing/2014/main" xmlns="" id="{2517C42E-678B-434A-82D5-E63C0C8DA965}"/>
                </a:ext>
              </a:extLst>
            </p:cNvPr>
            <p:cNvSpPr/>
            <p:nvPr/>
          </p:nvSpPr>
          <p:spPr>
            <a:xfrm>
              <a:off x="8210366" y="3137166"/>
              <a:ext cx="2351766" cy="2825704"/>
            </a:xfrm>
            <a:prstGeom prst="roundRect">
              <a:avLst>
                <a:gd name="adj" fmla="val 6085"/>
              </a:avLst>
            </a:prstGeom>
            <a:grpFill/>
            <a:ln w="269875">
              <a:solidFill>
                <a:schemeClr val="tx1">
                  <a:lumMod val="50000"/>
                  <a:lumOff val="50000"/>
                </a:schemeClr>
              </a:solidFill>
            </a:ln>
            <a:effectLst>
              <a:outerShdw blurRad="381000" dist="127000" dir="14400000" sy="23000" kx="1200000" algn="br" rotWithShape="0">
                <a:prstClr val="black">
                  <a:alpha val="20000"/>
                </a:prstClr>
              </a:outerShdw>
            </a:effectLst>
            <a:scene3d>
              <a:camera prst="perspectiveRelaxed" fov="3000000">
                <a:rot lat="19744257" lon="18463385" rev="2675973"/>
              </a:camera>
              <a:lightRig rig="balanced" dir="t"/>
            </a:scene3d>
            <a:sp3d extrusionH="114300" prstMaterial="matte">
              <a:bevelT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Freeform: Shape 16">
              <a:extLst>
                <a:ext uri="{FF2B5EF4-FFF2-40B4-BE49-F238E27FC236}">
                  <a16:creationId xmlns:a16="http://schemas.microsoft.com/office/drawing/2014/main" xmlns="" id="{58686908-1FB4-4280-BC70-20B2566DF9F3}"/>
                </a:ext>
              </a:extLst>
            </p:cNvPr>
            <p:cNvSpPr/>
            <p:nvPr/>
          </p:nvSpPr>
          <p:spPr>
            <a:xfrm>
              <a:off x="7896385" y="3756661"/>
              <a:ext cx="2982619" cy="1816243"/>
            </a:xfrm>
            <a:custGeom>
              <a:avLst/>
              <a:gdLst>
                <a:gd name="connsiteX0" fmla="*/ 0 w 2879387"/>
                <a:gd name="connsiteY0" fmla="*/ 175098 h 1789889"/>
                <a:gd name="connsiteX1" fmla="*/ 1498059 w 2879387"/>
                <a:gd name="connsiteY1" fmla="*/ 1789889 h 1789889"/>
                <a:gd name="connsiteX2" fmla="*/ 2879387 w 2879387"/>
                <a:gd name="connsiteY2" fmla="*/ 1420238 h 1789889"/>
                <a:gd name="connsiteX3" fmla="*/ 1400783 w 2879387"/>
                <a:gd name="connsiteY3" fmla="*/ 0 h 1789889"/>
                <a:gd name="connsiteX4" fmla="*/ 0 w 2879387"/>
                <a:gd name="connsiteY4" fmla="*/ 175098 h 1789889"/>
                <a:gd name="connsiteX0" fmla="*/ 0 w 2918298"/>
                <a:gd name="connsiteY0" fmla="*/ 194553 h 1789889"/>
                <a:gd name="connsiteX1" fmla="*/ 1536970 w 2918298"/>
                <a:gd name="connsiteY1" fmla="*/ 1789889 h 1789889"/>
                <a:gd name="connsiteX2" fmla="*/ 2918298 w 2918298"/>
                <a:gd name="connsiteY2" fmla="*/ 1420238 h 1789889"/>
                <a:gd name="connsiteX3" fmla="*/ 1439694 w 2918298"/>
                <a:gd name="connsiteY3" fmla="*/ 0 h 1789889"/>
                <a:gd name="connsiteX4" fmla="*/ 0 w 2918298"/>
                <a:gd name="connsiteY4" fmla="*/ 194553 h 1789889"/>
                <a:gd name="connsiteX0" fmla="*/ 0 w 2937754"/>
                <a:gd name="connsiteY0" fmla="*/ 194553 h 1789889"/>
                <a:gd name="connsiteX1" fmla="*/ 1536970 w 2937754"/>
                <a:gd name="connsiteY1" fmla="*/ 1789889 h 1789889"/>
                <a:gd name="connsiteX2" fmla="*/ 2937754 w 2937754"/>
                <a:gd name="connsiteY2" fmla="*/ 1410511 h 1789889"/>
                <a:gd name="connsiteX3" fmla="*/ 1439694 w 2937754"/>
                <a:gd name="connsiteY3" fmla="*/ 0 h 1789889"/>
                <a:gd name="connsiteX4" fmla="*/ 0 w 2937754"/>
                <a:gd name="connsiteY4" fmla="*/ 194553 h 1789889"/>
                <a:gd name="connsiteX0" fmla="*/ 0 w 2937754"/>
                <a:gd name="connsiteY0" fmla="*/ 194553 h 1789889"/>
                <a:gd name="connsiteX1" fmla="*/ 1536970 w 2937754"/>
                <a:gd name="connsiteY1" fmla="*/ 1789889 h 1789889"/>
                <a:gd name="connsiteX2" fmla="*/ 2937754 w 2937754"/>
                <a:gd name="connsiteY2" fmla="*/ 1410511 h 1789889"/>
                <a:gd name="connsiteX3" fmla="*/ 1400783 w 2937754"/>
                <a:gd name="connsiteY3" fmla="*/ 0 h 1789889"/>
                <a:gd name="connsiteX4" fmla="*/ 0 w 2937754"/>
                <a:gd name="connsiteY4" fmla="*/ 194553 h 1789889"/>
                <a:gd name="connsiteX0" fmla="*/ 0 w 2937754"/>
                <a:gd name="connsiteY0" fmla="*/ 194553 h 1789889"/>
                <a:gd name="connsiteX1" fmla="*/ 1536970 w 2937754"/>
                <a:gd name="connsiteY1" fmla="*/ 1789889 h 1789889"/>
                <a:gd name="connsiteX2" fmla="*/ 2937754 w 2937754"/>
                <a:gd name="connsiteY2" fmla="*/ 1429967 h 1789889"/>
                <a:gd name="connsiteX3" fmla="*/ 1400783 w 2937754"/>
                <a:gd name="connsiteY3" fmla="*/ 0 h 1789889"/>
                <a:gd name="connsiteX4" fmla="*/ 0 w 2937754"/>
                <a:gd name="connsiteY4" fmla="*/ 194553 h 1789889"/>
                <a:gd name="connsiteX0" fmla="*/ 0 w 2947481"/>
                <a:gd name="connsiteY0" fmla="*/ 194553 h 1789889"/>
                <a:gd name="connsiteX1" fmla="*/ 1536970 w 2947481"/>
                <a:gd name="connsiteY1" fmla="*/ 1789889 h 1789889"/>
                <a:gd name="connsiteX2" fmla="*/ 2947481 w 2947481"/>
                <a:gd name="connsiteY2" fmla="*/ 1429967 h 1789889"/>
                <a:gd name="connsiteX3" fmla="*/ 1400783 w 2947481"/>
                <a:gd name="connsiteY3" fmla="*/ 0 h 1789889"/>
                <a:gd name="connsiteX4" fmla="*/ 0 w 2947481"/>
                <a:gd name="connsiteY4" fmla="*/ 194553 h 1789889"/>
                <a:gd name="connsiteX0" fmla="*/ 0 w 2947481"/>
                <a:gd name="connsiteY0" fmla="*/ 194553 h 1851382"/>
                <a:gd name="connsiteX1" fmla="*/ 1545755 w 2947481"/>
                <a:gd name="connsiteY1" fmla="*/ 1851382 h 1851382"/>
                <a:gd name="connsiteX2" fmla="*/ 2947481 w 2947481"/>
                <a:gd name="connsiteY2" fmla="*/ 1429967 h 1851382"/>
                <a:gd name="connsiteX3" fmla="*/ 1400783 w 2947481"/>
                <a:gd name="connsiteY3" fmla="*/ 0 h 1851382"/>
                <a:gd name="connsiteX4" fmla="*/ 0 w 2947481"/>
                <a:gd name="connsiteY4" fmla="*/ 194553 h 1851382"/>
                <a:gd name="connsiteX0" fmla="*/ 0 w 2965050"/>
                <a:gd name="connsiteY0" fmla="*/ 194553 h 1851382"/>
                <a:gd name="connsiteX1" fmla="*/ 1545755 w 2965050"/>
                <a:gd name="connsiteY1" fmla="*/ 1851382 h 1851382"/>
                <a:gd name="connsiteX2" fmla="*/ 2965050 w 2965050"/>
                <a:gd name="connsiteY2" fmla="*/ 1447537 h 1851382"/>
                <a:gd name="connsiteX3" fmla="*/ 1400783 w 2965050"/>
                <a:gd name="connsiteY3" fmla="*/ 0 h 1851382"/>
                <a:gd name="connsiteX4" fmla="*/ 0 w 2965050"/>
                <a:gd name="connsiteY4" fmla="*/ 194553 h 1851382"/>
                <a:gd name="connsiteX0" fmla="*/ 0 w 2982619"/>
                <a:gd name="connsiteY0" fmla="*/ 194553 h 1851382"/>
                <a:gd name="connsiteX1" fmla="*/ 1563324 w 2982619"/>
                <a:gd name="connsiteY1" fmla="*/ 1851382 h 1851382"/>
                <a:gd name="connsiteX2" fmla="*/ 2982619 w 2982619"/>
                <a:gd name="connsiteY2" fmla="*/ 1447537 h 1851382"/>
                <a:gd name="connsiteX3" fmla="*/ 1418352 w 2982619"/>
                <a:gd name="connsiteY3" fmla="*/ 0 h 1851382"/>
                <a:gd name="connsiteX4" fmla="*/ 0 w 2982619"/>
                <a:gd name="connsiteY4" fmla="*/ 194553 h 1851382"/>
                <a:gd name="connsiteX0" fmla="*/ 0 w 2982619"/>
                <a:gd name="connsiteY0" fmla="*/ 159414 h 1816243"/>
                <a:gd name="connsiteX1" fmla="*/ 1563324 w 2982619"/>
                <a:gd name="connsiteY1" fmla="*/ 1816243 h 1816243"/>
                <a:gd name="connsiteX2" fmla="*/ 2982619 w 2982619"/>
                <a:gd name="connsiteY2" fmla="*/ 1412398 h 1816243"/>
                <a:gd name="connsiteX3" fmla="*/ 1444706 w 2982619"/>
                <a:gd name="connsiteY3" fmla="*/ 0 h 1816243"/>
                <a:gd name="connsiteX4" fmla="*/ 0 w 2982619"/>
                <a:gd name="connsiteY4" fmla="*/ 159414 h 1816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619" h="1816243">
                  <a:moveTo>
                    <a:pt x="0" y="159414"/>
                  </a:moveTo>
                  <a:lnTo>
                    <a:pt x="1563324" y="1816243"/>
                  </a:lnTo>
                  <a:lnTo>
                    <a:pt x="2982619" y="1412398"/>
                  </a:lnTo>
                  <a:lnTo>
                    <a:pt x="1444706" y="0"/>
                  </a:lnTo>
                  <a:lnTo>
                    <a:pt x="0" y="1594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reeform 13">
            <a:extLst>
              <a:ext uri="{FF2B5EF4-FFF2-40B4-BE49-F238E27FC236}">
                <a16:creationId xmlns:a16="http://schemas.microsoft.com/office/drawing/2014/main" xmlns="" id="{79F18A16-1933-472A-81FD-6368260DF74A}"/>
              </a:ext>
            </a:extLst>
          </p:cNvPr>
          <p:cNvSpPr>
            <a:spLocks/>
          </p:cNvSpPr>
          <p:nvPr/>
        </p:nvSpPr>
        <p:spPr bwMode="auto">
          <a:xfrm rot="10437640" flipV="1">
            <a:off x="2017747" y="4151511"/>
            <a:ext cx="1249240" cy="1872749"/>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accent4"/>
          </a:solidFill>
          <a:ln>
            <a:noFill/>
          </a:ln>
          <a:scene3d>
            <a:camera prst="perspectiveContrastingRightFacing" fov="900000">
              <a:rot lat="19200000" lon="18600000" rev="1752261"/>
            </a:camera>
            <a:lightRig rig="threePt" dir="t"/>
          </a:scene3d>
          <a:extLst/>
        </p:spPr>
        <p:txBody>
          <a:bodyPr vert="horz" wrap="square" lIns="60960" tIns="30480" rIns="60960" bIns="30480" numCol="1" anchor="t" anchorCtr="0" compatLnSpc="1">
            <a:prstTxWarp prst="textNoShape">
              <a:avLst/>
            </a:prstTxWarp>
          </a:bodyPr>
          <a:lstStyle/>
          <a:p>
            <a:endParaRPr lang="en-US" sz="1200"/>
          </a:p>
        </p:txBody>
      </p:sp>
      <p:grpSp>
        <p:nvGrpSpPr>
          <p:cNvPr id="14" name="Group 13">
            <a:extLst>
              <a:ext uri="{FF2B5EF4-FFF2-40B4-BE49-F238E27FC236}">
                <a16:creationId xmlns:a16="http://schemas.microsoft.com/office/drawing/2014/main" xmlns="" id="{D59345ED-AA9E-40FF-8CBF-A257049A810C}"/>
              </a:ext>
            </a:extLst>
          </p:cNvPr>
          <p:cNvGrpSpPr/>
          <p:nvPr/>
        </p:nvGrpSpPr>
        <p:grpSpPr>
          <a:xfrm rot="21297174">
            <a:off x="2526711" y="2431384"/>
            <a:ext cx="3267957" cy="2009645"/>
            <a:chOff x="3841640" y="2201358"/>
            <a:chExt cx="3704673" cy="2739632"/>
          </a:xfrm>
        </p:grpSpPr>
        <p:sp>
          <p:nvSpPr>
            <p:cNvPr id="4" name="Freeform: Shape 3">
              <a:extLst>
                <a:ext uri="{FF2B5EF4-FFF2-40B4-BE49-F238E27FC236}">
                  <a16:creationId xmlns:a16="http://schemas.microsoft.com/office/drawing/2014/main" xmlns="" id="{D16F8C60-3CB2-414E-AC6A-3A3A7D37DD19}"/>
                </a:ext>
              </a:extLst>
            </p:cNvPr>
            <p:cNvSpPr/>
            <p:nvPr/>
          </p:nvSpPr>
          <p:spPr>
            <a:xfrm rot="5400000">
              <a:off x="4935392" y="1582747"/>
              <a:ext cx="1992310" cy="3229532"/>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adFill flip="none" rotWithShape="1">
              <a:gsLst>
                <a:gs pos="51000">
                  <a:schemeClr val="accent2"/>
                </a:gs>
                <a:gs pos="0">
                  <a:schemeClr val="accent2"/>
                </a:gs>
                <a:gs pos="100000">
                  <a:schemeClr val="accent2">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13" name="Group 12">
              <a:extLst>
                <a:ext uri="{FF2B5EF4-FFF2-40B4-BE49-F238E27FC236}">
                  <a16:creationId xmlns:a16="http://schemas.microsoft.com/office/drawing/2014/main" xmlns="" id="{4729E8AC-0E2E-4B09-8F89-5CA98DBB83BE}"/>
                </a:ext>
              </a:extLst>
            </p:cNvPr>
            <p:cNvGrpSpPr/>
            <p:nvPr/>
          </p:nvGrpSpPr>
          <p:grpSpPr>
            <a:xfrm>
              <a:off x="3841640" y="4031149"/>
              <a:ext cx="532341" cy="909841"/>
              <a:chOff x="3841640" y="4031149"/>
              <a:chExt cx="532341" cy="909841"/>
            </a:xfrm>
          </p:grpSpPr>
          <p:sp>
            <p:nvSpPr>
              <p:cNvPr id="8" name="Freeform: Shape 7">
                <a:extLst>
                  <a:ext uri="{FF2B5EF4-FFF2-40B4-BE49-F238E27FC236}">
                    <a16:creationId xmlns:a16="http://schemas.microsoft.com/office/drawing/2014/main" xmlns="" id="{ABD53FCC-36AB-4900-9255-AE419A861BCC}"/>
                  </a:ext>
                </a:extLst>
              </p:cNvPr>
              <p:cNvSpPr>
                <a:spLocks noChangeAspect="1"/>
              </p:cNvSpPr>
              <p:nvPr/>
            </p:nvSpPr>
            <p:spPr>
              <a:xfrm rot="1836100" flipH="1">
                <a:off x="3841640" y="4320610"/>
                <a:ext cx="377919" cy="620380"/>
              </a:xfrm>
              <a:custGeom>
                <a:avLst/>
                <a:gdLst>
                  <a:gd name="connsiteX0" fmla="*/ 194548 w 229562"/>
                  <a:gd name="connsiteY0" fmla="*/ 20842 h 376842"/>
                  <a:gd name="connsiteX1" fmla="*/ 217398 w 229562"/>
                  <a:gd name="connsiteY1" fmla="*/ 24905 h 376842"/>
                  <a:gd name="connsiteX2" fmla="*/ 198001 w 229562"/>
                  <a:gd name="connsiteY2" fmla="*/ 23223 h 376842"/>
                  <a:gd name="connsiteX3" fmla="*/ 77306 w 229562"/>
                  <a:gd name="connsiteY3" fmla="*/ 0 h 376842"/>
                  <a:gd name="connsiteX4" fmla="*/ 83670 w 229562"/>
                  <a:gd name="connsiteY4" fmla="*/ 1131 h 376842"/>
                  <a:gd name="connsiteX5" fmla="*/ 83881 w 229562"/>
                  <a:gd name="connsiteY5" fmla="*/ 2150 h 376842"/>
                  <a:gd name="connsiteX6" fmla="*/ 67201 w 229562"/>
                  <a:gd name="connsiteY6" fmla="*/ 286285 h 376842"/>
                  <a:gd name="connsiteX7" fmla="*/ 58329 w 229562"/>
                  <a:gd name="connsiteY7" fmla="*/ 278387 h 376842"/>
                  <a:gd name="connsiteX8" fmla="*/ 26113 w 229562"/>
                  <a:gd name="connsiteY8" fmla="*/ 240132 h 376842"/>
                  <a:gd name="connsiteX9" fmla="*/ 30144 w 229562"/>
                  <a:gd name="connsiteY9" fmla="*/ 58698 h 376842"/>
                  <a:gd name="connsiteX10" fmla="*/ 137733 w 229562"/>
                  <a:gd name="connsiteY10" fmla="*/ 24814 h 376842"/>
                  <a:gd name="connsiteX11" fmla="*/ 198310 w 229562"/>
                  <a:gd name="connsiteY11" fmla="*/ 161847 h 376842"/>
                  <a:gd name="connsiteX12" fmla="*/ 229562 w 229562"/>
                  <a:gd name="connsiteY12" fmla="*/ 376842 h 376842"/>
                  <a:gd name="connsiteX13" fmla="*/ 67201 w 229562"/>
                  <a:gd name="connsiteY13" fmla="*/ 286285 h 37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62" h="376842">
                    <a:moveTo>
                      <a:pt x="194548" y="20842"/>
                    </a:moveTo>
                    <a:lnTo>
                      <a:pt x="217398" y="24905"/>
                    </a:lnTo>
                    <a:lnTo>
                      <a:pt x="198001" y="23223"/>
                    </a:lnTo>
                    <a:close/>
                    <a:moveTo>
                      <a:pt x="77306" y="0"/>
                    </a:moveTo>
                    <a:lnTo>
                      <a:pt x="83670" y="1131"/>
                    </a:lnTo>
                    <a:lnTo>
                      <a:pt x="83881" y="2150"/>
                    </a:lnTo>
                    <a:close/>
                    <a:moveTo>
                      <a:pt x="67201" y="286285"/>
                    </a:moveTo>
                    <a:cubicBezTo>
                      <a:pt x="63905" y="283559"/>
                      <a:pt x="60985" y="280943"/>
                      <a:pt x="58329" y="278387"/>
                    </a:cubicBezTo>
                    <a:cubicBezTo>
                      <a:pt x="45580" y="266115"/>
                      <a:pt x="38925" y="255212"/>
                      <a:pt x="26113" y="240132"/>
                    </a:cubicBezTo>
                    <a:cubicBezTo>
                      <a:pt x="-13697" y="171822"/>
                      <a:pt x="-4469" y="101386"/>
                      <a:pt x="30144" y="58698"/>
                    </a:cubicBezTo>
                    <a:cubicBezTo>
                      <a:pt x="64756" y="16010"/>
                      <a:pt x="99060" y="5845"/>
                      <a:pt x="137733" y="24814"/>
                    </a:cubicBezTo>
                    <a:cubicBezTo>
                      <a:pt x="176407" y="43785"/>
                      <a:pt x="213504" y="92997"/>
                      <a:pt x="198310" y="161847"/>
                    </a:cubicBezTo>
                    <a:cubicBezTo>
                      <a:pt x="169789" y="247005"/>
                      <a:pt x="167753" y="243797"/>
                      <a:pt x="229562" y="376842"/>
                    </a:cubicBezTo>
                    <a:cubicBezTo>
                      <a:pt x="131728" y="329815"/>
                      <a:pt x="90271" y="305365"/>
                      <a:pt x="67201" y="286285"/>
                    </a:cubicBezTo>
                    <a:close/>
                  </a:path>
                </a:pathLst>
              </a:custGeom>
              <a:gradFill flip="none" rotWithShape="1">
                <a:gsLst>
                  <a:gs pos="76000">
                    <a:schemeClr val="accent2"/>
                  </a:gs>
                  <a:gs pos="48000">
                    <a:schemeClr val="accent4"/>
                  </a:gs>
                  <a:gs pos="0">
                    <a:schemeClr val="accent4"/>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12" name="Freeform: Shape 11">
                <a:extLst>
                  <a:ext uri="{FF2B5EF4-FFF2-40B4-BE49-F238E27FC236}">
                    <a16:creationId xmlns:a16="http://schemas.microsoft.com/office/drawing/2014/main" xmlns="" id="{2642E972-6E96-4358-9DC2-974FD8DC8C19}"/>
                  </a:ext>
                </a:extLst>
              </p:cNvPr>
              <p:cNvSpPr/>
              <p:nvPr/>
            </p:nvSpPr>
            <p:spPr>
              <a:xfrm rot="1520710">
                <a:off x="4173163" y="4031149"/>
                <a:ext cx="200818" cy="400664"/>
              </a:xfrm>
              <a:custGeom>
                <a:avLst/>
                <a:gdLst>
                  <a:gd name="connsiteX0" fmla="*/ 5964 w 200818"/>
                  <a:gd name="connsiteY0" fmla="*/ 365902 h 400664"/>
                  <a:gd name="connsiteX1" fmla="*/ 20363 w 200818"/>
                  <a:gd name="connsiteY1" fmla="*/ 359938 h 400664"/>
                  <a:gd name="connsiteX2" fmla="*/ 180456 w 200818"/>
                  <a:gd name="connsiteY2" fmla="*/ 359938 h 400664"/>
                  <a:gd name="connsiteX3" fmla="*/ 200818 w 200818"/>
                  <a:gd name="connsiteY3" fmla="*/ 380301 h 400664"/>
                  <a:gd name="connsiteX4" fmla="*/ 194855 w 200818"/>
                  <a:gd name="connsiteY4" fmla="*/ 394700 h 400664"/>
                  <a:gd name="connsiteX5" fmla="*/ 181483 w 200818"/>
                  <a:gd name="connsiteY5" fmla="*/ 400239 h 400664"/>
                  <a:gd name="connsiteX6" fmla="*/ 174753 w 200818"/>
                  <a:gd name="connsiteY6" fmla="*/ 400664 h 400664"/>
                  <a:gd name="connsiteX7" fmla="*/ 20363 w 200818"/>
                  <a:gd name="connsiteY7" fmla="*/ 400664 h 400664"/>
                  <a:gd name="connsiteX8" fmla="*/ 0 w 200818"/>
                  <a:gd name="connsiteY8" fmla="*/ 380301 h 400664"/>
                  <a:gd name="connsiteX9" fmla="*/ 5964 w 200818"/>
                  <a:gd name="connsiteY9" fmla="*/ 365902 h 400664"/>
                  <a:gd name="connsiteX10" fmla="*/ 85260 w 200818"/>
                  <a:gd name="connsiteY10" fmla="*/ 0 h 400664"/>
                  <a:gd name="connsiteX11" fmla="*/ 162816 w 200818"/>
                  <a:gd name="connsiteY11" fmla="*/ 126577 h 400664"/>
                  <a:gd name="connsiteX12" fmla="*/ 189092 w 200818"/>
                  <a:gd name="connsiteY12" fmla="*/ 330635 h 400664"/>
                  <a:gd name="connsiteX13" fmla="*/ 11726 w 200818"/>
                  <a:gd name="connsiteY13" fmla="*/ 330635 h 400664"/>
                  <a:gd name="connsiteX14" fmla="*/ 85260 w 200818"/>
                  <a:gd name="connsiteY14" fmla="*/ 0 h 40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818" h="400664">
                    <a:moveTo>
                      <a:pt x="5964" y="365902"/>
                    </a:moveTo>
                    <a:cubicBezTo>
                      <a:pt x="9649" y="362217"/>
                      <a:pt x="14740" y="359938"/>
                      <a:pt x="20363" y="359938"/>
                    </a:cubicBezTo>
                    <a:lnTo>
                      <a:pt x="180456" y="359938"/>
                    </a:lnTo>
                    <a:cubicBezTo>
                      <a:pt x="191702" y="359939"/>
                      <a:pt x="200819" y="369055"/>
                      <a:pt x="200818" y="380301"/>
                    </a:cubicBezTo>
                    <a:cubicBezTo>
                      <a:pt x="200819" y="385924"/>
                      <a:pt x="198539" y="391015"/>
                      <a:pt x="194855" y="394700"/>
                    </a:cubicBezTo>
                    <a:lnTo>
                      <a:pt x="181483" y="400239"/>
                    </a:lnTo>
                    <a:lnTo>
                      <a:pt x="174753" y="400664"/>
                    </a:lnTo>
                    <a:lnTo>
                      <a:pt x="20363" y="400664"/>
                    </a:lnTo>
                    <a:cubicBezTo>
                      <a:pt x="9117" y="400664"/>
                      <a:pt x="0" y="391547"/>
                      <a:pt x="0" y="380301"/>
                    </a:cubicBezTo>
                    <a:cubicBezTo>
                      <a:pt x="0" y="374678"/>
                      <a:pt x="2280" y="369587"/>
                      <a:pt x="5964" y="365902"/>
                    </a:cubicBezTo>
                    <a:close/>
                    <a:moveTo>
                      <a:pt x="85260" y="0"/>
                    </a:moveTo>
                    <a:lnTo>
                      <a:pt x="162816" y="126577"/>
                    </a:lnTo>
                    <a:lnTo>
                      <a:pt x="189092" y="330635"/>
                    </a:lnTo>
                    <a:lnTo>
                      <a:pt x="11726" y="330635"/>
                    </a:lnTo>
                    <a:cubicBezTo>
                      <a:pt x="42382" y="253857"/>
                      <a:pt x="54605" y="76778"/>
                      <a:pt x="85260" y="0"/>
                    </a:cubicBezTo>
                    <a:close/>
                  </a:path>
                </a:pathLst>
              </a:custGeom>
              <a:gradFill flip="none" rotWithShape="1">
                <a:gsLst>
                  <a:gs pos="51000">
                    <a:schemeClr val="accent2"/>
                  </a:gs>
                  <a:gs pos="0">
                    <a:schemeClr val="accent2"/>
                  </a:gs>
                  <a:gs pos="100000">
                    <a:schemeClr val="accent2">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grpSp>
      </p:grpSp>
      <p:pic>
        <p:nvPicPr>
          <p:cNvPr id="37" name="Picture 3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38" name="Picture 3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39" name="Picture 3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sp>
        <p:nvSpPr>
          <p:cNvPr id="3" name="Text Placeholder 2"/>
          <p:cNvSpPr>
            <a:spLocks noGrp="1"/>
          </p:cNvSpPr>
          <p:nvPr>
            <p:ph type="body" sz="quarter" idx="10"/>
          </p:nvPr>
        </p:nvSpPr>
        <p:spPr>
          <a:xfrm>
            <a:off x="2640892" y="3551971"/>
            <a:ext cx="11573197" cy="724247"/>
          </a:xfrm>
        </p:spPr>
        <p:txBody>
          <a:bodyPr/>
          <a:lstStyle/>
          <a:p>
            <a:r>
              <a:rPr lang="en-US" sz="4400" b="1" dirty="0" err="1" smtClean="0">
                <a:solidFill>
                  <a:schemeClr val="accent1"/>
                </a:solidFill>
              </a:rPr>
              <a:t>Terimakasih</a:t>
            </a:r>
            <a:endParaRPr lang="en-US" sz="4400" b="1" dirty="0">
              <a:solidFill>
                <a:schemeClr val="accent1"/>
              </a:solidFill>
            </a:endParaRPr>
          </a:p>
        </p:txBody>
      </p:sp>
    </p:spTree>
    <p:extLst>
      <p:ext uri="{BB962C8B-B14F-4D97-AF65-F5344CB8AC3E}">
        <p14:creationId xmlns:p14="http://schemas.microsoft.com/office/powerpoint/2010/main" val="1782777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212047" y="619719"/>
            <a:ext cx="8906624" cy="530954"/>
          </a:xfrm>
          <a:prstGeom prst="rect">
            <a:avLst/>
          </a:prstGeom>
        </p:spPr>
        <p:txBody>
          <a:bodyPr>
            <a:noAutofit/>
          </a:bodyPr>
          <a:lstStyle/>
          <a:p>
            <a:r>
              <a:rPr lang="en-US" altLang="ko-KR" sz="3600" b="1" dirty="0" smtClean="0">
                <a:solidFill>
                  <a:schemeClr val="accent1"/>
                </a:solidFill>
              </a:rPr>
              <a:t>TERMOFISIKA DAN FISIKA STATISTIK</a:t>
            </a:r>
            <a:endParaRPr lang="en-US" altLang="ko-KR" sz="3600" b="1" dirty="0">
              <a:solidFill>
                <a:schemeClr val="accent1"/>
              </a:solidFill>
            </a:endParaRPr>
          </a:p>
        </p:txBody>
      </p:sp>
      <p:sp>
        <p:nvSpPr>
          <p:cNvPr id="4" name="직사각형 3">
            <a:extLst>
              <a:ext uri="{FF2B5EF4-FFF2-40B4-BE49-F238E27FC236}">
                <a16:creationId xmlns:a16="http://schemas.microsoft.com/office/drawing/2014/main" xmlns="" id="{CE211F6B-F521-43C8-8F74-71F2C2A705A4}"/>
              </a:ext>
            </a:extLst>
          </p:cNvPr>
          <p:cNvSpPr/>
          <p:nvPr/>
        </p:nvSpPr>
        <p:spPr>
          <a:xfrm>
            <a:off x="182880" y="4106551"/>
            <a:ext cx="3542171" cy="584775"/>
          </a:xfrm>
          <a:prstGeom prst="rect">
            <a:avLst/>
          </a:prstGeom>
        </p:spPr>
        <p:txBody>
          <a:bodyPr wrap="square">
            <a:spAutoFit/>
          </a:bodyPr>
          <a:lstStyle/>
          <a:p>
            <a:pPr algn="ctr"/>
            <a:r>
              <a:rPr lang="en-US" altLang="ko-KR" sz="3200" b="1" dirty="0" smtClean="0">
                <a:solidFill>
                  <a:srgbClr val="00B0F0"/>
                </a:solidFill>
                <a:cs typeface="Arial" pitchFamily="34" charset="0"/>
              </a:rPr>
              <a:t>PENDAHULUAN</a:t>
            </a:r>
          </a:p>
        </p:txBody>
      </p:sp>
      <p:pic>
        <p:nvPicPr>
          <p:cNvPr id="40" name="Picture 39">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41" name="Picture 40">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42" name="Picture 41"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sp>
        <p:nvSpPr>
          <p:cNvPr id="43" name="TextBox 42">
            <a:extLst>
              <a:ext uri="{FF2B5EF4-FFF2-40B4-BE49-F238E27FC236}">
                <a16:creationId xmlns:a16="http://schemas.microsoft.com/office/drawing/2014/main" xmlns="" id="{B9BB6991-A8BD-497E-9486-7E3BABBA550A}"/>
              </a:ext>
            </a:extLst>
          </p:cNvPr>
          <p:cNvSpPr txBox="1"/>
          <p:nvPr/>
        </p:nvSpPr>
        <p:spPr>
          <a:xfrm>
            <a:off x="0" y="6508891"/>
            <a:ext cx="12192000" cy="523220"/>
          </a:xfrm>
          <a:prstGeom prst="rect">
            <a:avLst/>
          </a:prstGeom>
          <a:solidFill>
            <a:schemeClr val="accent2"/>
          </a:solidFill>
        </p:spPr>
        <p:txBody>
          <a:bodyPr wrap="square" rtlCol="0">
            <a:spAutoFit/>
          </a:bodyPr>
          <a:lstStyle/>
          <a:p>
            <a:pPr algn="ctr"/>
            <a:endParaRPr lang="ko-KR" altLang="en-US" sz="2800" b="1" i="1" dirty="0">
              <a:solidFill>
                <a:schemeClr val="bg1"/>
              </a:solidFill>
              <a:latin typeface="Arial" pitchFamily="34" charset="0"/>
              <a:cs typeface="Arial" pitchFamily="34" charset="0"/>
            </a:endParaRPr>
          </a:p>
        </p:txBody>
      </p:sp>
      <p:sp>
        <p:nvSpPr>
          <p:cNvPr id="63" name="Oval 62"/>
          <p:cNvSpPr/>
          <p:nvPr/>
        </p:nvSpPr>
        <p:spPr>
          <a:xfrm>
            <a:off x="5409987" y="2270309"/>
            <a:ext cx="1359114" cy="13422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64" name="Rounded Rectangle 7">
            <a:extLst>
              <a:ext uri="{FF2B5EF4-FFF2-40B4-BE49-F238E27FC236}">
                <a16:creationId xmlns:a16="http://schemas.microsoft.com/office/drawing/2014/main" xmlns="" id="{6E5E5802-1B79-4C8D-A33C-AD8C8C881164}"/>
              </a:ext>
            </a:extLst>
          </p:cNvPr>
          <p:cNvSpPr/>
          <p:nvPr/>
        </p:nvSpPr>
        <p:spPr>
          <a:xfrm>
            <a:off x="5810220" y="2591723"/>
            <a:ext cx="634623" cy="57723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Oval 64"/>
          <p:cNvSpPr/>
          <p:nvPr/>
        </p:nvSpPr>
        <p:spPr>
          <a:xfrm>
            <a:off x="1389963" y="2251918"/>
            <a:ext cx="1335438" cy="1226369"/>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66" name="Rectangle 9">
            <a:extLst>
              <a:ext uri="{FF2B5EF4-FFF2-40B4-BE49-F238E27FC236}">
                <a16:creationId xmlns:a16="http://schemas.microsoft.com/office/drawing/2014/main" xmlns="" id="{4123A319-CC65-496F-9F05-23F24F27B162}"/>
              </a:ext>
            </a:extLst>
          </p:cNvPr>
          <p:cNvSpPr/>
          <p:nvPr/>
        </p:nvSpPr>
        <p:spPr>
          <a:xfrm>
            <a:off x="1799891" y="2591723"/>
            <a:ext cx="546993" cy="47021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66"/>
          <p:cNvSpPr/>
          <p:nvPr/>
        </p:nvSpPr>
        <p:spPr>
          <a:xfrm>
            <a:off x="9453687" y="2260150"/>
            <a:ext cx="1244586" cy="1251641"/>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68" name="Rounded Rectangle 27">
            <a:extLst>
              <a:ext uri="{FF2B5EF4-FFF2-40B4-BE49-F238E27FC236}">
                <a16:creationId xmlns:a16="http://schemas.microsoft.com/office/drawing/2014/main" xmlns="" id="{573FCC6E-68C8-439B-A434-A45950591A6D}"/>
              </a:ext>
            </a:extLst>
          </p:cNvPr>
          <p:cNvSpPr/>
          <p:nvPr/>
        </p:nvSpPr>
        <p:spPr>
          <a:xfrm>
            <a:off x="9812462" y="2686352"/>
            <a:ext cx="527036" cy="4071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직사각형 3">
            <a:extLst>
              <a:ext uri="{FF2B5EF4-FFF2-40B4-BE49-F238E27FC236}">
                <a16:creationId xmlns:a16="http://schemas.microsoft.com/office/drawing/2014/main" xmlns="" id="{CE211F6B-F521-43C8-8F74-71F2C2A705A4}"/>
              </a:ext>
            </a:extLst>
          </p:cNvPr>
          <p:cNvSpPr/>
          <p:nvPr/>
        </p:nvSpPr>
        <p:spPr>
          <a:xfrm>
            <a:off x="3923046" y="4181280"/>
            <a:ext cx="4332996" cy="584775"/>
          </a:xfrm>
          <a:prstGeom prst="rect">
            <a:avLst/>
          </a:prstGeom>
        </p:spPr>
        <p:txBody>
          <a:bodyPr wrap="square">
            <a:spAutoFit/>
          </a:bodyPr>
          <a:lstStyle/>
          <a:p>
            <a:pPr algn="ctr"/>
            <a:r>
              <a:rPr lang="en-US" altLang="ko-KR" sz="3200" b="1" dirty="0" smtClean="0">
                <a:solidFill>
                  <a:schemeClr val="accent1"/>
                </a:solidFill>
              </a:rPr>
              <a:t>KAJIAN TEORI</a:t>
            </a:r>
            <a:endParaRPr lang="en-US" altLang="ko-KR" sz="3200" b="1" dirty="0">
              <a:solidFill>
                <a:schemeClr val="accent1"/>
              </a:solidFill>
              <a:cs typeface="Arial" pitchFamily="34" charset="0"/>
            </a:endParaRPr>
          </a:p>
        </p:txBody>
      </p:sp>
      <p:sp>
        <p:nvSpPr>
          <p:cNvPr id="71" name="직사각형 3">
            <a:extLst>
              <a:ext uri="{FF2B5EF4-FFF2-40B4-BE49-F238E27FC236}">
                <a16:creationId xmlns:a16="http://schemas.microsoft.com/office/drawing/2014/main" xmlns="" id="{CE211F6B-F521-43C8-8F74-71F2C2A705A4}"/>
              </a:ext>
            </a:extLst>
          </p:cNvPr>
          <p:cNvSpPr/>
          <p:nvPr/>
        </p:nvSpPr>
        <p:spPr>
          <a:xfrm>
            <a:off x="8486986" y="4142930"/>
            <a:ext cx="3490966" cy="584775"/>
          </a:xfrm>
          <a:prstGeom prst="rect">
            <a:avLst/>
          </a:prstGeom>
        </p:spPr>
        <p:txBody>
          <a:bodyPr wrap="square">
            <a:spAutoFit/>
          </a:bodyPr>
          <a:lstStyle/>
          <a:p>
            <a:pPr algn="ctr"/>
            <a:r>
              <a:rPr lang="en-US" sz="3200" b="1" dirty="0" smtClean="0">
                <a:solidFill>
                  <a:srgbClr val="92D050"/>
                </a:solidFill>
              </a:rPr>
              <a:t>KESIMPULAN</a:t>
            </a:r>
            <a:endParaRPr lang="en-US" sz="3200" b="1" dirty="0">
              <a:solidFill>
                <a:srgbClr val="92D050"/>
              </a:solidFill>
            </a:endParaRPr>
          </a:p>
        </p:txBody>
      </p:sp>
    </p:spTree>
    <p:extLst>
      <p:ext uri="{BB962C8B-B14F-4D97-AF65-F5344CB8AC3E}">
        <p14:creationId xmlns:p14="http://schemas.microsoft.com/office/powerpoint/2010/main" val="8745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820526"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55165" y="820435"/>
            <a:ext cx="7677349" cy="512961"/>
          </a:xfrm>
          <a:prstGeom prst="rect">
            <a:avLst/>
          </a:prstGeom>
          <a:noFill/>
        </p:spPr>
        <p:txBody>
          <a:bodyPr wrap="square" lIns="0" tIns="0" rIns="0" bIns="0" rtlCol="0" anchor="ctr">
            <a:spAutoFit/>
          </a:bodyPr>
          <a:lstStyle/>
          <a:p>
            <a:pPr algn="ctr">
              <a:lnSpc>
                <a:spcPts val="4000"/>
              </a:lnSpc>
            </a:pPr>
            <a:r>
              <a:rPr lang="en-US" altLang="ko-KR" sz="3600" b="1" dirty="0" smtClean="0">
                <a:solidFill>
                  <a:schemeClr val="bg1"/>
                </a:solidFill>
                <a:cs typeface="Arial" pitchFamily="34" charset="0"/>
              </a:rPr>
              <a:t>LATAR BELAKANG</a:t>
            </a:r>
            <a:endParaRPr lang="en-US" altLang="ko-KR" sz="3600" b="1" dirty="0">
              <a:solidFill>
                <a:schemeClr val="bg1"/>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402268" y="2741273"/>
            <a:ext cx="8517065" cy="3416320"/>
          </a:xfrm>
          <a:prstGeom prst="rect">
            <a:avLst/>
          </a:prstGeom>
          <a:noFill/>
        </p:spPr>
        <p:txBody>
          <a:bodyPr wrap="square" rtlCol="0" anchor="ctr">
            <a:spAutoFit/>
          </a:bodyPr>
          <a:lstStyle/>
          <a:p>
            <a:pPr algn="just"/>
            <a:r>
              <a:rPr lang="id-ID" sz="2400" b="1" dirty="0">
                <a:latin typeface="Times New Roman" pitchFamily="18" charset="0"/>
                <a:cs typeface="Times New Roman" pitchFamily="18" charset="0"/>
              </a:rPr>
              <a:t>Listrik dalam era industri merupakan keperluan yang sangat vital. Dengan adanya transformator keperluan listrik pada tegangan yang sesuai dapat terpenuhi. Dahulu untuk membawa listrik diperlukan kuda. Kuda akan membawa pembangkit listrik untuk penerangan lapangan ski. Seandainya transformator belum ditemukan, berapa ekor kuda yang diperlukan untuk penerangan sebuah kota. Fenomena pemindahan listrik akan kamu dibahas dalam induksi elektromagnetik. </a:t>
            </a:r>
            <a:endParaRPr lang="af-ZA" altLang="ko-KR" sz="2200" b="1" dirty="0">
              <a:solidFill>
                <a:schemeClr val="accent1"/>
              </a:solidFill>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graphicFrame>
        <p:nvGraphicFramePr>
          <p:cNvPr id="87" name="Chart 34">
            <a:extLst>
              <a:ext uri="{FF2B5EF4-FFF2-40B4-BE49-F238E27FC236}">
                <a16:creationId xmlns:a16="http://schemas.microsoft.com/office/drawing/2014/main" xmlns="" id="{01385F2A-7C0F-4749-B123-31B0E64FE735}"/>
              </a:ext>
            </a:extLst>
          </p:cNvPr>
          <p:cNvGraphicFramePr/>
          <p:nvPr>
            <p:extLst>
              <p:ext uri="{D42A27DB-BD31-4B8C-83A1-F6EECF244321}">
                <p14:modId xmlns:p14="http://schemas.microsoft.com/office/powerpoint/2010/main" val="912935127"/>
              </p:ext>
            </p:extLst>
          </p:nvPr>
        </p:nvGraphicFramePr>
        <p:xfrm>
          <a:off x="9490481" y="2443397"/>
          <a:ext cx="1945502" cy="3816726"/>
        </p:xfrm>
        <a:graphic>
          <a:graphicData uri="http://schemas.openxmlformats.org/drawingml/2006/chart">
            <c:chart xmlns:c="http://schemas.openxmlformats.org/drawingml/2006/chart" xmlns:r="http://schemas.openxmlformats.org/officeDocument/2006/relationships" r:id="rId5"/>
          </a:graphicData>
        </a:graphic>
      </p:graphicFrame>
      <p:pic>
        <p:nvPicPr>
          <p:cNvPr id="9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6825" t="35563" r="58860" b="28873"/>
          <a:stretch/>
        </p:blipFill>
        <p:spPr bwMode="auto">
          <a:xfrm>
            <a:off x="8512934" y="86608"/>
            <a:ext cx="977547" cy="136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346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820526"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55165" y="820435"/>
            <a:ext cx="7677349" cy="512961"/>
          </a:xfrm>
          <a:prstGeom prst="rect">
            <a:avLst/>
          </a:prstGeom>
          <a:noFill/>
        </p:spPr>
        <p:txBody>
          <a:bodyPr wrap="square" lIns="0" tIns="0" rIns="0" bIns="0" rtlCol="0" anchor="ctr">
            <a:spAutoFit/>
          </a:bodyPr>
          <a:lstStyle/>
          <a:p>
            <a:pPr algn="ctr">
              <a:lnSpc>
                <a:spcPts val="4000"/>
              </a:lnSpc>
            </a:pPr>
            <a:r>
              <a:rPr lang="en-US" altLang="ko-KR" sz="3600" b="1" dirty="0" smtClean="0">
                <a:solidFill>
                  <a:schemeClr val="bg1"/>
                </a:solidFill>
                <a:cs typeface="Arial" pitchFamily="34" charset="0"/>
              </a:rPr>
              <a:t>RUMUSAN MASALAH</a:t>
            </a:r>
            <a:endParaRPr lang="en-US" altLang="ko-KR" sz="3600" b="1" dirty="0">
              <a:solidFill>
                <a:schemeClr val="bg1"/>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199068" y="1888601"/>
            <a:ext cx="8517065" cy="4308872"/>
          </a:xfrm>
          <a:prstGeom prst="rect">
            <a:avLst/>
          </a:prstGeom>
          <a:noFill/>
        </p:spPr>
        <p:txBody>
          <a:bodyPr wrap="square" rtlCol="0" anchor="ctr">
            <a:spAutoFit/>
          </a:bodyPr>
          <a:lstStyle/>
          <a:p>
            <a:r>
              <a:rPr lang="en-US" dirty="0" smtClean="0"/>
              <a:t>       </a:t>
            </a:r>
            <a:r>
              <a:rPr lang="id-ID" sz="3200" b="1" dirty="0" smtClean="0">
                <a:latin typeface="Times New Roman" pitchFamily="18" charset="0"/>
                <a:cs typeface="Times New Roman" pitchFamily="18" charset="0"/>
              </a:rPr>
              <a:t>Rumusan </a:t>
            </a:r>
            <a:r>
              <a:rPr lang="id-ID" sz="3200" b="1" dirty="0">
                <a:latin typeface="Times New Roman" pitchFamily="18" charset="0"/>
                <a:cs typeface="Times New Roman" pitchFamily="18" charset="0"/>
              </a:rPr>
              <a:t>masalah yang dibahas </a:t>
            </a:r>
            <a:r>
              <a:rPr lang="id-ID" sz="3200" b="1" dirty="0" smtClean="0">
                <a:latin typeface="Times New Roman" pitchFamily="18" charset="0"/>
                <a:cs typeface="Times New Roman" pitchFamily="18" charset="0"/>
              </a:rPr>
              <a:t>dalam</a:t>
            </a:r>
            <a:endParaRPr lang="en-US" sz="3200" b="1" dirty="0" smtClean="0">
              <a:latin typeface="Times New Roman" pitchFamily="18" charset="0"/>
              <a:cs typeface="Times New Roman" pitchFamily="18" charset="0"/>
            </a:endParaRPr>
          </a:p>
          <a:p>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id-ID" sz="3200" b="1" dirty="0" smtClean="0">
                <a:latin typeface="Times New Roman" pitchFamily="18" charset="0"/>
                <a:cs typeface="Times New Roman" pitchFamily="18" charset="0"/>
              </a:rPr>
              <a:t>makalah </a:t>
            </a:r>
            <a:r>
              <a:rPr lang="id-ID" sz="3200" b="1" dirty="0">
                <a:latin typeface="Times New Roman" pitchFamily="18" charset="0"/>
                <a:cs typeface="Times New Roman" pitchFamily="18" charset="0"/>
              </a:rPr>
              <a:t>ini adalah sebagai berikut</a:t>
            </a:r>
            <a:r>
              <a:rPr lang="id-ID"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marL="800100" lvl="1" indent="-342900">
              <a:buFont typeface="+mj-lt"/>
              <a:buAutoNum type="arabicPeriod"/>
            </a:pPr>
            <a:r>
              <a:rPr lang="id-ID" sz="3200" b="1" dirty="0">
                <a:latin typeface="Times New Roman" pitchFamily="18" charset="0"/>
                <a:cs typeface="Times New Roman" pitchFamily="18" charset="0"/>
              </a:rPr>
              <a:t>Apakah </a:t>
            </a:r>
            <a:r>
              <a:rPr lang="en-US" sz="3200" b="1" dirty="0" err="1" smtClean="0">
                <a:latin typeface="Times New Roman" pitchFamily="18" charset="0"/>
                <a:cs typeface="Times New Roman" pitchFamily="18" charset="0"/>
              </a:rPr>
              <a:t>pengertian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bunyi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Hukum</a:t>
            </a:r>
            <a:r>
              <a:rPr lang="en-US" sz="3200" b="1" dirty="0" smtClean="0">
                <a:latin typeface="Times New Roman" pitchFamily="18" charset="0"/>
                <a:cs typeface="Times New Roman" pitchFamily="18" charset="0"/>
              </a:rPr>
              <a:t> Faraday</a:t>
            </a:r>
            <a:r>
              <a:rPr lang="id-ID"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marL="800100" lvl="1" indent="-342900">
              <a:buFont typeface="+mj-lt"/>
              <a:buAutoNum type="arabicPeriod"/>
            </a:pPr>
            <a:r>
              <a:rPr lang="id-ID" sz="3200" b="1" dirty="0">
                <a:latin typeface="Times New Roman" pitchFamily="18" charset="0"/>
                <a:cs typeface="Times New Roman" pitchFamily="18" charset="0"/>
              </a:rPr>
              <a:t>Bagaimana </a:t>
            </a:r>
            <a:r>
              <a:rPr lang="en-US" sz="3200" b="1" dirty="0" err="1" smtClean="0">
                <a:latin typeface="Times New Roman" pitchFamily="18" charset="0"/>
                <a:cs typeface="Times New Roman" pitchFamily="18" charset="0"/>
              </a:rPr>
              <a:t>konsep</a:t>
            </a:r>
            <a:r>
              <a:rPr lang="en-US" sz="3200" b="1" dirty="0" smtClean="0">
                <a:latin typeface="Times New Roman" pitchFamily="18" charset="0"/>
                <a:cs typeface="Times New Roman" pitchFamily="18" charset="0"/>
              </a:rPr>
              <a:t> Gaya </a:t>
            </a:r>
            <a:r>
              <a:rPr lang="en-US" sz="3200" b="1" dirty="0" err="1" smtClean="0">
                <a:latin typeface="Times New Roman" pitchFamily="18" charset="0"/>
                <a:cs typeface="Times New Roman" pitchFamily="18" charset="0"/>
              </a:rPr>
              <a:t>Gerak</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Listrik</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Induksi</a:t>
            </a:r>
            <a:r>
              <a:rPr lang="id-ID"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marL="800100" lvl="1" indent="-342900">
              <a:buFont typeface="+mj-lt"/>
              <a:buAutoNum type="arabicPeriod"/>
            </a:pPr>
            <a:r>
              <a:rPr lang="id-ID" sz="3200" b="1" dirty="0">
                <a:latin typeface="Times New Roman" pitchFamily="18" charset="0"/>
                <a:cs typeface="Times New Roman" pitchFamily="18" charset="0"/>
              </a:rPr>
              <a:t>Bagaimana </a:t>
            </a:r>
            <a:r>
              <a:rPr lang="en-US" sz="3200" b="1" dirty="0" err="1" smtClean="0">
                <a:latin typeface="Times New Roman" pitchFamily="18" charset="0"/>
                <a:cs typeface="Times New Roman" pitchFamily="18" charset="0"/>
              </a:rPr>
              <a:t>aplikasi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Hukum</a:t>
            </a:r>
            <a:r>
              <a:rPr lang="en-US" sz="3200" b="1" dirty="0" smtClean="0">
                <a:latin typeface="Times New Roman" pitchFamily="18" charset="0"/>
                <a:cs typeface="Times New Roman" pitchFamily="18" charset="0"/>
              </a:rPr>
              <a:t> Faraday </a:t>
            </a:r>
            <a:r>
              <a:rPr lang="en-US" sz="3200" b="1" dirty="0" err="1" smtClean="0">
                <a:latin typeface="Times New Roman" pitchFamily="18" charset="0"/>
                <a:cs typeface="Times New Roman" pitchFamily="18" charset="0"/>
              </a:rPr>
              <a:t>dalam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kehidupan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sehari-hari</a:t>
            </a:r>
            <a:r>
              <a:rPr lang="id-ID"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lvl="1"/>
            <a:endParaRPr lang="en-US" dirty="0"/>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graphicFrame>
        <p:nvGraphicFramePr>
          <p:cNvPr id="87" name="Chart 34">
            <a:extLst>
              <a:ext uri="{FF2B5EF4-FFF2-40B4-BE49-F238E27FC236}">
                <a16:creationId xmlns:a16="http://schemas.microsoft.com/office/drawing/2014/main" xmlns="" id="{01385F2A-7C0F-4749-B123-31B0E64FE735}"/>
              </a:ext>
            </a:extLst>
          </p:cNvPr>
          <p:cNvGraphicFramePr/>
          <p:nvPr>
            <p:extLst>
              <p:ext uri="{D42A27DB-BD31-4B8C-83A1-F6EECF244321}">
                <p14:modId xmlns:p14="http://schemas.microsoft.com/office/powerpoint/2010/main" val="3411153006"/>
              </p:ext>
            </p:extLst>
          </p:nvPr>
        </p:nvGraphicFramePr>
        <p:xfrm>
          <a:off x="9490481" y="2443397"/>
          <a:ext cx="1945502" cy="3816726"/>
        </p:xfrm>
        <a:graphic>
          <a:graphicData uri="http://schemas.openxmlformats.org/drawingml/2006/chart">
            <c:chart xmlns:c="http://schemas.openxmlformats.org/drawingml/2006/chart" xmlns:r="http://schemas.openxmlformats.org/officeDocument/2006/relationships" r:id="rId5"/>
          </a:graphicData>
        </a:graphic>
      </p:graphicFrame>
      <p:pic>
        <p:nvPicPr>
          <p:cNvPr id="9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6825" t="35563" r="58860" b="28873"/>
          <a:stretch/>
        </p:blipFill>
        <p:spPr bwMode="auto">
          <a:xfrm>
            <a:off x="8512934" y="86608"/>
            <a:ext cx="977547" cy="136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391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5536551"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20315" y="630732"/>
            <a:ext cx="5173579" cy="1025922"/>
          </a:xfrm>
          <a:prstGeom prst="rect">
            <a:avLst/>
          </a:prstGeom>
          <a:noFill/>
        </p:spPr>
        <p:txBody>
          <a:bodyPr wrap="square" lIns="0" tIns="0" rIns="0" bIns="0" rtlCol="0" anchor="ctr">
            <a:spAutoFit/>
          </a:bodyPr>
          <a:lstStyle/>
          <a:p>
            <a:pPr algn="ctr">
              <a:lnSpc>
                <a:spcPts val="4000"/>
              </a:lnSpc>
            </a:pPr>
            <a:r>
              <a:rPr lang="en-US" altLang="ko-KR" sz="4000" b="1" dirty="0" smtClean="0">
                <a:solidFill>
                  <a:schemeClr val="bg1">
                    <a:lumMod val="95000"/>
                  </a:schemeClr>
                </a:solidFill>
                <a:cs typeface="Arial" pitchFamily="34" charset="0"/>
              </a:rPr>
              <a:t>SEJARAH HUKUM FARADAY</a:t>
            </a:r>
            <a:endParaRPr lang="en-US" altLang="ko-KR" sz="4000" b="1" dirty="0">
              <a:solidFill>
                <a:schemeClr val="bg1">
                  <a:lumMod val="95000"/>
                </a:schemeClr>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152399" y="2001619"/>
            <a:ext cx="10371936" cy="4662815"/>
          </a:xfrm>
          <a:prstGeom prst="rect">
            <a:avLst/>
          </a:prstGeom>
          <a:noFill/>
        </p:spPr>
        <p:txBody>
          <a:bodyPr wrap="square" rtlCol="0" anchor="ctr">
            <a:spAutoFit/>
          </a:bodyPr>
          <a:lstStyle/>
          <a:p>
            <a:pPr algn="just">
              <a:lnSpc>
                <a:spcPct val="150000"/>
              </a:lnSpc>
            </a:pPr>
            <a:r>
              <a:rPr lang="en-US" b="1" dirty="0">
                <a:latin typeface="Times New Roman" pitchFamily="18" charset="0"/>
                <a:cs typeface="Times New Roman" pitchFamily="18" charset="0"/>
              </a:rPr>
              <a:t>Michael Faraday (1791-1867),</a:t>
            </a:r>
            <a:r>
              <a:rPr lang="en-US" b="1" dirty="0" err="1">
                <a:latin typeface="Times New Roman" pitchFamily="18" charset="0"/>
                <a:cs typeface="Times New Roman" pitchFamily="18" charset="0"/>
              </a:rPr>
              <a:t>seorang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ilmuan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berkebangsaan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Inggris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membuat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hipotesis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bahwa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medan</a:t>
            </a:r>
            <a:r>
              <a:rPr lang="en-US" b="1" dirty="0">
                <a:latin typeface="Times New Roman" pitchFamily="18" charset="0"/>
                <a:cs typeface="Times New Roman" pitchFamily="18" charset="0"/>
              </a:rPr>
              <a:t> magnet </a:t>
            </a:r>
            <a:r>
              <a:rPr lang="en-US" b="1" dirty="0" err="1">
                <a:latin typeface="Times New Roman" pitchFamily="18" charset="0"/>
                <a:cs typeface="Times New Roman" pitchFamily="18" charset="0"/>
              </a:rPr>
              <a:t>seharusnya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dapat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menimbulkan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arus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listrik.Untuk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membuktikan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kebenaran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hipotesis</a:t>
            </a:r>
            <a:r>
              <a:rPr lang="en-US" b="1" dirty="0">
                <a:latin typeface="Times New Roman" pitchFamily="18" charset="0"/>
                <a:cs typeface="Times New Roman" pitchFamily="18" charset="0"/>
              </a:rPr>
              <a:t> faraday </a:t>
            </a:r>
            <a:r>
              <a:rPr lang="en-US" b="1" dirty="0" err="1">
                <a:latin typeface="Times New Roman" pitchFamily="18" charset="0"/>
                <a:cs typeface="Times New Roman" pitchFamily="18" charset="0"/>
              </a:rPr>
              <a:t>melakukan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percobaan.Berdasarkan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percobaan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ditunjukan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bahwa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gerakan</a:t>
            </a:r>
            <a:r>
              <a:rPr lang="en-US" b="1" dirty="0">
                <a:latin typeface="Times New Roman" pitchFamily="18" charset="0"/>
                <a:cs typeface="Times New Roman" pitchFamily="18" charset="0"/>
              </a:rPr>
              <a:t> magnet </a:t>
            </a:r>
            <a:r>
              <a:rPr lang="en-US" b="1" dirty="0" err="1">
                <a:latin typeface="Times New Roman" pitchFamily="18" charset="0"/>
                <a:cs typeface="Times New Roman" pitchFamily="18" charset="0"/>
              </a:rPr>
              <a:t>didalm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kumparan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menyebabkanjarum</a:t>
            </a:r>
            <a:r>
              <a:rPr lang="en-US" b="1" dirty="0">
                <a:latin typeface="Times New Roman" pitchFamily="18" charset="0"/>
                <a:cs typeface="Times New Roman" pitchFamily="18" charset="0"/>
              </a:rPr>
              <a:t> galvanometer </a:t>
            </a:r>
            <a:r>
              <a:rPr lang="en-US" b="1" dirty="0" err="1">
                <a:latin typeface="Times New Roman" pitchFamily="18" charset="0"/>
                <a:cs typeface="Times New Roman" pitchFamily="18" charset="0"/>
              </a:rPr>
              <a:t>menyimpang.jika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kutub</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utara</a:t>
            </a:r>
            <a:r>
              <a:rPr lang="en-US" b="1" dirty="0">
                <a:latin typeface="Times New Roman" pitchFamily="18" charset="0"/>
                <a:cs typeface="Times New Roman" pitchFamily="18" charset="0"/>
              </a:rPr>
              <a:t> magnet </a:t>
            </a:r>
            <a:r>
              <a:rPr lang="en-US" b="1" dirty="0" err="1">
                <a:latin typeface="Times New Roman" pitchFamily="18" charset="0"/>
                <a:cs typeface="Times New Roman" pitchFamily="18" charset="0"/>
              </a:rPr>
              <a:t>digerakkan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mendekati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kumparan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jarum</a:t>
            </a:r>
            <a:r>
              <a:rPr lang="en-US" b="1" dirty="0">
                <a:latin typeface="Times New Roman" pitchFamily="18" charset="0"/>
                <a:cs typeface="Times New Roman" pitchFamily="18" charset="0"/>
              </a:rPr>
              <a:t> galvanometer </a:t>
            </a:r>
            <a:r>
              <a:rPr lang="en-US" b="1" dirty="0" err="1">
                <a:latin typeface="Times New Roman" pitchFamily="18" charset="0"/>
                <a:cs typeface="Times New Roman" pitchFamily="18" charset="0"/>
              </a:rPr>
              <a:t>menyimpang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kekanan.Jika</a:t>
            </a:r>
            <a:r>
              <a:rPr lang="en-US" b="1" dirty="0">
                <a:latin typeface="Times New Roman" pitchFamily="18" charset="0"/>
                <a:cs typeface="Times New Roman" pitchFamily="18" charset="0"/>
              </a:rPr>
              <a:t> magnet </a:t>
            </a:r>
            <a:r>
              <a:rPr lang="en-US" b="1" dirty="0" err="1">
                <a:latin typeface="Times New Roman" pitchFamily="18" charset="0"/>
                <a:cs typeface="Times New Roman" pitchFamily="18" charset="0"/>
              </a:rPr>
              <a:t>diam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dalam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kumparan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jarum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tidak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menyimpang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sedangkan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dijauhkan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jarum</a:t>
            </a:r>
            <a:r>
              <a:rPr lang="en-US" b="1" dirty="0">
                <a:latin typeface="Times New Roman" pitchFamily="18" charset="0"/>
                <a:cs typeface="Times New Roman" pitchFamily="18" charset="0"/>
              </a:rPr>
              <a:t> galvanometer </a:t>
            </a:r>
            <a:r>
              <a:rPr lang="en-US" b="1" dirty="0" err="1">
                <a:latin typeface="Times New Roman" pitchFamily="18" charset="0"/>
                <a:cs typeface="Times New Roman" pitchFamily="18" charset="0"/>
              </a:rPr>
              <a:t>menyimpang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kiri</a:t>
            </a:r>
            <a:r>
              <a:rPr lang="en-US" b="1" dirty="0" smtClean="0">
                <a:latin typeface="Times New Roman" pitchFamily="18" charset="0"/>
                <a:cs typeface="Times New Roman" pitchFamily="18" charset="0"/>
              </a:rPr>
              <a:t>.</a:t>
            </a:r>
          </a:p>
          <a:p>
            <a:pPr algn="just">
              <a:lnSpc>
                <a:spcPct val="150000"/>
              </a:lnSpc>
            </a:pPr>
            <a:endParaRPr lang="en-US" altLang="ko-KR" b="1" dirty="0">
              <a:latin typeface="Times New Roman" pitchFamily="18" charset="0"/>
              <a:cs typeface="Times New Roman" pitchFamily="18" charset="0"/>
            </a:endParaRPr>
          </a:p>
          <a:p>
            <a:pPr algn="just">
              <a:lnSpc>
                <a:spcPct val="150000"/>
              </a:lnSpc>
            </a:pPr>
            <a:r>
              <a:rPr lang="en-US" b="1" dirty="0" err="1">
                <a:latin typeface="Times New Roman" pitchFamily="18" charset="0"/>
                <a:cs typeface="Times New Roman" pitchFamily="18" charset="0"/>
              </a:rPr>
              <a:t>Penyimpangan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jarum</a:t>
            </a:r>
            <a:r>
              <a:rPr lang="en-US" b="1" dirty="0">
                <a:latin typeface="Times New Roman" pitchFamily="18" charset="0"/>
                <a:cs typeface="Times New Roman" pitchFamily="18" charset="0"/>
              </a:rPr>
              <a:t> galvanometer </a:t>
            </a:r>
            <a:r>
              <a:rPr lang="en-US" b="1" dirty="0" err="1">
                <a:latin typeface="Times New Roman" pitchFamily="18" charset="0"/>
                <a:cs typeface="Times New Roman" pitchFamily="18" charset="0"/>
              </a:rPr>
              <a:t>tersebut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menunjukan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bahwa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pada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kedua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ujung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kumparan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tersebut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terdapat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arus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listrik.Peristiwa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timbulnya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arus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listrik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seperti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itulah</a:t>
            </a:r>
            <a:r>
              <a:rPr lang="en-US" b="1" dirty="0">
                <a:latin typeface="Times New Roman" pitchFamily="18" charset="0"/>
                <a:cs typeface="Times New Roman" pitchFamily="18" charset="0"/>
              </a:rPr>
              <a:t> yang </a:t>
            </a:r>
            <a:r>
              <a:rPr lang="en-US" b="1" dirty="0" err="1">
                <a:latin typeface="Times New Roman" pitchFamily="18" charset="0"/>
                <a:cs typeface="Times New Roman" pitchFamily="18" charset="0"/>
              </a:rPr>
              <a:t>disebut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induksi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elektromagnetik.adapun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beda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potensial</a:t>
            </a:r>
            <a:r>
              <a:rPr lang="en-US" b="1" dirty="0">
                <a:latin typeface="Times New Roman" pitchFamily="18" charset="0"/>
                <a:cs typeface="Times New Roman" pitchFamily="18" charset="0"/>
              </a:rPr>
              <a:t> yang </a:t>
            </a:r>
            <a:r>
              <a:rPr lang="en-US" b="1" dirty="0" err="1">
                <a:latin typeface="Times New Roman" pitchFamily="18" charset="0"/>
                <a:cs typeface="Times New Roman" pitchFamily="18" charset="0"/>
              </a:rPr>
              <a:t>timbul</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pada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kedua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ujung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kumparan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dsebut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gaya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gerak</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listrik</a:t>
            </a:r>
            <a:r>
              <a:rPr lang="en-US" b="1" dirty="0">
                <a:latin typeface="Times New Roman" pitchFamily="18" charset="0"/>
                <a:cs typeface="Times New Roman" pitchFamily="18" charset="0"/>
              </a:rPr>
              <a:t> (GGL) </a:t>
            </a:r>
            <a:r>
              <a:rPr lang="en-US" b="1" dirty="0" err="1">
                <a:latin typeface="Times New Roman" pitchFamily="18" charset="0"/>
                <a:cs typeface="Times New Roman" pitchFamily="18" charset="0"/>
              </a:rPr>
              <a:t>induksi</a:t>
            </a:r>
            <a:r>
              <a:rPr lang="en-US" b="1" dirty="0">
                <a:latin typeface="Times New Roman" pitchFamily="18" charset="0"/>
                <a:cs typeface="Times New Roman" pitchFamily="18" charset="0"/>
              </a:rPr>
              <a:t>.</a:t>
            </a:r>
            <a:endParaRPr lang="af-ZA" altLang="ko-KR" b="1" dirty="0">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3"/>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4"/>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5"/>
          <a:srcRect/>
          <a:stretch>
            <a:fillRect/>
          </a:stretch>
        </p:blipFill>
        <p:spPr bwMode="auto">
          <a:xfrm>
            <a:off x="9516240" y="287748"/>
            <a:ext cx="759768" cy="427803"/>
          </a:xfrm>
          <a:prstGeom prst="rect">
            <a:avLst/>
          </a:prstGeom>
          <a:noFill/>
        </p:spPr>
      </p:pic>
      <p:graphicFrame>
        <p:nvGraphicFramePr>
          <p:cNvPr id="14" name="Chart 34">
            <a:extLst>
              <a:ext uri="{FF2B5EF4-FFF2-40B4-BE49-F238E27FC236}">
                <a16:creationId xmlns:a16="http://schemas.microsoft.com/office/drawing/2014/main" xmlns="" id="{01385F2A-7C0F-4749-B123-31B0E64FE735}"/>
              </a:ext>
            </a:extLst>
          </p:cNvPr>
          <p:cNvGraphicFramePr/>
          <p:nvPr>
            <p:extLst>
              <p:ext uri="{D42A27DB-BD31-4B8C-83A1-F6EECF244321}">
                <p14:modId xmlns:p14="http://schemas.microsoft.com/office/powerpoint/2010/main" val="331388675"/>
              </p:ext>
            </p:extLst>
          </p:nvPr>
        </p:nvGraphicFramePr>
        <p:xfrm>
          <a:off x="10422735" y="2000636"/>
          <a:ext cx="1899353" cy="4613979"/>
        </p:xfrm>
        <a:graphic>
          <a:graphicData uri="http://schemas.openxmlformats.org/drawingml/2006/chart">
            <c:chart xmlns:c="http://schemas.openxmlformats.org/drawingml/2006/chart" xmlns:r="http://schemas.openxmlformats.org/officeDocument/2006/relationships" r:id="rId6"/>
          </a:graphicData>
        </a:graphic>
      </p:graphicFrame>
      <p:pic>
        <p:nvPicPr>
          <p:cNvPr id="2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6825" t="35563" r="58860" b="28873"/>
          <a:stretch/>
        </p:blipFill>
        <p:spPr bwMode="auto">
          <a:xfrm>
            <a:off x="8512934" y="128390"/>
            <a:ext cx="977547" cy="136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386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5536551"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20315" y="887212"/>
            <a:ext cx="5173579" cy="512961"/>
          </a:xfrm>
          <a:prstGeom prst="rect">
            <a:avLst/>
          </a:prstGeom>
          <a:noFill/>
        </p:spPr>
        <p:txBody>
          <a:bodyPr wrap="square" lIns="0" tIns="0" rIns="0" bIns="0" rtlCol="0" anchor="ctr">
            <a:spAutoFit/>
          </a:bodyPr>
          <a:lstStyle/>
          <a:p>
            <a:pPr algn="ctr">
              <a:lnSpc>
                <a:spcPts val="4000"/>
              </a:lnSpc>
            </a:pPr>
            <a:r>
              <a:rPr lang="en-US" altLang="ko-KR" sz="4000" b="1" dirty="0" smtClean="0">
                <a:solidFill>
                  <a:schemeClr val="bg1">
                    <a:lumMod val="95000"/>
                  </a:schemeClr>
                </a:solidFill>
                <a:cs typeface="Arial" pitchFamily="34" charset="0"/>
              </a:rPr>
              <a:t>HUKUM FARADAY</a:t>
            </a:r>
            <a:endParaRPr lang="en-US" altLang="ko-KR" sz="4000" b="1" dirty="0">
              <a:solidFill>
                <a:schemeClr val="bg1">
                  <a:lumMod val="95000"/>
                </a:schemeClr>
              </a:solidFill>
              <a:cs typeface="Arial" pitchFamily="34" charset="0"/>
            </a:endParaRPr>
          </a:p>
        </p:txBody>
      </p:sp>
      <p:sp>
        <p:nvSpPr>
          <p:cNvPr id="89" name="TextBox 88">
            <a:extLst>
              <a:ext uri="{FF2B5EF4-FFF2-40B4-BE49-F238E27FC236}">
                <a16:creationId xmlns:a16="http://schemas.microsoft.com/office/drawing/2014/main" xmlns="" id="{4E6FE36A-81B0-4503-AF51-CC2707E8161B}"/>
              </a:ext>
            </a:extLst>
          </p:cNvPr>
          <p:cNvSpPr txBox="1"/>
          <p:nvPr/>
        </p:nvSpPr>
        <p:spPr>
          <a:xfrm>
            <a:off x="221915" y="2763275"/>
            <a:ext cx="5874085" cy="2862322"/>
          </a:xfrm>
          <a:prstGeom prst="rect">
            <a:avLst/>
          </a:prstGeom>
          <a:noFill/>
        </p:spPr>
        <p:txBody>
          <a:bodyPr wrap="square" rtlCol="0" anchor="ctr">
            <a:spAutoFit/>
          </a:bodyPr>
          <a:lstStyle/>
          <a:p>
            <a:pPr algn="just">
              <a:lnSpc>
                <a:spcPct val="150000"/>
              </a:lnSpc>
            </a:pPr>
            <a:r>
              <a:rPr lang="id-ID" sz="2000" b="1" dirty="0">
                <a:latin typeface="Times New Roman" pitchFamily="18" charset="0"/>
                <a:cs typeface="Times New Roman" pitchFamily="18" charset="0"/>
              </a:rPr>
              <a:t>Hukum Faraday menjelaskan tentang hubungan proses kimia dengan energi listrik.Proses ini sudah banyak dikenal diberbagai industri sebagai proses elektrolisis, yaitu proses perpindahan muatan listrik pada suatu larutan yang menghasilkan proses kimia pada larutan tersebut.</a:t>
            </a:r>
            <a:endParaRPr lang="af-ZA" altLang="ko-KR" b="1" dirty="0">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3"/>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4"/>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5"/>
          <a:srcRect/>
          <a:stretch>
            <a:fillRect/>
          </a:stretch>
        </p:blipFill>
        <p:spPr bwMode="auto">
          <a:xfrm>
            <a:off x="9516240" y="287748"/>
            <a:ext cx="759768" cy="427803"/>
          </a:xfrm>
          <a:prstGeom prst="rect">
            <a:avLst/>
          </a:prstGeom>
          <a:noFill/>
        </p:spPr>
      </p:pic>
      <p:pic>
        <p:nvPicPr>
          <p:cNvPr id="2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6825" t="35563" r="58860" b="28873"/>
          <a:stretch/>
        </p:blipFill>
        <p:spPr bwMode="auto">
          <a:xfrm>
            <a:off x="8512934" y="128390"/>
            <a:ext cx="977547" cy="136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Curved Connector 14"/>
          <p:cNvCxnSpPr/>
          <p:nvPr/>
        </p:nvCxnSpPr>
        <p:spPr>
          <a:xfrm flipV="1">
            <a:off x="5384151" y="4504083"/>
            <a:ext cx="1596980" cy="1543979"/>
          </a:xfrm>
          <a:prstGeom prst="curvedConnector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133531" y="3199708"/>
            <a:ext cx="4879720" cy="3416320"/>
          </a:xfrm>
          <a:prstGeom prst="rect">
            <a:avLst/>
          </a:prstGeom>
        </p:spPr>
        <p:txBody>
          <a:bodyPr wrap="square">
            <a:spAutoFit/>
          </a:bodyPr>
          <a:lstStyle/>
          <a:p>
            <a:r>
              <a:rPr lang="id-ID" sz="2400" b="1" dirty="0">
                <a:latin typeface="Times New Roman" pitchFamily="18" charset="0"/>
                <a:cs typeface="Times New Roman" pitchFamily="18" charset="0"/>
              </a:rPr>
              <a:t>W = e · </a:t>
            </a:r>
            <a:r>
              <a:rPr lang="id-ID" sz="2400" b="1" dirty="0" smtClean="0">
                <a:latin typeface="Times New Roman" pitchFamily="18" charset="0"/>
                <a:cs typeface="Times New Roman" pitchFamily="18" charset="0"/>
              </a:rPr>
              <a:t>F</a:t>
            </a:r>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p>
            <a:r>
              <a:rPr lang="id-ID" sz="2400" b="1" dirty="0">
                <a:latin typeface="Times New Roman" pitchFamily="18" charset="0"/>
                <a:cs typeface="Times New Roman" pitchFamily="18" charset="0"/>
              </a:rPr>
              <a:t>Dengan : </a:t>
            </a:r>
            <a:endParaRPr lang="en-US" sz="2400" b="1" dirty="0">
              <a:latin typeface="Times New Roman" pitchFamily="18" charset="0"/>
              <a:cs typeface="Times New Roman" pitchFamily="18" charset="0"/>
            </a:endParaRPr>
          </a:p>
          <a:p>
            <a:r>
              <a:rPr lang="id-ID" sz="2400" b="1" dirty="0">
                <a:latin typeface="Times New Roman" pitchFamily="18" charset="0"/>
                <a:cs typeface="Times New Roman" pitchFamily="18" charset="0"/>
              </a:rPr>
              <a:t>W = massa zat hasil </a:t>
            </a:r>
            <a:r>
              <a:rPr lang="id-ID" sz="2400" b="1" dirty="0" smtClean="0">
                <a:latin typeface="Times New Roman" pitchFamily="18" charset="0"/>
                <a:cs typeface="Times New Roman" pitchFamily="18" charset="0"/>
              </a:rPr>
              <a:t>elektrolisis</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id-ID" sz="2400" b="1" dirty="0" smtClean="0">
                <a:latin typeface="Times New Roman" pitchFamily="18" charset="0"/>
                <a:cs typeface="Times New Roman" pitchFamily="18" charset="0"/>
              </a:rPr>
              <a:t>(gram</a:t>
            </a:r>
            <a:r>
              <a:rPr lang="id-ID"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r>
              <a:rPr lang="id-ID" sz="2400" b="1" dirty="0">
                <a:latin typeface="Times New Roman" pitchFamily="18" charset="0"/>
                <a:cs typeface="Times New Roman" pitchFamily="18" charset="0"/>
              </a:rPr>
              <a:t>E = berat ekuivalen zat </a:t>
            </a:r>
            <a:r>
              <a:rPr lang="id-ID" sz="2400" b="1" dirty="0" smtClean="0">
                <a:latin typeface="Times New Roman" pitchFamily="18" charset="0"/>
                <a:cs typeface="Times New Roman" pitchFamily="18" charset="0"/>
              </a:rPr>
              <a:t>hasil</a:t>
            </a:r>
            <a:endParaRPr lang="en-US" sz="2400" b="1"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id-ID" sz="2400" b="1" dirty="0" smtClean="0">
                <a:latin typeface="Times New Roman" pitchFamily="18" charset="0"/>
                <a:cs typeface="Times New Roman" pitchFamily="18" charset="0"/>
              </a:rPr>
              <a:t>elektrolisis </a:t>
            </a:r>
            <a:endParaRPr lang="en-US" sz="2400" b="1" dirty="0">
              <a:latin typeface="Times New Roman" pitchFamily="18" charset="0"/>
              <a:cs typeface="Times New Roman" pitchFamily="18" charset="0"/>
            </a:endParaRPr>
          </a:p>
          <a:p>
            <a:r>
              <a:rPr lang="id-ID" sz="2400" b="1" dirty="0">
                <a:latin typeface="Times New Roman" pitchFamily="18" charset="0"/>
                <a:cs typeface="Times New Roman" pitchFamily="18" charset="0"/>
              </a:rPr>
              <a:t>F = jumlah arus listrik </a:t>
            </a:r>
            <a:r>
              <a:rPr lang="id-ID" sz="2400" b="1" dirty="0" smtClean="0">
                <a:latin typeface="Times New Roman" pitchFamily="18" charset="0"/>
                <a:cs typeface="Times New Roman" pitchFamily="18" charset="0"/>
              </a:rPr>
              <a:t>dalam</a:t>
            </a:r>
            <a:endParaRPr lang="en-US" sz="2400" b="1"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id-ID" sz="2400" b="1" dirty="0" smtClean="0">
                <a:latin typeface="Times New Roman" pitchFamily="18" charset="0"/>
                <a:cs typeface="Times New Roman" pitchFamily="18" charset="0"/>
              </a:rPr>
              <a:t>satuan </a:t>
            </a:r>
            <a:r>
              <a:rPr lang="id-ID" sz="2400" b="1" dirty="0">
                <a:latin typeface="Times New Roman" pitchFamily="18" charset="0"/>
                <a:cs typeface="Times New Roman" pitchFamily="18" charset="0"/>
              </a:rPr>
              <a:t>Faraday</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179019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820526"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55165" y="820435"/>
            <a:ext cx="7677349" cy="512961"/>
          </a:xfrm>
          <a:prstGeom prst="rect">
            <a:avLst/>
          </a:prstGeom>
          <a:noFill/>
        </p:spPr>
        <p:txBody>
          <a:bodyPr wrap="square" lIns="0" tIns="0" rIns="0" bIns="0" rtlCol="0" anchor="ctr">
            <a:spAutoFit/>
          </a:bodyPr>
          <a:lstStyle/>
          <a:p>
            <a:pPr algn="ctr">
              <a:lnSpc>
                <a:spcPts val="4000"/>
              </a:lnSpc>
            </a:pPr>
            <a:r>
              <a:rPr lang="en-US" altLang="ko-KR" sz="3600" b="1" dirty="0" smtClean="0">
                <a:solidFill>
                  <a:schemeClr val="bg1"/>
                </a:solidFill>
                <a:cs typeface="Arial" pitchFamily="34" charset="0"/>
              </a:rPr>
              <a:t>HUKUM FARADAY</a:t>
            </a:r>
            <a:endParaRPr lang="en-US" altLang="ko-KR" sz="3600" b="1" dirty="0">
              <a:solidFill>
                <a:schemeClr val="bg1"/>
              </a:solidFill>
              <a:cs typeface="Arial" pitchFamily="34"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9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512934" y="86608"/>
            <a:ext cx="977547" cy="136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xmlns="" id="{4E6FE36A-81B0-4503-AF51-CC2707E8161B}"/>
              </a:ext>
            </a:extLst>
          </p:cNvPr>
          <p:cNvSpPr txBox="1"/>
          <p:nvPr/>
        </p:nvSpPr>
        <p:spPr>
          <a:xfrm>
            <a:off x="330201" y="2467789"/>
            <a:ext cx="5834072" cy="4093428"/>
          </a:xfrm>
          <a:prstGeom prst="rect">
            <a:avLst/>
          </a:prstGeom>
          <a:noFill/>
        </p:spPr>
        <p:txBody>
          <a:bodyPr wrap="square" rtlCol="0" anchor="ctr">
            <a:spAutoFit/>
          </a:bodyPr>
          <a:lstStyle/>
          <a:p>
            <a:pPr algn="just"/>
            <a:r>
              <a:rPr lang="id-ID" sz="2000" b="1" dirty="0">
                <a:latin typeface="Times New Roman" pitchFamily="18" charset="0"/>
                <a:cs typeface="Times New Roman" pitchFamily="18" charset="0"/>
              </a:rPr>
              <a:t>Proses elektrolisis dimulai dengan dialirkannya arus listrik dari baterai. Elektron dari kutub negative mengalir menuju ke katoda. Akibatnya, ion positif Cu2+ dalam lelehan akan tertarik ke katoda. Cu2+ akan tertarik ke katoda dan menyerap elektron untuk tereduksi menjadi logam Cu yang netral. Sementara itu ion negative Cl- dalam lelehan akan tertarik ke anoda. Ion Cl- akan teroksidasi menjadi logam Cl yang netral dengan melepas elektron. Elektron inilah yang akan diambil oleh anoda untuk diteruskan kembali ke kutub positif baterai.</a:t>
            </a:r>
            <a:endParaRPr lang="en-US" sz="2000" b="1" dirty="0">
              <a:latin typeface="Times New Roman" pitchFamily="18" charset="0"/>
              <a:cs typeface="Times New Roman" pitchFamily="18" charset="0"/>
            </a:endParaRPr>
          </a:p>
          <a:p>
            <a:pPr algn="just"/>
            <a:endParaRPr lang="af-ZA" altLang="ko-KR" sz="2000" b="1" dirty="0">
              <a:solidFill>
                <a:schemeClr val="accent1"/>
              </a:solidFill>
              <a:latin typeface="Times New Roman" pitchFamily="18" charset="0"/>
              <a:cs typeface="Times New Roman" pitchFamily="18" charset="0"/>
            </a:endParaRPr>
          </a:p>
        </p:txBody>
      </p:sp>
      <p:pic>
        <p:nvPicPr>
          <p:cNvPr id="11" name="Picture 10"/>
          <p:cNvPicPr/>
          <p:nvPr/>
        </p:nvPicPr>
        <p:blipFill rotWithShape="1">
          <a:blip r:embed="rId6">
            <a:extLst>
              <a:ext uri="{BEBA8EAE-BF5A-486C-A8C5-ECC9F3942E4B}">
                <a14:imgProps xmlns:a14="http://schemas.microsoft.com/office/drawing/2010/main">
                  <a14:imgLayer r:embed="rId7">
                    <a14:imgEffect>
                      <a14:sharpenSoften amount="41000"/>
                    </a14:imgEffect>
                  </a14:imgLayer>
                </a14:imgProps>
              </a:ext>
            </a:extLst>
          </a:blip>
          <a:srcRect l="11212" t="19945" r="27689" b="8169"/>
          <a:stretch/>
        </p:blipFill>
        <p:spPr bwMode="auto">
          <a:xfrm>
            <a:off x="6426201" y="2537311"/>
            <a:ext cx="5309610" cy="37110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0277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7933386"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20315" y="904621"/>
            <a:ext cx="7813071" cy="478144"/>
          </a:xfrm>
          <a:prstGeom prst="rect">
            <a:avLst/>
          </a:prstGeom>
          <a:noFill/>
        </p:spPr>
        <p:txBody>
          <a:bodyPr wrap="square" lIns="0" tIns="0" rIns="0" bIns="0" rtlCol="0" anchor="ctr">
            <a:spAutoFit/>
          </a:bodyPr>
          <a:lstStyle/>
          <a:p>
            <a:pPr algn="ctr">
              <a:lnSpc>
                <a:spcPts val="4000"/>
              </a:lnSpc>
            </a:pPr>
            <a:r>
              <a:rPr lang="en-US" altLang="ko-KR" sz="3200" b="1" dirty="0" smtClean="0">
                <a:solidFill>
                  <a:schemeClr val="bg1"/>
                </a:solidFill>
                <a:cs typeface="Arial" pitchFamily="34" charset="0"/>
              </a:rPr>
              <a:t>HUKUM FARADAY I DAN II </a:t>
            </a:r>
            <a:endParaRPr lang="en-US" altLang="ko-KR" sz="3200" b="1" dirty="0">
              <a:solidFill>
                <a:schemeClr val="bg1">
                  <a:lumMod val="95000"/>
                </a:schemeClr>
              </a:solidFill>
              <a:cs typeface="Arial" pitchFamily="34"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3"/>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4"/>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5"/>
          <a:srcRect/>
          <a:stretch>
            <a:fillRect/>
          </a:stretch>
        </p:blipFill>
        <p:spPr bwMode="auto">
          <a:xfrm>
            <a:off x="9516240" y="287748"/>
            <a:ext cx="759768" cy="427803"/>
          </a:xfrm>
          <a:prstGeom prst="rect">
            <a:avLst/>
          </a:prstGeom>
          <a:noFill/>
        </p:spPr>
      </p:pic>
      <p:sp>
        <p:nvSpPr>
          <p:cNvPr id="2" name="Bent-Up Arrow 1"/>
          <p:cNvSpPr/>
          <p:nvPr/>
        </p:nvSpPr>
        <p:spPr>
          <a:xfrm rot="5400000">
            <a:off x="645209" y="4364783"/>
            <a:ext cx="1613768" cy="11400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6825" t="35563" r="58860" b="28873"/>
          <a:stretch/>
        </p:blipFill>
        <p:spPr bwMode="auto">
          <a:xfrm>
            <a:off x="8487176" y="86608"/>
            <a:ext cx="1000673" cy="139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3776" y="2252291"/>
            <a:ext cx="6096000" cy="1569660"/>
          </a:xfrm>
          <a:prstGeom prst="rect">
            <a:avLst/>
          </a:prstGeom>
        </p:spPr>
        <p:txBody>
          <a:bodyPr>
            <a:spAutoFit/>
          </a:bodyPr>
          <a:lstStyle/>
          <a:p>
            <a:pPr algn="just"/>
            <a:r>
              <a:rPr lang="id-ID" sz="2400" b="1" dirty="0">
                <a:latin typeface="Times New Roman" pitchFamily="18" charset="0"/>
                <a:cs typeface="Times New Roman" pitchFamily="18" charset="0"/>
              </a:rPr>
              <a:t>Hukum Faraday I berbunyi “Massa dari zat yang diendapkan atau dibebaskan pada elektrode sebanding dengan muatan listrik yang melewati suatu zat elektrolit”. </a:t>
            </a:r>
            <a:endParaRPr lang="en-US" sz="2400" b="1" dirty="0">
              <a:latin typeface="Times New Roman" pitchFamily="18" charset="0"/>
              <a:cs typeface="Times New Roman" pitchFamily="18" charset="0"/>
            </a:endParaRPr>
          </a:p>
        </p:txBody>
      </p:sp>
      <p:sp>
        <p:nvSpPr>
          <p:cNvPr id="16" name="Rectangle 15"/>
          <p:cNvSpPr/>
          <p:nvPr/>
        </p:nvSpPr>
        <p:spPr>
          <a:xfrm>
            <a:off x="2391176" y="4412733"/>
            <a:ext cx="6096000" cy="1938992"/>
          </a:xfrm>
          <a:prstGeom prst="rect">
            <a:avLst/>
          </a:prstGeom>
        </p:spPr>
        <p:txBody>
          <a:bodyPr>
            <a:spAutoFit/>
          </a:bodyPr>
          <a:lstStyle/>
          <a:p>
            <a:pPr algn="just"/>
            <a:r>
              <a:rPr lang="id-ID" sz="2400" b="1" dirty="0">
                <a:latin typeface="Times New Roman" pitchFamily="18" charset="0"/>
                <a:cs typeface="Times New Roman" pitchFamily="18" charset="0"/>
              </a:rPr>
              <a:t>Hukum Faraday II berbunyi “Jika sejumlah muatan listrik yang sama dilewatkan pada beberapa zat elektrolit yang berbeda, massa yang dibebaskan atau diendapkan sebanding dengan massa ekuivalentnya (e</a:t>
            </a:r>
            <a:r>
              <a:rPr lang="id-ID"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grpSp>
        <p:nvGrpSpPr>
          <p:cNvPr id="18" name="Group 17">
            <a:extLst>
              <a:ext uri="{FF2B5EF4-FFF2-40B4-BE49-F238E27FC236}">
                <a16:creationId xmlns:a16="http://schemas.microsoft.com/office/drawing/2014/main" xmlns="" id="{D4C9C546-B8A7-48F2-AE06-8B4089F6DCE7}"/>
              </a:ext>
            </a:extLst>
          </p:cNvPr>
          <p:cNvGrpSpPr/>
          <p:nvPr/>
        </p:nvGrpSpPr>
        <p:grpSpPr>
          <a:xfrm>
            <a:off x="9597568" y="2638784"/>
            <a:ext cx="1503041" cy="3058086"/>
            <a:chOff x="5174351" y="2344852"/>
            <a:chExt cx="1843306" cy="3750389"/>
          </a:xfrm>
        </p:grpSpPr>
        <p:grpSp>
          <p:nvGrpSpPr>
            <p:cNvPr id="19" name="그룹 7">
              <a:extLst>
                <a:ext uri="{FF2B5EF4-FFF2-40B4-BE49-F238E27FC236}">
                  <a16:creationId xmlns:a16="http://schemas.microsoft.com/office/drawing/2014/main" xmlns="" id="{920620FA-D7B7-442D-8F3A-B05DAB71EE5C}"/>
                </a:ext>
              </a:extLst>
            </p:cNvPr>
            <p:cNvGrpSpPr/>
            <p:nvPr/>
          </p:nvGrpSpPr>
          <p:grpSpPr>
            <a:xfrm>
              <a:off x="5174351" y="3637228"/>
              <a:ext cx="1704867" cy="455477"/>
              <a:chOff x="5134372" y="3131004"/>
              <a:chExt cx="1431908" cy="315692"/>
            </a:xfrm>
          </p:grpSpPr>
          <p:sp>
            <p:nvSpPr>
              <p:cNvPr id="35" name="직사각형 6">
                <a:extLst>
                  <a:ext uri="{FF2B5EF4-FFF2-40B4-BE49-F238E27FC236}">
                    <a16:creationId xmlns:a16="http://schemas.microsoft.com/office/drawing/2014/main" xmlns="" id="{716229B1-0D0A-4D27-92FE-5DBE1DEF63A8}"/>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자유형: 도형 32">
                <a:extLst>
                  <a:ext uri="{FF2B5EF4-FFF2-40B4-BE49-F238E27FC236}">
                    <a16:creationId xmlns:a16="http://schemas.microsoft.com/office/drawing/2014/main" xmlns="" id="{75300E47-8303-4D18-83DA-095FCED5418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그룹 34">
              <a:extLst>
                <a:ext uri="{FF2B5EF4-FFF2-40B4-BE49-F238E27FC236}">
                  <a16:creationId xmlns:a16="http://schemas.microsoft.com/office/drawing/2014/main" xmlns="" id="{753535EA-3E48-4926-9F62-ED1C53713B81}"/>
                </a:ext>
              </a:extLst>
            </p:cNvPr>
            <p:cNvGrpSpPr/>
            <p:nvPr/>
          </p:nvGrpSpPr>
          <p:grpSpPr>
            <a:xfrm>
              <a:off x="5312790" y="4137862"/>
              <a:ext cx="1704867" cy="455477"/>
              <a:chOff x="5134372" y="3131004"/>
              <a:chExt cx="1431908" cy="315692"/>
            </a:xfrm>
          </p:grpSpPr>
          <p:sp>
            <p:nvSpPr>
              <p:cNvPr id="33" name="직사각형 6">
                <a:extLst>
                  <a:ext uri="{FF2B5EF4-FFF2-40B4-BE49-F238E27FC236}">
                    <a16:creationId xmlns:a16="http://schemas.microsoft.com/office/drawing/2014/main" xmlns="" id="{18B213C8-9D9F-482F-B429-BF70F5CEFE49}"/>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자유형: 도형 36">
                <a:extLst>
                  <a:ext uri="{FF2B5EF4-FFF2-40B4-BE49-F238E27FC236}">
                    <a16:creationId xmlns:a16="http://schemas.microsoft.com/office/drawing/2014/main" xmlns="" id="{461B773C-A749-4EA3-9558-CB9B0C6F6706}"/>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그룹 37">
              <a:extLst>
                <a:ext uri="{FF2B5EF4-FFF2-40B4-BE49-F238E27FC236}">
                  <a16:creationId xmlns:a16="http://schemas.microsoft.com/office/drawing/2014/main" xmlns="" id="{4D3B20F9-2DD7-4999-9EE1-A744CD4DB121}"/>
                </a:ext>
              </a:extLst>
            </p:cNvPr>
            <p:cNvGrpSpPr/>
            <p:nvPr/>
          </p:nvGrpSpPr>
          <p:grpSpPr>
            <a:xfrm>
              <a:off x="5174351" y="4638496"/>
              <a:ext cx="1704867" cy="455477"/>
              <a:chOff x="5134372" y="3131004"/>
              <a:chExt cx="1431908" cy="315692"/>
            </a:xfrm>
          </p:grpSpPr>
          <p:sp>
            <p:nvSpPr>
              <p:cNvPr id="31" name="직사각형 6">
                <a:extLst>
                  <a:ext uri="{FF2B5EF4-FFF2-40B4-BE49-F238E27FC236}">
                    <a16:creationId xmlns:a16="http://schemas.microsoft.com/office/drawing/2014/main" xmlns="" id="{42B506EB-E45F-4A03-AE7F-38BBE401B607}"/>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자유형: 도형 39">
                <a:extLst>
                  <a:ext uri="{FF2B5EF4-FFF2-40B4-BE49-F238E27FC236}">
                    <a16:creationId xmlns:a16="http://schemas.microsoft.com/office/drawing/2014/main" xmlns="" id="{7D24AA69-CB04-42CA-8420-7A528DFEB1B9}"/>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 name="그룹 40">
              <a:extLst>
                <a:ext uri="{FF2B5EF4-FFF2-40B4-BE49-F238E27FC236}">
                  <a16:creationId xmlns:a16="http://schemas.microsoft.com/office/drawing/2014/main" xmlns="" id="{3E34F079-5456-4869-ACD1-6F25DCBA9915}"/>
                </a:ext>
              </a:extLst>
            </p:cNvPr>
            <p:cNvGrpSpPr/>
            <p:nvPr/>
          </p:nvGrpSpPr>
          <p:grpSpPr>
            <a:xfrm>
              <a:off x="5312790" y="5139130"/>
              <a:ext cx="1704867" cy="455477"/>
              <a:chOff x="5134372" y="3131004"/>
              <a:chExt cx="1431908" cy="315692"/>
            </a:xfrm>
          </p:grpSpPr>
          <p:sp>
            <p:nvSpPr>
              <p:cNvPr id="29" name="직사각형 6">
                <a:extLst>
                  <a:ext uri="{FF2B5EF4-FFF2-40B4-BE49-F238E27FC236}">
                    <a16:creationId xmlns:a16="http://schemas.microsoft.com/office/drawing/2014/main" xmlns="" id="{B25DDEBE-3F46-42A8-B3EA-E11ECFCE0EB2}"/>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자유형: 도형 46">
                <a:extLst>
                  <a:ext uri="{FF2B5EF4-FFF2-40B4-BE49-F238E27FC236}">
                    <a16:creationId xmlns:a16="http://schemas.microsoft.com/office/drawing/2014/main" xmlns="" id="{94046D53-0CB5-4DF5-917A-038B2EF6C3D3}"/>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3" name="그룹 47">
              <a:extLst>
                <a:ext uri="{FF2B5EF4-FFF2-40B4-BE49-F238E27FC236}">
                  <a16:creationId xmlns:a16="http://schemas.microsoft.com/office/drawing/2014/main" xmlns="" id="{C4E7C8FD-24D1-48EC-BE6F-59EA7106E11A}"/>
                </a:ext>
              </a:extLst>
            </p:cNvPr>
            <p:cNvGrpSpPr/>
            <p:nvPr/>
          </p:nvGrpSpPr>
          <p:grpSpPr>
            <a:xfrm>
              <a:off x="5174351" y="5639764"/>
              <a:ext cx="1704867" cy="455477"/>
              <a:chOff x="5134372" y="3131004"/>
              <a:chExt cx="1431908" cy="315692"/>
            </a:xfrm>
          </p:grpSpPr>
          <p:sp>
            <p:nvSpPr>
              <p:cNvPr id="27" name="직사각형 6">
                <a:extLst>
                  <a:ext uri="{FF2B5EF4-FFF2-40B4-BE49-F238E27FC236}">
                    <a16:creationId xmlns:a16="http://schemas.microsoft.com/office/drawing/2014/main" xmlns="" id="{172A8219-CB69-468A-BC65-75A32BD1BE0E}"/>
                  </a:ext>
                </a:extLst>
              </p:cNvPr>
              <p:cNvSpPr/>
              <p:nvPr/>
            </p:nvSpPr>
            <p:spPr>
              <a:xfrm>
                <a:off x="5208323" y="3177330"/>
                <a:ext cx="1258310" cy="223041"/>
              </a:xfrm>
              <a:custGeom>
                <a:avLst/>
                <a:gdLst>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 name="connsiteX0" fmla="*/ 0 w 1258310"/>
                  <a:gd name="connsiteY0" fmla="*/ 0 h 199384"/>
                  <a:gd name="connsiteX1" fmla="*/ 1258310 w 1258310"/>
                  <a:gd name="connsiteY1" fmla="*/ 0 h 199384"/>
                  <a:gd name="connsiteX2" fmla="*/ 1258310 w 1258310"/>
                  <a:gd name="connsiteY2" fmla="*/ 199384 h 199384"/>
                  <a:gd name="connsiteX3" fmla="*/ 0 w 1258310"/>
                  <a:gd name="connsiteY3" fmla="*/ 199384 h 199384"/>
                  <a:gd name="connsiteX4" fmla="*/ 0 w 1258310"/>
                  <a:gd name="connsiteY4" fmla="*/ 0 h 19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310" h="199384">
                    <a:moveTo>
                      <a:pt x="0" y="0"/>
                    </a:moveTo>
                    <a:lnTo>
                      <a:pt x="1258310" y="0"/>
                    </a:lnTo>
                    <a:cubicBezTo>
                      <a:pt x="1210685" y="75986"/>
                      <a:pt x="1213065" y="130541"/>
                      <a:pt x="1258310" y="199384"/>
                    </a:cubicBezTo>
                    <a:lnTo>
                      <a:pt x="0" y="199384"/>
                    </a:lnTo>
                    <a:lnTo>
                      <a:pt x="0" y="0"/>
                    </a:lnTo>
                    <a:close/>
                  </a:path>
                </a:pathLst>
              </a:cu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자유형: 도형 68">
                <a:extLst>
                  <a:ext uri="{FF2B5EF4-FFF2-40B4-BE49-F238E27FC236}">
                    <a16:creationId xmlns:a16="http://schemas.microsoft.com/office/drawing/2014/main" xmlns="" id="{949F0B97-5EE4-491E-9898-CB88E0382AC7}"/>
                  </a:ext>
                </a:extLst>
              </p:cNvPr>
              <p:cNvSpPr/>
              <p:nvPr/>
            </p:nvSpPr>
            <p:spPr>
              <a:xfrm>
                <a:off x="5134372" y="3131004"/>
                <a:ext cx="1431908" cy="315692"/>
              </a:xfrm>
              <a:custGeom>
                <a:avLst/>
                <a:gdLst>
                  <a:gd name="connsiteX0" fmla="*/ 62289 w 1431908"/>
                  <a:gd name="connsiteY0" fmla="*/ 0 h 315692"/>
                  <a:gd name="connsiteX1" fmla="*/ 1371331 w 1431908"/>
                  <a:gd name="connsiteY1" fmla="*/ 0 h 315692"/>
                  <a:gd name="connsiteX2" fmla="*/ 1415376 w 1431908"/>
                  <a:gd name="connsiteY2" fmla="*/ 18244 h 315692"/>
                  <a:gd name="connsiteX3" fmla="*/ 1431908 w 1431908"/>
                  <a:gd name="connsiteY3" fmla="*/ 58155 h 315692"/>
                  <a:gd name="connsiteX4" fmla="*/ 100375 w 1431908"/>
                  <a:gd name="connsiteY4" fmla="*/ 58155 h 315692"/>
                  <a:gd name="connsiteX5" fmla="*/ 73951 w 1431908"/>
                  <a:gd name="connsiteY5" fmla="*/ 84579 h 315692"/>
                  <a:gd name="connsiteX6" fmla="*/ 73951 w 1431908"/>
                  <a:gd name="connsiteY6" fmla="*/ 231114 h 315692"/>
                  <a:gd name="connsiteX7" fmla="*/ 100375 w 1431908"/>
                  <a:gd name="connsiteY7" fmla="*/ 257538 h 315692"/>
                  <a:gd name="connsiteX8" fmla="*/ 1431907 w 1431908"/>
                  <a:gd name="connsiteY8" fmla="*/ 257538 h 315692"/>
                  <a:gd name="connsiteX9" fmla="*/ 1415376 w 1431908"/>
                  <a:gd name="connsiteY9" fmla="*/ 297448 h 315692"/>
                  <a:gd name="connsiteX10" fmla="*/ 1371331 w 1431908"/>
                  <a:gd name="connsiteY10" fmla="*/ 315692 h 315692"/>
                  <a:gd name="connsiteX11" fmla="*/ 62289 w 1431908"/>
                  <a:gd name="connsiteY11" fmla="*/ 315692 h 315692"/>
                  <a:gd name="connsiteX12" fmla="*/ 0 w 1431908"/>
                  <a:gd name="connsiteY12" fmla="*/ 253403 h 315692"/>
                  <a:gd name="connsiteX13" fmla="*/ 0 w 1431908"/>
                  <a:gd name="connsiteY13" fmla="*/ 62289 h 315692"/>
                  <a:gd name="connsiteX14" fmla="*/ 62289 w 1431908"/>
                  <a:gd name="connsiteY14" fmla="*/ 0 h 31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908" h="315692">
                    <a:moveTo>
                      <a:pt x="62289" y="0"/>
                    </a:moveTo>
                    <a:lnTo>
                      <a:pt x="1371331" y="0"/>
                    </a:lnTo>
                    <a:cubicBezTo>
                      <a:pt x="1388532" y="0"/>
                      <a:pt x="1404104" y="6972"/>
                      <a:pt x="1415376" y="18244"/>
                    </a:cubicBezTo>
                    <a:lnTo>
                      <a:pt x="1431908" y="58155"/>
                    </a:lnTo>
                    <a:lnTo>
                      <a:pt x="100375" y="58155"/>
                    </a:lnTo>
                    <a:cubicBezTo>
                      <a:pt x="85781" y="58155"/>
                      <a:pt x="73951" y="69985"/>
                      <a:pt x="73951" y="84579"/>
                    </a:cubicBezTo>
                    <a:lnTo>
                      <a:pt x="73951" y="231114"/>
                    </a:lnTo>
                    <a:cubicBezTo>
                      <a:pt x="73951" y="245708"/>
                      <a:pt x="85781" y="257538"/>
                      <a:pt x="100375" y="257538"/>
                    </a:cubicBezTo>
                    <a:lnTo>
                      <a:pt x="1431907" y="257538"/>
                    </a:lnTo>
                    <a:lnTo>
                      <a:pt x="1415376" y="297448"/>
                    </a:lnTo>
                    <a:cubicBezTo>
                      <a:pt x="1404104" y="308720"/>
                      <a:pt x="1388532" y="315692"/>
                      <a:pt x="1371331" y="315692"/>
                    </a:cubicBezTo>
                    <a:lnTo>
                      <a:pt x="62289" y="315692"/>
                    </a:lnTo>
                    <a:cubicBezTo>
                      <a:pt x="27888" y="315692"/>
                      <a:pt x="0" y="287804"/>
                      <a:pt x="0" y="253403"/>
                    </a:cubicBezTo>
                    <a:lnTo>
                      <a:pt x="0" y="62289"/>
                    </a:lnTo>
                    <a:cubicBezTo>
                      <a:pt x="0" y="27888"/>
                      <a:pt x="27888" y="0"/>
                      <a:pt x="6228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4" name="그룹 14">
              <a:extLst>
                <a:ext uri="{FF2B5EF4-FFF2-40B4-BE49-F238E27FC236}">
                  <a16:creationId xmlns:a16="http://schemas.microsoft.com/office/drawing/2014/main" xmlns="" id="{5245D893-4DB1-4802-B1B8-36B2142F6576}"/>
                </a:ext>
              </a:extLst>
            </p:cNvPr>
            <p:cNvGrpSpPr/>
            <p:nvPr/>
          </p:nvGrpSpPr>
          <p:grpSpPr>
            <a:xfrm>
              <a:off x="5668546" y="2344852"/>
              <a:ext cx="854909" cy="1343933"/>
              <a:chOff x="6163612" y="1966761"/>
              <a:chExt cx="2991257" cy="4702319"/>
            </a:xfrm>
          </p:grpSpPr>
          <p:sp>
            <p:nvSpPr>
              <p:cNvPr id="25" name="자유형: 도형 69">
                <a:extLst>
                  <a:ext uri="{FF2B5EF4-FFF2-40B4-BE49-F238E27FC236}">
                    <a16:creationId xmlns:a16="http://schemas.microsoft.com/office/drawing/2014/main" xmlns="" id="{2F35C26A-076B-41A0-93EE-EC55E25C5F9F}"/>
                  </a:ext>
                </a:extLst>
              </p:cNvPr>
              <p:cNvSpPr/>
              <p:nvPr/>
            </p:nvSpPr>
            <p:spPr>
              <a:xfrm>
                <a:off x="6316187" y="2135206"/>
                <a:ext cx="2653352" cy="2896349"/>
              </a:xfrm>
              <a:custGeom>
                <a:avLst/>
                <a:gdLst>
                  <a:gd name="connsiteX0" fmla="*/ 1146409 w 2292818"/>
                  <a:gd name="connsiteY0" fmla="*/ 0 h 2502797"/>
                  <a:gd name="connsiteX1" fmla="*/ 2292818 w 2292818"/>
                  <a:gd name="connsiteY1" fmla="*/ 1146409 h 2502797"/>
                  <a:gd name="connsiteX2" fmla="*/ 1692856 w 2292818"/>
                  <a:gd name="connsiteY2" fmla="*/ 2154453 h 2502797"/>
                  <a:gd name="connsiteX3" fmla="*/ 1686333 w 2292818"/>
                  <a:gd name="connsiteY3" fmla="*/ 2157595 h 2502797"/>
                  <a:gd name="connsiteX4" fmla="*/ 1625204 w 2292818"/>
                  <a:gd name="connsiteY4" fmla="*/ 2502797 h 2502797"/>
                  <a:gd name="connsiteX5" fmla="*/ 690116 w 2292818"/>
                  <a:gd name="connsiteY5" fmla="*/ 2502797 h 2502797"/>
                  <a:gd name="connsiteX6" fmla="*/ 631086 w 2292818"/>
                  <a:gd name="connsiteY6" fmla="*/ 2169446 h 2502797"/>
                  <a:gd name="connsiteX7" fmla="*/ 599963 w 2292818"/>
                  <a:gd name="connsiteY7" fmla="*/ 2154453 h 2502797"/>
                  <a:gd name="connsiteX8" fmla="*/ 0 w 2292818"/>
                  <a:gd name="connsiteY8" fmla="*/ 1146409 h 2502797"/>
                  <a:gd name="connsiteX9" fmla="*/ 1146409 w 2292818"/>
                  <a:gd name="connsiteY9" fmla="*/ 0 h 250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818" h="2502797">
                    <a:moveTo>
                      <a:pt x="1146409" y="0"/>
                    </a:moveTo>
                    <a:cubicBezTo>
                      <a:pt x="1779553" y="0"/>
                      <a:pt x="2292818" y="513265"/>
                      <a:pt x="2292818" y="1146409"/>
                    </a:cubicBezTo>
                    <a:cubicBezTo>
                      <a:pt x="2292818" y="1581696"/>
                      <a:pt x="2050220" y="1960321"/>
                      <a:pt x="1692856" y="2154453"/>
                    </a:cubicBezTo>
                    <a:lnTo>
                      <a:pt x="1686333" y="2157595"/>
                    </a:lnTo>
                    <a:lnTo>
                      <a:pt x="1625204" y="2502797"/>
                    </a:lnTo>
                    <a:lnTo>
                      <a:pt x="690116" y="2502797"/>
                    </a:lnTo>
                    <a:lnTo>
                      <a:pt x="631086" y="2169446"/>
                    </a:lnTo>
                    <a:lnTo>
                      <a:pt x="599963" y="2154453"/>
                    </a:lnTo>
                    <a:cubicBezTo>
                      <a:pt x="242598" y="1960321"/>
                      <a:pt x="0" y="1581696"/>
                      <a:pt x="0" y="1146409"/>
                    </a:cubicBezTo>
                    <a:cubicBezTo>
                      <a:pt x="0" y="513265"/>
                      <a:pt x="513265" y="0"/>
                      <a:pt x="1146409" y="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자유형: 도형 79">
                <a:extLst>
                  <a:ext uri="{FF2B5EF4-FFF2-40B4-BE49-F238E27FC236}">
                    <a16:creationId xmlns:a16="http://schemas.microsoft.com/office/drawing/2014/main" xmlns="" id="{921E3603-138A-4A31-B39E-1C6704BF69E3}"/>
                  </a:ext>
                </a:extLst>
              </p:cNvPr>
              <p:cNvSpPr>
                <a:spLocks noChangeAspect="1"/>
              </p:cNvSpPr>
              <p:nvPr/>
            </p:nvSpPr>
            <p:spPr>
              <a:xfrm>
                <a:off x="6163612" y="1966761"/>
                <a:ext cx="2991257" cy="4702319"/>
              </a:xfrm>
              <a:custGeom>
                <a:avLst/>
                <a:gdLst>
                  <a:gd name="connsiteX0" fmla="*/ 951056 w 2991257"/>
                  <a:gd name="connsiteY0" fmla="*/ 4310393 h 4702319"/>
                  <a:gd name="connsiteX1" fmla="*/ 2052826 w 2991257"/>
                  <a:gd name="connsiteY1" fmla="*/ 4310393 h 4702319"/>
                  <a:gd name="connsiteX2" fmla="*/ 2052826 w 2991257"/>
                  <a:gd name="connsiteY2" fmla="*/ 4506356 h 4702319"/>
                  <a:gd name="connsiteX3" fmla="*/ 1501941 w 2991257"/>
                  <a:gd name="connsiteY3" fmla="*/ 4702319 h 4702319"/>
                  <a:gd name="connsiteX4" fmla="*/ 951056 w 2991257"/>
                  <a:gd name="connsiteY4" fmla="*/ 4506356 h 4702319"/>
                  <a:gd name="connsiteX5" fmla="*/ 953472 w 2991257"/>
                  <a:gd name="connsiteY5" fmla="*/ 3978828 h 4702319"/>
                  <a:gd name="connsiteX6" fmla="*/ 2050412 w 2991257"/>
                  <a:gd name="connsiteY6" fmla="*/ 3978828 h 4702319"/>
                  <a:gd name="connsiteX7" fmla="*/ 2152988 w 2991257"/>
                  <a:gd name="connsiteY7" fmla="*/ 4079172 h 4702319"/>
                  <a:gd name="connsiteX8" fmla="*/ 2152988 w 2991257"/>
                  <a:gd name="connsiteY8" fmla="*/ 4123466 h 4702319"/>
                  <a:gd name="connsiteX9" fmla="*/ 2050412 w 2991257"/>
                  <a:gd name="connsiteY9" fmla="*/ 4223810 h 4702319"/>
                  <a:gd name="connsiteX10" fmla="*/ 953472 w 2991257"/>
                  <a:gd name="connsiteY10" fmla="*/ 4223810 h 4702319"/>
                  <a:gd name="connsiteX11" fmla="*/ 850896 w 2991257"/>
                  <a:gd name="connsiteY11" fmla="*/ 4123466 h 4702319"/>
                  <a:gd name="connsiteX12" fmla="*/ 850896 w 2991257"/>
                  <a:gd name="connsiteY12" fmla="*/ 4079172 h 4702319"/>
                  <a:gd name="connsiteX13" fmla="*/ 953472 w 2991257"/>
                  <a:gd name="connsiteY13" fmla="*/ 3978828 h 4702319"/>
                  <a:gd name="connsiteX14" fmla="*/ 903390 w 2991257"/>
                  <a:gd name="connsiteY14" fmla="*/ 3647264 h 4702319"/>
                  <a:gd name="connsiteX15" fmla="*/ 2100491 w 2991257"/>
                  <a:gd name="connsiteY15" fmla="*/ 3647264 h 4702319"/>
                  <a:gd name="connsiteX16" fmla="*/ 2203068 w 2991257"/>
                  <a:gd name="connsiteY16" fmla="*/ 3747607 h 4702319"/>
                  <a:gd name="connsiteX17" fmla="*/ 2203068 w 2991257"/>
                  <a:gd name="connsiteY17" fmla="*/ 3791900 h 4702319"/>
                  <a:gd name="connsiteX18" fmla="*/ 2100491 w 2991257"/>
                  <a:gd name="connsiteY18" fmla="*/ 3892244 h 4702319"/>
                  <a:gd name="connsiteX19" fmla="*/ 903390 w 2991257"/>
                  <a:gd name="connsiteY19" fmla="*/ 3892244 h 4702319"/>
                  <a:gd name="connsiteX20" fmla="*/ 800815 w 2991257"/>
                  <a:gd name="connsiteY20" fmla="*/ 3791900 h 4702319"/>
                  <a:gd name="connsiteX21" fmla="*/ 800815 w 2991257"/>
                  <a:gd name="connsiteY21" fmla="*/ 3747607 h 4702319"/>
                  <a:gd name="connsiteX22" fmla="*/ 903390 w 2991257"/>
                  <a:gd name="connsiteY22" fmla="*/ 3647264 h 4702319"/>
                  <a:gd name="connsiteX23" fmla="*/ 853310 w 2991257"/>
                  <a:gd name="connsiteY23" fmla="*/ 3315698 h 4702319"/>
                  <a:gd name="connsiteX24" fmla="*/ 2150572 w 2991257"/>
                  <a:gd name="connsiteY24" fmla="*/ 3315698 h 4702319"/>
                  <a:gd name="connsiteX25" fmla="*/ 2253147 w 2991257"/>
                  <a:gd name="connsiteY25" fmla="*/ 3416042 h 4702319"/>
                  <a:gd name="connsiteX26" fmla="*/ 2253147 w 2991257"/>
                  <a:gd name="connsiteY26" fmla="*/ 3460336 h 4702319"/>
                  <a:gd name="connsiteX27" fmla="*/ 2150572 w 2991257"/>
                  <a:gd name="connsiteY27" fmla="*/ 3560680 h 4702319"/>
                  <a:gd name="connsiteX28" fmla="*/ 853310 w 2991257"/>
                  <a:gd name="connsiteY28" fmla="*/ 3560680 h 4702319"/>
                  <a:gd name="connsiteX29" fmla="*/ 750733 w 2991257"/>
                  <a:gd name="connsiteY29" fmla="*/ 3460336 h 4702319"/>
                  <a:gd name="connsiteX30" fmla="*/ 750733 w 2991257"/>
                  <a:gd name="connsiteY30" fmla="*/ 3416042 h 4702319"/>
                  <a:gd name="connsiteX31" fmla="*/ 853310 w 2991257"/>
                  <a:gd name="connsiteY31" fmla="*/ 3315698 h 4702319"/>
                  <a:gd name="connsiteX32" fmla="*/ 1386722 w 2991257"/>
                  <a:gd name="connsiteY32" fmla="*/ 1558904 h 4702319"/>
                  <a:gd name="connsiteX33" fmla="*/ 1267488 w 2991257"/>
                  <a:gd name="connsiteY33" fmla="*/ 1609721 h 4702319"/>
                  <a:gd name="connsiteX34" fmla="*/ 1167563 w 2991257"/>
                  <a:gd name="connsiteY34" fmla="*/ 1572653 h 4702319"/>
                  <a:gd name="connsiteX35" fmla="*/ 1400707 w 2991257"/>
                  <a:gd name="connsiteY35" fmla="*/ 3012633 h 4702319"/>
                  <a:gd name="connsiteX36" fmla="*/ 1492336 w 2991257"/>
                  <a:gd name="connsiteY36" fmla="*/ 3011914 h 4702319"/>
                  <a:gd name="connsiteX37" fmla="*/ 1492336 w 2991257"/>
                  <a:gd name="connsiteY37" fmla="*/ 3011864 h 4702319"/>
                  <a:gd name="connsiteX38" fmla="*/ 1495631 w 2991257"/>
                  <a:gd name="connsiteY38" fmla="*/ 3011889 h 4702319"/>
                  <a:gd name="connsiteX39" fmla="*/ 1498923 w 2991257"/>
                  <a:gd name="connsiteY39" fmla="*/ 3011864 h 4702319"/>
                  <a:gd name="connsiteX40" fmla="*/ 1498923 w 2991257"/>
                  <a:gd name="connsiteY40" fmla="*/ 3011914 h 4702319"/>
                  <a:gd name="connsiteX41" fmla="*/ 1589466 w 2991257"/>
                  <a:gd name="connsiteY41" fmla="*/ 3012625 h 4702319"/>
                  <a:gd name="connsiteX42" fmla="*/ 1819775 w 2991257"/>
                  <a:gd name="connsiteY42" fmla="*/ 1590148 h 4702319"/>
                  <a:gd name="connsiteX43" fmla="*/ 1744424 w 2991257"/>
                  <a:gd name="connsiteY43" fmla="*/ 1609721 h 4702319"/>
                  <a:gd name="connsiteX44" fmla="*/ 1625191 w 2991257"/>
                  <a:gd name="connsiteY44" fmla="*/ 1558904 h 4702319"/>
                  <a:gd name="connsiteX45" fmla="*/ 1505957 w 2991257"/>
                  <a:gd name="connsiteY45" fmla="*/ 1609721 h 4702319"/>
                  <a:gd name="connsiteX46" fmla="*/ 1386722 w 2991257"/>
                  <a:gd name="connsiteY46" fmla="*/ 1558904 h 4702319"/>
                  <a:gd name="connsiteX47" fmla="*/ 1492336 w 2991257"/>
                  <a:gd name="connsiteY47" fmla="*/ 296022 h 4702319"/>
                  <a:gd name="connsiteX48" fmla="*/ 274831 w 2991257"/>
                  <a:gd name="connsiteY48" fmla="*/ 1488534 h 4702319"/>
                  <a:gd name="connsiteX49" fmla="*/ 855798 w 2991257"/>
                  <a:gd name="connsiteY49" fmla="*/ 2574654 h 4702319"/>
                  <a:gd name="connsiteX50" fmla="*/ 1010657 w 2991257"/>
                  <a:gd name="connsiteY50" fmla="*/ 2878465 h 4702319"/>
                  <a:gd name="connsiteX51" fmla="*/ 1099844 w 2991257"/>
                  <a:gd name="connsiteY51" fmla="*/ 3014995 h 4702319"/>
                  <a:gd name="connsiteX52" fmla="*/ 1178890 w 2991257"/>
                  <a:gd name="connsiteY52" fmla="*/ 3014374 h 4702319"/>
                  <a:gd name="connsiteX53" fmla="*/ 912952 w 2991257"/>
                  <a:gd name="connsiteY53" fmla="*/ 1371837 h 4702319"/>
                  <a:gd name="connsiteX54" fmla="*/ 1002548 w 2991257"/>
                  <a:gd name="connsiteY54" fmla="*/ 1251201 h 4702319"/>
                  <a:gd name="connsiteX55" fmla="*/ 1006296 w 2991257"/>
                  <a:gd name="connsiteY55" fmla="*/ 1250621 h 4702319"/>
                  <a:gd name="connsiteX56" fmla="*/ 1124040 w 2991257"/>
                  <a:gd name="connsiteY56" fmla="*/ 1323612 h 4702319"/>
                  <a:gd name="connsiteX57" fmla="*/ 1267488 w 2991257"/>
                  <a:gd name="connsiteY57" fmla="*/ 1239026 h 4702319"/>
                  <a:gd name="connsiteX58" fmla="*/ 1386722 w 2991257"/>
                  <a:gd name="connsiteY58" fmla="*/ 1289845 h 4702319"/>
                  <a:gd name="connsiteX59" fmla="*/ 1505957 w 2991257"/>
                  <a:gd name="connsiteY59" fmla="*/ 1239026 h 4702319"/>
                  <a:gd name="connsiteX60" fmla="*/ 1625191 w 2991257"/>
                  <a:gd name="connsiteY60" fmla="*/ 1289845 h 4702319"/>
                  <a:gd name="connsiteX61" fmla="*/ 1744424 w 2991257"/>
                  <a:gd name="connsiteY61" fmla="*/ 1239026 h 4702319"/>
                  <a:gd name="connsiteX62" fmla="*/ 1873330 w 2991257"/>
                  <a:gd name="connsiteY62" fmla="*/ 1300835 h 4702319"/>
                  <a:gd name="connsiteX63" fmla="*/ 1984961 w 2991257"/>
                  <a:gd name="connsiteY63" fmla="*/ 1243910 h 4702319"/>
                  <a:gd name="connsiteX64" fmla="*/ 1988709 w 2991257"/>
                  <a:gd name="connsiteY64" fmla="*/ 1244491 h 4702319"/>
                  <a:gd name="connsiteX65" fmla="*/ 2078307 w 2991257"/>
                  <a:gd name="connsiteY65" fmla="*/ 1365125 h 4702319"/>
                  <a:gd name="connsiteX66" fmla="*/ 1811283 w 2991257"/>
                  <a:gd name="connsiteY66" fmla="*/ 3014366 h 4702319"/>
                  <a:gd name="connsiteX67" fmla="*/ 1891413 w 2991257"/>
                  <a:gd name="connsiteY67" fmla="*/ 3014995 h 4702319"/>
                  <a:gd name="connsiteX68" fmla="*/ 1980600 w 2991257"/>
                  <a:gd name="connsiteY68" fmla="*/ 2878465 h 4702319"/>
                  <a:gd name="connsiteX69" fmla="*/ 2135459 w 2991257"/>
                  <a:gd name="connsiteY69" fmla="*/ 2574654 h 4702319"/>
                  <a:gd name="connsiteX70" fmla="*/ 2716427 w 2991257"/>
                  <a:gd name="connsiteY70" fmla="*/ 1488534 h 4702319"/>
                  <a:gd name="connsiteX71" fmla="*/ 1498923 w 2991257"/>
                  <a:gd name="connsiteY71" fmla="*/ 296022 h 4702319"/>
                  <a:gd name="connsiteX72" fmla="*/ 1498923 w 2991257"/>
                  <a:gd name="connsiteY72" fmla="*/ 296319 h 4702319"/>
                  <a:gd name="connsiteX73" fmla="*/ 1495631 w 2991257"/>
                  <a:gd name="connsiteY73" fmla="*/ 296070 h 4702319"/>
                  <a:gd name="connsiteX74" fmla="*/ 1492336 w 2991257"/>
                  <a:gd name="connsiteY74" fmla="*/ 296319 h 4702319"/>
                  <a:gd name="connsiteX75" fmla="*/ 1492826 w 2991257"/>
                  <a:gd name="connsiteY75" fmla="*/ 0 h 4702319"/>
                  <a:gd name="connsiteX76" fmla="*/ 1495631 w 2991257"/>
                  <a:gd name="connsiteY76" fmla="*/ 211 h 4702319"/>
                  <a:gd name="connsiteX77" fmla="*/ 1498432 w 2991257"/>
                  <a:gd name="connsiteY77" fmla="*/ 0 h 4702319"/>
                  <a:gd name="connsiteX78" fmla="*/ 2991257 w 2991257"/>
                  <a:gd name="connsiteY78" fmla="*/ 1460348 h 4702319"/>
                  <a:gd name="connsiteX79" fmla="*/ 2279478 w 2991257"/>
                  <a:gd name="connsiteY79" fmla="*/ 2790647 h 4702319"/>
                  <a:gd name="connsiteX80" fmla="*/ 2207246 w 2991257"/>
                  <a:gd name="connsiteY80" fmla="*/ 3088369 h 4702319"/>
                  <a:gd name="connsiteX81" fmla="*/ 2016213 w 2991257"/>
                  <a:gd name="connsiteY81" fmla="*/ 3228140 h 4702319"/>
                  <a:gd name="connsiteX82" fmla="*/ 1495631 w 2991257"/>
                  <a:gd name="connsiteY82" fmla="*/ 3226317 h 4702319"/>
                  <a:gd name="connsiteX83" fmla="*/ 975044 w 2991257"/>
                  <a:gd name="connsiteY83" fmla="*/ 3228140 h 4702319"/>
                  <a:gd name="connsiteX84" fmla="*/ 784011 w 2991257"/>
                  <a:gd name="connsiteY84" fmla="*/ 3088369 h 4702319"/>
                  <a:gd name="connsiteX85" fmla="*/ 711780 w 2991257"/>
                  <a:gd name="connsiteY85" fmla="*/ 2790647 h 4702319"/>
                  <a:gd name="connsiteX86" fmla="*/ 0 w 2991257"/>
                  <a:gd name="connsiteY86" fmla="*/ 1460348 h 4702319"/>
                  <a:gd name="connsiteX87" fmla="*/ 1492826 w 2991257"/>
                  <a:gd name="connsiteY87" fmla="*/ 0 h 470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991257" h="4702319">
                    <a:moveTo>
                      <a:pt x="951056" y="4310393"/>
                    </a:moveTo>
                    <a:lnTo>
                      <a:pt x="2052826" y="4310393"/>
                    </a:lnTo>
                    <a:lnTo>
                      <a:pt x="2052826" y="4506356"/>
                    </a:lnTo>
                    <a:cubicBezTo>
                      <a:pt x="2052826" y="4614583"/>
                      <a:pt x="1806188" y="4702319"/>
                      <a:pt x="1501941" y="4702319"/>
                    </a:cubicBezTo>
                    <a:cubicBezTo>
                      <a:pt x="1197696" y="4702319"/>
                      <a:pt x="951056" y="4614583"/>
                      <a:pt x="951056" y="4506356"/>
                    </a:cubicBezTo>
                    <a:close/>
                    <a:moveTo>
                      <a:pt x="953472" y="3978828"/>
                    </a:moveTo>
                    <a:lnTo>
                      <a:pt x="2050412" y="3978828"/>
                    </a:lnTo>
                    <a:cubicBezTo>
                      <a:pt x="2107063" y="3978828"/>
                      <a:pt x="2152988" y="4023754"/>
                      <a:pt x="2152988" y="4079172"/>
                    </a:cubicBezTo>
                    <a:lnTo>
                      <a:pt x="2152988" y="4123466"/>
                    </a:lnTo>
                    <a:cubicBezTo>
                      <a:pt x="2152988" y="4178882"/>
                      <a:pt x="2107063" y="4223810"/>
                      <a:pt x="2050412" y="4223810"/>
                    </a:cubicBezTo>
                    <a:lnTo>
                      <a:pt x="953472" y="4223810"/>
                    </a:lnTo>
                    <a:cubicBezTo>
                      <a:pt x="896821" y="4223810"/>
                      <a:pt x="850896" y="4178882"/>
                      <a:pt x="850896" y="4123466"/>
                    </a:cubicBezTo>
                    <a:lnTo>
                      <a:pt x="850896" y="4079172"/>
                    </a:lnTo>
                    <a:cubicBezTo>
                      <a:pt x="850896" y="4023754"/>
                      <a:pt x="896821" y="3978828"/>
                      <a:pt x="953472" y="3978828"/>
                    </a:cubicBezTo>
                    <a:close/>
                    <a:moveTo>
                      <a:pt x="903390" y="3647264"/>
                    </a:moveTo>
                    <a:lnTo>
                      <a:pt x="2100491" y="3647264"/>
                    </a:lnTo>
                    <a:cubicBezTo>
                      <a:pt x="2157143" y="3647264"/>
                      <a:pt x="2203068" y="3692189"/>
                      <a:pt x="2203068" y="3747607"/>
                    </a:cubicBezTo>
                    <a:lnTo>
                      <a:pt x="2203068" y="3791900"/>
                    </a:lnTo>
                    <a:cubicBezTo>
                      <a:pt x="2203068" y="3847318"/>
                      <a:pt x="2157143" y="3892244"/>
                      <a:pt x="2100491" y="3892244"/>
                    </a:cubicBezTo>
                    <a:lnTo>
                      <a:pt x="903390" y="3892244"/>
                    </a:lnTo>
                    <a:cubicBezTo>
                      <a:pt x="846740" y="3892244"/>
                      <a:pt x="800815" y="3847318"/>
                      <a:pt x="800815" y="3791900"/>
                    </a:cubicBezTo>
                    <a:lnTo>
                      <a:pt x="800815" y="3747607"/>
                    </a:lnTo>
                    <a:cubicBezTo>
                      <a:pt x="800815" y="3692189"/>
                      <a:pt x="846740" y="3647264"/>
                      <a:pt x="903390" y="3647264"/>
                    </a:cubicBezTo>
                    <a:close/>
                    <a:moveTo>
                      <a:pt x="853310" y="3315698"/>
                    </a:moveTo>
                    <a:lnTo>
                      <a:pt x="2150572" y="3315698"/>
                    </a:lnTo>
                    <a:cubicBezTo>
                      <a:pt x="2207223" y="3315698"/>
                      <a:pt x="2253147" y="3360624"/>
                      <a:pt x="2253147" y="3416042"/>
                    </a:cubicBezTo>
                    <a:lnTo>
                      <a:pt x="2253147" y="3460336"/>
                    </a:lnTo>
                    <a:cubicBezTo>
                      <a:pt x="2253147" y="3515753"/>
                      <a:pt x="2207223" y="3560680"/>
                      <a:pt x="2150572" y="3560680"/>
                    </a:cubicBezTo>
                    <a:lnTo>
                      <a:pt x="853310" y="3560680"/>
                    </a:lnTo>
                    <a:cubicBezTo>
                      <a:pt x="796658" y="3560680"/>
                      <a:pt x="750733" y="3515753"/>
                      <a:pt x="750733" y="3460336"/>
                    </a:cubicBezTo>
                    <a:lnTo>
                      <a:pt x="750733" y="3416042"/>
                    </a:lnTo>
                    <a:cubicBezTo>
                      <a:pt x="750733" y="3360624"/>
                      <a:pt x="796658" y="3315698"/>
                      <a:pt x="853310" y="3315698"/>
                    </a:cubicBezTo>
                    <a:close/>
                    <a:moveTo>
                      <a:pt x="1386722" y="1558904"/>
                    </a:moveTo>
                    <a:cubicBezTo>
                      <a:pt x="1356097" y="1590701"/>
                      <a:pt x="1313897" y="1609721"/>
                      <a:pt x="1267488" y="1609721"/>
                    </a:cubicBezTo>
                    <a:cubicBezTo>
                      <a:pt x="1229461" y="1609721"/>
                      <a:pt x="1194258" y="1596950"/>
                      <a:pt x="1167563" y="1572653"/>
                    </a:cubicBezTo>
                    <a:lnTo>
                      <a:pt x="1400707" y="3012633"/>
                    </a:lnTo>
                    <a:lnTo>
                      <a:pt x="1492336" y="3011914"/>
                    </a:lnTo>
                    <a:lnTo>
                      <a:pt x="1492336" y="3011864"/>
                    </a:lnTo>
                    <a:lnTo>
                      <a:pt x="1495631" y="3011889"/>
                    </a:lnTo>
                    <a:lnTo>
                      <a:pt x="1498923" y="3011864"/>
                    </a:lnTo>
                    <a:lnTo>
                      <a:pt x="1498923" y="3011914"/>
                    </a:lnTo>
                    <a:lnTo>
                      <a:pt x="1589466" y="3012625"/>
                    </a:lnTo>
                    <a:lnTo>
                      <a:pt x="1819775" y="1590148"/>
                    </a:lnTo>
                    <a:cubicBezTo>
                      <a:pt x="1797467" y="1603167"/>
                      <a:pt x="1771670" y="1609721"/>
                      <a:pt x="1744424" y="1609721"/>
                    </a:cubicBezTo>
                    <a:cubicBezTo>
                      <a:pt x="1698015" y="1609721"/>
                      <a:pt x="1655815" y="1590701"/>
                      <a:pt x="1625191" y="1558904"/>
                    </a:cubicBezTo>
                    <a:cubicBezTo>
                      <a:pt x="1594564" y="1590701"/>
                      <a:pt x="1552364" y="1609721"/>
                      <a:pt x="1505957" y="1609721"/>
                    </a:cubicBezTo>
                    <a:cubicBezTo>
                      <a:pt x="1459548" y="1609721"/>
                      <a:pt x="1417348" y="1590701"/>
                      <a:pt x="1386722" y="1558904"/>
                    </a:cubicBezTo>
                    <a:close/>
                    <a:moveTo>
                      <a:pt x="1492336" y="296022"/>
                    </a:moveTo>
                    <a:cubicBezTo>
                      <a:pt x="819777" y="296795"/>
                      <a:pt x="274831" y="830410"/>
                      <a:pt x="274831" y="1488534"/>
                    </a:cubicBezTo>
                    <a:cubicBezTo>
                      <a:pt x="274831" y="1934058"/>
                      <a:pt x="599874" y="2373770"/>
                      <a:pt x="855798" y="2574654"/>
                    </a:cubicBezTo>
                    <a:cubicBezTo>
                      <a:pt x="972489" y="2706724"/>
                      <a:pt x="963238" y="2709431"/>
                      <a:pt x="1010657" y="2878465"/>
                    </a:cubicBezTo>
                    <a:cubicBezTo>
                      <a:pt x="1029549" y="2996988"/>
                      <a:pt x="991277" y="3008834"/>
                      <a:pt x="1099844" y="3014995"/>
                    </a:cubicBezTo>
                    <a:lnTo>
                      <a:pt x="1178890" y="3014374"/>
                    </a:lnTo>
                    <a:lnTo>
                      <a:pt x="912952" y="1371837"/>
                    </a:lnTo>
                    <a:cubicBezTo>
                      <a:pt x="903639" y="1314321"/>
                      <a:pt x="943753" y="1260311"/>
                      <a:pt x="1002548" y="1251201"/>
                    </a:cubicBezTo>
                    <a:lnTo>
                      <a:pt x="1006296" y="1250621"/>
                    </a:lnTo>
                    <a:cubicBezTo>
                      <a:pt x="1059733" y="1242341"/>
                      <a:pt x="1110210" y="1274002"/>
                      <a:pt x="1124040" y="1323612"/>
                    </a:cubicBezTo>
                    <a:cubicBezTo>
                      <a:pt x="1152654" y="1271953"/>
                      <a:pt x="1206429" y="1239026"/>
                      <a:pt x="1267488" y="1239026"/>
                    </a:cubicBezTo>
                    <a:cubicBezTo>
                      <a:pt x="1313897" y="1239026"/>
                      <a:pt x="1356097" y="1258048"/>
                      <a:pt x="1386722" y="1289845"/>
                    </a:cubicBezTo>
                    <a:cubicBezTo>
                      <a:pt x="1417348" y="1258048"/>
                      <a:pt x="1459548" y="1239026"/>
                      <a:pt x="1505957" y="1239026"/>
                    </a:cubicBezTo>
                    <a:cubicBezTo>
                      <a:pt x="1552364" y="1239026"/>
                      <a:pt x="1594564" y="1258048"/>
                      <a:pt x="1625191" y="1289845"/>
                    </a:cubicBezTo>
                    <a:cubicBezTo>
                      <a:pt x="1655815" y="1258048"/>
                      <a:pt x="1698015" y="1239026"/>
                      <a:pt x="1744424" y="1239026"/>
                    </a:cubicBezTo>
                    <a:cubicBezTo>
                      <a:pt x="1795987" y="1239026"/>
                      <a:pt x="1842359" y="1262509"/>
                      <a:pt x="1873330" y="1300835"/>
                    </a:cubicBezTo>
                    <a:cubicBezTo>
                      <a:pt x="1892646" y="1260564"/>
                      <a:pt x="1937643" y="1236578"/>
                      <a:pt x="1984961" y="1243910"/>
                    </a:cubicBezTo>
                    <a:lnTo>
                      <a:pt x="1988709" y="1244491"/>
                    </a:lnTo>
                    <a:cubicBezTo>
                      <a:pt x="2047506" y="1253600"/>
                      <a:pt x="2087618" y="1307610"/>
                      <a:pt x="2078307" y="1365125"/>
                    </a:cubicBezTo>
                    <a:lnTo>
                      <a:pt x="1811283" y="3014366"/>
                    </a:lnTo>
                    <a:lnTo>
                      <a:pt x="1891413" y="3014995"/>
                    </a:lnTo>
                    <a:cubicBezTo>
                      <a:pt x="1999980" y="3008834"/>
                      <a:pt x="1961709" y="2996988"/>
                      <a:pt x="1980600" y="2878465"/>
                    </a:cubicBezTo>
                    <a:cubicBezTo>
                      <a:pt x="2028019" y="2709431"/>
                      <a:pt x="2018769" y="2706724"/>
                      <a:pt x="2135459" y="2574654"/>
                    </a:cubicBezTo>
                    <a:cubicBezTo>
                      <a:pt x="2391383" y="2373770"/>
                      <a:pt x="2716427" y="1934058"/>
                      <a:pt x="2716427" y="1488534"/>
                    </a:cubicBezTo>
                    <a:cubicBezTo>
                      <a:pt x="2716427" y="830410"/>
                      <a:pt x="2171481" y="296795"/>
                      <a:pt x="1498923" y="296022"/>
                    </a:cubicBezTo>
                    <a:lnTo>
                      <a:pt x="1498923" y="296319"/>
                    </a:lnTo>
                    <a:lnTo>
                      <a:pt x="1495631" y="296070"/>
                    </a:lnTo>
                    <a:lnTo>
                      <a:pt x="1492336" y="296319"/>
                    </a:lnTo>
                    <a:close/>
                    <a:moveTo>
                      <a:pt x="1492826" y="0"/>
                    </a:moveTo>
                    <a:lnTo>
                      <a:pt x="1495631" y="211"/>
                    </a:lnTo>
                    <a:lnTo>
                      <a:pt x="1498432" y="0"/>
                    </a:lnTo>
                    <a:cubicBezTo>
                      <a:pt x="2322897" y="0"/>
                      <a:pt x="2991257" y="653819"/>
                      <a:pt x="2991257" y="1460348"/>
                    </a:cubicBezTo>
                    <a:cubicBezTo>
                      <a:pt x="2991257" y="2006129"/>
                      <a:pt x="2592903" y="2544781"/>
                      <a:pt x="2279478" y="2790647"/>
                    </a:cubicBezTo>
                    <a:cubicBezTo>
                      <a:pt x="2186103" y="2895884"/>
                      <a:pt x="2227311" y="2951181"/>
                      <a:pt x="2207246" y="3088369"/>
                    </a:cubicBezTo>
                    <a:cubicBezTo>
                      <a:pt x="2155081" y="3194275"/>
                      <a:pt x="2108422" y="3228140"/>
                      <a:pt x="2016213" y="3228140"/>
                    </a:cubicBezTo>
                    <a:lnTo>
                      <a:pt x="1495631" y="3226317"/>
                    </a:lnTo>
                    <a:lnTo>
                      <a:pt x="975044" y="3228140"/>
                    </a:lnTo>
                    <a:cubicBezTo>
                      <a:pt x="882838" y="3228140"/>
                      <a:pt x="836177" y="3194275"/>
                      <a:pt x="784011" y="3088369"/>
                    </a:cubicBezTo>
                    <a:cubicBezTo>
                      <a:pt x="763946" y="2951181"/>
                      <a:pt x="805155" y="2895884"/>
                      <a:pt x="711780" y="2790647"/>
                    </a:cubicBezTo>
                    <a:cubicBezTo>
                      <a:pt x="398354" y="2544781"/>
                      <a:pt x="0" y="2006129"/>
                      <a:pt x="0" y="1460348"/>
                    </a:cubicBezTo>
                    <a:cubicBezTo>
                      <a:pt x="0" y="653819"/>
                      <a:pt x="668362" y="0"/>
                      <a:pt x="1492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spTree>
    <p:extLst>
      <p:ext uri="{BB962C8B-B14F-4D97-AF65-F5344CB8AC3E}">
        <p14:creationId xmlns:p14="http://schemas.microsoft.com/office/powerpoint/2010/main" val="2407365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1F77B549-EA5F-4D11-91F1-45BCB511AC5C}"/>
              </a:ext>
            </a:extLst>
          </p:cNvPr>
          <p:cNvSpPr/>
          <p:nvPr/>
        </p:nvSpPr>
        <p:spPr>
          <a:xfrm>
            <a:off x="0" y="410933"/>
            <a:ext cx="5536551" cy="1429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p>
        </p:txBody>
      </p:sp>
      <p:sp>
        <p:nvSpPr>
          <p:cNvPr id="86" name="TextBox 85">
            <a:extLst>
              <a:ext uri="{FF2B5EF4-FFF2-40B4-BE49-F238E27FC236}">
                <a16:creationId xmlns:a16="http://schemas.microsoft.com/office/drawing/2014/main" xmlns="" id="{38EE24C3-9E23-4EAC-A6DF-502FD248B6EB}"/>
              </a:ext>
            </a:extLst>
          </p:cNvPr>
          <p:cNvSpPr txBox="1"/>
          <p:nvPr/>
        </p:nvSpPr>
        <p:spPr>
          <a:xfrm>
            <a:off x="183771" y="643281"/>
            <a:ext cx="5169008" cy="1025922"/>
          </a:xfrm>
          <a:prstGeom prst="rect">
            <a:avLst/>
          </a:prstGeom>
          <a:noFill/>
        </p:spPr>
        <p:txBody>
          <a:bodyPr wrap="square" lIns="0" tIns="0" rIns="0" bIns="0" rtlCol="0" anchor="ctr">
            <a:spAutoFit/>
          </a:bodyPr>
          <a:lstStyle/>
          <a:p>
            <a:pPr algn="ctr">
              <a:lnSpc>
                <a:spcPts val="4000"/>
              </a:lnSpc>
            </a:pPr>
            <a:r>
              <a:rPr lang="en-US" altLang="ko-KR" sz="2800" b="1" dirty="0" smtClean="0">
                <a:solidFill>
                  <a:schemeClr val="bg1"/>
                </a:solidFill>
                <a:cs typeface="Arial" pitchFamily="34" charset="0"/>
              </a:rPr>
              <a:t>GAYA GERAK LISTRIK (GGL) INDUKSI</a:t>
            </a:r>
            <a:endParaRPr lang="en-US" altLang="ko-KR" sz="2800" b="1" dirty="0">
              <a:solidFill>
                <a:schemeClr val="bg1">
                  <a:lumMod val="95000"/>
                </a:schemeClr>
              </a:solidFill>
              <a:cs typeface="Arial" pitchFamily="34" charset="0"/>
            </a:endParaRPr>
          </a:p>
        </p:txBody>
      </p:sp>
      <p:pic>
        <p:nvPicPr>
          <p:cNvPr id="67" name="Picture 66">
            <a:extLst>
              <a:ext uri="{FF2B5EF4-FFF2-40B4-BE49-F238E27FC236}">
                <a16:creationId xmlns:a16="http://schemas.microsoft.com/office/drawing/2014/main" xmlns="" id="{B4008EF7-63C2-43C0-99AE-B9482885BC75}"/>
              </a:ext>
            </a:extLst>
          </p:cNvPr>
          <p:cNvPicPr>
            <a:picLocks noChangeAspect="1"/>
          </p:cNvPicPr>
          <p:nvPr/>
        </p:nvPicPr>
        <p:blipFill>
          <a:blip r:embed="rId2"/>
          <a:stretch>
            <a:fillRect/>
          </a:stretch>
        </p:blipFill>
        <p:spPr>
          <a:xfrm>
            <a:off x="10422735" y="128390"/>
            <a:ext cx="677874" cy="693902"/>
          </a:xfrm>
          <a:prstGeom prst="rect">
            <a:avLst/>
          </a:prstGeom>
        </p:spPr>
      </p:pic>
      <p:pic>
        <p:nvPicPr>
          <p:cNvPr id="68" name="Picture 67">
            <a:extLst>
              <a:ext uri="{FF2B5EF4-FFF2-40B4-BE49-F238E27FC236}">
                <a16:creationId xmlns:a16="http://schemas.microsoft.com/office/drawing/2014/main" xmlns="" id="{CF5CA05D-A232-4F1E-A47C-69F2517B224D}"/>
              </a:ext>
            </a:extLst>
          </p:cNvPr>
          <p:cNvPicPr>
            <a:picLocks noChangeAspect="1"/>
          </p:cNvPicPr>
          <p:nvPr/>
        </p:nvPicPr>
        <p:blipFill>
          <a:blip r:embed="rId3"/>
          <a:stretch>
            <a:fillRect/>
          </a:stretch>
        </p:blipFill>
        <p:spPr>
          <a:xfrm>
            <a:off x="11264261" y="86608"/>
            <a:ext cx="713691" cy="700350"/>
          </a:xfrm>
          <a:prstGeom prst="rect">
            <a:avLst/>
          </a:prstGeom>
        </p:spPr>
      </p:pic>
      <p:pic>
        <p:nvPicPr>
          <p:cNvPr id="69" name="Picture 68" descr="Program Kampus Merdeka – Universitas Kristen Maranatha"/>
          <p:cNvPicPr>
            <a:picLocks noChangeAspect="1" noChangeArrowheads="1"/>
          </p:cNvPicPr>
          <p:nvPr/>
        </p:nvPicPr>
        <p:blipFill>
          <a:blip r:embed="rId4"/>
          <a:srcRect/>
          <a:stretch>
            <a:fillRect/>
          </a:stretch>
        </p:blipFill>
        <p:spPr bwMode="auto">
          <a:xfrm>
            <a:off x="9516240" y="287748"/>
            <a:ext cx="759768" cy="427803"/>
          </a:xfrm>
          <a:prstGeom prst="rect">
            <a:avLst/>
          </a:prstGeom>
          <a:noFill/>
        </p:spPr>
      </p:pic>
      <p:pic>
        <p:nvPicPr>
          <p:cNvPr id="1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25" t="35563" r="58860" b="28873"/>
          <a:stretch/>
        </p:blipFill>
        <p:spPr bwMode="auto">
          <a:xfrm>
            <a:off x="8448541" y="137314"/>
            <a:ext cx="1016184" cy="14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71276" y="2272295"/>
            <a:ext cx="5480030" cy="1231106"/>
          </a:xfrm>
          <a:prstGeom prst="rect">
            <a:avLst/>
          </a:prstGeom>
        </p:spPr>
        <p:txBody>
          <a:bodyPr wrap="square">
            <a:spAutoFit/>
          </a:bodyPr>
          <a:lstStyle/>
          <a:p>
            <a:pPr algn="just"/>
            <a:r>
              <a:rPr lang="id-ID" b="1" dirty="0">
                <a:latin typeface="Times New Roman" pitchFamily="18" charset="0"/>
                <a:cs typeface="Times New Roman" pitchFamily="18" charset="0"/>
              </a:rPr>
              <a:t>Jika magnet diam di dalam kumparan, di ujung kumparan tidak terjadi arus listrik. Fenomena perubahan medan magnet yang menimbulkan arus listrik ini dinamakan Induksi Elektromagnetik</a:t>
            </a:r>
            <a:r>
              <a:rPr lang="id-ID"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7" name="Rectangle 16"/>
          <p:cNvSpPr/>
          <p:nvPr/>
        </p:nvSpPr>
        <p:spPr>
          <a:xfrm>
            <a:off x="132971" y="5314032"/>
            <a:ext cx="5943600" cy="1200329"/>
          </a:xfrm>
          <a:prstGeom prst="rect">
            <a:avLst/>
          </a:prstGeom>
        </p:spPr>
        <p:txBody>
          <a:bodyPr wrap="square">
            <a:spAutoFit/>
          </a:bodyPr>
          <a:lstStyle/>
          <a:p>
            <a:pPr algn="just"/>
            <a:r>
              <a:rPr lang="id-ID" b="1" dirty="0">
                <a:latin typeface="Times New Roman" pitchFamily="18" charset="0"/>
                <a:cs typeface="Times New Roman" pitchFamily="18" charset="0"/>
              </a:rPr>
              <a:t>Arus listrik bisa terjadi jika pada ujung-ujung kumparan terdapat GGL (gaya gerak listrik).GGLyang terjadi di ujung-ujung kumparan dinamakan GGL induksi. Arus listrik hanya timbul pada saat magnet bergerak. </a:t>
            </a:r>
            <a:endParaRPr lang="en-US" b="1" dirty="0">
              <a:latin typeface="Times New Roman" pitchFamily="18" charset="0"/>
              <a:cs typeface="Times New Roman" pitchFamily="18" charset="0"/>
            </a:endParaRPr>
          </a:p>
        </p:txBody>
      </p:sp>
      <p:pic>
        <p:nvPicPr>
          <p:cNvPr id="18" name="Picture 17"/>
          <p:cNvPicPr/>
          <p:nvPr/>
        </p:nvPicPr>
        <p:blipFill rotWithShape="1">
          <a:blip r:embed="rId6"/>
          <a:srcRect l="4368" t="24682" r="2988" b="11527"/>
          <a:stretch/>
        </p:blipFill>
        <p:spPr bwMode="auto">
          <a:xfrm>
            <a:off x="367137" y="1859271"/>
            <a:ext cx="5414588" cy="241861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32971" y="4277887"/>
            <a:ext cx="6096000" cy="584775"/>
          </a:xfrm>
          <a:prstGeom prst="rect">
            <a:avLst/>
          </a:prstGeom>
        </p:spPr>
        <p:txBody>
          <a:bodyPr>
            <a:spAutoFit/>
          </a:bodyPr>
          <a:lstStyle/>
          <a:p>
            <a:r>
              <a:rPr lang="id-ID" sz="1600" b="1" dirty="0" smtClean="0">
                <a:latin typeface="Times New Roman" pitchFamily="18" charset="0"/>
                <a:cs typeface="Times New Roman" pitchFamily="18" charset="0"/>
              </a:rPr>
              <a:t>Pada </a:t>
            </a:r>
            <a:r>
              <a:rPr lang="id-ID" sz="1600" b="1" dirty="0">
                <a:latin typeface="Times New Roman" pitchFamily="18" charset="0"/>
                <a:cs typeface="Times New Roman" pitchFamily="18" charset="0"/>
              </a:rPr>
              <a:t>saat awal, tidak ada arus terukur </a:t>
            </a:r>
            <a:r>
              <a:rPr lang="id-ID" sz="1600" b="1" dirty="0" smtClean="0">
                <a:latin typeface="Times New Roman" pitchFamily="18" charset="0"/>
                <a:cs typeface="Times New Roman" pitchFamily="18" charset="0"/>
              </a:rPr>
              <a:t>padaGalvanometer </a:t>
            </a:r>
            <a:r>
              <a:rPr lang="id-ID" sz="1600" b="1" dirty="0">
                <a:latin typeface="Times New Roman" pitchFamily="18" charset="0"/>
                <a:cs typeface="Times New Roman" pitchFamily="18" charset="0"/>
              </a:rPr>
              <a:t>karena tidak </a:t>
            </a:r>
            <a:r>
              <a:rPr lang="id-ID" sz="1600" b="1" dirty="0" smtClean="0">
                <a:latin typeface="Times New Roman" pitchFamily="18" charset="0"/>
                <a:cs typeface="Times New Roman" pitchFamily="18" charset="0"/>
              </a:rPr>
              <a:t>ada </a:t>
            </a:r>
            <a:r>
              <a:rPr lang="id-ID" sz="1600" b="1" dirty="0">
                <a:latin typeface="Times New Roman" pitchFamily="18" charset="0"/>
                <a:cs typeface="Times New Roman" pitchFamily="18" charset="0"/>
              </a:rPr>
              <a:t>perubahan Fluks Magnet yang terjadi pada lilitan kawat.</a:t>
            </a:r>
            <a:endParaRPr lang="en-US" sz="1600" b="1" dirty="0">
              <a:latin typeface="Times New Roman" pitchFamily="18" charset="0"/>
              <a:cs typeface="Times New Roman" pitchFamily="18" charset="0"/>
            </a:endParaRPr>
          </a:p>
        </p:txBody>
      </p:sp>
      <p:pic>
        <p:nvPicPr>
          <p:cNvPr id="20" name="Picture 19"/>
          <p:cNvPicPr/>
          <p:nvPr/>
        </p:nvPicPr>
        <p:blipFill rotWithShape="1">
          <a:blip r:embed="rId7"/>
          <a:srcRect l="12586" t="20351" r="21052" b="22662"/>
          <a:stretch/>
        </p:blipFill>
        <p:spPr bwMode="auto">
          <a:xfrm>
            <a:off x="6681336" y="3503401"/>
            <a:ext cx="5160378" cy="2345301"/>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111925" y="5832787"/>
            <a:ext cx="6096000" cy="830997"/>
          </a:xfrm>
          <a:prstGeom prst="rect">
            <a:avLst/>
          </a:prstGeom>
        </p:spPr>
        <p:txBody>
          <a:bodyPr>
            <a:spAutoFit/>
          </a:bodyPr>
          <a:lstStyle/>
          <a:p>
            <a:pPr algn="just"/>
            <a:r>
              <a:rPr lang="id-ID" sz="1600" b="1" dirty="0">
                <a:latin typeface="Times New Roman" pitchFamily="18" charset="0"/>
                <a:cs typeface="Times New Roman" pitchFamily="18" charset="0"/>
              </a:rPr>
              <a:t>Ketika magnet mulai didekatkan terjadi </a:t>
            </a:r>
            <a:r>
              <a:rPr lang="id-ID" sz="1600" b="1" dirty="0" smtClean="0">
                <a:latin typeface="Times New Roman" pitchFamily="18" charset="0"/>
                <a:cs typeface="Times New Roman" pitchFamily="18" charset="0"/>
              </a:rPr>
              <a:t>penambahan</a:t>
            </a:r>
            <a:r>
              <a:rPr lang="en-US" sz="1600" b="1" dirty="0" smtClean="0">
                <a:latin typeface="Times New Roman" pitchFamily="18" charset="0"/>
                <a:cs typeface="Times New Roman" pitchFamily="18" charset="0"/>
              </a:rPr>
              <a:t> </a:t>
            </a:r>
            <a:r>
              <a:rPr lang="id-ID" sz="1600" b="1" dirty="0" smtClean="0">
                <a:latin typeface="Times New Roman" pitchFamily="18" charset="0"/>
                <a:cs typeface="Times New Roman" pitchFamily="18" charset="0"/>
              </a:rPr>
              <a:t>Fluks </a:t>
            </a:r>
            <a:r>
              <a:rPr lang="id-ID" sz="1600" b="1" dirty="0">
                <a:latin typeface="Times New Roman" pitchFamily="18" charset="0"/>
                <a:cs typeface="Times New Roman" pitchFamily="18" charset="0"/>
              </a:rPr>
              <a:t>Magnet </a:t>
            </a:r>
            <a:r>
              <a:rPr lang="id-ID" sz="1600" b="1" dirty="0" smtClean="0">
                <a:latin typeface="Times New Roman" pitchFamily="18" charset="0"/>
                <a:cs typeface="Times New Roman" pitchFamily="18" charset="0"/>
              </a:rPr>
              <a:t>pada</a:t>
            </a:r>
            <a:r>
              <a:rPr lang="en-US" sz="1600" b="1" dirty="0">
                <a:latin typeface="Times New Roman" pitchFamily="18" charset="0"/>
                <a:cs typeface="Times New Roman" pitchFamily="18" charset="0"/>
              </a:rPr>
              <a:t> </a:t>
            </a:r>
            <a:r>
              <a:rPr lang="id-ID" sz="1600" b="1" dirty="0" smtClean="0">
                <a:latin typeface="Times New Roman" pitchFamily="18" charset="0"/>
                <a:cs typeface="Times New Roman" pitchFamily="18" charset="0"/>
              </a:rPr>
              <a:t>lilitan </a:t>
            </a:r>
            <a:r>
              <a:rPr lang="id-ID" sz="1600" b="1" dirty="0">
                <a:latin typeface="Times New Roman" pitchFamily="18" charset="0"/>
                <a:cs typeface="Times New Roman" pitchFamily="18" charset="0"/>
              </a:rPr>
              <a:t>kawat sehingga timbul arus listrik yang menimbulkan </a:t>
            </a:r>
            <a:r>
              <a:rPr lang="id-ID" sz="1600" b="1" dirty="0" smtClean="0">
                <a:latin typeface="Times New Roman" pitchFamily="18" charset="0"/>
                <a:cs typeface="Times New Roman" pitchFamily="18" charset="0"/>
              </a:rPr>
              <a:t>medan</a:t>
            </a:r>
            <a:r>
              <a:rPr lang="en-US" sz="1600" b="1" dirty="0">
                <a:latin typeface="Times New Roman" pitchFamily="18" charset="0"/>
                <a:cs typeface="Times New Roman" pitchFamily="18" charset="0"/>
              </a:rPr>
              <a:t> </a:t>
            </a:r>
            <a:r>
              <a:rPr lang="id-ID" sz="1600" b="1" dirty="0" smtClean="0">
                <a:latin typeface="Times New Roman" pitchFamily="18" charset="0"/>
                <a:cs typeface="Times New Roman" pitchFamily="18" charset="0"/>
              </a:rPr>
              <a:t>magnet </a:t>
            </a:r>
            <a:r>
              <a:rPr lang="id-ID" sz="1600" b="1" dirty="0">
                <a:latin typeface="Times New Roman" pitchFamily="18" charset="0"/>
                <a:cs typeface="Times New Roman" pitchFamily="18" charset="0"/>
              </a:rPr>
              <a:t>melawan arah medan magnet semula.</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99103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2424</TotalTime>
  <Words>1065</Words>
  <Application>Microsoft Office PowerPoint</Application>
  <PresentationFormat>Custom</PresentationFormat>
  <Paragraphs>83</Paragraphs>
  <Slides>16</Slides>
  <Notes>3</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145</cp:revision>
  <dcterms:created xsi:type="dcterms:W3CDTF">2019-01-14T06:35:35Z</dcterms:created>
  <dcterms:modified xsi:type="dcterms:W3CDTF">2022-06-29T12:36:53Z</dcterms:modified>
</cp:coreProperties>
</file>