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418" r:id="rId3"/>
    <p:sldId id="419" r:id="rId4"/>
    <p:sldId id="425" r:id="rId5"/>
    <p:sldId id="426" r:id="rId6"/>
    <p:sldId id="427" r:id="rId7"/>
    <p:sldId id="428" r:id="rId8"/>
    <p:sldId id="429" r:id="rId9"/>
    <p:sldId id="39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2ABC11-66A3-425E-B392-E668435F7282}" type="datetimeFigureOut">
              <a:rPr lang="en-US" smtClean="0"/>
              <a:pPr/>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C3FCDC-5859-48AA-80F5-46F52EEC3D02}" type="slidenum">
              <a:rPr lang="en-US" smtClean="0"/>
              <a:pPr/>
              <a:t>‹#›</a:t>
            </a:fld>
            <a:endParaRPr lang="en-US"/>
          </a:p>
        </p:txBody>
      </p:sp>
    </p:spTree>
    <p:extLst>
      <p:ext uri="{BB962C8B-B14F-4D97-AF65-F5344CB8AC3E}">
        <p14:creationId xmlns:p14="http://schemas.microsoft.com/office/powerpoint/2010/main" xmlns="" val="3356666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CB3423-410D-49EC-B0BE-5DEA85E25AA0}" type="datetimeFigureOut">
              <a:rPr lang="en-US" smtClean="0"/>
              <a:pPr/>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2634352656"/>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CB3423-410D-49EC-B0BE-5DEA85E25AA0}" type="datetimeFigureOut">
              <a:rPr lang="en-US" smtClean="0"/>
              <a:pPr/>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236139672"/>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CB3423-410D-49EC-B0BE-5DEA85E25AA0}" type="datetimeFigureOut">
              <a:rPr lang="en-US" smtClean="0"/>
              <a:pPr/>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3425906728"/>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6866"/>
          </a:xfrm>
        </p:spPr>
        <p:txBody>
          <a:bodyPr/>
          <a:lstStyle/>
          <a:p>
            <a:r>
              <a:rPr lang="en-US"/>
              <a:t>Click to edit Master title style</a:t>
            </a:r>
          </a:p>
        </p:txBody>
      </p:sp>
      <p:sp>
        <p:nvSpPr>
          <p:cNvPr id="3" name="Content Placeholder 2"/>
          <p:cNvSpPr>
            <a:spLocks noGrp="1"/>
          </p:cNvSpPr>
          <p:nvPr>
            <p:ph idx="1"/>
          </p:nvPr>
        </p:nvSpPr>
        <p:spPr>
          <a:xfrm>
            <a:off x="838200" y="1694329"/>
            <a:ext cx="10515600" cy="44826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CB3423-410D-49EC-B0BE-5DEA85E25AA0}" type="datetimeFigureOut">
              <a:rPr lang="en-US" smtClean="0"/>
              <a:pPr/>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pPr/>
              <a:t>‹#›</a:t>
            </a:fld>
            <a:endParaRPr lang="en-US"/>
          </a:p>
        </p:txBody>
      </p:sp>
      <p:grpSp>
        <p:nvGrpSpPr>
          <p:cNvPr id="7" name="Group 6"/>
          <p:cNvGrpSpPr/>
          <p:nvPr userDrawn="1"/>
        </p:nvGrpSpPr>
        <p:grpSpPr>
          <a:xfrm>
            <a:off x="-1" y="1364124"/>
            <a:ext cx="12119839" cy="7259"/>
            <a:chOff x="-1" y="1683434"/>
            <a:chExt cx="12119839" cy="7259"/>
          </a:xfrm>
        </p:grpSpPr>
        <p:cxnSp>
          <p:nvCxnSpPr>
            <p:cNvPr id="8" name="Straight Connector 7"/>
            <p:cNvCxnSpPr/>
            <p:nvPr userDrawn="1"/>
          </p:nvCxnSpPr>
          <p:spPr>
            <a:xfrm>
              <a:off x="-1" y="1690688"/>
              <a:ext cx="43200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4305484" y="1690688"/>
              <a:ext cx="2880000" cy="0"/>
            </a:xfrm>
            <a:prstGeom prst="line">
              <a:avLst/>
            </a:prstGeom>
            <a:ln w="1270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7143028" y="1683434"/>
              <a:ext cx="2160000" cy="0"/>
            </a:xfrm>
            <a:prstGeom prst="line">
              <a:avLst/>
            </a:prstGeom>
            <a:ln w="1270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9283894" y="1690693"/>
              <a:ext cx="1800000" cy="0"/>
            </a:xfrm>
            <a:prstGeom prst="line">
              <a:avLst/>
            </a:prstGeom>
            <a:ln w="1270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11003838" y="1683439"/>
              <a:ext cx="11160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804501519"/>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CB3423-410D-49EC-B0BE-5DEA85E25AA0}" type="datetimeFigureOut">
              <a:rPr lang="en-US" smtClean="0"/>
              <a:pPr/>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2765052840"/>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CB3423-410D-49EC-B0BE-5DEA85E25AA0}" type="datetimeFigureOut">
              <a:rPr lang="en-US" smtClean="0"/>
              <a:pPr/>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1999957211"/>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CB3423-410D-49EC-B0BE-5DEA85E25AA0}" type="datetimeFigureOut">
              <a:rPr lang="en-US" smtClean="0"/>
              <a:pPr/>
              <a:t>6/28/2022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1577613190"/>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CB3423-410D-49EC-B0BE-5DEA85E25AA0}" type="datetimeFigureOut">
              <a:rPr lang="en-US" smtClean="0"/>
              <a:pPr/>
              <a:t>6/28/2022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748770904"/>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B3423-410D-49EC-B0BE-5DEA85E25AA0}" type="datetimeFigureOut">
              <a:rPr lang="en-US" smtClean="0"/>
              <a:pPr/>
              <a:t>6/28/2022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2376671017"/>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CB3423-410D-49EC-B0BE-5DEA85E25AA0}" type="datetimeFigureOut">
              <a:rPr lang="en-US" smtClean="0"/>
              <a:pPr/>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1624476806"/>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CB3423-410D-49EC-B0BE-5DEA85E25AA0}" type="datetimeFigureOut">
              <a:rPr lang="en-US" smtClean="0"/>
              <a:pPr/>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9305C-BB56-4E6D-B85A-735CED84347E}" type="slidenum">
              <a:rPr lang="en-US" smtClean="0"/>
              <a:pPr/>
              <a:t>‹#›</a:t>
            </a:fld>
            <a:endParaRPr lang="en-US"/>
          </a:p>
        </p:txBody>
      </p:sp>
    </p:spTree>
    <p:extLst>
      <p:ext uri="{BB962C8B-B14F-4D97-AF65-F5344CB8AC3E}">
        <p14:creationId xmlns:p14="http://schemas.microsoft.com/office/powerpoint/2010/main" xmlns="" val="2663838582"/>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CB3423-410D-49EC-B0BE-5DEA85E25AA0}" type="datetimeFigureOut">
              <a:rPr lang="en-US" smtClean="0"/>
              <a:pPr/>
              <a:t>6/28/2022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09305C-BB56-4E6D-B85A-735CED84347E}" type="slidenum">
              <a:rPr lang="en-US" smtClean="0"/>
              <a:pPr/>
              <a:t>‹#›</a:t>
            </a:fld>
            <a:endParaRPr lang="en-US"/>
          </a:p>
        </p:txBody>
      </p:sp>
      <p:sp>
        <p:nvSpPr>
          <p:cNvPr id="7" name="Rectangle 6"/>
          <p:cNvSpPr/>
          <p:nvPr userDrawn="1"/>
        </p:nvSpPr>
        <p:spPr>
          <a:xfrm>
            <a:off x="0" y="0"/>
            <a:ext cx="12192000" cy="6858000"/>
          </a:xfrm>
          <a:prstGeom prst="rect">
            <a:avLst/>
          </a:prstGeom>
          <a:noFill/>
          <a:ln w="127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userDrawn="1"/>
        </p:nvSpPr>
        <p:spPr>
          <a:xfrm>
            <a:off x="9738764" y="6420406"/>
            <a:ext cx="2453236" cy="369332"/>
          </a:xfrm>
          <a:prstGeom prst="rect">
            <a:avLst/>
          </a:prstGeom>
          <a:noFill/>
        </p:spPr>
        <p:txBody>
          <a:bodyPr wrap="none" rtlCol="0">
            <a:spAutoFit/>
          </a:bodyPr>
          <a:lstStyle/>
          <a:p>
            <a:r>
              <a:rPr lang="en-ID">
                <a:solidFill>
                  <a:srgbClr val="002060"/>
                </a:solidFill>
              </a:rPr>
              <a:t>mmasykuri@yahoo.com</a:t>
            </a:r>
            <a:endParaRPr lang="en-US">
              <a:solidFill>
                <a:srgbClr val="002060"/>
              </a:solidFill>
            </a:endParaRPr>
          </a:p>
        </p:txBody>
      </p:sp>
    </p:spTree>
    <p:extLst>
      <p:ext uri="{BB962C8B-B14F-4D97-AF65-F5344CB8AC3E}">
        <p14:creationId xmlns:p14="http://schemas.microsoft.com/office/powerpoint/2010/main" xmlns="" val="3183233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randomBar dir="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8.gif"/><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1063525"/>
            <a:ext cx="12121972" cy="2160000"/>
            <a:chOff x="70028" y="70748"/>
            <a:chExt cx="12121972" cy="2160000"/>
          </a:xfrm>
        </p:grpSpPr>
        <p:pic>
          <p:nvPicPr>
            <p:cNvPr id="6" name="Picture 2" descr="https://encrypted-tbn0.gstatic.com/images?q=tbn:ANd9GcSImh2JBNiPiQtPf6JpXnAqszizd8eRY4A9NLkZnH5fQsscOCkv4A"/>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355690" y="70748"/>
              <a:ext cx="3836310" cy="216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4" descr="https://encrypted-tbn0.gstatic.com/images?q=tbn:ANd9GcRWF7eYOiIB8XbiM9FxElKwIfO2lDk8IE98yGwDUUCC0lM7jb0D"/>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962629" y="70748"/>
              <a:ext cx="4347339" cy="21600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https://www.staticwhich.co.uk/media/images/trusted-trader/desktop-main/used_powerstationnew-451974.jp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70028" y="70748"/>
              <a:ext cx="3846879" cy="2160000"/>
            </a:xfrm>
            <a:prstGeom prst="rect">
              <a:avLst/>
            </a:prstGeom>
            <a:noFill/>
            <a:extLst>
              <a:ext uri="{909E8E84-426E-40DD-AFC4-6F175D3DCCD1}">
                <a14:hiddenFill xmlns:a14="http://schemas.microsoft.com/office/drawing/2010/main" xmlns="">
                  <a:solidFill>
                    <a:srgbClr val="FFFFFF"/>
                  </a:solidFill>
                </a14:hiddenFill>
              </a:ext>
            </a:extLst>
          </p:spPr>
        </p:pic>
      </p:grpSp>
      <p:sp>
        <p:nvSpPr>
          <p:cNvPr id="11" name="TextBox 10"/>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pic>
        <p:nvPicPr>
          <p:cNvPr id="12" name="Picture 11" descr="download.png"/>
          <p:cNvPicPr>
            <a:picLocks noChangeAspect="1"/>
          </p:cNvPicPr>
          <p:nvPr/>
        </p:nvPicPr>
        <p:blipFill>
          <a:blip r:embed="rId5"/>
          <a:stretch>
            <a:fillRect/>
          </a:stretch>
        </p:blipFill>
        <p:spPr>
          <a:xfrm>
            <a:off x="78376" y="65315"/>
            <a:ext cx="1271752" cy="806029"/>
          </a:xfrm>
          <a:prstGeom prst="rect">
            <a:avLst/>
          </a:prstGeom>
        </p:spPr>
      </p:pic>
      <p:pic>
        <p:nvPicPr>
          <p:cNvPr id="13" name="Picture 12" descr="Program Kampus Merdeka – Universitas Kristen Maranatha"/>
          <p:cNvPicPr>
            <a:picLocks noChangeAspect="1" noChangeArrowheads="1"/>
          </p:cNvPicPr>
          <p:nvPr/>
        </p:nvPicPr>
        <p:blipFill>
          <a:blip r:embed="rId6" cstate="print"/>
          <a:srcRect/>
          <a:stretch>
            <a:fillRect/>
          </a:stretch>
        </p:blipFill>
        <p:spPr bwMode="auto">
          <a:xfrm>
            <a:off x="1024306" y="152250"/>
            <a:ext cx="1096865" cy="617613"/>
          </a:xfrm>
          <a:prstGeom prst="rect">
            <a:avLst/>
          </a:prstGeom>
          <a:noFill/>
        </p:spPr>
      </p:pic>
      <p:pic>
        <p:nvPicPr>
          <p:cNvPr id="14" name="Picture 13" descr="fkip unila.png"/>
          <p:cNvPicPr>
            <a:picLocks noChangeAspect="1"/>
          </p:cNvPicPr>
          <p:nvPr/>
        </p:nvPicPr>
        <p:blipFill>
          <a:blip r:embed="rId7"/>
          <a:stretch>
            <a:fillRect/>
          </a:stretch>
        </p:blipFill>
        <p:spPr>
          <a:xfrm>
            <a:off x="11468633" y="78376"/>
            <a:ext cx="640638" cy="640638"/>
          </a:xfrm>
          <a:prstGeom prst="rect">
            <a:avLst/>
          </a:prstGeom>
        </p:spPr>
      </p:pic>
      <p:sp>
        <p:nvSpPr>
          <p:cNvPr id="15" name="TextBox 14"/>
          <p:cNvSpPr txBox="1"/>
          <p:nvPr/>
        </p:nvSpPr>
        <p:spPr>
          <a:xfrm>
            <a:off x="2194561" y="3722914"/>
            <a:ext cx="7798525" cy="523220"/>
          </a:xfrm>
          <a:prstGeom prst="rect">
            <a:avLst/>
          </a:prstGeom>
          <a:noFill/>
        </p:spPr>
        <p:txBody>
          <a:bodyPr wrap="square" rtlCol="0">
            <a:spAutoFit/>
          </a:bodyPr>
          <a:lstStyle/>
          <a:p>
            <a:pPr algn="ctr"/>
            <a:r>
              <a:rPr lang="id-ID" sz="2800" b="1" smtClean="0"/>
              <a:t>F I T R I    M A R D H O T I L L A H    G U M A Y</a:t>
            </a:r>
            <a:endParaRPr lang="en-US" sz="2800" b="1"/>
          </a:p>
        </p:txBody>
      </p:sp>
      <p:sp>
        <p:nvSpPr>
          <p:cNvPr id="16" name="TextBox 15"/>
          <p:cNvSpPr txBox="1"/>
          <p:nvPr/>
        </p:nvSpPr>
        <p:spPr>
          <a:xfrm>
            <a:off x="4193176" y="4349932"/>
            <a:ext cx="3383280" cy="461665"/>
          </a:xfrm>
          <a:prstGeom prst="rect">
            <a:avLst/>
          </a:prstGeom>
          <a:noFill/>
        </p:spPr>
        <p:txBody>
          <a:bodyPr wrap="square" rtlCol="0">
            <a:spAutoFit/>
          </a:bodyPr>
          <a:lstStyle/>
          <a:p>
            <a:pPr algn="ctr"/>
            <a:r>
              <a:rPr lang="id-ID" sz="2400" b="1" smtClean="0"/>
              <a:t>2 1 2 3 0 2 2 0 0 5</a:t>
            </a:r>
            <a:endParaRPr lang="en-US" sz="2400" b="1"/>
          </a:p>
        </p:txBody>
      </p:sp>
      <p:sp>
        <p:nvSpPr>
          <p:cNvPr id="17" name="Rectangle 16"/>
          <p:cNvSpPr/>
          <p:nvPr/>
        </p:nvSpPr>
        <p:spPr>
          <a:xfrm>
            <a:off x="1867988" y="5018203"/>
            <a:ext cx="8059783" cy="1200329"/>
          </a:xfrm>
          <a:prstGeom prst="rect">
            <a:avLst/>
          </a:prstGeom>
        </p:spPr>
        <p:txBody>
          <a:bodyPr wrap="square">
            <a:spAutoFit/>
          </a:bodyPr>
          <a:lstStyle/>
          <a:p>
            <a:pPr algn="ctr"/>
            <a:r>
              <a:rPr lang="en-US" b="1" smtClean="0"/>
              <a:t>PROGRAM STUDI MAGISTER PENDIDIKAN FISIKA </a:t>
            </a:r>
            <a:endParaRPr lang="id-ID" b="1" smtClean="0"/>
          </a:p>
          <a:p>
            <a:pPr algn="ctr"/>
            <a:r>
              <a:rPr lang="en-US" b="1" smtClean="0"/>
              <a:t>FAKULTAS KEGURUAN DAN ILMU PENDIDIKAN </a:t>
            </a:r>
            <a:endParaRPr lang="id-ID" b="1" smtClean="0"/>
          </a:p>
          <a:p>
            <a:pPr algn="ctr"/>
            <a:r>
              <a:rPr lang="en-US" b="1" smtClean="0"/>
              <a:t>UNIVERSITA</a:t>
            </a:r>
            <a:r>
              <a:rPr lang="id-ID" b="1" smtClean="0"/>
              <a:t>S</a:t>
            </a:r>
            <a:r>
              <a:rPr lang="en-US" b="1" smtClean="0"/>
              <a:t> LAMPUNG</a:t>
            </a:r>
            <a:endParaRPr lang="id-ID" b="1" smtClean="0"/>
          </a:p>
          <a:p>
            <a:pPr algn="ctr"/>
            <a:r>
              <a:rPr lang="id-ID" b="1" smtClean="0"/>
              <a:t>2022</a:t>
            </a:r>
            <a:endParaRPr lang="en-US" b="1" dirty="0"/>
          </a:p>
        </p:txBody>
      </p:sp>
      <p:sp>
        <p:nvSpPr>
          <p:cNvPr id="20" name="TextBox 19"/>
          <p:cNvSpPr txBox="1"/>
          <p:nvPr/>
        </p:nvSpPr>
        <p:spPr>
          <a:xfrm>
            <a:off x="2521131" y="222068"/>
            <a:ext cx="7916091" cy="523220"/>
          </a:xfrm>
          <a:prstGeom prst="rect">
            <a:avLst/>
          </a:prstGeom>
          <a:noFill/>
        </p:spPr>
        <p:txBody>
          <a:bodyPr wrap="square" rtlCol="0">
            <a:spAutoFit/>
          </a:bodyPr>
          <a:lstStyle/>
          <a:p>
            <a:pPr algn="ctr"/>
            <a:r>
              <a:rPr lang="id-ID" sz="2800" b="1" smtClean="0"/>
              <a:t>HUKUM </a:t>
            </a:r>
            <a:r>
              <a:rPr lang="id-ID" sz="2800" b="1" smtClean="0"/>
              <a:t>GAUSS</a:t>
            </a:r>
            <a:endParaRPr lang="en-US" sz="2800" b="1"/>
          </a:p>
        </p:txBody>
      </p:sp>
      <p:pic>
        <p:nvPicPr>
          <p:cNvPr id="12290" name="Picture 2" descr="Hukum Gauss dan Hukum Kirchoff « Mechanical Blog"/>
          <p:cNvPicPr>
            <a:picLocks noChangeAspect="1" noChangeArrowheads="1"/>
          </p:cNvPicPr>
          <p:nvPr/>
        </p:nvPicPr>
        <p:blipFill>
          <a:blip r:embed="rId8"/>
          <a:srcRect/>
          <a:stretch>
            <a:fillRect/>
          </a:stretch>
        </p:blipFill>
        <p:spPr bwMode="auto">
          <a:xfrm>
            <a:off x="351519" y="4271218"/>
            <a:ext cx="2875008" cy="2064268"/>
          </a:xfrm>
          <a:prstGeom prst="rect">
            <a:avLst/>
          </a:prstGeom>
          <a:noFill/>
        </p:spPr>
      </p:pic>
      <p:pic>
        <p:nvPicPr>
          <p:cNvPr id="18" name="Picture 2" descr="Hukum Gauss dan Hukum Kirchoff « Mechanical Blog"/>
          <p:cNvPicPr>
            <a:picLocks noChangeAspect="1" noChangeArrowheads="1"/>
          </p:cNvPicPr>
          <p:nvPr/>
        </p:nvPicPr>
        <p:blipFill>
          <a:blip r:embed="rId8"/>
          <a:srcRect/>
          <a:stretch>
            <a:fillRect/>
          </a:stretch>
        </p:blipFill>
        <p:spPr bwMode="auto">
          <a:xfrm>
            <a:off x="9020901" y="4240738"/>
            <a:ext cx="2875008" cy="2064268"/>
          </a:xfrm>
          <a:prstGeom prst="rect">
            <a:avLst/>
          </a:prstGeom>
          <a:noFill/>
        </p:spPr>
      </p:pic>
    </p:spTree>
    <p:extLst>
      <p:ext uri="{BB962C8B-B14F-4D97-AF65-F5344CB8AC3E}">
        <p14:creationId xmlns:p14="http://schemas.microsoft.com/office/powerpoint/2010/main" xmlns="" val="237065875"/>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6365" y="312875"/>
            <a:ext cx="9642566" cy="826866"/>
          </a:xfrm>
        </p:spPr>
        <p:txBody>
          <a:bodyPr>
            <a:normAutofit/>
          </a:bodyPr>
          <a:lstStyle/>
          <a:p>
            <a:pPr algn="ctr"/>
            <a:r>
              <a:rPr lang="id-ID" smtClean="0">
                <a:latin typeface="Arial Rounded MT Bold" pitchFamily="34" charset="0"/>
              </a:rPr>
              <a:t>Fluks Listrik</a:t>
            </a:r>
            <a:endParaRPr lang="en-US"/>
          </a:p>
        </p:txBody>
      </p:sp>
      <p:sp>
        <p:nvSpPr>
          <p:cNvPr id="5" name="TextBox 4"/>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T E R M O D I N A M I K A</a:t>
            </a:r>
            <a:endParaRPr lang="en-US"/>
          </a:p>
        </p:txBody>
      </p:sp>
      <p:sp>
        <p:nvSpPr>
          <p:cNvPr id="10242" name="AutoShape 2" descr="HUKUM-HUKUM TERMODINAMIK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6" name="Picture 15" descr="download.png"/>
          <p:cNvPicPr>
            <a:picLocks noChangeAspect="1"/>
          </p:cNvPicPr>
          <p:nvPr/>
        </p:nvPicPr>
        <p:blipFill>
          <a:blip r:embed="rId2"/>
          <a:stretch>
            <a:fillRect/>
          </a:stretch>
        </p:blipFill>
        <p:spPr>
          <a:xfrm>
            <a:off x="78376" y="65315"/>
            <a:ext cx="1271752" cy="806029"/>
          </a:xfrm>
          <a:prstGeom prst="rect">
            <a:avLst/>
          </a:prstGeom>
        </p:spPr>
      </p:pic>
      <p:pic>
        <p:nvPicPr>
          <p:cNvPr id="17" name="Picture 16" descr="Program Kampus Merdeka – Universitas Kristen Maranatha"/>
          <p:cNvPicPr>
            <a:picLocks noChangeAspect="1" noChangeArrowheads="1"/>
          </p:cNvPicPr>
          <p:nvPr/>
        </p:nvPicPr>
        <p:blipFill>
          <a:blip r:embed="rId3" cstate="print"/>
          <a:srcRect/>
          <a:stretch>
            <a:fillRect/>
          </a:stretch>
        </p:blipFill>
        <p:spPr bwMode="auto">
          <a:xfrm>
            <a:off x="1024306" y="152250"/>
            <a:ext cx="1096865" cy="617613"/>
          </a:xfrm>
          <a:prstGeom prst="rect">
            <a:avLst/>
          </a:prstGeom>
          <a:noFill/>
        </p:spPr>
      </p:pic>
      <p:pic>
        <p:nvPicPr>
          <p:cNvPr id="18" name="Picture 17" descr="fkip unila.png"/>
          <p:cNvPicPr>
            <a:picLocks noChangeAspect="1"/>
          </p:cNvPicPr>
          <p:nvPr/>
        </p:nvPicPr>
        <p:blipFill>
          <a:blip r:embed="rId4"/>
          <a:stretch>
            <a:fillRect/>
          </a:stretch>
        </p:blipFill>
        <p:spPr>
          <a:xfrm>
            <a:off x="11468633" y="78376"/>
            <a:ext cx="640638" cy="640638"/>
          </a:xfrm>
          <a:prstGeom prst="rect">
            <a:avLst/>
          </a:prstGeom>
        </p:spPr>
      </p:pic>
      <p:sp>
        <p:nvSpPr>
          <p:cNvPr id="11266" name="AutoShape 2" descr="Konsep dan Contoh Soal Medan Listrik – Potensial Listrik – Fisika SMA Kelas  12 - lakonfisika.n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 name="TextBox 19"/>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pic>
        <p:nvPicPr>
          <p:cNvPr id="21" name="Picture 20" descr="download (5).jpg"/>
          <p:cNvPicPr>
            <a:picLocks noChangeAspect="1"/>
          </p:cNvPicPr>
          <p:nvPr/>
        </p:nvPicPr>
        <p:blipFill>
          <a:blip r:embed="rId5"/>
          <a:stretch>
            <a:fillRect/>
          </a:stretch>
        </p:blipFill>
        <p:spPr>
          <a:xfrm>
            <a:off x="2873608" y="1707016"/>
            <a:ext cx="6848151" cy="1388882"/>
          </a:xfrm>
          <a:prstGeom prst="rect">
            <a:avLst/>
          </a:prstGeom>
        </p:spPr>
      </p:pic>
      <p:sp>
        <p:nvSpPr>
          <p:cNvPr id="22" name="TextBox 21"/>
          <p:cNvSpPr txBox="1"/>
          <p:nvPr/>
        </p:nvSpPr>
        <p:spPr>
          <a:xfrm>
            <a:off x="1201782" y="3513909"/>
            <a:ext cx="9953897" cy="2862322"/>
          </a:xfrm>
          <a:prstGeom prst="rect">
            <a:avLst/>
          </a:prstGeom>
          <a:noFill/>
        </p:spPr>
        <p:txBody>
          <a:bodyPr wrap="square" rtlCol="0">
            <a:spAutoFit/>
          </a:bodyPr>
          <a:lstStyle/>
          <a:p>
            <a:pPr algn="just">
              <a:lnSpc>
                <a:spcPct val="150000"/>
              </a:lnSpc>
            </a:pPr>
            <a:r>
              <a:rPr lang="ms-MY" smtClean="0"/>
              <a:t>Hukum Gauss melibatkan konsep fluks listrik yang mengacu pada medan listrik yang melewati area tertentu. Untuk medan listrik seragam E yang melewati area A, seperti ditunjukkan </a:t>
            </a:r>
            <a:r>
              <a:rPr lang="ms-MY" smtClean="0"/>
              <a:t>pada </a:t>
            </a:r>
            <a:r>
              <a:rPr lang="ms-MY" smtClean="0"/>
              <a:t>gambar, </a:t>
            </a:r>
            <a:r>
              <a:rPr lang="ms-MY" smtClean="0"/>
              <a:t>fluks listrik didefinisikan sebagai:</a:t>
            </a:r>
            <a:endParaRPr lang="en-US" smtClean="0"/>
          </a:p>
          <a:p>
            <a:pPr algn="ctr">
              <a:lnSpc>
                <a:spcPct val="150000"/>
              </a:lnSpc>
            </a:pPr>
            <a:r>
              <a:rPr lang="ms-MY" b="1" smtClean="0"/>
              <a:t>𝛷</a:t>
            </a:r>
            <a:r>
              <a:rPr lang="ms-MY" b="1" baseline="-25000" smtClean="0"/>
              <a:t>𝐸</a:t>
            </a:r>
            <a:r>
              <a:rPr lang="ms-MY" b="1" smtClean="0"/>
              <a:t> = 𝐸. 𝐴 𝐶𝑜𝑠 𝜃</a:t>
            </a:r>
            <a:endParaRPr lang="en-US" b="1" smtClean="0"/>
          </a:p>
          <a:p>
            <a:pPr algn="just">
              <a:lnSpc>
                <a:spcPct val="150000"/>
              </a:lnSpc>
            </a:pPr>
            <a:r>
              <a:rPr lang="ms-MY" smtClean="0"/>
              <a:t>dimana sudut antara arah medan listrik dan garis yang ditarik tegak lurus terhadap daerah tersebut. Fluks tersebut dapat dituliskan secara ekuivalen</a:t>
            </a:r>
            <a:endParaRPr lang="en-US" smtClean="0"/>
          </a:p>
          <a:p>
            <a:endParaRPr lang="en-US"/>
          </a:p>
        </p:txBody>
      </p:sp>
    </p:spTree>
    <p:extLst>
      <p:ext uri="{BB962C8B-B14F-4D97-AF65-F5344CB8AC3E}">
        <p14:creationId xmlns:p14="http://schemas.microsoft.com/office/powerpoint/2010/main" xmlns="" val="455435909"/>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atin typeface="Arial Rounded MT Bold" pitchFamily="34" charset="0"/>
              </a:rPr>
              <a:t>Hukum </a:t>
            </a:r>
            <a:r>
              <a:rPr lang="id-ID" smtClean="0">
                <a:latin typeface="Arial Rounded MT Bold" pitchFamily="34" charset="0"/>
              </a:rPr>
              <a:t>Gauss</a:t>
            </a:r>
            <a:endParaRPr lang="en-US"/>
          </a:p>
        </p:txBody>
      </p:sp>
      <p:sp>
        <p:nvSpPr>
          <p:cNvPr id="9" name="TextBox 8"/>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T E R M O D I N A M I K A</a:t>
            </a:r>
            <a:endParaRPr lang="en-US"/>
          </a:p>
        </p:txBody>
      </p:sp>
      <p:pic>
        <p:nvPicPr>
          <p:cNvPr id="10" name="Picture 9" descr="download.png"/>
          <p:cNvPicPr>
            <a:picLocks noChangeAspect="1"/>
          </p:cNvPicPr>
          <p:nvPr/>
        </p:nvPicPr>
        <p:blipFill>
          <a:blip r:embed="rId2"/>
          <a:stretch>
            <a:fillRect/>
          </a:stretch>
        </p:blipFill>
        <p:spPr>
          <a:xfrm>
            <a:off x="78376" y="65315"/>
            <a:ext cx="1271752" cy="806029"/>
          </a:xfrm>
          <a:prstGeom prst="rect">
            <a:avLst/>
          </a:prstGeom>
        </p:spPr>
      </p:pic>
      <p:pic>
        <p:nvPicPr>
          <p:cNvPr id="11" name="Picture 10" descr="Program Kampus Merdeka – Universitas Kristen Maranatha"/>
          <p:cNvPicPr>
            <a:picLocks noChangeAspect="1" noChangeArrowheads="1"/>
          </p:cNvPicPr>
          <p:nvPr/>
        </p:nvPicPr>
        <p:blipFill>
          <a:blip r:embed="rId3" cstate="print"/>
          <a:srcRect/>
          <a:stretch>
            <a:fillRect/>
          </a:stretch>
        </p:blipFill>
        <p:spPr bwMode="auto">
          <a:xfrm>
            <a:off x="1024306" y="152250"/>
            <a:ext cx="1096865" cy="617613"/>
          </a:xfrm>
          <a:prstGeom prst="rect">
            <a:avLst/>
          </a:prstGeom>
          <a:noFill/>
        </p:spPr>
      </p:pic>
      <p:pic>
        <p:nvPicPr>
          <p:cNvPr id="12" name="Picture 11" descr="fkip unila.png"/>
          <p:cNvPicPr>
            <a:picLocks noChangeAspect="1"/>
          </p:cNvPicPr>
          <p:nvPr/>
        </p:nvPicPr>
        <p:blipFill>
          <a:blip r:embed="rId4"/>
          <a:stretch>
            <a:fillRect/>
          </a:stretch>
        </p:blipFill>
        <p:spPr>
          <a:xfrm>
            <a:off x="11468633" y="78376"/>
            <a:ext cx="640638" cy="640638"/>
          </a:xfrm>
          <a:prstGeom prst="rect">
            <a:avLst/>
          </a:prstGeom>
        </p:spPr>
      </p:pic>
      <p:sp>
        <p:nvSpPr>
          <p:cNvPr id="10242" name="AutoShape 2" descr="FISIKA MENYENANGKAN: 2017"/>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4" name="AutoShape 4" descr="KAKTUS.COM: Hukum Gaus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46" name="Picture 6" descr="http://4.bp.blogspot.com/-jTN8wIwf9HE/Ur-Ujc91NWI/AAAAAAAAACg/cCHCI8cQRjA/s400/24_sp_gaussLaw1.jpg"/>
          <p:cNvPicPr>
            <a:picLocks noChangeAspect="1" noChangeArrowheads="1"/>
          </p:cNvPicPr>
          <p:nvPr/>
        </p:nvPicPr>
        <p:blipFill>
          <a:blip r:embed="rId5"/>
          <a:srcRect/>
          <a:stretch>
            <a:fillRect/>
          </a:stretch>
        </p:blipFill>
        <p:spPr bwMode="auto">
          <a:xfrm>
            <a:off x="248193" y="1567544"/>
            <a:ext cx="6016444" cy="5003074"/>
          </a:xfrm>
          <a:prstGeom prst="rect">
            <a:avLst/>
          </a:prstGeom>
          <a:noFill/>
        </p:spPr>
      </p:pic>
      <p:sp>
        <p:nvSpPr>
          <p:cNvPr id="15" name="TextBox 14"/>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sp>
        <p:nvSpPr>
          <p:cNvPr id="19" name="TextBox 18"/>
          <p:cNvSpPr txBox="1"/>
          <p:nvPr/>
        </p:nvSpPr>
        <p:spPr>
          <a:xfrm>
            <a:off x="6805748" y="2155373"/>
            <a:ext cx="4924698" cy="3970318"/>
          </a:xfrm>
          <a:prstGeom prst="rect">
            <a:avLst/>
          </a:prstGeom>
          <a:noFill/>
        </p:spPr>
        <p:txBody>
          <a:bodyPr wrap="square" rtlCol="0">
            <a:spAutoFit/>
          </a:bodyPr>
          <a:lstStyle/>
          <a:p>
            <a:pPr algn="just">
              <a:lnSpc>
                <a:spcPct val="150000"/>
              </a:lnSpc>
            </a:pPr>
            <a:r>
              <a:rPr lang="ms-MY" smtClean="0"/>
              <a:t>Permukaan imajiner ini digunakan secara ketat untuk perhitungan matematis, dan tidak perlu menjadi permukaan fisik yang sebenarnya. Jika permukaan imajiner dipilih sehingga medan listrik konstan di mana-mana di atasnya, medan listrik dapat dihitung dengan:</a:t>
            </a:r>
            <a:endParaRPr lang="en-US" smtClean="0"/>
          </a:p>
          <a:p>
            <a:r>
              <a:rPr lang="ms-MY" smtClean="0"/>
              <a:t/>
            </a:r>
            <a:br>
              <a:rPr lang="ms-MY" smtClean="0"/>
            </a:br>
            <a:r>
              <a:rPr lang="ms-MY" smtClean="0"/>
              <a:t>𝐸𝐴 </a:t>
            </a:r>
            <a:r>
              <a:rPr lang="ms-MY" smtClean="0"/>
              <a:t>= </a:t>
            </a:r>
            <a:r>
              <a:rPr lang="ms-MY" smtClean="0"/>
              <a:t>𝛷</a:t>
            </a:r>
            <a:r>
              <a:rPr lang="ms-MY" baseline="-25000" smtClean="0"/>
              <a:t>𝐸</a:t>
            </a:r>
            <a:r>
              <a:rPr lang="id-ID" smtClean="0"/>
              <a:t> </a:t>
            </a:r>
            <a:r>
              <a:rPr lang="ms-MY" smtClean="0"/>
              <a:t>= </a:t>
            </a:r>
            <a:r>
              <a:rPr lang="ms-MY" u="sng" smtClean="0"/>
              <a:t>𝑄𝑖𝑛𝑠𝑖𝑑𝑒</a:t>
            </a:r>
            <a:endParaRPr lang="en-US" smtClean="0"/>
          </a:p>
          <a:p>
            <a:r>
              <a:rPr lang="id-ID" smtClean="0"/>
              <a:t>	     </a:t>
            </a:r>
            <a:r>
              <a:rPr lang="ms-MY" smtClean="0"/>
              <a:t>𝗀0</a:t>
            </a:r>
            <a:endParaRPr lang="en-US" smtClean="0"/>
          </a:p>
          <a:p>
            <a:r>
              <a:rPr lang="ms-MY" smtClean="0"/>
              <a:t/>
            </a:r>
            <a:br>
              <a:rPr lang="ms-MY" smtClean="0"/>
            </a:br>
            <a:endParaRPr lang="en-US"/>
          </a:p>
        </p:txBody>
      </p:sp>
    </p:spTree>
    <p:extLst>
      <p:ext uri="{BB962C8B-B14F-4D97-AF65-F5344CB8AC3E}">
        <p14:creationId xmlns:p14="http://schemas.microsoft.com/office/powerpoint/2010/main" xmlns="" val="4095236338"/>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9275" y="352063"/>
            <a:ext cx="10515600" cy="826866"/>
          </a:xfrm>
        </p:spPr>
        <p:txBody>
          <a:bodyPr>
            <a:normAutofit/>
          </a:bodyPr>
          <a:lstStyle/>
          <a:p>
            <a:pPr algn="ctr"/>
            <a:r>
              <a:rPr lang="id-ID" smtClean="0">
                <a:latin typeface="Arial Rounded MT Bold" pitchFamily="34" charset="0"/>
              </a:rPr>
              <a:t>Cangkang Bola Bermuatan</a:t>
            </a:r>
            <a:endParaRPr lang="en-US"/>
          </a:p>
        </p:txBody>
      </p:sp>
      <p:sp>
        <p:nvSpPr>
          <p:cNvPr id="9" name="TextBox 8"/>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T E R M O D I N A M I K A</a:t>
            </a:r>
            <a:endParaRPr lang="en-US"/>
          </a:p>
        </p:txBody>
      </p:sp>
      <p:pic>
        <p:nvPicPr>
          <p:cNvPr id="10" name="Picture 9" descr="download.png"/>
          <p:cNvPicPr>
            <a:picLocks noChangeAspect="1"/>
          </p:cNvPicPr>
          <p:nvPr/>
        </p:nvPicPr>
        <p:blipFill>
          <a:blip r:embed="rId2"/>
          <a:stretch>
            <a:fillRect/>
          </a:stretch>
        </p:blipFill>
        <p:spPr>
          <a:xfrm>
            <a:off x="78376" y="65315"/>
            <a:ext cx="1271752" cy="806029"/>
          </a:xfrm>
          <a:prstGeom prst="rect">
            <a:avLst/>
          </a:prstGeom>
        </p:spPr>
      </p:pic>
      <p:pic>
        <p:nvPicPr>
          <p:cNvPr id="11" name="Picture 10" descr="Program Kampus Merdeka – Universitas Kristen Maranatha"/>
          <p:cNvPicPr>
            <a:picLocks noChangeAspect="1" noChangeArrowheads="1"/>
          </p:cNvPicPr>
          <p:nvPr/>
        </p:nvPicPr>
        <p:blipFill>
          <a:blip r:embed="rId3" cstate="print"/>
          <a:srcRect/>
          <a:stretch>
            <a:fillRect/>
          </a:stretch>
        </p:blipFill>
        <p:spPr bwMode="auto">
          <a:xfrm>
            <a:off x="1024306" y="152250"/>
            <a:ext cx="1096865" cy="617613"/>
          </a:xfrm>
          <a:prstGeom prst="rect">
            <a:avLst/>
          </a:prstGeom>
          <a:noFill/>
        </p:spPr>
      </p:pic>
      <p:pic>
        <p:nvPicPr>
          <p:cNvPr id="12" name="Picture 11" descr="fkip unila.png"/>
          <p:cNvPicPr>
            <a:picLocks noChangeAspect="1"/>
          </p:cNvPicPr>
          <p:nvPr/>
        </p:nvPicPr>
        <p:blipFill>
          <a:blip r:embed="rId4"/>
          <a:stretch>
            <a:fillRect/>
          </a:stretch>
        </p:blipFill>
        <p:spPr>
          <a:xfrm>
            <a:off x="11468633" y="78376"/>
            <a:ext cx="640638" cy="640638"/>
          </a:xfrm>
          <a:prstGeom prst="rect">
            <a:avLst/>
          </a:prstGeom>
        </p:spPr>
      </p:pic>
      <p:sp>
        <p:nvSpPr>
          <p:cNvPr id="10242" name="AutoShape 2" descr="FISIKA MENYENANGKAN: 2017"/>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4" name="AutoShape 4" descr="KAKTUS.COM: Hukum Gaus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5" name="TextBox 14"/>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sp>
        <p:nvSpPr>
          <p:cNvPr id="19" name="TextBox 18"/>
          <p:cNvSpPr txBox="1"/>
          <p:nvPr/>
        </p:nvSpPr>
        <p:spPr>
          <a:xfrm>
            <a:off x="6387737" y="2129245"/>
            <a:ext cx="5447212" cy="4247317"/>
          </a:xfrm>
          <a:prstGeom prst="rect">
            <a:avLst/>
          </a:prstGeom>
          <a:noFill/>
        </p:spPr>
        <p:txBody>
          <a:bodyPr wrap="square" rtlCol="0">
            <a:spAutoFit/>
          </a:bodyPr>
          <a:lstStyle/>
          <a:p>
            <a:pPr lvl="0" algn="just">
              <a:lnSpc>
                <a:spcPct val="150000"/>
              </a:lnSpc>
            </a:pPr>
            <a:r>
              <a:rPr lang="ms-MY" smtClean="0"/>
              <a:t>Untuk setiap bagian, gambar permukaan Gaussian bulat di wilayah yang diminati. Tambahkan muatan di dalam permukaan Gaussian, ganti dan area itu menjadi hukum Gauss, dan selesaikan medan listriknya. Untuk menemukan distribusi muatan pada bagian (c), gunakan hukum Gauss secara terbalik: distribusi muatan harus sedemikian rupa sehingga bidang elektrostatik nol di dalam konduktor (Serwey, Vuille, &amp; Faughn, 2009)</a:t>
            </a:r>
            <a:endParaRPr lang="en-US" smtClean="0"/>
          </a:p>
          <a:p>
            <a:pPr algn="just">
              <a:lnSpc>
                <a:spcPct val="150000"/>
              </a:lnSpc>
            </a:pPr>
            <a:r>
              <a:rPr lang="ms-MY" smtClean="0"/>
              <a:t/>
            </a:r>
            <a:br>
              <a:rPr lang="ms-MY" smtClean="0"/>
            </a:br>
            <a:endParaRPr lang="en-US"/>
          </a:p>
        </p:txBody>
      </p:sp>
      <p:pic>
        <p:nvPicPr>
          <p:cNvPr id="13" name="image5.jpeg"/>
          <p:cNvPicPr/>
          <p:nvPr/>
        </p:nvPicPr>
        <p:blipFill>
          <a:blip r:embed="rId5" cstate="print"/>
          <a:stretch>
            <a:fillRect/>
          </a:stretch>
        </p:blipFill>
        <p:spPr>
          <a:xfrm>
            <a:off x="836024" y="2032363"/>
            <a:ext cx="4950823" cy="3623854"/>
          </a:xfrm>
          <a:prstGeom prst="rect">
            <a:avLst/>
          </a:prstGeom>
        </p:spPr>
      </p:pic>
    </p:spTree>
    <p:extLst>
      <p:ext uri="{BB962C8B-B14F-4D97-AF65-F5344CB8AC3E}">
        <p14:creationId xmlns:p14="http://schemas.microsoft.com/office/powerpoint/2010/main" xmlns="" val="4095236338"/>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9275" y="352063"/>
            <a:ext cx="10515600" cy="826866"/>
          </a:xfrm>
        </p:spPr>
        <p:txBody>
          <a:bodyPr>
            <a:normAutofit/>
          </a:bodyPr>
          <a:lstStyle/>
          <a:p>
            <a:pPr algn="ctr"/>
            <a:r>
              <a:rPr lang="id-ID" smtClean="0">
                <a:latin typeface="Arial Rounded MT Bold" pitchFamily="34" charset="0"/>
              </a:rPr>
              <a:t>E Pada Permukaan Konduktor</a:t>
            </a:r>
            <a:endParaRPr lang="en-US"/>
          </a:p>
        </p:txBody>
      </p:sp>
      <p:sp>
        <p:nvSpPr>
          <p:cNvPr id="9" name="TextBox 8"/>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T E R M O D I N A M I K A</a:t>
            </a:r>
            <a:endParaRPr lang="en-US"/>
          </a:p>
        </p:txBody>
      </p:sp>
      <p:pic>
        <p:nvPicPr>
          <p:cNvPr id="10" name="Picture 9" descr="download.png"/>
          <p:cNvPicPr>
            <a:picLocks noChangeAspect="1"/>
          </p:cNvPicPr>
          <p:nvPr/>
        </p:nvPicPr>
        <p:blipFill>
          <a:blip r:embed="rId2"/>
          <a:stretch>
            <a:fillRect/>
          </a:stretch>
        </p:blipFill>
        <p:spPr>
          <a:xfrm>
            <a:off x="78376" y="65315"/>
            <a:ext cx="1271752" cy="806029"/>
          </a:xfrm>
          <a:prstGeom prst="rect">
            <a:avLst/>
          </a:prstGeom>
        </p:spPr>
      </p:pic>
      <p:pic>
        <p:nvPicPr>
          <p:cNvPr id="11" name="Picture 10" descr="Program Kampus Merdeka – Universitas Kristen Maranatha"/>
          <p:cNvPicPr>
            <a:picLocks noChangeAspect="1" noChangeArrowheads="1"/>
          </p:cNvPicPr>
          <p:nvPr/>
        </p:nvPicPr>
        <p:blipFill>
          <a:blip r:embed="rId3" cstate="print"/>
          <a:srcRect/>
          <a:stretch>
            <a:fillRect/>
          </a:stretch>
        </p:blipFill>
        <p:spPr bwMode="auto">
          <a:xfrm>
            <a:off x="1024306" y="152250"/>
            <a:ext cx="1096865" cy="617613"/>
          </a:xfrm>
          <a:prstGeom prst="rect">
            <a:avLst/>
          </a:prstGeom>
          <a:noFill/>
        </p:spPr>
      </p:pic>
      <p:pic>
        <p:nvPicPr>
          <p:cNvPr id="12" name="Picture 11" descr="fkip unila.png"/>
          <p:cNvPicPr>
            <a:picLocks noChangeAspect="1"/>
          </p:cNvPicPr>
          <p:nvPr/>
        </p:nvPicPr>
        <p:blipFill>
          <a:blip r:embed="rId4"/>
          <a:stretch>
            <a:fillRect/>
          </a:stretch>
        </p:blipFill>
        <p:spPr>
          <a:xfrm>
            <a:off x="11468633" y="78376"/>
            <a:ext cx="640638" cy="640638"/>
          </a:xfrm>
          <a:prstGeom prst="rect">
            <a:avLst/>
          </a:prstGeom>
        </p:spPr>
      </p:pic>
      <p:sp>
        <p:nvSpPr>
          <p:cNvPr id="10242" name="AutoShape 2" descr="FISIKA MENYENANGKAN: 2017"/>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4" name="AutoShape 4" descr="KAKTUS.COM: Hukum Gaus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5" name="TextBox 14"/>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sp>
        <p:nvSpPr>
          <p:cNvPr id="19" name="TextBox 18"/>
          <p:cNvSpPr txBox="1"/>
          <p:nvPr/>
        </p:nvSpPr>
        <p:spPr>
          <a:xfrm>
            <a:off x="313507" y="4310743"/>
            <a:ext cx="5007429" cy="3139321"/>
          </a:xfrm>
          <a:prstGeom prst="rect">
            <a:avLst/>
          </a:prstGeom>
          <a:noFill/>
        </p:spPr>
        <p:txBody>
          <a:bodyPr wrap="square" rtlCol="0">
            <a:spAutoFit/>
          </a:bodyPr>
          <a:lstStyle/>
          <a:p>
            <a:pPr lvl="0" algn="just">
              <a:lnSpc>
                <a:spcPct val="150000"/>
              </a:lnSpc>
            </a:pPr>
            <a:r>
              <a:rPr lang="ms-MY" sz="1600" smtClean="0"/>
              <a:t>Memilih sebagai permukaan gausser dengan sebuah kotak silinder kecil, sangat kecil tingginya sehingga salah satu ujung melingkarnya berada tepat di </a:t>
            </a:r>
            <a:r>
              <a:rPr lang="ms-MY" sz="1600" smtClean="0"/>
              <a:t>atas </a:t>
            </a:r>
            <a:r>
              <a:rPr lang="ms-MY" sz="1600" smtClean="0"/>
              <a:t>k</a:t>
            </a:r>
            <a:r>
              <a:rPr lang="id-ID" sz="1600" smtClean="0"/>
              <a:t>o</a:t>
            </a:r>
            <a:r>
              <a:rPr lang="ms-MY" sz="1600" smtClean="0"/>
              <a:t>nduktor </a:t>
            </a:r>
            <a:r>
              <a:rPr lang="ms-MY" sz="1600" smtClean="0"/>
              <a:t>(</a:t>
            </a:r>
            <a:r>
              <a:rPr lang="ms-MY" sz="1600" smtClean="0"/>
              <a:t>Gambar </a:t>
            </a:r>
            <a:r>
              <a:rPr lang="id-ID" sz="1600" smtClean="0"/>
              <a:t>5</a:t>
            </a:r>
            <a:r>
              <a:rPr lang="ms-MY" sz="1600" smtClean="0"/>
              <a:t>). </a:t>
            </a:r>
            <a:r>
              <a:rPr lang="ms-MY" sz="1600" smtClean="0"/>
              <a:t>Ujung satunya berada tepat di bawah permukaan konduktor, dan sisi-sisinya tegak lurus terhadapnya (Giancoli, 2005).</a:t>
            </a:r>
            <a:endParaRPr lang="en-US" sz="1600" smtClean="0"/>
          </a:p>
          <a:p>
            <a:pPr algn="just">
              <a:lnSpc>
                <a:spcPct val="150000"/>
              </a:lnSpc>
            </a:pPr>
            <a:r>
              <a:rPr lang="ms-MY" smtClean="0"/>
              <a:t/>
            </a:r>
            <a:br>
              <a:rPr lang="ms-MY" smtClean="0"/>
            </a:br>
            <a:endParaRPr lang="en-US"/>
          </a:p>
        </p:txBody>
      </p:sp>
      <p:grpSp>
        <p:nvGrpSpPr>
          <p:cNvPr id="26626" name="Group 2"/>
          <p:cNvGrpSpPr>
            <a:grpSpLocks/>
          </p:cNvGrpSpPr>
          <p:nvPr/>
        </p:nvGrpSpPr>
        <p:grpSpPr bwMode="auto">
          <a:xfrm>
            <a:off x="1163231" y="1612989"/>
            <a:ext cx="3147514" cy="2697753"/>
            <a:chOff x="7344" y="5"/>
            <a:chExt cx="2864" cy="4034"/>
          </a:xfrm>
        </p:grpSpPr>
        <p:pic>
          <p:nvPicPr>
            <p:cNvPr id="26627" name="Picture 3"/>
            <p:cNvPicPr>
              <a:picLocks noChangeAspect="1" noChangeArrowheads="1"/>
            </p:cNvPicPr>
            <p:nvPr/>
          </p:nvPicPr>
          <p:blipFill>
            <a:blip r:embed="rId5"/>
            <a:srcRect/>
            <a:stretch>
              <a:fillRect/>
            </a:stretch>
          </p:blipFill>
          <p:spPr bwMode="auto">
            <a:xfrm>
              <a:off x="7344" y="964"/>
              <a:ext cx="2856" cy="3074"/>
            </a:xfrm>
            <a:prstGeom prst="rect">
              <a:avLst/>
            </a:prstGeom>
            <a:noFill/>
            <a:ln w="9525">
              <a:noFill/>
              <a:miter lim="800000"/>
              <a:headEnd/>
              <a:tailEnd/>
            </a:ln>
          </p:spPr>
        </p:pic>
        <p:sp>
          <p:nvSpPr>
            <p:cNvPr id="26628" name="Rectangle 4"/>
            <p:cNvSpPr>
              <a:spLocks noChangeArrowheads="1"/>
            </p:cNvSpPr>
            <p:nvPr/>
          </p:nvSpPr>
          <p:spPr bwMode="auto">
            <a:xfrm>
              <a:off x="7352" y="4"/>
              <a:ext cx="2856" cy="11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629" name="Text Box 5"/>
            <p:cNvSpPr txBox="1">
              <a:spLocks noChangeArrowheads="1"/>
            </p:cNvSpPr>
            <p:nvPr/>
          </p:nvSpPr>
          <p:spPr bwMode="auto">
            <a:xfrm>
              <a:off x="7344" y="4"/>
              <a:ext cx="2864" cy="403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457200" marR="88900" lvl="1" indent="0" algn="l" defTabSz="914400" rtl="0" eaLnBrk="1" fontAlgn="base" latinLnBrk="0" hangingPunct="1">
                <a:lnSpc>
                  <a:spcPct val="100000"/>
                </a:lnSpc>
                <a:spcBef>
                  <a:spcPct val="0"/>
                </a:spcBef>
                <a:spcAft>
                  <a:spcPts val="1000"/>
                </a:spcAft>
                <a:buClrTx/>
                <a:buSzTx/>
                <a:buFontTx/>
                <a:buNone/>
                <a:tabLst/>
              </a:pPr>
              <a:r>
                <a:rPr kumimoji="0" lang="en-US" sz="900" b="0" i="1" u="none" strike="noStrike" cap="none" normalizeH="0" baseline="0" smtClean="0">
                  <a:ln>
                    <a:noFill/>
                  </a:ln>
                  <a:solidFill>
                    <a:srgbClr val="44536A"/>
                  </a:solidFill>
                  <a:effectLst/>
                  <a:latin typeface="Calibri" pitchFamily="34" charset="0"/>
                  <a:cs typeface="Arial" pitchFamily="34" charset="0"/>
                </a:rPr>
                <a:t>Gambar 5. Medan listrik di dekat permukaan konduktor. Dua kotak silinder kecil diperlihatkan dalam garis putus-putus. Berfungsi sebagai salah satu permukaan Gaussian.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16" name="image7.jpeg"/>
          <p:cNvPicPr/>
          <p:nvPr/>
        </p:nvPicPr>
        <p:blipFill>
          <a:blip r:embed="rId6" cstate="print"/>
          <a:stretch>
            <a:fillRect/>
          </a:stretch>
        </p:blipFill>
        <p:spPr>
          <a:xfrm>
            <a:off x="7053944" y="1528201"/>
            <a:ext cx="3618410" cy="2651913"/>
          </a:xfrm>
          <a:prstGeom prst="rect">
            <a:avLst/>
          </a:prstGeom>
        </p:spPr>
      </p:pic>
      <p:sp>
        <p:nvSpPr>
          <p:cNvPr id="17" name="TextBox 16"/>
          <p:cNvSpPr txBox="1"/>
          <p:nvPr/>
        </p:nvSpPr>
        <p:spPr>
          <a:xfrm>
            <a:off x="6217920" y="4155112"/>
            <a:ext cx="5473337" cy="2954655"/>
          </a:xfrm>
          <a:prstGeom prst="rect">
            <a:avLst/>
          </a:prstGeom>
          <a:noFill/>
        </p:spPr>
        <p:txBody>
          <a:bodyPr wrap="square" rtlCol="0">
            <a:spAutoFit/>
          </a:bodyPr>
          <a:lstStyle/>
          <a:p>
            <a:pPr algn="just">
              <a:lnSpc>
                <a:spcPct val="150000"/>
              </a:lnSpc>
            </a:pPr>
            <a:r>
              <a:rPr lang="ms-MY" sz="1600" smtClean="0"/>
              <a:t>Contoh terakhir ini juga memberi kita medan di antara dua pelat sejajar yang kita lihat pada (Gambar 16-31d). Jika pelatnya besar </a:t>
            </a:r>
            <a:r>
              <a:rPr lang="ms-MY" sz="1600" smtClean="0"/>
              <a:t>dibandingkan </a:t>
            </a:r>
            <a:r>
              <a:rPr lang="ms-MY" sz="1600" smtClean="0"/>
              <a:t>dengan</a:t>
            </a:r>
            <a:r>
              <a:rPr lang="ms-MY" sz="1600" smtClean="0"/>
              <a:t> </a:t>
            </a:r>
            <a:r>
              <a:rPr lang="ms-MY" sz="1600" smtClean="0"/>
              <a:t>pemisahannya</a:t>
            </a:r>
            <a:r>
              <a:rPr lang="ms-MY" sz="1600" smtClean="0"/>
              <a:t>, maka garis bidang tegak lurus terhadap pelat, kecuali di dekat tepinya, keduanya sejajar satu sama lain. Oleh karena itu medan listrik (lihat Gambar 6) yang menunjukkan permukaan Gaussian yang sama seperti (Gambar 5).</a:t>
            </a:r>
            <a:endParaRPr lang="en-US" sz="1600" smtClean="0"/>
          </a:p>
          <a:p>
            <a:endParaRPr lang="en-US"/>
          </a:p>
        </p:txBody>
      </p:sp>
    </p:spTree>
    <p:extLst>
      <p:ext uri="{BB962C8B-B14F-4D97-AF65-F5344CB8AC3E}">
        <p14:creationId xmlns:p14="http://schemas.microsoft.com/office/powerpoint/2010/main" xmlns="" val="4095236338"/>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9275" y="352063"/>
            <a:ext cx="10515600" cy="826866"/>
          </a:xfrm>
        </p:spPr>
        <p:txBody>
          <a:bodyPr>
            <a:normAutofit/>
          </a:bodyPr>
          <a:lstStyle/>
          <a:p>
            <a:pPr algn="ctr"/>
            <a:r>
              <a:rPr lang="id-ID" smtClean="0">
                <a:latin typeface="Arial Rounded MT Bold" pitchFamily="34" charset="0"/>
              </a:rPr>
              <a:t>Hukum Gauss</a:t>
            </a:r>
            <a:endParaRPr lang="en-US"/>
          </a:p>
        </p:txBody>
      </p:sp>
      <p:sp>
        <p:nvSpPr>
          <p:cNvPr id="9" name="TextBox 8"/>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T E R M O D I N A M I K A</a:t>
            </a:r>
            <a:endParaRPr lang="en-US"/>
          </a:p>
        </p:txBody>
      </p:sp>
      <p:pic>
        <p:nvPicPr>
          <p:cNvPr id="10" name="Picture 9" descr="download.png"/>
          <p:cNvPicPr>
            <a:picLocks noChangeAspect="1"/>
          </p:cNvPicPr>
          <p:nvPr/>
        </p:nvPicPr>
        <p:blipFill>
          <a:blip r:embed="rId2"/>
          <a:stretch>
            <a:fillRect/>
          </a:stretch>
        </p:blipFill>
        <p:spPr>
          <a:xfrm>
            <a:off x="78376" y="65315"/>
            <a:ext cx="1271752" cy="806029"/>
          </a:xfrm>
          <a:prstGeom prst="rect">
            <a:avLst/>
          </a:prstGeom>
        </p:spPr>
      </p:pic>
      <p:pic>
        <p:nvPicPr>
          <p:cNvPr id="11" name="Picture 10" descr="Program Kampus Merdeka – Universitas Kristen Maranatha"/>
          <p:cNvPicPr>
            <a:picLocks noChangeAspect="1" noChangeArrowheads="1"/>
          </p:cNvPicPr>
          <p:nvPr/>
        </p:nvPicPr>
        <p:blipFill>
          <a:blip r:embed="rId3" cstate="print"/>
          <a:srcRect/>
          <a:stretch>
            <a:fillRect/>
          </a:stretch>
        </p:blipFill>
        <p:spPr bwMode="auto">
          <a:xfrm>
            <a:off x="1024306" y="152250"/>
            <a:ext cx="1096865" cy="617613"/>
          </a:xfrm>
          <a:prstGeom prst="rect">
            <a:avLst/>
          </a:prstGeom>
          <a:noFill/>
        </p:spPr>
      </p:pic>
      <p:pic>
        <p:nvPicPr>
          <p:cNvPr id="12" name="Picture 11" descr="fkip unila.png"/>
          <p:cNvPicPr>
            <a:picLocks noChangeAspect="1"/>
          </p:cNvPicPr>
          <p:nvPr/>
        </p:nvPicPr>
        <p:blipFill>
          <a:blip r:embed="rId4"/>
          <a:stretch>
            <a:fillRect/>
          </a:stretch>
        </p:blipFill>
        <p:spPr>
          <a:xfrm>
            <a:off x="11468633" y="78376"/>
            <a:ext cx="640638" cy="640638"/>
          </a:xfrm>
          <a:prstGeom prst="rect">
            <a:avLst/>
          </a:prstGeom>
        </p:spPr>
      </p:pic>
      <p:sp>
        <p:nvSpPr>
          <p:cNvPr id="10242" name="AutoShape 2" descr="FISIKA MENYENANGKAN: 2017"/>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4" name="AutoShape 4" descr="KAKTUS.COM: Hukum Gaus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5" name="TextBox 14"/>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pic>
        <p:nvPicPr>
          <p:cNvPr id="27650" name="Picture 2"/>
          <p:cNvPicPr>
            <a:picLocks noChangeAspect="1" noChangeArrowheads="1"/>
          </p:cNvPicPr>
          <p:nvPr/>
        </p:nvPicPr>
        <p:blipFill>
          <a:blip r:embed="rId5"/>
          <a:srcRect l="14753" t="25784" r="27575" b="30747"/>
          <a:stretch>
            <a:fillRect/>
          </a:stretch>
        </p:blipFill>
        <p:spPr bwMode="auto">
          <a:xfrm>
            <a:off x="274319" y="1606731"/>
            <a:ext cx="5251269" cy="4219303"/>
          </a:xfrm>
          <a:prstGeom prst="rect">
            <a:avLst/>
          </a:prstGeom>
          <a:noFill/>
          <a:ln w="9525">
            <a:noFill/>
            <a:miter lim="800000"/>
            <a:headEnd/>
            <a:tailEnd/>
          </a:ln>
          <a:effectLst/>
        </p:spPr>
      </p:pic>
      <p:pic>
        <p:nvPicPr>
          <p:cNvPr id="27651" name="Picture 3"/>
          <p:cNvPicPr>
            <a:picLocks noChangeAspect="1" noChangeArrowheads="1"/>
          </p:cNvPicPr>
          <p:nvPr/>
        </p:nvPicPr>
        <p:blipFill>
          <a:blip r:embed="rId6"/>
          <a:srcRect l="15415" t="24261" r="33696" b="35303"/>
          <a:stretch>
            <a:fillRect/>
          </a:stretch>
        </p:blipFill>
        <p:spPr bwMode="auto">
          <a:xfrm>
            <a:off x="5734595" y="1763486"/>
            <a:ext cx="5982788" cy="4362994"/>
          </a:xfrm>
          <a:prstGeom prst="rect">
            <a:avLst/>
          </a:prstGeom>
          <a:noFill/>
          <a:ln w="9525">
            <a:noFill/>
            <a:miter lim="800000"/>
            <a:headEnd/>
            <a:tailEnd/>
          </a:ln>
          <a:effectLst/>
        </p:spPr>
      </p:pic>
    </p:spTree>
    <p:extLst>
      <p:ext uri="{BB962C8B-B14F-4D97-AF65-F5344CB8AC3E}">
        <p14:creationId xmlns:p14="http://schemas.microsoft.com/office/powerpoint/2010/main" xmlns="" val="4095236338"/>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9275" y="352063"/>
            <a:ext cx="10515600" cy="826866"/>
          </a:xfrm>
        </p:spPr>
        <p:txBody>
          <a:bodyPr>
            <a:normAutofit/>
          </a:bodyPr>
          <a:lstStyle/>
          <a:p>
            <a:pPr algn="ctr"/>
            <a:r>
              <a:rPr lang="id-ID" smtClean="0">
                <a:latin typeface="Arial Rounded MT Bold" pitchFamily="34" charset="0"/>
              </a:rPr>
              <a:t>Hukum Gauss</a:t>
            </a:r>
            <a:endParaRPr lang="en-US"/>
          </a:p>
        </p:txBody>
      </p:sp>
      <p:sp>
        <p:nvSpPr>
          <p:cNvPr id="9" name="TextBox 8"/>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T E R M O D I N A M I K A</a:t>
            </a:r>
            <a:endParaRPr lang="en-US"/>
          </a:p>
        </p:txBody>
      </p:sp>
      <p:pic>
        <p:nvPicPr>
          <p:cNvPr id="10" name="Picture 9" descr="download.png"/>
          <p:cNvPicPr>
            <a:picLocks noChangeAspect="1"/>
          </p:cNvPicPr>
          <p:nvPr/>
        </p:nvPicPr>
        <p:blipFill>
          <a:blip r:embed="rId2"/>
          <a:stretch>
            <a:fillRect/>
          </a:stretch>
        </p:blipFill>
        <p:spPr>
          <a:xfrm>
            <a:off x="78376" y="65315"/>
            <a:ext cx="1271752" cy="806029"/>
          </a:xfrm>
          <a:prstGeom prst="rect">
            <a:avLst/>
          </a:prstGeom>
        </p:spPr>
      </p:pic>
      <p:pic>
        <p:nvPicPr>
          <p:cNvPr id="11" name="Picture 10" descr="Program Kampus Merdeka – Universitas Kristen Maranatha"/>
          <p:cNvPicPr>
            <a:picLocks noChangeAspect="1" noChangeArrowheads="1"/>
          </p:cNvPicPr>
          <p:nvPr/>
        </p:nvPicPr>
        <p:blipFill>
          <a:blip r:embed="rId3" cstate="print"/>
          <a:srcRect/>
          <a:stretch>
            <a:fillRect/>
          </a:stretch>
        </p:blipFill>
        <p:spPr bwMode="auto">
          <a:xfrm>
            <a:off x="1024306" y="152250"/>
            <a:ext cx="1096865" cy="617613"/>
          </a:xfrm>
          <a:prstGeom prst="rect">
            <a:avLst/>
          </a:prstGeom>
          <a:noFill/>
        </p:spPr>
      </p:pic>
      <p:pic>
        <p:nvPicPr>
          <p:cNvPr id="12" name="Picture 11" descr="fkip unila.png"/>
          <p:cNvPicPr>
            <a:picLocks noChangeAspect="1"/>
          </p:cNvPicPr>
          <p:nvPr/>
        </p:nvPicPr>
        <p:blipFill>
          <a:blip r:embed="rId4"/>
          <a:stretch>
            <a:fillRect/>
          </a:stretch>
        </p:blipFill>
        <p:spPr>
          <a:xfrm>
            <a:off x="11468633" y="78376"/>
            <a:ext cx="640638" cy="640638"/>
          </a:xfrm>
          <a:prstGeom prst="rect">
            <a:avLst/>
          </a:prstGeom>
        </p:spPr>
      </p:pic>
      <p:sp>
        <p:nvSpPr>
          <p:cNvPr id="10242" name="AutoShape 2" descr="FISIKA MENYENANGKAN: 2017"/>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4" name="AutoShape 4" descr="KAKTUS.COM: Hukum Gaus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5" name="TextBox 14"/>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pic>
        <p:nvPicPr>
          <p:cNvPr id="28674" name="Picture 2"/>
          <p:cNvPicPr>
            <a:picLocks noChangeAspect="1" noChangeArrowheads="1"/>
          </p:cNvPicPr>
          <p:nvPr/>
        </p:nvPicPr>
        <p:blipFill>
          <a:blip r:embed="rId5"/>
          <a:srcRect l="12116" t="23809" r="26307" b="20728"/>
          <a:stretch>
            <a:fillRect/>
          </a:stretch>
        </p:blipFill>
        <p:spPr bwMode="auto">
          <a:xfrm>
            <a:off x="339634" y="1763484"/>
            <a:ext cx="5551715" cy="4519750"/>
          </a:xfrm>
          <a:prstGeom prst="rect">
            <a:avLst/>
          </a:prstGeom>
          <a:noFill/>
          <a:ln w="9525">
            <a:noFill/>
            <a:miter lim="800000"/>
            <a:headEnd/>
            <a:tailEnd/>
          </a:ln>
          <a:effectLst/>
        </p:spPr>
      </p:pic>
      <p:sp>
        <p:nvSpPr>
          <p:cNvPr id="13" name="TextBox 12"/>
          <p:cNvSpPr txBox="1"/>
          <p:nvPr/>
        </p:nvSpPr>
        <p:spPr>
          <a:xfrm>
            <a:off x="6126480" y="1920240"/>
            <a:ext cx="5656217" cy="4247317"/>
          </a:xfrm>
          <a:prstGeom prst="rect">
            <a:avLst/>
          </a:prstGeom>
          <a:noFill/>
        </p:spPr>
        <p:txBody>
          <a:bodyPr wrap="square" rtlCol="0">
            <a:spAutoFit/>
          </a:bodyPr>
          <a:lstStyle/>
          <a:p>
            <a:pPr algn="ctr">
              <a:lnSpc>
                <a:spcPct val="200000"/>
              </a:lnSpc>
            </a:pPr>
            <a:r>
              <a:rPr lang="en-US" i="1" smtClean="0"/>
              <a:t>Pernyataan </a:t>
            </a:r>
            <a:r>
              <a:rPr lang="en-US" i="1" smtClean="0"/>
              <a:t>H</a:t>
            </a:r>
            <a:r>
              <a:rPr lang="id-ID" i="1" smtClean="0"/>
              <a:t>ukum </a:t>
            </a:r>
            <a:r>
              <a:rPr lang="en-US" i="1" smtClean="0"/>
              <a:t>Gauss</a:t>
            </a:r>
            <a:endParaRPr lang="en-US" smtClean="0"/>
          </a:p>
          <a:p>
            <a:pPr algn="just">
              <a:lnSpc>
                <a:spcPct val="200000"/>
              </a:lnSpc>
            </a:pPr>
            <a:r>
              <a:rPr lang="en-US" smtClean="0"/>
              <a:t>Hukum Gauss dapat digunakan untuk menghitung medan listrik dari sistem yang mempunyai kesimetrian yang tinggi (misalnya simetri bola, silinder, atau kotak).</a:t>
            </a:r>
          </a:p>
          <a:p>
            <a:pPr algn="just">
              <a:lnSpc>
                <a:spcPct val="200000"/>
              </a:lnSpc>
            </a:pPr>
            <a:r>
              <a:rPr lang="en-US" smtClean="0"/>
              <a:t>Untuk menggunakan hukum gauss perlu dipilih suatu permukaan khayal yang tertutup (permukaan gauss). Bentuk permukaan tertutup tersebut dapat sembarang.</a:t>
            </a:r>
          </a:p>
          <a:p>
            <a:endParaRPr lang="en-US"/>
          </a:p>
        </p:txBody>
      </p:sp>
    </p:spTree>
    <p:extLst>
      <p:ext uri="{BB962C8B-B14F-4D97-AF65-F5344CB8AC3E}">
        <p14:creationId xmlns:p14="http://schemas.microsoft.com/office/powerpoint/2010/main" xmlns="" val="4095236338"/>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9275" y="352063"/>
            <a:ext cx="10515600" cy="826866"/>
          </a:xfrm>
        </p:spPr>
        <p:txBody>
          <a:bodyPr>
            <a:normAutofit/>
          </a:bodyPr>
          <a:lstStyle/>
          <a:p>
            <a:pPr algn="ctr"/>
            <a:r>
              <a:rPr lang="id-ID" smtClean="0">
                <a:latin typeface="Arial Rounded MT Bold" pitchFamily="34" charset="0"/>
              </a:rPr>
              <a:t>Hukum Gauss</a:t>
            </a:r>
            <a:endParaRPr lang="en-US"/>
          </a:p>
        </p:txBody>
      </p:sp>
      <p:sp>
        <p:nvSpPr>
          <p:cNvPr id="9" name="TextBox 8"/>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T E R M O D I N A M I K A</a:t>
            </a:r>
            <a:endParaRPr lang="en-US"/>
          </a:p>
        </p:txBody>
      </p:sp>
      <p:pic>
        <p:nvPicPr>
          <p:cNvPr id="10" name="Picture 9" descr="download.png"/>
          <p:cNvPicPr>
            <a:picLocks noChangeAspect="1"/>
          </p:cNvPicPr>
          <p:nvPr/>
        </p:nvPicPr>
        <p:blipFill>
          <a:blip r:embed="rId2"/>
          <a:stretch>
            <a:fillRect/>
          </a:stretch>
        </p:blipFill>
        <p:spPr>
          <a:xfrm>
            <a:off x="78376" y="65315"/>
            <a:ext cx="1271752" cy="806029"/>
          </a:xfrm>
          <a:prstGeom prst="rect">
            <a:avLst/>
          </a:prstGeom>
        </p:spPr>
      </p:pic>
      <p:pic>
        <p:nvPicPr>
          <p:cNvPr id="11" name="Picture 10" descr="Program Kampus Merdeka – Universitas Kristen Maranatha"/>
          <p:cNvPicPr>
            <a:picLocks noChangeAspect="1" noChangeArrowheads="1"/>
          </p:cNvPicPr>
          <p:nvPr/>
        </p:nvPicPr>
        <p:blipFill>
          <a:blip r:embed="rId3" cstate="print"/>
          <a:srcRect/>
          <a:stretch>
            <a:fillRect/>
          </a:stretch>
        </p:blipFill>
        <p:spPr bwMode="auto">
          <a:xfrm>
            <a:off x="1024306" y="152250"/>
            <a:ext cx="1096865" cy="617613"/>
          </a:xfrm>
          <a:prstGeom prst="rect">
            <a:avLst/>
          </a:prstGeom>
          <a:noFill/>
        </p:spPr>
      </p:pic>
      <p:pic>
        <p:nvPicPr>
          <p:cNvPr id="12" name="Picture 11" descr="fkip unila.png"/>
          <p:cNvPicPr>
            <a:picLocks noChangeAspect="1"/>
          </p:cNvPicPr>
          <p:nvPr/>
        </p:nvPicPr>
        <p:blipFill>
          <a:blip r:embed="rId4"/>
          <a:stretch>
            <a:fillRect/>
          </a:stretch>
        </p:blipFill>
        <p:spPr>
          <a:xfrm>
            <a:off x="11468633" y="78376"/>
            <a:ext cx="640638" cy="640638"/>
          </a:xfrm>
          <a:prstGeom prst="rect">
            <a:avLst/>
          </a:prstGeom>
        </p:spPr>
      </p:pic>
      <p:sp>
        <p:nvSpPr>
          <p:cNvPr id="10242" name="AutoShape 2" descr="FISIKA MENYENANGKAN: 2017"/>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4" name="AutoShape 4" descr="KAKTUS.COM: Hukum Gaus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5" name="TextBox 14"/>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pic>
        <p:nvPicPr>
          <p:cNvPr id="29698" name="Picture 2"/>
          <p:cNvPicPr>
            <a:picLocks noChangeAspect="1" noChangeArrowheads="1"/>
          </p:cNvPicPr>
          <p:nvPr/>
        </p:nvPicPr>
        <p:blipFill>
          <a:blip r:embed="rId5"/>
          <a:srcRect l="14058" t="20295" r="27071" b="30944"/>
          <a:stretch>
            <a:fillRect/>
          </a:stretch>
        </p:blipFill>
        <p:spPr bwMode="auto">
          <a:xfrm>
            <a:off x="339633" y="1815737"/>
            <a:ext cx="5408024" cy="4389120"/>
          </a:xfrm>
          <a:prstGeom prst="rect">
            <a:avLst/>
          </a:prstGeom>
          <a:noFill/>
          <a:ln w="9525">
            <a:noFill/>
            <a:miter lim="800000"/>
            <a:headEnd/>
            <a:tailEnd/>
          </a:ln>
          <a:effectLst/>
        </p:spPr>
      </p:pic>
      <p:pic>
        <p:nvPicPr>
          <p:cNvPr id="29699" name="Picture 3"/>
          <p:cNvPicPr>
            <a:picLocks noChangeAspect="1" noChangeArrowheads="1"/>
          </p:cNvPicPr>
          <p:nvPr/>
        </p:nvPicPr>
        <p:blipFill>
          <a:blip r:embed="rId6"/>
          <a:srcRect l="14115" t="20129" r="32216" b="20002"/>
          <a:stretch>
            <a:fillRect/>
          </a:stretch>
        </p:blipFill>
        <p:spPr bwMode="auto">
          <a:xfrm>
            <a:off x="5917474" y="1815739"/>
            <a:ext cx="5381897" cy="4362992"/>
          </a:xfrm>
          <a:prstGeom prst="rect">
            <a:avLst/>
          </a:prstGeom>
          <a:noFill/>
          <a:ln w="9525">
            <a:noFill/>
            <a:miter lim="800000"/>
            <a:headEnd/>
            <a:tailEnd/>
          </a:ln>
          <a:effectLst/>
        </p:spPr>
      </p:pic>
    </p:spTree>
    <p:extLst>
      <p:ext uri="{BB962C8B-B14F-4D97-AF65-F5344CB8AC3E}">
        <p14:creationId xmlns:p14="http://schemas.microsoft.com/office/powerpoint/2010/main" xmlns="" val="4095236338"/>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T E R M O D I N A M I K A</a:t>
            </a:r>
            <a:endParaRPr lang="en-US"/>
          </a:p>
        </p:txBody>
      </p:sp>
      <p:pic>
        <p:nvPicPr>
          <p:cNvPr id="6" name="Picture 5" descr="download.png"/>
          <p:cNvPicPr>
            <a:picLocks noChangeAspect="1"/>
          </p:cNvPicPr>
          <p:nvPr/>
        </p:nvPicPr>
        <p:blipFill>
          <a:blip r:embed="rId2"/>
          <a:stretch>
            <a:fillRect/>
          </a:stretch>
        </p:blipFill>
        <p:spPr>
          <a:xfrm>
            <a:off x="78376" y="65315"/>
            <a:ext cx="1271752" cy="806029"/>
          </a:xfrm>
          <a:prstGeom prst="rect">
            <a:avLst/>
          </a:prstGeom>
        </p:spPr>
      </p:pic>
      <p:pic>
        <p:nvPicPr>
          <p:cNvPr id="7" name="Picture 6" descr="Program Kampus Merdeka – Universitas Kristen Maranatha"/>
          <p:cNvPicPr>
            <a:picLocks noChangeAspect="1" noChangeArrowheads="1"/>
          </p:cNvPicPr>
          <p:nvPr/>
        </p:nvPicPr>
        <p:blipFill>
          <a:blip r:embed="rId3" cstate="print"/>
          <a:srcRect/>
          <a:stretch>
            <a:fillRect/>
          </a:stretch>
        </p:blipFill>
        <p:spPr bwMode="auto">
          <a:xfrm>
            <a:off x="1024306" y="152250"/>
            <a:ext cx="1096865" cy="617613"/>
          </a:xfrm>
          <a:prstGeom prst="rect">
            <a:avLst/>
          </a:prstGeom>
          <a:noFill/>
        </p:spPr>
      </p:pic>
      <p:pic>
        <p:nvPicPr>
          <p:cNvPr id="9" name="Picture 8" descr="fkip unila.png"/>
          <p:cNvPicPr>
            <a:picLocks noChangeAspect="1"/>
          </p:cNvPicPr>
          <p:nvPr/>
        </p:nvPicPr>
        <p:blipFill>
          <a:blip r:embed="rId4"/>
          <a:stretch>
            <a:fillRect/>
          </a:stretch>
        </p:blipFill>
        <p:spPr>
          <a:xfrm>
            <a:off x="11468633" y="78376"/>
            <a:ext cx="640638" cy="640638"/>
          </a:xfrm>
          <a:prstGeom prst="rect">
            <a:avLst/>
          </a:prstGeom>
        </p:spPr>
      </p:pic>
      <p:pic>
        <p:nvPicPr>
          <p:cNvPr id="1026" name="Picture 2" descr="Thanl You For Your Attention GIFs | Tenor"/>
          <p:cNvPicPr>
            <a:picLocks noChangeAspect="1" noChangeArrowheads="1" noCrop="1"/>
          </p:cNvPicPr>
          <p:nvPr/>
        </p:nvPicPr>
        <p:blipFill>
          <a:blip r:embed="rId5"/>
          <a:srcRect/>
          <a:stretch>
            <a:fillRect/>
          </a:stretch>
        </p:blipFill>
        <p:spPr bwMode="auto">
          <a:xfrm>
            <a:off x="1998617" y="1767254"/>
            <a:ext cx="7707085" cy="4568232"/>
          </a:xfrm>
          <a:prstGeom prst="rect">
            <a:avLst/>
          </a:prstGeom>
          <a:noFill/>
        </p:spPr>
      </p:pic>
      <p:sp>
        <p:nvSpPr>
          <p:cNvPr id="8" name="TextBox 7"/>
          <p:cNvSpPr txBox="1"/>
          <p:nvPr/>
        </p:nvSpPr>
        <p:spPr>
          <a:xfrm>
            <a:off x="9383486" y="6488668"/>
            <a:ext cx="2808514" cy="369332"/>
          </a:xfrm>
          <a:prstGeom prst="rect">
            <a:avLst/>
          </a:prstGeom>
          <a:solidFill>
            <a:schemeClr val="accent1">
              <a:lumMod val="60000"/>
              <a:lumOff val="40000"/>
            </a:schemeClr>
          </a:solidFill>
        </p:spPr>
        <p:txBody>
          <a:bodyPr wrap="square" rtlCol="0">
            <a:spAutoFit/>
          </a:bodyPr>
          <a:lstStyle/>
          <a:p>
            <a:pPr algn="ctr"/>
            <a:r>
              <a:rPr lang="id-ID" smtClean="0"/>
              <a:t> </a:t>
            </a:r>
            <a:r>
              <a:rPr lang="id-ID" smtClean="0"/>
              <a:t>E L E K T R O D I N A M I K A</a:t>
            </a:r>
            <a:endParaRPr lang="en-US"/>
          </a:p>
        </p:txBody>
      </p:sp>
    </p:spTree>
    <p:extLst>
      <p:ext uri="{BB962C8B-B14F-4D97-AF65-F5344CB8AC3E}">
        <p14:creationId xmlns:p14="http://schemas.microsoft.com/office/powerpoint/2010/main" xmlns="" val="3590425965"/>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6171</TotalTime>
  <Words>636</Words>
  <Application>Microsoft Office PowerPoint</Application>
  <PresentationFormat>Custom</PresentationFormat>
  <Paragraphs>47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Fluks Listrik</vt:lpstr>
      <vt:lpstr>Hukum Gauss</vt:lpstr>
      <vt:lpstr>Cangkang Bola Bermuatan</vt:lpstr>
      <vt:lpstr>E Pada Permukaan Konduktor</vt:lpstr>
      <vt:lpstr>Hukum Gauss</vt:lpstr>
      <vt:lpstr>Hukum Gauss</vt:lpstr>
      <vt:lpstr>Hukum Gauss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User</cp:lastModifiedBy>
  <cp:revision>91</cp:revision>
  <dcterms:created xsi:type="dcterms:W3CDTF">2018-02-24T14:41:55Z</dcterms:created>
  <dcterms:modified xsi:type="dcterms:W3CDTF">2022-06-28T15:08:18Z</dcterms:modified>
</cp:coreProperties>
</file>