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8"/>
  </p:notesMasterIdLst>
  <p:sldIdLst>
    <p:sldId id="258" r:id="rId2"/>
    <p:sldId id="260" r:id="rId3"/>
    <p:sldId id="261" r:id="rId4"/>
    <p:sldId id="262" r:id="rId5"/>
    <p:sldId id="264" r:id="rId6"/>
    <p:sldId id="266" r:id="rId7"/>
    <p:sldId id="263" r:id="rId8"/>
    <p:sldId id="268" r:id="rId9"/>
    <p:sldId id="270" r:id="rId10"/>
    <p:sldId id="271" r:id="rId11"/>
    <p:sldId id="275" r:id="rId12"/>
    <p:sldId id="276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5A9A0-3EA8-427A-9624-1BCEFF0FC836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9B9D2-C99A-43A0-A6B1-7C7D87982AB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B9D2-C99A-43A0-A6B1-7C7D87982AB9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73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05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9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862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3299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37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961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394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176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0D98AA-004F-437F-AAFF-C8C14A47E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23489"/>
      </p:ext>
    </p:extLst>
  </p:cSld>
  <p:clrMapOvr>
    <a:masterClrMapping/>
  </p:clrMapOvr>
  <p:transition spd="slow" advTm="10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996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14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692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6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27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400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22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533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356B02-1951-44C5-B540-D653EE23CA75}" type="datetimeFigureOut">
              <a:rPr lang="id-ID" smtClean="0"/>
              <a:pPr/>
              <a:t>28/06/2022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D911CB-1992-4362-A78D-339555A11AB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571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2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2834" y="466182"/>
            <a:ext cx="6918325" cy="2181220"/>
          </a:xfrm>
        </p:spPr>
        <p:txBody>
          <a:bodyPr>
            <a:normAutofit/>
          </a:bodyPr>
          <a:lstStyle/>
          <a:p>
            <a:pPr algn="ctr"/>
            <a:br>
              <a:rPr lang="id-ID" sz="3200" b="1" i="1" dirty="0">
                <a:latin typeface="Baskerville Old Face" pitchFamily="18" charset="0"/>
              </a:rPr>
            </a:br>
            <a:br>
              <a:rPr lang="id-ID" sz="3200" b="1" i="1">
                <a:latin typeface="Baskerville Old Face" pitchFamily="18" charset="0"/>
              </a:rPr>
            </a:br>
            <a:r>
              <a:rPr lang="en-US" sz="3200" b="1" i="1">
                <a:latin typeface="Baskerville Old Face" pitchFamily="18" charset="0"/>
              </a:rPr>
              <a:t>Tugas Akhir Elektrodinamika</a:t>
            </a:r>
            <a:endParaRPr lang="en-US" sz="3200" b="1" i="1" dirty="0">
              <a:latin typeface="Baskerville Old Face" pitchFamily="18" charset="0"/>
            </a:endParaRP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1201733" y="1764838"/>
            <a:ext cx="6740525" cy="51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3600" dirty="0" err="1">
                <a:latin typeface="Comic Sans MS" pitchFamily="66" charset="0"/>
              </a:rPr>
              <a:t>Hukum</a:t>
            </a:r>
            <a:r>
              <a:rPr lang="en-US" sz="3600" dirty="0">
                <a:latin typeface="Comic Sans MS" pitchFamily="66" charset="0"/>
              </a:rPr>
              <a:t> Gauss</a:t>
            </a:r>
            <a:r>
              <a:rPr lang="id-ID" sz="3600" dirty="0">
                <a:latin typeface="Comic Sans MS" pitchFamily="66" charset="0"/>
              </a:rPr>
              <a:t> (Gauss’ Law)</a:t>
            </a:r>
            <a:endParaRPr lang="en-US" sz="3600" dirty="0">
              <a:latin typeface="Comic Sans MS" pitchFamily="66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357932" y="3212976"/>
            <a:ext cx="4428132" cy="2088232"/>
            <a:chOff x="480" y="3465"/>
            <a:chExt cx="1275" cy="651"/>
          </a:xfrm>
        </p:grpSpPr>
        <p:sp>
          <p:nvSpPr>
            <p:cNvPr id="140307" name="Text Box 19"/>
            <p:cNvSpPr txBox="1">
              <a:spLocks noChangeArrowheads="1"/>
            </p:cNvSpPr>
            <p:nvPr/>
          </p:nvSpPr>
          <p:spPr bwMode="auto">
            <a:xfrm>
              <a:off x="480" y="3465"/>
              <a:ext cx="1275" cy="651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Oleh</a:t>
              </a:r>
            </a:p>
            <a:p>
              <a:pPr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Munadhirotul Azizah</a:t>
              </a:r>
            </a:p>
            <a:p>
              <a:pPr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(2123022001)</a:t>
              </a: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Program Studi Magister Pendidikan Fisika</a:t>
              </a:r>
            </a:p>
            <a:p>
              <a:pPr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Universitas Lampung</a:t>
              </a:r>
              <a:endParaRPr lang="ro-RO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312" name="Freeform 24"/>
            <p:cNvSpPr>
              <a:spLocks/>
            </p:cNvSpPr>
            <p:nvPr/>
          </p:nvSpPr>
          <p:spPr bwMode="auto">
            <a:xfrm>
              <a:off x="912" y="3936"/>
              <a:ext cx="96" cy="112"/>
            </a:xfrm>
            <a:custGeom>
              <a:avLst/>
              <a:gdLst/>
              <a:ahLst/>
              <a:cxnLst>
                <a:cxn ang="0">
                  <a:pos x="96" y="8"/>
                </a:cxn>
                <a:cxn ang="0">
                  <a:pos x="48" y="8"/>
                </a:cxn>
                <a:cxn ang="0">
                  <a:pos x="0" y="56"/>
                </a:cxn>
                <a:cxn ang="0">
                  <a:pos x="48" y="104"/>
                </a:cxn>
                <a:cxn ang="0">
                  <a:pos x="96" y="104"/>
                </a:cxn>
              </a:cxnLst>
              <a:rect l="0" t="0" r="r" b="b"/>
              <a:pathLst>
                <a:path w="96" h="112">
                  <a:moveTo>
                    <a:pt x="96" y="8"/>
                  </a:moveTo>
                  <a:cubicBezTo>
                    <a:pt x="80" y="4"/>
                    <a:pt x="64" y="0"/>
                    <a:pt x="48" y="8"/>
                  </a:cubicBezTo>
                  <a:cubicBezTo>
                    <a:pt x="32" y="16"/>
                    <a:pt x="0" y="40"/>
                    <a:pt x="0" y="56"/>
                  </a:cubicBezTo>
                  <a:cubicBezTo>
                    <a:pt x="0" y="72"/>
                    <a:pt x="32" y="96"/>
                    <a:pt x="48" y="104"/>
                  </a:cubicBezTo>
                  <a:cubicBezTo>
                    <a:pt x="64" y="112"/>
                    <a:pt x="80" y="108"/>
                    <a:pt x="96" y="104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Line 2"/>
          <p:cNvSpPr>
            <a:spLocks noChangeShapeType="1"/>
          </p:cNvSpPr>
          <p:nvPr/>
        </p:nvSpPr>
        <p:spPr bwMode="auto">
          <a:xfrm>
            <a:off x="6858000" y="3276600"/>
            <a:ext cx="0" cy="2743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17091" name="Line 3"/>
          <p:cNvSpPr>
            <a:spLocks noChangeShapeType="1"/>
          </p:cNvSpPr>
          <p:nvPr/>
        </p:nvSpPr>
        <p:spPr bwMode="auto">
          <a:xfrm>
            <a:off x="5638800" y="4648200"/>
            <a:ext cx="2362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>
            <a:off x="5943600" y="3733800"/>
            <a:ext cx="1828800" cy="182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17093" name="Line 5"/>
          <p:cNvSpPr>
            <a:spLocks noChangeShapeType="1"/>
          </p:cNvSpPr>
          <p:nvPr/>
        </p:nvSpPr>
        <p:spPr bwMode="auto">
          <a:xfrm flipH="1">
            <a:off x="6096000" y="3733800"/>
            <a:ext cx="1676400" cy="1676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17094" name="Oval 6"/>
          <p:cNvSpPr>
            <a:spLocks noChangeArrowheads="1"/>
          </p:cNvSpPr>
          <p:nvPr/>
        </p:nvSpPr>
        <p:spPr bwMode="auto">
          <a:xfrm>
            <a:off x="6248400" y="3886200"/>
            <a:ext cx="1371600" cy="1371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title"/>
          </p:nvPr>
        </p:nvSpPr>
        <p:spPr>
          <a:xfrm>
            <a:off x="490537" y="424309"/>
            <a:ext cx="8162925" cy="771525"/>
          </a:xfrm>
        </p:spPr>
        <p:txBody>
          <a:bodyPr/>
          <a:lstStyle/>
          <a:p>
            <a:r>
              <a:rPr lang="en-US" sz="4000" dirty="0" err="1"/>
              <a:t>Muatan</a:t>
            </a:r>
            <a:r>
              <a:rPr lang="en-US" sz="4000" dirty="0"/>
              <a:t> </a:t>
            </a:r>
            <a:r>
              <a:rPr lang="en-US" sz="4000" dirty="0" err="1"/>
              <a:t>garis</a:t>
            </a:r>
            <a:r>
              <a:rPr lang="en-US" sz="4000" dirty="0"/>
              <a:t> (</a:t>
            </a:r>
            <a:r>
              <a:rPr lang="id-ID" sz="4000" dirty="0"/>
              <a:t>silinder</a:t>
            </a:r>
            <a:r>
              <a:rPr lang="en-US" sz="4000" dirty="0"/>
              <a:t>)</a:t>
            </a:r>
          </a:p>
        </p:txBody>
      </p:sp>
      <p:sp>
        <p:nvSpPr>
          <p:cNvPr id="217096" name="Rectangle 8"/>
          <p:cNvSpPr>
            <a:spLocks noGrp="1" noChangeArrowheads="1"/>
          </p:cNvSpPr>
          <p:nvPr>
            <p:ph idx="1"/>
          </p:nvPr>
        </p:nvSpPr>
        <p:spPr>
          <a:xfrm>
            <a:off x="1004357" y="1415210"/>
            <a:ext cx="6798736" cy="3444997"/>
          </a:xfrm>
          <a:noFill/>
          <a:ln/>
        </p:spPr>
        <p:txBody>
          <a:bodyPr/>
          <a:lstStyle/>
          <a:p>
            <a:r>
              <a:rPr lang="en-US" sz="2800" dirty="0" err="1"/>
              <a:t>Pilih</a:t>
            </a:r>
            <a:r>
              <a:rPr lang="en-US" sz="2800" dirty="0"/>
              <a:t> </a:t>
            </a:r>
            <a:r>
              <a:rPr lang="en-US" sz="2800" dirty="0" err="1"/>
              <a:t>silinder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permukaan</a:t>
            </a:r>
            <a:r>
              <a:rPr lang="en-US" sz="2800" dirty="0"/>
              <a:t> </a:t>
            </a:r>
            <a:r>
              <a:rPr lang="en-US" sz="2800" dirty="0" err="1"/>
              <a:t>tertutup</a:t>
            </a:r>
            <a:r>
              <a:rPr lang="en-US" sz="2800" dirty="0"/>
              <a:t> Gauss.</a:t>
            </a:r>
          </a:p>
          <a:p>
            <a:r>
              <a:rPr lang="en-US" sz="2800" dirty="0"/>
              <a:t>Medan </a:t>
            </a:r>
            <a:r>
              <a:rPr lang="en-US" sz="2800" dirty="0" err="1"/>
              <a:t>listrik</a:t>
            </a:r>
            <a:r>
              <a:rPr lang="en-US" sz="2800" dirty="0"/>
              <a:t> </a:t>
            </a:r>
            <a:r>
              <a:rPr lang="en-US" sz="2800" dirty="0" err="1"/>
              <a:t>tegak</a:t>
            </a:r>
            <a:r>
              <a:rPr lang="en-US" sz="2800" dirty="0"/>
              <a:t> </a:t>
            </a:r>
            <a:r>
              <a:rPr lang="en-US" sz="2800" dirty="0" err="1"/>
              <a:t>lurus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dinding</a:t>
            </a:r>
            <a:r>
              <a:rPr lang="en-US" sz="2800" dirty="0"/>
              <a:t> </a:t>
            </a:r>
            <a:r>
              <a:rPr lang="en-US" sz="2800" dirty="0" err="1"/>
              <a:t>silinder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sejajar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masing-masing</a:t>
            </a:r>
            <a:r>
              <a:rPr lang="en-US" sz="2800" dirty="0"/>
              <a:t> </a:t>
            </a:r>
            <a:r>
              <a:rPr lang="en-US" sz="2800" dirty="0" err="1"/>
              <a:t>ujung</a:t>
            </a:r>
            <a:r>
              <a:rPr lang="en-US" sz="2800" dirty="0"/>
              <a:t>. </a:t>
            </a:r>
            <a:endParaRPr lang="id-ID" sz="2800" dirty="0"/>
          </a:p>
          <a:p>
            <a:endParaRPr lang="en-US" sz="2800" dirty="0"/>
          </a:p>
        </p:txBody>
      </p:sp>
      <p:sp>
        <p:nvSpPr>
          <p:cNvPr id="217097" name="Oval 9"/>
          <p:cNvSpPr>
            <a:spLocks noChangeArrowheads="1"/>
          </p:cNvSpPr>
          <p:nvPr/>
        </p:nvSpPr>
        <p:spPr bwMode="auto">
          <a:xfrm>
            <a:off x="5486400" y="4648200"/>
            <a:ext cx="1371600" cy="1371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17098" name="Line 10"/>
          <p:cNvSpPr>
            <a:spLocks noChangeShapeType="1"/>
          </p:cNvSpPr>
          <p:nvPr/>
        </p:nvSpPr>
        <p:spPr bwMode="auto">
          <a:xfrm flipV="1">
            <a:off x="6248400" y="44958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17099" name="Oval 11"/>
          <p:cNvSpPr>
            <a:spLocks noChangeArrowheads="1"/>
          </p:cNvSpPr>
          <p:nvPr/>
        </p:nvSpPr>
        <p:spPr bwMode="auto">
          <a:xfrm>
            <a:off x="60198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005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id-ID"/>
          </a:p>
        </p:txBody>
      </p:sp>
      <p:graphicFrame>
        <p:nvGraphicFramePr>
          <p:cNvPr id="217101" name="Object 13"/>
          <p:cNvGraphicFramePr>
            <a:graphicFrameLocks noChangeAspect="1"/>
          </p:cNvGraphicFramePr>
          <p:nvPr/>
        </p:nvGraphicFramePr>
        <p:xfrm>
          <a:off x="971550" y="3429000"/>
          <a:ext cx="27876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431640" progId="Equation.3">
                  <p:embed/>
                </p:oleObj>
              </mc:Choice>
              <mc:Fallback>
                <p:oleObj name="Equation" r:id="rId2" imgW="9270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429000"/>
                        <a:ext cx="2787650" cy="129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02" name="Object 14"/>
          <p:cNvGraphicFramePr>
            <a:graphicFrameLocks noChangeAspect="1"/>
          </p:cNvGraphicFramePr>
          <p:nvPr/>
        </p:nvGraphicFramePr>
        <p:xfrm>
          <a:off x="1116013" y="4652963"/>
          <a:ext cx="393223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393480" progId="Equation.3">
                  <p:embed/>
                </p:oleObj>
              </mc:Choice>
              <mc:Fallback>
                <p:oleObj name="Equation" r:id="rId4" imgW="13078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652963"/>
                        <a:ext cx="3932237" cy="117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103" name="Line 15"/>
          <p:cNvSpPr>
            <a:spLocks noChangeShapeType="1"/>
          </p:cNvSpPr>
          <p:nvPr/>
        </p:nvSpPr>
        <p:spPr bwMode="auto">
          <a:xfrm flipV="1">
            <a:off x="5715000" y="39624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17104" name="Line 16"/>
          <p:cNvSpPr>
            <a:spLocks noChangeShapeType="1"/>
          </p:cNvSpPr>
          <p:nvPr/>
        </p:nvSpPr>
        <p:spPr bwMode="auto">
          <a:xfrm flipV="1">
            <a:off x="6629400" y="50292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Font typeface="Wingdings" pitchFamily="2" charset="2"/>
              <a:buChar char="q"/>
            </a:pPr>
            <a:r>
              <a:rPr lang="en-US" sz="2400" dirty="0">
                <a:solidFill>
                  <a:schemeClr val="tx2"/>
                </a:solidFill>
              </a:rPr>
              <a:t> SIMETRI BIDANG DATAR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95536" y="589463"/>
            <a:ext cx="810039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 dirty="0" err="1">
                <a:latin typeface="Times New Roman" pitchFamily="18" charset="0"/>
              </a:rPr>
              <a:t>Misalkan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terdapat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muatan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bidang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tak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hingga</a:t>
            </a:r>
            <a:r>
              <a:rPr lang="en-US" sz="2000" dirty="0">
                <a:latin typeface="Times New Roman" pitchFamily="18" charset="0"/>
              </a:rPr>
              <a:t> (non </a:t>
            </a:r>
            <a:r>
              <a:rPr lang="en-US" sz="2000" dirty="0" err="1">
                <a:latin typeface="Times New Roman" pitchFamily="18" charset="0"/>
              </a:rPr>
              <a:t>konduktor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rapat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muatan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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Dipilih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permukaan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Gauss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berupa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silinder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dengan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luas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tutup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kiri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dan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kanan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sebesar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A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sym typeface="Symbol" pitchFamily="18" charset="2"/>
              </a:rPr>
              <a:t>Medan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listrik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seragam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di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kiri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dan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kanan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bidang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yang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arahnya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keluar</a:t>
            </a:r>
            <a:endParaRPr lang="en-US" sz="2000" dirty="0">
              <a:latin typeface="Times New Roman" pitchFamily="18" charset="0"/>
              <a:sym typeface="Symbol" pitchFamily="18" charset="2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Tidak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ada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fluks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yang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menembus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selimut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silinder</a:t>
            </a:r>
            <a:endParaRPr lang="en-US" sz="2000" dirty="0">
              <a:latin typeface="Times New Roman" pitchFamily="18" charset="0"/>
              <a:sym typeface="Symbol" pitchFamily="18" charset="2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sym typeface="Symbol" pitchFamily="18" charset="2"/>
              </a:rPr>
              <a:t>Dari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hukum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Gauss </a:t>
            </a:r>
            <a:r>
              <a:rPr lang="en-US" sz="2000" dirty="0" err="1">
                <a:latin typeface="Times New Roman" pitchFamily="18" charset="0"/>
                <a:sym typeface="Symbol" pitchFamily="18" charset="2"/>
              </a:rPr>
              <a:t>diperoleh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:</a:t>
            </a: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36012"/>
              </p:ext>
            </p:extLst>
          </p:nvPr>
        </p:nvGraphicFramePr>
        <p:xfrm>
          <a:off x="827584" y="3429001"/>
          <a:ext cx="2592288" cy="2589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680" imgH="1777680" progId="Equation.3">
                  <p:embed/>
                </p:oleObj>
              </mc:Choice>
              <mc:Fallback>
                <p:oleObj name="Equation" r:id="rId2" imgW="1777680" imgH="1777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429001"/>
                        <a:ext cx="2592288" cy="2589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7" name="Picture 7" descr="gauss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2028" y="3597374"/>
            <a:ext cx="4391744" cy="2252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08708" y="516286"/>
            <a:ext cx="7974184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 err="1">
                <a:latin typeface="Times New Roman" pitchFamily="18" charset="0"/>
              </a:rPr>
              <a:t>Contoh</a:t>
            </a:r>
            <a:r>
              <a:rPr lang="en-US" sz="2000" u="sng" dirty="0">
                <a:latin typeface="Times New Roman" pitchFamily="18" charset="0"/>
              </a:rPr>
              <a:t> </a:t>
            </a:r>
            <a:r>
              <a:rPr lang="en-US" sz="2000" u="sng" dirty="0" err="1">
                <a:latin typeface="Times New Roman" pitchFamily="18" charset="0"/>
              </a:rPr>
              <a:t>Soal</a:t>
            </a:r>
            <a:r>
              <a:rPr lang="en-US" sz="2000" u="sng" dirty="0">
                <a:latin typeface="Times New Roman" pitchFamily="18" charset="0"/>
              </a:rPr>
              <a:t> </a:t>
            </a:r>
            <a:r>
              <a:rPr lang="id-ID" sz="2000" u="sng" dirty="0">
                <a:latin typeface="Times New Roman" pitchFamily="18" charset="0"/>
              </a:rPr>
              <a:t>1</a:t>
            </a:r>
            <a:r>
              <a:rPr lang="en-US" sz="2000" u="sng" dirty="0">
                <a:latin typeface="Times New Roman" pitchFamily="18" charset="0"/>
              </a:rPr>
              <a:t>.1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gambar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bawah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ditunjukkan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tiga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buah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plastik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bermuatan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sebuah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koin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netral</a:t>
            </a:r>
            <a:r>
              <a:rPr lang="en-US" sz="2000" dirty="0">
                <a:latin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</a:rPr>
              <a:t>tidak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bermuatan</a:t>
            </a:r>
            <a:r>
              <a:rPr lang="en-US" sz="2000" dirty="0">
                <a:latin typeface="Times New Roman" pitchFamily="18" charset="0"/>
              </a:rPr>
              <a:t>). q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 = 3.1 </a:t>
            </a:r>
            <a:r>
              <a:rPr lang="en-US" sz="2000" dirty="0" err="1">
                <a:latin typeface="Times New Roman" pitchFamily="18" charset="0"/>
              </a:rPr>
              <a:t>nC</a:t>
            </a:r>
            <a:r>
              <a:rPr lang="en-US" sz="2000" dirty="0">
                <a:latin typeface="Times New Roman" pitchFamily="18" charset="0"/>
              </a:rPr>
              <a:t>, q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 = -5.9 </a:t>
            </a:r>
            <a:r>
              <a:rPr lang="en-US" sz="2000" dirty="0" err="1">
                <a:latin typeface="Times New Roman" pitchFamily="18" charset="0"/>
              </a:rPr>
              <a:t>nC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</a:rPr>
              <a:t> q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 = -3.1 </a:t>
            </a:r>
            <a:r>
              <a:rPr lang="en-US" sz="2000" dirty="0" err="1">
                <a:latin typeface="Times New Roman" pitchFamily="18" charset="0"/>
              </a:rPr>
              <a:t>nC</a:t>
            </a:r>
            <a:r>
              <a:rPr lang="en-US" sz="2000" dirty="0">
                <a:latin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</a:rPr>
              <a:t>Tentukan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jumlah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fluks</a:t>
            </a:r>
            <a:r>
              <a:rPr lang="en-US" sz="2000" dirty="0">
                <a:latin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</a:rPr>
              <a:t>menembus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permukaan</a:t>
            </a:r>
            <a:r>
              <a:rPr lang="en-US" sz="2000" dirty="0">
                <a:latin typeface="Times New Roman" pitchFamily="18" charset="0"/>
              </a:rPr>
              <a:t> S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</a:rPr>
              <a:t> S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94037" y="2248354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latin typeface="Times New Roman" pitchFamily="18" charset="0"/>
              </a:rPr>
              <a:t>Jawab</a:t>
            </a:r>
            <a:r>
              <a:rPr lang="en-US">
                <a:latin typeface="Times New Roman" pitchFamily="18" charset="0"/>
              </a:rPr>
              <a:t> :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52400" y="2133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 sz="2400">
              <a:latin typeface="Times New Roman" pitchFamily="18" charset="0"/>
            </a:endParaRPr>
          </a:p>
        </p:txBody>
      </p:sp>
      <p:graphicFrame>
        <p:nvGraphicFramePr>
          <p:cNvPr id="348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952067"/>
              </p:ext>
            </p:extLst>
          </p:nvPr>
        </p:nvGraphicFramePr>
        <p:xfrm>
          <a:off x="736506" y="2952507"/>
          <a:ext cx="4555574" cy="145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16040" imgH="1091880" progId="Equation.3">
                  <p:embed/>
                </p:oleObj>
              </mc:Choice>
              <mc:Fallback>
                <p:oleObj name="Equation" r:id="rId2" imgW="3416040" imgH="1091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506" y="2952507"/>
                        <a:ext cx="4555574" cy="1455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7" name="Picture 11" descr="gauss 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3284984"/>
            <a:ext cx="2789987" cy="2419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81758" y="574676"/>
            <a:ext cx="834536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 anchor="ctr"/>
          <a:lstStyle/>
          <a:p>
            <a:pPr>
              <a:spcBef>
                <a:spcPct val="50000"/>
              </a:spcBef>
            </a:pPr>
            <a:endParaRPr lang="id-ID" sz="4400" u="sng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u="sng" dirty="0" err="1">
                <a:latin typeface="Times New Roman" pitchFamily="18" charset="0"/>
              </a:rPr>
              <a:t>Contoh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Soal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id-ID" sz="2400" u="sng" dirty="0">
                <a:latin typeface="Times New Roman" pitchFamily="18" charset="0"/>
              </a:rPr>
              <a:t>1</a:t>
            </a:r>
            <a:r>
              <a:rPr lang="en-US" sz="2400" u="sng" dirty="0">
                <a:latin typeface="Times New Roman" pitchFamily="18" charset="0"/>
              </a:rPr>
              <a:t>.</a:t>
            </a:r>
            <a:r>
              <a:rPr lang="id-ID" sz="2400" u="sng" dirty="0">
                <a:latin typeface="Times New Roman" pitchFamily="18" charset="0"/>
              </a:rPr>
              <a:t>2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56089" y="2057400"/>
            <a:ext cx="8500696" cy="4495800"/>
          </a:xfrm>
        </p:spPr>
        <p:txBody>
          <a:bodyPr>
            <a:normAutofit/>
          </a:bodyPr>
          <a:lstStyle/>
          <a:p>
            <a:pPr marL="509907" indent="-509907" defTabSz="868954" eaLnBrk="1">
              <a:lnSpc>
                <a:spcPct val="80000"/>
              </a:lnSpc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  <a:tabLst>
                <a:tab pos="1018306" algn="l"/>
              </a:tabLst>
              <a:defRPr/>
            </a:pPr>
            <a:r>
              <a:rPr lang="id-ID" sz="2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Selembar kertas yang luasnya 0,250 m</a:t>
            </a:r>
            <a:r>
              <a:rPr lang="id-ID" sz="28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</a:t>
            </a:r>
            <a:r>
              <a:rPr lang="id-ID" sz="2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diorientasikan sehingga normal ke lembar itu membentuk sudut sebesar 60</a:t>
            </a:r>
            <a:r>
              <a:rPr lang="id-ID" sz="28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</a:t>
            </a:r>
            <a:r>
              <a:rPr lang="id-ID" sz="2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terhadap sebuah medan listrik homogen yang besarnya 14 N/C.</a:t>
            </a:r>
          </a:p>
          <a:p>
            <a:pPr marL="509907" indent="-509907" defTabSz="868954" eaLnBrk="1">
              <a:lnSpc>
                <a:spcPct val="80000"/>
              </a:lnSpc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None/>
              <a:tabLst>
                <a:tab pos="1018306" algn="l"/>
              </a:tabLst>
              <a:defRPr/>
            </a:pPr>
            <a:r>
              <a:rPr lang="id-ID" sz="2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	a) Carilah besar fluks listrik yang melalui lembar itu.</a:t>
            </a:r>
          </a:p>
          <a:p>
            <a:pPr marL="509907" indent="-509907" defTabSz="868954" eaLnBrk="1">
              <a:lnSpc>
                <a:spcPct val="80000"/>
              </a:lnSpc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None/>
              <a:tabLst>
                <a:tab pos="1018306" algn="l"/>
              </a:tabLst>
              <a:defRPr/>
            </a:pPr>
            <a:r>
              <a:rPr lang="id-ID" sz="2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	b) Apakah jawaban a) tergantung bentuk lembar tersebut?</a:t>
            </a:r>
          </a:p>
          <a:p>
            <a:pPr marL="509907" indent="-509907" defTabSz="868954" eaLnBrk="1">
              <a:lnSpc>
                <a:spcPct val="80000"/>
              </a:lnSpc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None/>
              <a:tabLst>
                <a:tab pos="1018306" algn="l"/>
              </a:tabLst>
              <a:defRPr/>
            </a:pPr>
            <a:r>
              <a:rPr lang="id-ID" sz="2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	c) Sudut berapakah yang menghasilkan fluks paling besar dan paling kecil? </a:t>
            </a:r>
            <a:endParaRPr lang="en-US" sz="2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81758" y="574676"/>
            <a:ext cx="7677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 anchor="ctr"/>
          <a:lstStyle/>
          <a:p>
            <a:r>
              <a:rPr lang="en-US" sz="4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Penyelesaian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91661" y="2667000"/>
            <a:ext cx="8235462" cy="4191000"/>
          </a:xfrm>
        </p:spPr>
        <p:txBody>
          <a:bodyPr/>
          <a:lstStyle/>
          <a:p>
            <a:pPr marL="0" indent="0" defTabSz="868954" eaLnBrk="1">
              <a:buFont typeface="Wingdings" pitchFamily="2" charset="2"/>
              <a:buNone/>
              <a:defRPr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Diketahui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: </a:t>
            </a:r>
            <a:r>
              <a:rPr lang="id-ID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id-ID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14 N/C </a:t>
            </a:r>
            <a:r>
              <a:rPr lang="id-ID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A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id-ID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0,25 m</a:t>
            </a:r>
            <a:r>
              <a:rPr lang="id-ID" sz="20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</a:t>
            </a:r>
            <a:r>
              <a:rPr lang="id-ID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</a:t>
            </a:r>
          </a:p>
          <a:p>
            <a:pPr marL="0" indent="0" defTabSz="868954" eaLnBrk="1">
              <a:buFont typeface="Wingdings" pitchFamily="2" charset="2"/>
              <a:buNone/>
              <a:defRPr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Ditanya</a:t>
            </a:r>
            <a:r>
              <a:rPr lang="id-ID" sz="2000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a) 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</a:t>
            </a:r>
            <a:r>
              <a:rPr lang="en-US" sz="2000" i="1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d-ID" sz="2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= ?</a:t>
            </a:r>
            <a:endParaRPr lang="id-ID" sz="2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 defTabSz="868954" eaLnBrk="1">
              <a:buFont typeface="Wingdings" pitchFamily="2" charset="2"/>
              <a:buNone/>
              <a:defRPr/>
            </a:pPr>
            <a:r>
              <a:rPr lang="id-ID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		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b) </a:t>
            </a:r>
            <a:r>
              <a:rPr lang="id-ID" sz="20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Apakah 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</a:t>
            </a:r>
            <a:r>
              <a:rPr lang="en-US" sz="2000" i="1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E </a:t>
            </a:r>
            <a:r>
              <a:rPr lang="id-ID" sz="20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tergantung bentuk lembar?</a:t>
            </a:r>
          </a:p>
          <a:p>
            <a:pPr marL="0" indent="0" defTabSz="868954" eaLnBrk="1">
              <a:buFont typeface="Wingdings" pitchFamily="2" charset="2"/>
              <a:buNone/>
              <a:defRPr/>
            </a:pPr>
            <a:r>
              <a:rPr lang="id-ID" sz="20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		</a:t>
            </a:r>
            <a:r>
              <a:rPr lang="id-ID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r>
              <a:rPr lang="id-ID" sz="2000" i="1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/>
              </a:rPr>
              <a:t> </a:t>
            </a:r>
            <a:r>
              <a:rPr lang="id-ID" sz="2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/>
              </a:rPr>
              <a:t>untuk nilai 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</a:t>
            </a:r>
            <a:r>
              <a:rPr lang="en-US" sz="2000" i="1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id-ID" sz="2000" i="1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id-ID" sz="2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/>
              </a:rPr>
              <a:t>max dan minimum?</a:t>
            </a:r>
            <a:endParaRPr lang="en-US" sz="2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 algn="just" defTabSz="868954" eaLnBrk="1">
              <a:lnSpc>
                <a:spcPct val="60000"/>
              </a:lnSpc>
              <a:spcAft>
                <a:spcPts val="1330"/>
              </a:spcAft>
              <a:buFont typeface="Wingdings" pitchFamily="2" charset="2"/>
              <a:buNone/>
              <a:defRPr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Jawab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: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id-ID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</a:t>
            </a:r>
          </a:p>
          <a:p>
            <a:pPr marL="488787" indent="-488787" algn="just" defTabSz="868954" eaLnBrk="1">
              <a:spcAft>
                <a:spcPts val="57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AutoNum type="alphaLcParenR"/>
              <a:defRPr/>
            </a:pPr>
            <a:r>
              <a:rPr lang="id-ID" sz="2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764704"/>
            <a:ext cx="2780529" cy="155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5" y="4500570"/>
            <a:ext cx="67151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81758" y="574676"/>
            <a:ext cx="7677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 anchor="ctr"/>
          <a:lstStyle/>
          <a:p>
            <a:r>
              <a:rPr lang="en-US" sz="4200" b="1">
                <a:solidFill>
                  <a:srgbClr val="FFC000"/>
                </a:solidFill>
                <a:latin typeface="Verdana" pitchFamily="34" charset="0"/>
              </a:rPr>
              <a:t>Penyelesaian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6083315" cy="4010025"/>
          </a:xfrm>
        </p:spPr>
        <p:txBody>
          <a:bodyPr>
            <a:normAutofit fontScale="25000" lnSpcReduction="20000"/>
          </a:bodyPr>
          <a:lstStyle/>
          <a:p>
            <a:pPr marL="0" indent="0" defTabSz="868954" eaLnBrk="1">
              <a:spcAft>
                <a:spcPts val="570"/>
              </a:spcAft>
              <a:buFont typeface="Wingdings" pitchFamily="2" charset="2"/>
              <a:buNone/>
              <a:defRPr/>
            </a:pPr>
            <a:r>
              <a:rPr lang="en-US" sz="9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b)  </a:t>
            </a:r>
            <a:r>
              <a:rPr lang="id-ID" sz="9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Nilai </a:t>
            </a:r>
            <a:r>
              <a:rPr lang="en-US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</a:t>
            </a:r>
            <a:r>
              <a:rPr lang="en-US" sz="9600" i="1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id-ID" sz="9600" i="1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d-ID" sz="9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tidak </a:t>
            </a:r>
            <a:r>
              <a:rPr lang="en-US" sz="9600" i="1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d-ID" sz="96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tergantung bentuk lembar </a:t>
            </a:r>
            <a:endParaRPr lang="id-ID" sz="9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 defTabSz="868954" eaLnBrk="1">
              <a:spcAft>
                <a:spcPts val="570"/>
              </a:spcAft>
              <a:buFont typeface="Wingdings" pitchFamily="2" charset="2"/>
              <a:buNone/>
              <a:defRPr/>
            </a:pPr>
            <a:endParaRPr lang="id-ID" sz="9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 defTabSz="868954" eaLnBrk="1">
              <a:spcAft>
                <a:spcPts val="570"/>
              </a:spcAft>
              <a:buFont typeface="Wingdings" pitchFamily="2" charset="2"/>
              <a:buNone/>
              <a:defRPr/>
            </a:pPr>
            <a:r>
              <a:rPr lang="id-ID" sz="9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9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r>
              <a:rPr lang="id-ID" sz="9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</a:t>
            </a:r>
            <a:r>
              <a:rPr lang="en-US" sz="9600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d-ID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maksimum =</a:t>
            </a:r>
            <a:r>
              <a:rPr lang="en-US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9600" i="1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EA </a:t>
            </a:r>
            <a:r>
              <a:rPr lang="en-US" sz="9600" i="1" dirty="0" err="1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cos</a:t>
            </a:r>
            <a:r>
              <a:rPr lang="en-US" sz="9600" i="1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d-ID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id-ID" sz="96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o </a:t>
            </a:r>
            <a:r>
              <a:rPr lang="id-ID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9600" i="1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EA </a:t>
            </a:r>
            <a:endParaRPr lang="id-ID" sz="9600" i="1" dirty="0">
              <a:latin typeface="Times New Roman" pitchFamily="18" charset="0"/>
              <a:ea typeface="Verdana" pitchFamily="34" charset="0"/>
              <a:cs typeface="Times New Roman" pitchFamily="18" charset="0"/>
              <a:sym typeface="Symbol" pitchFamily="18" charset="2"/>
            </a:endParaRPr>
          </a:p>
          <a:p>
            <a:pPr marL="0" indent="0" defTabSz="868954" eaLnBrk="1">
              <a:spcAft>
                <a:spcPts val="570"/>
              </a:spcAft>
              <a:buFont typeface="Wingdings" pitchFamily="2" charset="2"/>
              <a:buNone/>
              <a:defRPr/>
            </a:pPr>
            <a:r>
              <a:rPr lang="id-ID" sz="9600" i="1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lang="en-US" sz="9600" i="1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</a:t>
            </a:r>
            <a:r>
              <a:rPr lang="id-ID" sz="9600" i="1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d-ID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d-ID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id-ID" sz="96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o</a:t>
            </a:r>
            <a:endParaRPr lang="en-US" sz="9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 defTabSz="868954" eaLnBrk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d-ID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    </a:t>
            </a:r>
          </a:p>
          <a:p>
            <a:pPr marL="0" indent="0" defTabSz="868954" eaLnBrk="1">
              <a:spcAft>
                <a:spcPts val="570"/>
              </a:spcAft>
              <a:buFont typeface="Wingdings" pitchFamily="2" charset="2"/>
              <a:buNone/>
              <a:defRPr/>
            </a:pPr>
            <a:r>
              <a:rPr lang="id-ID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lang="en-US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</a:t>
            </a:r>
            <a:r>
              <a:rPr lang="en-US" sz="9600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d-ID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minimum =</a:t>
            </a:r>
            <a:r>
              <a:rPr lang="en-US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9600" i="1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EA </a:t>
            </a:r>
            <a:r>
              <a:rPr lang="en-US" sz="9600" i="1" dirty="0" err="1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cos</a:t>
            </a:r>
            <a:r>
              <a:rPr lang="en-US" sz="9600" i="1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d-ID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90</a:t>
            </a:r>
            <a:r>
              <a:rPr lang="id-ID" sz="96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o </a:t>
            </a:r>
            <a:r>
              <a:rPr lang="id-ID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d-ID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0</a:t>
            </a:r>
          </a:p>
          <a:p>
            <a:pPr marL="0" indent="0" defTabSz="868954" eaLnBrk="1">
              <a:spcAft>
                <a:spcPts val="570"/>
              </a:spcAft>
              <a:buFont typeface="Wingdings" pitchFamily="2" charset="2"/>
              <a:buNone/>
              <a:defRPr/>
            </a:pPr>
            <a:r>
              <a:rPr lang="id-ID" sz="9600" i="1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lang="en-US" sz="9600" i="1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</a:t>
            </a:r>
            <a:r>
              <a:rPr lang="id-ID" sz="9600" i="1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d-ID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d-ID" sz="96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90</a:t>
            </a:r>
            <a:r>
              <a:rPr lang="id-ID" sz="96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Symbol" pitchFamily="18" charset="2"/>
              </a:rPr>
              <a:t>o</a:t>
            </a:r>
            <a:endParaRPr lang="en-US" sz="9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 defTabSz="868954" eaLnBrk="1">
              <a:buFont typeface="Wingdings" pitchFamily="2" charset="2"/>
              <a:buNone/>
              <a:defRPr/>
            </a:pPr>
            <a:endParaRPr lang="en-US" sz="3800" i="1" dirty="0">
              <a:latin typeface="Staccato222 BT" pitchFamily="66" charset="0"/>
            </a:endParaRPr>
          </a:p>
          <a:p>
            <a:pPr marL="0" indent="0" defTabSz="868954" eaLnBrk="1">
              <a:buFont typeface="Wingdings" pitchFamily="2" charset="2"/>
              <a:buNone/>
              <a:defRPr/>
            </a:pPr>
            <a:endParaRPr lang="id-ID" sz="3800" i="1" dirty="0">
              <a:latin typeface="Staccato222 BT" pitchFamily="66" charset="0"/>
            </a:endParaRPr>
          </a:p>
          <a:p>
            <a:pPr marL="0" indent="0" defTabSz="868954" eaLnBrk="1">
              <a:buFont typeface="Wingdings" pitchFamily="2" charset="2"/>
              <a:buNone/>
              <a:defRPr/>
            </a:pPr>
            <a:endParaRPr lang="en-US" sz="3800" i="1" dirty="0">
              <a:latin typeface="Staccato222 BT" pitchFamily="66" charset="0"/>
            </a:endParaRPr>
          </a:p>
          <a:p>
            <a:pPr marL="0" indent="0" defTabSz="868954" eaLnBrk="1">
              <a:buFont typeface="Wingdings" pitchFamily="2" charset="2"/>
              <a:buNone/>
              <a:defRPr/>
            </a:pPr>
            <a:endParaRPr lang="en-US" sz="3800" dirty="0">
              <a:latin typeface="Staccato222 BT" pitchFamily="66" charset="0"/>
            </a:endParaRPr>
          </a:p>
          <a:p>
            <a:pPr marL="0" indent="0" defTabSz="868954" eaLnBrk="1">
              <a:buFont typeface="Wingdings" pitchFamily="2" charset="2"/>
              <a:buNone/>
              <a:defRPr/>
            </a:pPr>
            <a:endParaRPr lang="en-US" sz="3800" dirty="0">
              <a:latin typeface="Staccato222 BT" pitchFamily="66" charset="0"/>
            </a:endParaRPr>
          </a:p>
          <a:p>
            <a:pPr marL="0" indent="0" defTabSz="868954" eaLnBrk="1">
              <a:buFont typeface="Wingdings" pitchFamily="2" charset="2"/>
              <a:buNone/>
              <a:defRPr/>
            </a:pPr>
            <a:endParaRPr lang="en-US" sz="3800" dirty="0">
              <a:latin typeface="Staccato222 BT" pitchFamily="66" charset="0"/>
            </a:endParaRPr>
          </a:p>
          <a:p>
            <a:pPr marL="0" indent="0" defTabSz="868954" eaLnBrk="1">
              <a:buFont typeface="Wingdings" pitchFamily="2" charset="2"/>
              <a:buNone/>
              <a:defRPr/>
            </a:pPr>
            <a:r>
              <a:rPr lang="en-US" sz="3800" dirty="0">
                <a:latin typeface="Staccato222 BT" pitchFamily="66" charset="0"/>
              </a:rPr>
              <a:t> </a:t>
            </a:r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1673" y="2967335"/>
            <a:ext cx="5236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HUKUM GAUSS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47800"/>
            <a:ext cx="7239000" cy="2895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id-ID" sz="3600" dirty="0"/>
              <a:t>Untuk memahami hukum Gauss kita harus mengetahui terlebih dahul tentang </a:t>
            </a:r>
            <a:r>
              <a:rPr lang="id-ID" sz="3600" dirty="0">
                <a:hlinkClick r:id="rId2" action="ppaction://hlinksldjump"/>
              </a:rPr>
              <a:t>Fluks Listrik</a:t>
            </a:r>
            <a:r>
              <a:rPr lang="id-ID" sz="3600" dirty="0"/>
              <a:t>, </a:t>
            </a:r>
            <a:r>
              <a:rPr lang="id-ID" sz="3600" dirty="0">
                <a:sym typeface="Symbol" pitchFamily="18" charset="2"/>
              </a:rPr>
              <a:t> </a:t>
            </a:r>
          </a:p>
          <a:p>
            <a:pPr marL="0" indent="0">
              <a:buFontTx/>
              <a:buNone/>
            </a:pPr>
            <a:r>
              <a:rPr lang="id-ID" sz="2400" dirty="0"/>
              <a:t>	</a:t>
            </a:r>
            <a:endParaRPr lang="en-US" sz="2400" dirty="0"/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71800" y="4572000"/>
          <a:ext cx="27416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7760" imgH="177480" progId="Equation.3">
                  <p:embed/>
                </p:oleObj>
              </mc:Choice>
              <mc:Fallback>
                <p:oleObj name="Equation" r:id="rId3" imgW="97776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2741613" cy="498475"/>
                      </a:xfrm>
                      <a:prstGeom prst="rect">
                        <a:avLst/>
                      </a:prstGeom>
                      <a:noFill/>
                      <a:ln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1" name="AutoShape 4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8242" name="AutoShape 5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autoRev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autoRev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Fluks listrik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43296" cy="4525963"/>
          </a:xfrm>
        </p:spPr>
        <p:txBody>
          <a:bodyPr/>
          <a:lstStyle/>
          <a:p>
            <a:r>
              <a:rPr lang="id-ID" dirty="0"/>
              <a:t>Fluks Listrik didefinisikan sebagai perkalian medan listrik (E) dengan luasan yang dilaluinya (A) </a:t>
            </a:r>
          </a:p>
        </p:txBody>
      </p:sp>
      <p:pic>
        <p:nvPicPr>
          <p:cNvPr id="10" name="Picture 4" descr="gauss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78650" y="2590106"/>
            <a:ext cx="3696950" cy="35407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348" y="4286256"/>
            <a:ext cx="2714644" cy="1285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Φ = </a:t>
            </a:r>
            <a:r>
              <a:rPr lang="id-ID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. A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d-ID" dirty="0"/>
            </a:br>
            <a:br>
              <a:rPr lang="id-ID" dirty="0"/>
            </a:br>
            <a:br>
              <a:rPr lang="id-ID" dirty="0"/>
            </a:br>
            <a:br>
              <a:rPr lang="id-ID" dirty="0"/>
            </a:br>
            <a:br>
              <a:rPr lang="id-ID" dirty="0"/>
            </a:br>
            <a:endParaRPr lang="id-ID" dirty="0"/>
          </a:p>
        </p:txBody>
      </p:sp>
      <p:pic>
        <p:nvPicPr>
          <p:cNvPr id="10" name="Content Placeholder 9" descr="1.png"/>
          <p:cNvPicPr>
            <a:picLocks noGrp="1" noChangeAspect="1"/>
          </p:cNvPicPr>
          <p:nvPr>
            <p:ph idx="1"/>
          </p:nvPr>
        </p:nvPicPr>
        <p:blipFill>
          <a:blip r:embed="rId2"/>
          <a:srcRect l="2729"/>
          <a:stretch>
            <a:fillRect/>
          </a:stretch>
        </p:blipFill>
        <p:spPr>
          <a:xfrm>
            <a:off x="4236849" y="692696"/>
            <a:ext cx="3885012" cy="2166024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176864" y="668585"/>
            <a:ext cx="2536798" cy="2438404"/>
          </a:xfrm>
        </p:spPr>
        <p:txBody>
          <a:bodyPr>
            <a:normAutofit/>
          </a:bodyPr>
          <a:lstStyle/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Rumus fluks listrik  yang memiliki sudut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357562"/>
            <a:ext cx="46434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8852" y="3301997"/>
            <a:ext cx="2132821" cy="89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0" y="0"/>
            <a:ext cx="9144000" cy="2714620"/>
          </a:xfrm>
          <a:prstGeom prst="cloudCallout">
            <a:avLst>
              <a:gd name="adj1" fmla="val -34375"/>
              <a:gd name="adj2" fmla="val 152995"/>
            </a:avLst>
          </a:prstGeom>
          <a:solidFill>
            <a:schemeClr val="accent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sv-SE" dirty="0">
                <a:latin typeface="Arial Black" pitchFamily="34" charset="0"/>
              </a:rPr>
              <a:t>Fluks listrik yang menembus suatu permukaan tertutup sama dengan jumlah muatan listrik yang dilingkupi oleh permukaan tertutup itu dibagi dengan permitivitas udara</a:t>
            </a:r>
            <a:r>
              <a:rPr lang="en-US" dirty="0"/>
              <a:t> </a:t>
            </a:r>
            <a:r>
              <a:rPr lang="id-ID" dirty="0">
                <a:solidFill>
                  <a:schemeClr val="accent4"/>
                </a:solidFill>
                <a:latin typeface="Comic Sans MS" pitchFamily="66" charset="0"/>
              </a:rPr>
              <a:t>(</a:t>
            </a:r>
            <a:r>
              <a:rPr lang="en-US" dirty="0">
                <a:solidFill>
                  <a:schemeClr val="accent4"/>
                </a:solidFill>
                <a:latin typeface="Comic Sans MS" pitchFamily="66" charset="0"/>
              </a:rPr>
              <a:t>The net flux passing through any closed surface is equal to the net charge inside the surface divided by </a:t>
            </a:r>
            <a:r>
              <a:rPr lang="en-US" dirty="0">
                <a:solidFill>
                  <a:schemeClr val="accent4"/>
                </a:solidFill>
                <a:latin typeface="Comic Sans MS" pitchFamily="66" charset="0"/>
                <a:sym typeface="Symbol" pitchFamily="18" charset="2"/>
              </a:rPr>
              <a:t></a:t>
            </a:r>
            <a:r>
              <a:rPr lang="en-US" baseline="-25000" dirty="0">
                <a:solidFill>
                  <a:schemeClr val="accent4"/>
                </a:solidFill>
                <a:latin typeface="Comic Sans MS" pitchFamily="66" charset="0"/>
              </a:rPr>
              <a:t>o</a:t>
            </a:r>
            <a:r>
              <a:rPr lang="id-ID" dirty="0">
                <a:solidFill>
                  <a:schemeClr val="accent4"/>
                </a:solidFill>
                <a:latin typeface="Comic Sans MS" pitchFamily="66" charset="0"/>
              </a:rPr>
              <a:t>)</a:t>
            </a:r>
            <a:endParaRPr lang="en-US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-4096111">
            <a:off x="5754751" y="2275847"/>
            <a:ext cx="1803400" cy="2692400"/>
          </a:xfrm>
          <a:prstGeom prst="wedgeEllipseCallout">
            <a:avLst>
              <a:gd name="adj1" fmla="val -206708"/>
              <a:gd name="adj2" fmla="val -160079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r>
              <a:rPr lang="id-ID"/>
              <a:t>Menurut Gauss ada hubungan antara fluks liktrik dengan muatan listrik ?</a:t>
            </a:r>
            <a:endParaRPr lang="en-US"/>
          </a:p>
        </p:txBody>
      </p:sp>
      <p:pic>
        <p:nvPicPr>
          <p:cNvPr id="9225" name="Picture 9" descr="2mon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05400"/>
            <a:ext cx="1543050" cy="1438275"/>
          </a:xfrm>
          <a:prstGeom prst="rect">
            <a:avLst/>
          </a:prstGeom>
          <a:noFill/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374019">
            <a:off x="4420728" y="4792767"/>
            <a:ext cx="2904246" cy="1572389"/>
          </a:xfrm>
          <a:prstGeom prst="wedgeRectCallout">
            <a:avLst>
              <a:gd name="adj1" fmla="val -153593"/>
              <a:gd name="adj2" fmla="val 45032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d-ID" dirty="0"/>
              <a:t>Bagaimana pernyataan </a:t>
            </a:r>
            <a:r>
              <a:rPr lang="id-ID" dirty="0">
                <a:solidFill>
                  <a:schemeClr val="accent4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hukum Gauss </a:t>
            </a:r>
            <a:r>
              <a:rPr lang="id-ID" dirty="0"/>
              <a:t>dalam bentuk persamaan??? </a:t>
            </a:r>
            <a:endParaRPr lang="en-US" dirty="0"/>
          </a:p>
        </p:txBody>
      </p:sp>
      <p:sp>
        <p:nvSpPr>
          <p:cNvPr id="9228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Hukum gauss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176338" y="3654229"/>
            <a:ext cx="3338512" cy="111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8" descr="Dua-muatan-sama-besar-dan-berlawanan-tanda-124201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86380" y="2780928"/>
            <a:ext cx="2952750" cy="3048000"/>
          </a:xfrm>
        </p:spPr>
      </p:pic>
      <p:sp>
        <p:nvSpPr>
          <p:cNvPr id="7" name="Rectangle 6"/>
          <p:cNvSpPr/>
          <p:nvPr/>
        </p:nvSpPr>
        <p:spPr>
          <a:xfrm>
            <a:off x="642910" y="4857760"/>
            <a:ext cx="4643470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Hukum gauss didasarkan pada konsep garis-garis medan listrik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d-ID" dirty="0"/>
            </a:br>
            <a:endParaRPr lang="id-ID" dirty="0"/>
          </a:p>
        </p:txBody>
      </p:sp>
      <p:sp>
        <p:nvSpPr>
          <p:cNvPr id="82" name="Content Placeholder 8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Hukum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Gauss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menyatakan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bahwa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jumlah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fluks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medan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listrik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menembus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suatu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permukaan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tertutup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sebanding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jumlah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muatan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ada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di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permukaan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tertutup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tersebut</a:t>
            </a:r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139333"/>
              </p:ext>
            </p:extLst>
          </p:nvPr>
        </p:nvGraphicFramePr>
        <p:xfrm>
          <a:off x="1397000" y="4524375"/>
          <a:ext cx="678656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431640" progId="">
                  <p:embed/>
                </p:oleObj>
              </mc:Choice>
              <mc:Fallback>
                <p:oleObj name="Equation" r:id="rId2" imgW="1460160" imgH="4316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4524375"/>
                        <a:ext cx="6786563" cy="10715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lgDash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36688" t="40407" r="33139" b="39073"/>
          <a:stretch>
            <a:fillRect/>
          </a:stretch>
        </p:blipFill>
        <p:spPr bwMode="auto">
          <a:xfrm>
            <a:off x="1393009" y="2564904"/>
            <a:ext cx="635798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HUKUM GAUSS VS COLOUMB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Ekivalen dengan hukum coloumb</a:t>
            </a:r>
          </a:p>
          <a:p>
            <a:r>
              <a:rPr lang="id-ID" dirty="0"/>
              <a:t>Sama sama menghitung medan listrik di sekitar muatan</a:t>
            </a:r>
          </a:p>
          <a:p>
            <a:r>
              <a:rPr lang="id-ID" dirty="0"/>
              <a:t>Kelebihan hukum gauss dapat menyederhanakan untuk soal soal yang memiliki derajat simetris yang tinggi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39351" t="51455" r="26927" b="34339"/>
          <a:stretch>
            <a:fillRect/>
          </a:stretch>
        </p:blipFill>
        <p:spPr bwMode="auto">
          <a:xfrm>
            <a:off x="2087724" y="5008822"/>
            <a:ext cx="4968552" cy="119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Muatan titik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Pilih permukaan bola sebagai permukaan gaussian </a:t>
            </a:r>
          </a:p>
          <a:p>
            <a:r>
              <a:rPr lang="en-US" sz="2800"/>
              <a:t>Medan listrik selalu tegak lurus permukaan dan  kuat medan listrik adalah sama di seluruh permukaan.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7763" y="3573463"/>
            <a:ext cx="2362200" cy="2286000"/>
            <a:chOff x="3936" y="2256"/>
            <a:chExt cx="1488" cy="1440"/>
          </a:xfrm>
        </p:grpSpPr>
        <p:sp>
          <p:nvSpPr>
            <p:cNvPr id="216069" name="Oval 5"/>
            <p:cNvSpPr>
              <a:spLocks noChangeArrowheads="1"/>
            </p:cNvSpPr>
            <p:nvPr/>
          </p:nvSpPr>
          <p:spPr bwMode="auto">
            <a:xfrm>
              <a:off x="4224" y="2592"/>
              <a:ext cx="864" cy="86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6070" name="Line 6"/>
            <p:cNvSpPr>
              <a:spLocks noChangeShapeType="1"/>
            </p:cNvSpPr>
            <p:nvPr/>
          </p:nvSpPr>
          <p:spPr bwMode="auto">
            <a:xfrm>
              <a:off x="4752" y="3024"/>
              <a:ext cx="672" cy="0"/>
            </a:xfrm>
            <a:prstGeom prst="line">
              <a:avLst/>
            </a:prstGeom>
            <a:noFill/>
            <a:ln w="9525">
              <a:solidFill>
                <a:srgbClr val="008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6071" name="Line 7"/>
            <p:cNvSpPr>
              <a:spLocks noChangeShapeType="1"/>
            </p:cNvSpPr>
            <p:nvPr/>
          </p:nvSpPr>
          <p:spPr bwMode="auto">
            <a:xfrm flipH="1">
              <a:off x="3936" y="3024"/>
              <a:ext cx="624" cy="0"/>
            </a:xfrm>
            <a:prstGeom prst="line">
              <a:avLst/>
            </a:prstGeom>
            <a:noFill/>
            <a:ln w="9525">
              <a:solidFill>
                <a:srgbClr val="008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6072" name="Line 8"/>
            <p:cNvSpPr>
              <a:spLocks noChangeShapeType="1"/>
            </p:cNvSpPr>
            <p:nvPr/>
          </p:nvSpPr>
          <p:spPr bwMode="auto">
            <a:xfrm flipV="1">
              <a:off x="4656" y="2256"/>
              <a:ext cx="0" cy="672"/>
            </a:xfrm>
            <a:prstGeom prst="line">
              <a:avLst/>
            </a:prstGeom>
            <a:noFill/>
            <a:ln w="9525">
              <a:solidFill>
                <a:srgbClr val="008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6073" name="Line 9"/>
            <p:cNvSpPr>
              <a:spLocks noChangeShapeType="1"/>
            </p:cNvSpPr>
            <p:nvPr/>
          </p:nvSpPr>
          <p:spPr bwMode="auto">
            <a:xfrm>
              <a:off x="4656" y="3120"/>
              <a:ext cx="0" cy="576"/>
            </a:xfrm>
            <a:prstGeom prst="line">
              <a:avLst/>
            </a:prstGeom>
            <a:noFill/>
            <a:ln w="9525">
              <a:solidFill>
                <a:srgbClr val="008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6074" name="Line 10"/>
            <p:cNvSpPr>
              <a:spLocks noChangeShapeType="1"/>
            </p:cNvSpPr>
            <p:nvPr/>
          </p:nvSpPr>
          <p:spPr bwMode="auto">
            <a:xfrm flipV="1">
              <a:off x="4704" y="2496"/>
              <a:ext cx="480" cy="480"/>
            </a:xfrm>
            <a:prstGeom prst="line">
              <a:avLst/>
            </a:prstGeom>
            <a:noFill/>
            <a:ln w="9525">
              <a:solidFill>
                <a:srgbClr val="008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6075" name="Line 11"/>
            <p:cNvSpPr>
              <a:spLocks noChangeShapeType="1"/>
            </p:cNvSpPr>
            <p:nvPr/>
          </p:nvSpPr>
          <p:spPr bwMode="auto">
            <a:xfrm flipH="1">
              <a:off x="4128" y="3072"/>
              <a:ext cx="480" cy="480"/>
            </a:xfrm>
            <a:prstGeom prst="line">
              <a:avLst/>
            </a:prstGeom>
            <a:noFill/>
            <a:ln w="9525">
              <a:solidFill>
                <a:srgbClr val="008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6076" name="Line 12"/>
            <p:cNvSpPr>
              <a:spLocks noChangeShapeType="1"/>
            </p:cNvSpPr>
            <p:nvPr/>
          </p:nvSpPr>
          <p:spPr bwMode="auto">
            <a:xfrm>
              <a:off x="4704" y="3072"/>
              <a:ext cx="432" cy="432"/>
            </a:xfrm>
            <a:prstGeom prst="line">
              <a:avLst/>
            </a:prstGeom>
            <a:noFill/>
            <a:ln w="9525">
              <a:solidFill>
                <a:srgbClr val="008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6077" name="Line 13"/>
            <p:cNvSpPr>
              <a:spLocks noChangeShapeType="1"/>
            </p:cNvSpPr>
            <p:nvPr/>
          </p:nvSpPr>
          <p:spPr bwMode="auto">
            <a:xfrm flipH="1" flipV="1">
              <a:off x="4176" y="2544"/>
              <a:ext cx="432" cy="432"/>
            </a:xfrm>
            <a:prstGeom prst="line">
              <a:avLst/>
            </a:prstGeom>
            <a:noFill/>
            <a:ln w="9525">
              <a:solidFill>
                <a:srgbClr val="008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6078" name="Oval 14"/>
            <p:cNvSpPr>
              <a:spLocks noChangeArrowheads="1"/>
            </p:cNvSpPr>
            <p:nvPr/>
          </p:nvSpPr>
          <p:spPr bwMode="auto">
            <a:xfrm>
              <a:off x="4560" y="292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6079" name="Text Box 15"/>
            <p:cNvSpPr txBox="1">
              <a:spLocks noChangeArrowheads="1"/>
            </p:cNvSpPr>
            <p:nvPr/>
          </p:nvSpPr>
          <p:spPr bwMode="auto">
            <a:xfrm>
              <a:off x="4560" y="283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q</a:t>
              </a:r>
            </a:p>
          </p:txBody>
        </p:sp>
      </p:grpSp>
      <p:graphicFrame>
        <p:nvGraphicFramePr>
          <p:cNvPr id="21608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866643"/>
              </p:ext>
            </p:extLst>
          </p:nvPr>
        </p:nvGraphicFramePr>
        <p:xfrm>
          <a:off x="3319463" y="2996445"/>
          <a:ext cx="2807646" cy="577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279360" progId="Equation.3">
                  <p:embed/>
                </p:oleObj>
              </mc:Choice>
              <mc:Fallback>
                <p:oleObj name="Equation" r:id="rId2" imgW="135864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2996445"/>
                        <a:ext cx="2807646" cy="5770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8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781149"/>
              </p:ext>
            </p:extLst>
          </p:nvPr>
        </p:nvGraphicFramePr>
        <p:xfrm>
          <a:off x="1503363" y="4659003"/>
          <a:ext cx="1816100" cy="819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431640" progId="Equation.3">
                  <p:embed/>
                </p:oleObj>
              </mc:Choice>
              <mc:Fallback>
                <p:oleObj name="Equation" r:id="rId4" imgW="952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4659003"/>
                        <a:ext cx="1816100" cy="819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8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535321"/>
              </p:ext>
            </p:extLst>
          </p:nvPr>
        </p:nvGraphicFramePr>
        <p:xfrm>
          <a:off x="3446377" y="4676466"/>
          <a:ext cx="155583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393480" progId="Equation.3">
                  <p:embed/>
                </p:oleObj>
              </mc:Choice>
              <mc:Fallback>
                <p:oleObj name="Equation" r:id="rId6" imgW="7999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377" y="4676466"/>
                        <a:ext cx="155583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322</TotalTime>
  <Words>526</Words>
  <Application>Microsoft Office PowerPoint</Application>
  <PresentationFormat>On-screen Show (4:3)</PresentationFormat>
  <Paragraphs>80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Baskerville Old Face</vt:lpstr>
      <vt:lpstr>Calibri</vt:lpstr>
      <vt:lpstr>Comic Sans MS</vt:lpstr>
      <vt:lpstr>Garamond</vt:lpstr>
      <vt:lpstr>Staccato222 BT</vt:lpstr>
      <vt:lpstr>Times New Roman</vt:lpstr>
      <vt:lpstr>Verdana</vt:lpstr>
      <vt:lpstr>Wingdings</vt:lpstr>
      <vt:lpstr>Organic</vt:lpstr>
      <vt:lpstr>Equation</vt:lpstr>
      <vt:lpstr>  Tugas Akhir Elektrodinamika</vt:lpstr>
      <vt:lpstr>HUKUM GAUSS</vt:lpstr>
      <vt:lpstr>Fluks listrik </vt:lpstr>
      <vt:lpstr>     </vt:lpstr>
      <vt:lpstr>PowerPoint Presentation</vt:lpstr>
      <vt:lpstr>Hukum gauss</vt:lpstr>
      <vt:lpstr> </vt:lpstr>
      <vt:lpstr>HUKUM GAUSS VS COLOUMB</vt:lpstr>
      <vt:lpstr>Muatan titik</vt:lpstr>
      <vt:lpstr>Muatan garis (silinder)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Fisika II</dc:title>
  <dc:creator>Lenovo</dc:creator>
  <cp:lastModifiedBy>septinaharyanti@gmail.com</cp:lastModifiedBy>
  <cp:revision>35</cp:revision>
  <dcterms:created xsi:type="dcterms:W3CDTF">2015-03-10T02:57:49Z</dcterms:created>
  <dcterms:modified xsi:type="dcterms:W3CDTF">2022-06-28T02:27:18Z</dcterms:modified>
</cp:coreProperties>
</file>