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83" r:id="rId15"/>
    <p:sldId id="284" r:id="rId16"/>
    <p:sldId id="271" r:id="rId17"/>
    <p:sldId id="272" r:id="rId18"/>
    <p:sldId id="273" r:id="rId19"/>
    <p:sldId id="275" r:id="rId20"/>
    <p:sldId id="276" r:id="rId21"/>
    <p:sldId id="270" r:id="rId22"/>
    <p:sldId id="274" r:id="rId23"/>
  </p:sldIdLst>
  <p:sldSz cx="12192000" cy="6858000"/>
  <p:notesSz cx="6858000" cy="9144000"/>
  <p:embeddedFontLst>
    <p:embeddedFont>
      <p:font typeface="Griffy" panose="020B0604020202020204" charset="0"/>
      <p:regular r:id="rId25"/>
    </p:embeddedFont>
    <p:embeddedFont>
      <p:font typeface="Homemade Apple" panose="020B0604020202020204" charset="0"/>
      <p:regular r:id="rId26"/>
    </p:embeddedFont>
    <p:embeddedFont>
      <p:font typeface="Calibri" panose="020F0502020204030204" pitchFamily="34" charset="0"/>
      <p:regular r:id="rId27"/>
      <p:bold r:id="rId28"/>
      <p:italic r:id="rId29"/>
      <p:boldItalic r:id="rId30"/>
    </p:embeddedFont>
    <p:embeddedFont>
      <p:font typeface="Barlow Semi Condensed" panose="020B0604020202020204" charset="0"/>
      <p:regular r:id="rId31"/>
      <p:bold r:id="rId32"/>
      <p:italic r:id="rId33"/>
      <p:boldItalic r:id="rId34"/>
    </p:embeddedFont>
    <p:embeddedFont>
      <p:font typeface="Cormorant Upright" panose="020B0604020202020204" charset="0"/>
      <p:regular r:id="rId35"/>
      <p:bold r:id="rId36"/>
    </p:embeddedFont>
    <p:embeddedFont>
      <p:font typeface="Barlow Condensed" panose="020B0604020202020204" charset="0"/>
      <p:regular r:id="rId37"/>
      <p:bold r:id="rId38"/>
      <p:italic r:id="rId39"/>
      <p:boldItalic r:id="rId40"/>
    </p:embeddedFont>
    <p:embeddedFont>
      <p:font typeface="Abril Fatfac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33759" autoAdjust="0"/>
  </p:normalViewPr>
  <p:slideViewPr>
    <p:cSldViewPr snapToGrid="0">
      <p:cViewPr>
        <p:scale>
          <a:sx n="100" d="100"/>
          <a:sy n="100" d="100"/>
        </p:scale>
        <p:origin x="-186" y="-1224"/>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695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14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41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be7455a6d5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be7455a6d5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22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96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be7455a6d5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be7455a6d5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84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be7455a6d5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be7455a6d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1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e7455a6d5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be7455a6d5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156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be7455a6d5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be7455a6d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69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be7455a6d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be7455a6d5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840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be7455a6d5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be7455a6d5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54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be7455a6d5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be7455a6d5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25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869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e7455a6d5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e7455a6d5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57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93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16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be7455a6d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be7455a6d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19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94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e7455a6d5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be7455a6d5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80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94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be7455a6d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be7455a6d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3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339825" y="1291200"/>
            <a:ext cx="5742600" cy="1230600"/>
          </a:xfrm>
          <a:prstGeom prst="rect">
            <a:avLst/>
          </a:prstGeom>
        </p:spPr>
        <p:txBody>
          <a:bodyPr spcFirstLastPara="1" wrap="square" lIns="121900" tIns="121900" rIns="121900" bIns="121900" anchor="t" anchorCtr="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2" name="Google Shape;12;p2"/>
          <p:cNvSpPr txBox="1">
            <a:spLocks noGrp="1"/>
          </p:cNvSpPr>
          <p:nvPr>
            <p:ph type="subTitle" idx="1"/>
          </p:nvPr>
        </p:nvSpPr>
        <p:spPr>
          <a:xfrm>
            <a:off x="339825" y="5715299"/>
            <a:ext cx="57525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800"/>
              <a:buNone/>
              <a:defRPr/>
            </a:lvl1pPr>
            <a:lvl2pPr lvl="1">
              <a:spcBef>
                <a:spcPts val="210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a:endParaRPr/>
          </a:p>
        </p:txBody>
      </p:sp>
      <p:sp>
        <p:nvSpPr>
          <p:cNvPr id="13" name="Google Shape;13;p2"/>
          <p:cNvSpPr/>
          <p:nvPr/>
        </p:nvSpPr>
        <p:spPr>
          <a:xfrm rot="1921234">
            <a:off x="9287820" y="544610"/>
            <a:ext cx="1939263" cy="5039970"/>
          </a:xfrm>
          <a:custGeom>
            <a:avLst/>
            <a:gdLst/>
            <a:ahLst/>
            <a:cxnLst/>
            <a:rect l="l" t="t" r="r" b="b"/>
            <a:pathLst>
              <a:path w="1940082" h="5042098" extrusionOk="0">
                <a:moveTo>
                  <a:pt x="1929171" y="3306406"/>
                </a:moveTo>
                <a:cubicBezTo>
                  <a:pt x="1907263" y="3053993"/>
                  <a:pt x="1855828" y="2805391"/>
                  <a:pt x="1774866" y="2565360"/>
                </a:cubicBezTo>
                <a:cubicBezTo>
                  <a:pt x="1693903" y="2326283"/>
                  <a:pt x="1590081" y="2094825"/>
                  <a:pt x="1472923" y="1870988"/>
                </a:cubicBezTo>
                <a:cubicBezTo>
                  <a:pt x="1356718" y="1646198"/>
                  <a:pt x="1230036" y="1426170"/>
                  <a:pt x="1129071" y="1193760"/>
                </a:cubicBezTo>
                <a:cubicBezTo>
                  <a:pt x="1067158" y="1041360"/>
                  <a:pt x="1018581" y="884198"/>
                  <a:pt x="992863" y="722273"/>
                </a:cubicBezTo>
                <a:cubicBezTo>
                  <a:pt x="982386" y="624165"/>
                  <a:pt x="980481" y="525105"/>
                  <a:pt x="990958" y="426998"/>
                </a:cubicBezTo>
                <a:cubicBezTo>
                  <a:pt x="992863" y="414615"/>
                  <a:pt x="994768" y="402233"/>
                  <a:pt x="997626" y="390803"/>
                </a:cubicBezTo>
                <a:cubicBezTo>
                  <a:pt x="1011913" y="318413"/>
                  <a:pt x="1010961" y="235545"/>
                  <a:pt x="969051" y="170775"/>
                </a:cubicBezTo>
                <a:cubicBezTo>
                  <a:pt x="953811" y="151725"/>
                  <a:pt x="939523" y="132675"/>
                  <a:pt x="924283" y="112673"/>
                </a:cubicBezTo>
                <a:cubicBezTo>
                  <a:pt x="898566" y="85050"/>
                  <a:pt x="868086" y="65048"/>
                  <a:pt x="831891" y="53618"/>
                </a:cubicBezTo>
                <a:cubicBezTo>
                  <a:pt x="809983" y="40283"/>
                  <a:pt x="785218" y="34568"/>
                  <a:pt x="759501" y="34568"/>
                </a:cubicBezTo>
                <a:cubicBezTo>
                  <a:pt x="742356" y="30758"/>
                  <a:pt x="725211" y="28853"/>
                  <a:pt x="708066" y="29805"/>
                </a:cubicBezTo>
                <a:cubicBezTo>
                  <a:pt x="646153" y="1230"/>
                  <a:pt x="574716" y="-10200"/>
                  <a:pt x="508041" y="10755"/>
                </a:cubicBezTo>
                <a:cubicBezTo>
                  <a:pt x="440413" y="32663"/>
                  <a:pt x="372786" y="75525"/>
                  <a:pt x="338496" y="141248"/>
                </a:cubicBezTo>
                <a:cubicBezTo>
                  <a:pt x="201336" y="403185"/>
                  <a:pt x="105133" y="685125"/>
                  <a:pt x="54651" y="975638"/>
                </a:cubicBezTo>
                <a:cubicBezTo>
                  <a:pt x="4168" y="1269008"/>
                  <a:pt x="-12024" y="1566188"/>
                  <a:pt x="8931" y="1862415"/>
                </a:cubicBezTo>
                <a:cubicBezTo>
                  <a:pt x="20361" y="2023388"/>
                  <a:pt x="41316" y="2183408"/>
                  <a:pt x="67986" y="2341523"/>
                </a:cubicBezTo>
                <a:cubicBezTo>
                  <a:pt x="91798" y="2481541"/>
                  <a:pt x="120373" y="2622510"/>
                  <a:pt x="163236" y="2758718"/>
                </a:cubicBezTo>
                <a:cubicBezTo>
                  <a:pt x="213718" y="2918738"/>
                  <a:pt x="285156" y="3072091"/>
                  <a:pt x="376596" y="3213060"/>
                </a:cubicBezTo>
                <a:cubicBezTo>
                  <a:pt x="454701" y="3333075"/>
                  <a:pt x="544236" y="3445470"/>
                  <a:pt x="629961" y="3559770"/>
                </a:cubicBezTo>
                <a:cubicBezTo>
                  <a:pt x="793791" y="3779798"/>
                  <a:pt x="950001" y="4007445"/>
                  <a:pt x="1067158" y="4256048"/>
                </a:cubicBezTo>
                <a:cubicBezTo>
                  <a:pt x="1076683" y="4275098"/>
                  <a:pt x="1085256" y="4295101"/>
                  <a:pt x="1093828" y="4314151"/>
                </a:cubicBezTo>
                <a:cubicBezTo>
                  <a:pt x="1145263" y="4443691"/>
                  <a:pt x="1185268" y="4577041"/>
                  <a:pt x="1207176" y="4714201"/>
                </a:cubicBezTo>
                <a:cubicBezTo>
                  <a:pt x="1209081" y="4727536"/>
                  <a:pt x="1210033" y="4741823"/>
                  <a:pt x="1210986" y="4755158"/>
                </a:cubicBezTo>
                <a:cubicBezTo>
                  <a:pt x="1209081" y="4794211"/>
                  <a:pt x="1217653" y="4831358"/>
                  <a:pt x="1235751" y="4865648"/>
                </a:cubicBezTo>
                <a:cubicBezTo>
                  <a:pt x="1247181" y="4900890"/>
                  <a:pt x="1267183" y="4931370"/>
                  <a:pt x="1294806" y="4958040"/>
                </a:cubicBezTo>
                <a:cubicBezTo>
                  <a:pt x="1313856" y="4973281"/>
                  <a:pt x="1332906" y="4987568"/>
                  <a:pt x="1352908" y="5002808"/>
                </a:cubicBezTo>
                <a:cubicBezTo>
                  <a:pt x="1385293" y="5023763"/>
                  <a:pt x="1421488" y="5035193"/>
                  <a:pt x="1459588" y="5037098"/>
                </a:cubicBezTo>
                <a:cubicBezTo>
                  <a:pt x="1485306" y="5043765"/>
                  <a:pt x="1510071" y="5043765"/>
                  <a:pt x="1535788" y="5037098"/>
                </a:cubicBezTo>
                <a:cubicBezTo>
                  <a:pt x="1573888" y="5035193"/>
                  <a:pt x="1609131" y="5023763"/>
                  <a:pt x="1642468" y="5002808"/>
                </a:cubicBezTo>
                <a:cubicBezTo>
                  <a:pt x="1702476" y="4963756"/>
                  <a:pt x="1759626" y="4904701"/>
                  <a:pt x="1773913" y="4832311"/>
                </a:cubicBezTo>
                <a:cubicBezTo>
                  <a:pt x="1826301" y="4568468"/>
                  <a:pt x="1874878" y="4304626"/>
                  <a:pt x="1909168" y="4037925"/>
                </a:cubicBezTo>
                <a:cubicBezTo>
                  <a:pt x="1937743" y="3795991"/>
                  <a:pt x="1951078" y="3550245"/>
                  <a:pt x="1929171" y="330640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4124970">
            <a:off x="5388228" y="3052273"/>
            <a:ext cx="1655342" cy="2270632"/>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6321575" y="1048627"/>
            <a:ext cx="1652986" cy="2475974"/>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2545087">
            <a:off x="7446768" y="3161692"/>
            <a:ext cx="1907598" cy="1454197"/>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 name="Google Shape;17;p2"/>
          <p:cNvGrpSpPr/>
          <p:nvPr/>
        </p:nvGrpSpPr>
        <p:grpSpPr>
          <a:xfrm rot="435347">
            <a:off x="8827440" y="919771"/>
            <a:ext cx="2385157" cy="5938028"/>
            <a:chOff x="2609450" y="479865"/>
            <a:chExt cx="2385138" cy="5937981"/>
          </a:xfrm>
        </p:grpSpPr>
        <p:sp>
          <p:nvSpPr>
            <p:cNvPr id="18" name="Google Shape;18;p2"/>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rgbClr val="1E1D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rgbClr val="2912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rgbClr val="292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rgbClr val="292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rgbClr val="292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rgbClr val="F9EF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rgbClr val="2513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rgbClr val="2A11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6" name="Google Shape;26;p2"/>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rgbClr val="220F0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7" name="Google Shape;27;p2"/>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rgbClr val="3214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rgbClr val="2B12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rgbClr val="3E16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rgbClr val="1D0E0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rgbClr val="4619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rgbClr val="3E16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rgbClr val="3E16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rgbClr val="E9A99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rgbClr val="F4C6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rgbClr val="CEAB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rgbClr val="FEFE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rgbClr val="BD898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rgbClr val="FEFE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rgbClr val="F4C5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rgbClr val="F4C5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rgbClr val="2A11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rgbClr val="BE89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rgbClr val="BE89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rgbClr val="BE89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rgbClr val="BE89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rgbClr val="BE89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 name="Google Shape;48;p2"/>
          <p:cNvSpPr/>
          <p:nvPr/>
        </p:nvSpPr>
        <p:spPr>
          <a:xfrm rot="-1301707">
            <a:off x="5719849" y="12760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62"/>
        <p:cNvGrpSpPr/>
        <p:nvPr/>
      </p:nvGrpSpPr>
      <p:grpSpPr>
        <a:xfrm>
          <a:off x="0" y="0"/>
          <a:ext cx="0" cy="0"/>
          <a:chOff x="0" y="0"/>
          <a:chExt cx="0" cy="0"/>
        </a:xfrm>
      </p:grpSpPr>
      <p:grpSp>
        <p:nvGrpSpPr>
          <p:cNvPr id="63" name="Google Shape;63;p5"/>
          <p:cNvGrpSpPr/>
          <p:nvPr/>
        </p:nvGrpSpPr>
        <p:grpSpPr>
          <a:xfrm rot="-1236582" flipH="1">
            <a:off x="7989218" y="1224533"/>
            <a:ext cx="2385138" cy="5937981"/>
            <a:chOff x="2609450" y="479865"/>
            <a:chExt cx="2385138" cy="5937981"/>
          </a:xfrm>
        </p:grpSpPr>
        <p:sp>
          <p:nvSpPr>
            <p:cNvPr id="64" name="Google Shape;64;p5"/>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5"/>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5"/>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5"/>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5"/>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5"/>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72" name="Google Shape;72;p5"/>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73" name="Google Shape;73;p5"/>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5"/>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5"/>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5"/>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5"/>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5"/>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5"/>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5"/>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5"/>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5"/>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5"/>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5"/>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5"/>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5"/>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5"/>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5"/>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5"/>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5"/>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5"/>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5"/>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5"/>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5"/>
          <p:cNvSpPr/>
          <p:nvPr/>
        </p:nvSpPr>
        <p:spPr>
          <a:xfrm rot="-1301707">
            <a:off x="9187299" y="18161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5"/>
          <p:cNvSpPr/>
          <p:nvPr/>
        </p:nvSpPr>
        <p:spPr>
          <a:xfrm rot="-1572350">
            <a:off x="101086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5"/>
          <p:cNvSpPr/>
          <p:nvPr/>
        </p:nvSpPr>
        <p:spPr>
          <a:xfrm rot="2529953">
            <a:off x="111453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5"/>
          <p:cNvSpPr/>
          <p:nvPr/>
        </p:nvSpPr>
        <p:spPr>
          <a:xfrm>
            <a:off x="110776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5"/>
          <p:cNvSpPr/>
          <p:nvPr/>
        </p:nvSpPr>
        <p:spPr>
          <a:xfrm rot="-1572350">
            <a:off x="100324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5"/>
          <p:cNvSpPr/>
          <p:nvPr/>
        </p:nvSpPr>
        <p:spPr>
          <a:xfrm rot="2529953">
            <a:off x="110691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00" name="Google Shape;100;p5"/>
          <p:cNvSpPr/>
          <p:nvPr/>
        </p:nvSpPr>
        <p:spPr>
          <a:xfrm>
            <a:off x="110014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01" name="Google Shape;101;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02" name="Google Shape;102;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2900" algn="r">
              <a:spcBef>
                <a:spcPts val="0"/>
              </a:spcBef>
              <a:spcAft>
                <a:spcPts val="0"/>
              </a:spcAft>
              <a:buSzPts val="1800"/>
              <a:buChar char="●"/>
              <a:defRPr/>
            </a:lvl1pPr>
            <a:lvl2pPr marL="914400" lvl="1" indent="-342900" algn="r">
              <a:spcBef>
                <a:spcPts val="2100"/>
              </a:spcBef>
              <a:spcAft>
                <a:spcPts val="0"/>
              </a:spcAft>
              <a:buSzPts val="1800"/>
              <a:buChar char="○"/>
              <a:defRPr/>
            </a:lvl2pPr>
            <a:lvl3pPr marL="1371600" lvl="2" indent="-342900" algn="r">
              <a:spcBef>
                <a:spcPts val="2100"/>
              </a:spcBef>
              <a:spcAft>
                <a:spcPts val="0"/>
              </a:spcAft>
              <a:buSzPts val="1800"/>
              <a:buChar char="■"/>
              <a:defRPr/>
            </a:lvl3pPr>
            <a:lvl4pPr marL="1828800" lvl="3" indent="-342900" algn="r">
              <a:spcBef>
                <a:spcPts val="2100"/>
              </a:spcBef>
              <a:spcAft>
                <a:spcPts val="0"/>
              </a:spcAft>
              <a:buSzPts val="1800"/>
              <a:buChar char="●"/>
              <a:defRPr/>
            </a:lvl4pPr>
            <a:lvl5pPr marL="2286000" lvl="4" indent="-342900" algn="r">
              <a:spcBef>
                <a:spcPts val="2100"/>
              </a:spcBef>
              <a:spcAft>
                <a:spcPts val="0"/>
              </a:spcAft>
              <a:buSzPts val="1800"/>
              <a:buChar char="○"/>
              <a:defRPr/>
            </a:lvl5pPr>
            <a:lvl6pPr marL="2743200" lvl="5" indent="-342900" algn="r">
              <a:spcBef>
                <a:spcPts val="2100"/>
              </a:spcBef>
              <a:spcAft>
                <a:spcPts val="0"/>
              </a:spcAft>
              <a:buSzPts val="1800"/>
              <a:buChar char="■"/>
              <a:defRPr/>
            </a:lvl6pPr>
            <a:lvl7pPr marL="3200400" lvl="6" indent="-342900" algn="r">
              <a:spcBef>
                <a:spcPts val="2100"/>
              </a:spcBef>
              <a:spcAft>
                <a:spcPts val="0"/>
              </a:spcAft>
              <a:buSzPts val="1800"/>
              <a:buChar char="●"/>
              <a:defRPr/>
            </a:lvl7pPr>
            <a:lvl8pPr marL="3657600" lvl="7" indent="-342900" algn="r">
              <a:spcBef>
                <a:spcPts val="2100"/>
              </a:spcBef>
              <a:spcAft>
                <a:spcPts val="0"/>
              </a:spcAft>
              <a:buSzPts val="1800"/>
              <a:buChar char="○"/>
              <a:defRPr/>
            </a:lvl8pPr>
            <a:lvl9pPr marL="4114800" lvl="8" indent="-342900" algn="r">
              <a:spcBef>
                <a:spcPts val="2100"/>
              </a:spcBef>
              <a:spcAft>
                <a:spcPts val="21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71"/>
        <p:cNvGrpSpPr/>
        <p:nvPr/>
      </p:nvGrpSpPr>
      <p:grpSpPr>
        <a:xfrm>
          <a:off x="0" y="0"/>
          <a:ext cx="0" cy="0"/>
          <a:chOff x="0" y="0"/>
          <a:chExt cx="0" cy="0"/>
        </a:xfrm>
      </p:grpSpPr>
      <p:grpSp>
        <p:nvGrpSpPr>
          <p:cNvPr id="172" name="Google Shape;172;p7"/>
          <p:cNvGrpSpPr/>
          <p:nvPr/>
        </p:nvGrpSpPr>
        <p:grpSpPr>
          <a:xfrm rot="-1236582" flipH="1">
            <a:off x="7836818" y="1224533"/>
            <a:ext cx="2385138" cy="5937981"/>
            <a:chOff x="2609450" y="479865"/>
            <a:chExt cx="2385138" cy="5937981"/>
          </a:xfrm>
        </p:grpSpPr>
        <p:sp>
          <p:nvSpPr>
            <p:cNvPr id="173" name="Google Shape;173;p7"/>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7"/>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7"/>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7"/>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7"/>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7"/>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181" name="Google Shape;181;p7"/>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182" name="Google Shape;182;p7"/>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7"/>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7"/>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7"/>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7"/>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7"/>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7"/>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7"/>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7"/>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7"/>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7"/>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 name="Google Shape;203;p7"/>
          <p:cNvSpPr/>
          <p:nvPr/>
        </p:nvSpPr>
        <p:spPr>
          <a:xfrm rot="-1301707">
            <a:off x="9034899" y="18161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7"/>
          <p:cNvSpPr txBox="1">
            <a:spLocks noGrp="1"/>
          </p:cNvSpPr>
          <p:nvPr>
            <p:ph type="subTitle" idx="1"/>
          </p:nvPr>
        </p:nvSpPr>
        <p:spPr>
          <a:xfrm>
            <a:off x="448867" y="22527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i="1"/>
            </a:lvl1pPr>
            <a:lvl2pPr lvl="1" rtl="0">
              <a:spcBef>
                <a:spcPts val="2100"/>
              </a:spcBef>
              <a:spcAft>
                <a:spcPts val="0"/>
              </a:spcAft>
              <a:buSzPts val="2100"/>
              <a:buNone/>
              <a:defRPr sz="2100" b="1" i="1"/>
            </a:lvl2pPr>
            <a:lvl3pPr lvl="2" rtl="0">
              <a:spcBef>
                <a:spcPts val="2100"/>
              </a:spcBef>
              <a:spcAft>
                <a:spcPts val="0"/>
              </a:spcAft>
              <a:buSzPts val="2100"/>
              <a:buNone/>
              <a:defRPr sz="2100" b="1" i="1"/>
            </a:lvl3pPr>
            <a:lvl4pPr lvl="3" rtl="0">
              <a:spcBef>
                <a:spcPts val="2100"/>
              </a:spcBef>
              <a:spcAft>
                <a:spcPts val="0"/>
              </a:spcAft>
              <a:buSzPts val="2100"/>
              <a:buNone/>
              <a:defRPr sz="2100" b="1" i="1"/>
            </a:lvl4pPr>
            <a:lvl5pPr lvl="4" rtl="0">
              <a:spcBef>
                <a:spcPts val="2100"/>
              </a:spcBef>
              <a:spcAft>
                <a:spcPts val="0"/>
              </a:spcAft>
              <a:buSzPts val="2100"/>
              <a:buNone/>
              <a:defRPr sz="2100" b="1" i="1"/>
            </a:lvl5pPr>
            <a:lvl6pPr lvl="5" rtl="0">
              <a:spcBef>
                <a:spcPts val="2100"/>
              </a:spcBef>
              <a:spcAft>
                <a:spcPts val="0"/>
              </a:spcAft>
              <a:buSzPts val="2100"/>
              <a:buNone/>
              <a:defRPr sz="2100" b="1" i="1"/>
            </a:lvl6pPr>
            <a:lvl7pPr lvl="6" rtl="0">
              <a:spcBef>
                <a:spcPts val="2100"/>
              </a:spcBef>
              <a:spcAft>
                <a:spcPts val="0"/>
              </a:spcAft>
              <a:buSzPts val="2100"/>
              <a:buNone/>
              <a:defRPr sz="2100" b="1" i="1"/>
            </a:lvl7pPr>
            <a:lvl8pPr lvl="7" rtl="0">
              <a:spcBef>
                <a:spcPts val="2100"/>
              </a:spcBef>
              <a:spcAft>
                <a:spcPts val="0"/>
              </a:spcAft>
              <a:buSzPts val="2100"/>
              <a:buNone/>
              <a:defRPr sz="2100" b="1" i="1"/>
            </a:lvl8pPr>
            <a:lvl9pPr lvl="8" rtl="0">
              <a:spcBef>
                <a:spcPts val="2100"/>
              </a:spcBef>
              <a:spcAft>
                <a:spcPts val="2100"/>
              </a:spcAft>
              <a:buSzPts val="2100"/>
              <a:buNone/>
              <a:defRPr sz="2100" b="1" i="1"/>
            </a:lvl9pPr>
          </a:lstStyle>
          <a:p>
            <a:endParaRPr/>
          </a:p>
        </p:txBody>
      </p:sp>
      <p:sp>
        <p:nvSpPr>
          <p:cNvPr id="205" name="Google Shape;205;p7"/>
          <p:cNvSpPr txBox="1">
            <a:spLocks noGrp="1"/>
          </p:cNvSpPr>
          <p:nvPr>
            <p:ph type="subTitle" idx="2"/>
          </p:nvPr>
        </p:nvSpPr>
        <p:spPr>
          <a:xfrm>
            <a:off x="6096467" y="22527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i="1"/>
            </a:lvl1pPr>
            <a:lvl2pPr lvl="1" rtl="0">
              <a:spcBef>
                <a:spcPts val="2100"/>
              </a:spcBef>
              <a:spcAft>
                <a:spcPts val="0"/>
              </a:spcAft>
              <a:buSzPts val="2100"/>
              <a:buNone/>
              <a:defRPr sz="2100" b="1" i="1"/>
            </a:lvl2pPr>
            <a:lvl3pPr lvl="2" rtl="0">
              <a:spcBef>
                <a:spcPts val="2100"/>
              </a:spcBef>
              <a:spcAft>
                <a:spcPts val="0"/>
              </a:spcAft>
              <a:buSzPts val="2100"/>
              <a:buNone/>
              <a:defRPr sz="2100" b="1" i="1"/>
            </a:lvl3pPr>
            <a:lvl4pPr lvl="3" rtl="0">
              <a:spcBef>
                <a:spcPts val="2100"/>
              </a:spcBef>
              <a:spcAft>
                <a:spcPts val="0"/>
              </a:spcAft>
              <a:buSzPts val="2100"/>
              <a:buNone/>
              <a:defRPr sz="2100" b="1" i="1"/>
            </a:lvl4pPr>
            <a:lvl5pPr lvl="4" rtl="0">
              <a:spcBef>
                <a:spcPts val="2100"/>
              </a:spcBef>
              <a:spcAft>
                <a:spcPts val="0"/>
              </a:spcAft>
              <a:buSzPts val="2100"/>
              <a:buNone/>
              <a:defRPr sz="2100" b="1" i="1"/>
            </a:lvl5pPr>
            <a:lvl6pPr lvl="5" rtl="0">
              <a:spcBef>
                <a:spcPts val="2100"/>
              </a:spcBef>
              <a:spcAft>
                <a:spcPts val="0"/>
              </a:spcAft>
              <a:buSzPts val="2100"/>
              <a:buNone/>
              <a:defRPr sz="2100" b="1" i="1"/>
            </a:lvl6pPr>
            <a:lvl7pPr lvl="6" rtl="0">
              <a:spcBef>
                <a:spcPts val="2100"/>
              </a:spcBef>
              <a:spcAft>
                <a:spcPts val="0"/>
              </a:spcAft>
              <a:buSzPts val="2100"/>
              <a:buNone/>
              <a:defRPr sz="2100" b="1" i="1"/>
            </a:lvl7pPr>
            <a:lvl8pPr lvl="7" rtl="0">
              <a:spcBef>
                <a:spcPts val="2100"/>
              </a:spcBef>
              <a:spcAft>
                <a:spcPts val="0"/>
              </a:spcAft>
              <a:buSzPts val="2100"/>
              <a:buNone/>
              <a:defRPr sz="2100" b="1" i="1"/>
            </a:lvl8pPr>
            <a:lvl9pPr lvl="8" rtl="0">
              <a:spcBef>
                <a:spcPts val="2100"/>
              </a:spcBef>
              <a:spcAft>
                <a:spcPts val="2100"/>
              </a:spcAft>
              <a:buSzPts val="2100"/>
              <a:buNone/>
              <a:defRPr sz="2100" b="1" i="1"/>
            </a:lvl9pPr>
          </a:lstStyle>
          <a:p>
            <a:endParaRPr/>
          </a:p>
        </p:txBody>
      </p:sp>
      <p:sp>
        <p:nvSpPr>
          <p:cNvPr id="206" name="Google Shape;206;p7"/>
          <p:cNvSpPr txBox="1">
            <a:spLocks noGrp="1"/>
          </p:cNvSpPr>
          <p:nvPr>
            <p:ph type="title"/>
          </p:nvPr>
        </p:nvSpPr>
        <p:spPr>
          <a:xfrm>
            <a:off x="415600" y="1355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7" name="Google Shape;207;p7"/>
          <p:cNvSpPr txBox="1">
            <a:spLocks noGrp="1"/>
          </p:cNvSpPr>
          <p:nvPr>
            <p:ph type="body" idx="3"/>
          </p:nvPr>
        </p:nvSpPr>
        <p:spPr>
          <a:xfrm>
            <a:off x="1327200" y="2961200"/>
            <a:ext cx="4410300" cy="3118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208" name="Google Shape;208;p7"/>
          <p:cNvSpPr txBox="1">
            <a:spLocks noGrp="1"/>
          </p:cNvSpPr>
          <p:nvPr>
            <p:ph type="body" idx="4"/>
          </p:nvPr>
        </p:nvSpPr>
        <p:spPr>
          <a:xfrm>
            <a:off x="6770523" y="2949450"/>
            <a:ext cx="4410600" cy="3118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9"/>
        <p:cNvGrpSpPr/>
        <p:nvPr/>
      </p:nvGrpSpPr>
      <p:grpSpPr>
        <a:xfrm>
          <a:off x="0" y="0"/>
          <a:ext cx="0" cy="0"/>
          <a:chOff x="0" y="0"/>
          <a:chExt cx="0" cy="0"/>
        </a:xfrm>
      </p:grpSpPr>
      <p:sp>
        <p:nvSpPr>
          <p:cNvPr id="210" name="Google Shape;210;p8"/>
          <p:cNvSpPr/>
          <p:nvPr/>
        </p:nvSpPr>
        <p:spPr>
          <a:xfrm rot="3935937">
            <a:off x="1037136" y="3413747"/>
            <a:ext cx="2823031" cy="4329947"/>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1" name="Google Shape;211;p8"/>
          <p:cNvGrpSpPr/>
          <p:nvPr/>
        </p:nvGrpSpPr>
        <p:grpSpPr>
          <a:xfrm rot="2531672" flipH="1">
            <a:off x="370661" y="1379935"/>
            <a:ext cx="1974446" cy="4915533"/>
            <a:chOff x="2609450" y="479865"/>
            <a:chExt cx="2385138" cy="5937981"/>
          </a:xfrm>
        </p:grpSpPr>
        <p:sp>
          <p:nvSpPr>
            <p:cNvPr id="212" name="Google Shape;212;p8"/>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8"/>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20" name="Google Shape;220;p8"/>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21" name="Google Shape;221;p8"/>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8"/>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8"/>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8"/>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8"/>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8"/>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8"/>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8"/>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8"/>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8"/>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8"/>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8"/>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8"/>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8"/>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8"/>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8"/>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8"/>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8"/>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2" name="Google Shape;242;p8"/>
          <p:cNvSpPr txBox="1">
            <a:spLocks noGrp="1"/>
          </p:cNvSpPr>
          <p:nvPr>
            <p:ph type="subTitle" idx="1"/>
          </p:nvPr>
        </p:nvSpPr>
        <p:spPr>
          <a:xfrm>
            <a:off x="415600" y="2024175"/>
            <a:ext cx="114636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i="1"/>
            </a:lvl1pPr>
            <a:lvl2pPr lvl="1" rtl="0">
              <a:spcBef>
                <a:spcPts val="2100"/>
              </a:spcBef>
              <a:spcAft>
                <a:spcPts val="0"/>
              </a:spcAft>
              <a:buSzPts val="2100"/>
              <a:buNone/>
              <a:defRPr sz="2100" b="1" i="1"/>
            </a:lvl2pPr>
            <a:lvl3pPr lvl="2" rtl="0">
              <a:spcBef>
                <a:spcPts val="2100"/>
              </a:spcBef>
              <a:spcAft>
                <a:spcPts val="0"/>
              </a:spcAft>
              <a:buSzPts val="2100"/>
              <a:buNone/>
              <a:defRPr sz="2100" b="1" i="1"/>
            </a:lvl3pPr>
            <a:lvl4pPr lvl="3" rtl="0">
              <a:spcBef>
                <a:spcPts val="2100"/>
              </a:spcBef>
              <a:spcAft>
                <a:spcPts val="0"/>
              </a:spcAft>
              <a:buSzPts val="2100"/>
              <a:buNone/>
              <a:defRPr sz="2100" b="1" i="1"/>
            </a:lvl4pPr>
            <a:lvl5pPr lvl="4" rtl="0">
              <a:spcBef>
                <a:spcPts val="2100"/>
              </a:spcBef>
              <a:spcAft>
                <a:spcPts val="0"/>
              </a:spcAft>
              <a:buSzPts val="2100"/>
              <a:buNone/>
              <a:defRPr sz="2100" b="1" i="1"/>
            </a:lvl5pPr>
            <a:lvl6pPr lvl="5" rtl="0">
              <a:spcBef>
                <a:spcPts val="2100"/>
              </a:spcBef>
              <a:spcAft>
                <a:spcPts val="0"/>
              </a:spcAft>
              <a:buSzPts val="2100"/>
              <a:buNone/>
              <a:defRPr sz="2100" b="1" i="1"/>
            </a:lvl6pPr>
            <a:lvl7pPr lvl="6" rtl="0">
              <a:spcBef>
                <a:spcPts val="2100"/>
              </a:spcBef>
              <a:spcAft>
                <a:spcPts val="0"/>
              </a:spcAft>
              <a:buSzPts val="2100"/>
              <a:buNone/>
              <a:defRPr sz="2100" b="1" i="1"/>
            </a:lvl7pPr>
            <a:lvl8pPr lvl="7" rtl="0">
              <a:spcBef>
                <a:spcPts val="2100"/>
              </a:spcBef>
              <a:spcAft>
                <a:spcPts val="0"/>
              </a:spcAft>
              <a:buSzPts val="2100"/>
              <a:buNone/>
              <a:defRPr sz="2100" b="1" i="1"/>
            </a:lvl8pPr>
            <a:lvl9pPr lvl="8" rtl="0">
              <a:spcBef>
                <a:spcPts val="2100"/>
              </a:spcBef>
              <a:spcAft>
                <a:spcPts val="2100"/>
              </a:spcAft>
              <a:buSzPts val="2100"/>
              <a:buNone/>
              <a:defRPr sz="2100" b="1" i="1"/>
            </a:lvl9pPr>
          </a:lstStyle>
          <a:p>
            <a:endParaRPr/>
          </a:p>
        </p:txBody>
      </p:sp>
      <p:sp>
        <p:nvSpPr>
          <p:cNvPr id="243" name="Google Shape;243;p8"/>
          <p:cNvSpPr txBox="1">
            <a:spLocks noGrp="1"/>
          </p:cNvSpPr>
          <p:nvPr>
            <p:ph type="title"/>
          </p:nvPr>
        </p:nvSpPr>
        <p:spPr>
          <a:xfrm>
            <a:off x="415600" y="1126775"/>
            <a:ext cx="11463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8"/>
          <p:cNvSpPr txBox="1">
            <a:spLocks noGrp="1"/>
          </p:cNvSpPr>
          <p:nvPr>
            <p:ph type="body" idx="2"/>
          </p:nvPr>
        </p:nvSpPr>
        <p:spPr>
          <a:xfrm>
            <a:off x="415600" y="2742075"/>
            <a:ext cx="11378400" cy="3436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2168525" y="2330725"/>
            <a:ext cx="9485100" cy="31608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47" name="Google Shape;247;p9"/>
          <p:cNvSpPr txBox="1"/>
          <p:nvPr/>
        </p:nvSpPr>
        <p:spPr>
          <a:xfrm>
            <a:off x="70600" y="996775"/>
            <a:ext cx="1927500" cy="22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0">
                <a:solidFill>
                  <a:schemeClr val="accent3"/>
                </a:solidFill>
                <a:latin typeface="Griffy"/>
                <a:ea typeface="Griffy"/>
                <a:cs typeface="Griffy"/>
                <a:sym typeface="Griffy"/>
              </a:rPr>
              <a:t>“</a:t>
            </a:r>
            <a:endParaRPr sz="40000">
              <a:solidFill>
                <a:schemeClr val="accent3"/>
              </a:solidFill>
            </a:endParaRPr>
          </a:p>
        </p:txBody>
      </p:sp>
      <p:sp>
        <p:nvSpPr>
          <p:cNvPr id="248" name="Google Shape;248;p9"/>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a:lvl2pPr>
            <a:lvl3pPr lvl="2" algn="r" rtl="0">
              <a:lnSpc>
                <a:spcPct val="100000"/>
              </a:lnSpc>
              <a:spcBef>
                <a:spcPts val="0"/>
              </a:spcBef>
              <a:spcAft>
                <a:spcPts val="0"/>
              </a:spcAft>
              <a:buSzPts val="1800"/>
              <a:buNone/>
              <a:defRPr/>
            </a:lvl3pPr>
            <a:lvl4pPr lvl="3" algn="r" rtl="0">
              <a:lnSpc>
                <a:spcPct val="100000"/>
              </a:lnSpc>
              <a:spcBef>
                <a:spcPts val="0"/>
              </a:spcBef>
              <a:spcAft>
                <a:spcPts val="0"/>
              </a:spcAft>
              <a:buSzPts val="1800"/>
              <a:buNone/>
              <a:defRPr/>
            </a:lvl4pPr>
            <a:lvl5pPr lvl="4" algn="r" rtl="0">
              <a:lnSpc>
                <a:spcPct val="100000"/>
              </a:lnSpc>
              <a:spcBef>
                <a:spcPts val="0"/>
              </a:spcBef>
              <a:spcAft>
                <a:spcPts val="0"/>
              </a:spcAft>
              <a:buSzPts val="1800"/>
              <a:buNone/>
              <a:defRPr/>
            </a:lvl5pPr>
            <a:lvl6pPr lvl="5" algn="r" rtl="0">
              <a:lnSpc>
                <a:spcPct val="100000"/>
              </a:lnSpc>
              <a:spcBef>
                <a:spcPts val="0"/>
              </a:spcBef>
              <a:spcAft>
                <a:spcPts val="0"/>
              </a:spcAft>
              <a:buSzPts val="1800"/>
              <a:buNone/>
              <a:defRPr/>
            </a:lvl6pPr>
            <a:lvl7pPr lvl="6" algn="r" rtl="0">
              <a:lnSpc>
                <a:spcPct val="100000"/>
              </a:lnSpc>
              <a:spcBef>
                <a:spcPts val="0"/>
              </a:spcBef>
              <a:spcAft>
                <a:spcPts val="0"/>
              </a:spcAft>
              <a:buSzPts val="1800"/>
              <a:buNone/>
              <a:defRPr/>
            </a:lvl7pPr>
            <a:lvl8pPr lvl="7" algn="r" rtl="0">
              <a:lnSpc>
                <a:spcPct val="100000"/>
              </a:lnSpc>
              <a:spcBef>
                <a:spcPts val="0"/>
              </a:spcBef>
              <a:spcAft>
                <a:spcPts val="0"/>
              </a:spcAft>
              <a:buSzPts val="1800"/>
              <a:buNone/>
              <a:defRPr/>
            </a:lvl8pPr>
            <a:lvl9pPr lvl="8" algn="r"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49"/>
        <p:cNvGrpSpPr/>
        <p:nvPr/>
      </p:nvGrpSpPr>
      <p:grpSpPr>
        <a:xfrm>
          <a:off x="0" y="0"/>
          <a:ext cx="0" cy="0"/>
          <a:chOff x="0" y="0"/>
          <a:chExt cx="0" cy="0"/>
        </a:xfrm>
      </p:grpSpPr>
      <p:sp>
        <p:nvSpPr>
          <p:cNvPr id="250" name="Google Shape;250;p10"/>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51" name="Google Shape;251;p10"/>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52" name="Google Shape;252;p10"/>
          <p:cNvSpPr/>
          <p:nvPr/>
        </p:nvSpPr>
        <p:spPr>
          <a:xfrm rot="3939535">
            <a:off x="978492" y="3529800"/>
            <a:ext cx="2746946" cy="4213249"/>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3" name="Google Shape;253;p10"/>
          <p:cNvGrpSpPr/>
          <p:nvPr/>
        </p:nvGrpSpPr>
        <p:grpSpPr>
          <a:xfrm rot="2531798" flipH="1">
            <a:off x="333156" y="1552589"/>
            <a:ext cx="1920746" cy="4781842"/>
            <a:chOff x="2609450" y="479865"/>
            <a:chExt cx="2385138" cy="5937981"/>
          </a:xfrm>
        </p:grpSpPr>
        <p:sp>
          <p:nvSpPr>
            <p:cNvPr id="254" name="Google Shape;254;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62" name="Google Shape;262;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63" name="Google Shape;263;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4" name="Google Shape;284;p10"/>
          <p:cNvSpPr/>
          <p:nvPr/>
        </p:nvSpPr>
        <p:spPr>
          <a:xfrm rot="-1026164" flipH="1">
            <a:off x="9318460" y="2059078"/>
            <a:ext cx="3126240" cy="4795007"/>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5" name="Google Shape;285;p10"/>
          <p:cNvGrpSpPr/>
          <p:nvPr/>
        </p:nvGrpSpPr>
        <p:grpSpPr>
          <a:xfrm rot="-4195381">
            <a:off x="7664606" y="2855012"/>
            <a:ext cx="2126794" cy="5294813"/>
            <a:chOff x="2609450" y="479865"/>
            <a:chExt cx="2385138" cy="5937981"/>
          </a:xfrm>
        </p:grpSpPr>
        <p:sp>
          <p:nvSpPr>
            <p:cNvPr id="286" name="Google Shape;286;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94" name="Google Shape;294;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a:p>
          </p:txBody>
        </p:sp>
        <p:sp>
          <p:nvSpPr>
            <p:cNvPr id="295" name="Google Shape;295;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16"/>
        <p:cNvGrpSpPr/>
        <p:nvPr/>
      </p:nvGrpSpPr>
      <p:grpSpPr>
        <a:xfrm>
          <a:off x="0" y="0"/>
          <a:ext cx="0" cy="0"/>
          <a:chOff x="0" y="0"/>
          <a:chExt cx="0" cy="0"/>
        </a:xfrm>
      </p:grpSpPr>
      <p:sp>
        <p:nvSpPr>
          <p:cNvPr id="317" name="Google Shape;317;p11"/>
          <p:cNvSpPr txBox="1">
            <a:spLocks noGrp="1"/>
          </p:cNvSpPr>
          <p:nvPr>
            <p:ph type="subTitle" idx="1"/>
          </p:nvPr>
        </p:nvSpPr>
        <p:spPr>
          <a:xfrm>
            <a:off x="415603" y="2595025"/>
            <a:ext cx="290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18" name="Google Shape;318;p11"/>
          <p:cNvSpPr txBox="1">
            <a:spLocks noGrp="1"/>
          </p:cNvSpPr>
          <p:nvPr>
            <p:ph type="subTitle" idx="2"/>
          </p:nvPr>
        </p:nvSpPr>
        <p:spPr>
          <a:xfrm>
            <a:off x="4517582" y="2601625"/>
            <a:ext cx="290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19" name="Google Shape;319;p11"/>
          <p:cNvSpPr txBox="1">
            <a:spLocks noGrp="1"/>
          </p:cNvSpPr>
          <p:nvPr>
            <p:ph type="subTitle" idx="3"/>
          </p:nvPr>
        </p:nvSpPr>
        <p:spPr>
          <a:xfrm>
            <a:off x="8619562" y="2608250"/>
            <a:ext cx="29013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20" name="Google Shape;320;p11"/>
          <p:cNvSpPr txBox="1">
            <a:spLocks noGrp="1"/>
          </p:cNvSpPr>
          <p:nvPr>
            <p:ph type="title"/>
          </p:nvPr>
        </p:nvSpPr>
        <p:spPr>
          <a:xfrm>
            <a:off x="415600" y="15077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1" name="Google Shape;321;p11"/>
          <p:cNvSpPr txBox="1">
            <a:spLocks noGrp="1"/>
          </p:cNvSpPr>
          <p:nvPr>
            <p:ph type="body" idx="4"/>
          </p:nvPr>
        </p:nvSpPr>
        <p:spPr>
          <a:xfrm>
            <a:off x="415600" y="3208749"/>
            <a:ext cx="2901600" cy="28158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22" name="Google Shape;322;p11"/>
          <p:cNvSpPr txBox="1">
            <a:spLocks noGrp="1"/>
          </p:cNvSpPr>
          <p:nvPr>
            <p:ph type="body" idx="5"/>
          </p:nvPr>
        </p:nvSpPr>
        <p:spPr>
          <a:xfrm>
            <a:off x="4517576" y="3194052"/>
            <a:ext cx="2901600" cy="281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23" name="Google Shape;323;p11"/>
          <p:cNvSpPr txBox="1">
            <a:spLocks noGrp="1"/>
          </p:cNvSpPr>
          <p:nvPr>
            <p:ph type="body" idx="6"/>
          </p:nvPr>
        </p:nvSpPr>
        <p:spPr>
          <a:xfrm>
            <a:off x="8619552" y="3173962"/>
            <a:ext cx="2901600" cy="281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324"/>
        <p:cNvGrpSpPr/>
        <p:nvPr/>
      </p:nvGrpSpPr>
      <p:grpSpPr>
        <a:xfrm>
          <a:off x="0" y="0"/>
          <a:ext cx="0" cy="0"/>
          <a:chOff x="0" y="0"/>
          <a:chExt cx="0" cy="0"/>
        </a:xfrm>
      </p:grpSpPr>
      <p:sp>
        <p:nvSpPr>
          <p:cNvPr id="325" name="Google Shape;325;p12"/>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326"/>
        <p:cNvGrpSpPr/>
        <p:nvPr/>
      </p:nvGrpSpPr>
      <p:grpSpPr>
        <a:xfrm>
          <a:off x="0" y="0"/>
          <a:ext cx="0" cy="0"/>
          <a:chOff x="0" y="0"/>
          <a:chExt cx="0" cy="0"/>
        </a:xfrm>
      </p:grpSpPr>
      <p:sp>
        <p:nvSpPr>
          <p:cNvPr id="327" name="Google Shape;327;p13"/>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28" name="Google Shape;328;p13"/>
          <p:cNvSpPr txBox="1">
            <a:spLocks noGrp="1"/>
          </p:cNvSpPr>
          <p:nvPr>
            <p:ph type="subTitle" idx="2"/>
          </p:nvPr>
        </p:nvSpPr>
        <p:spPr>
          <a:xfrm>
            <a:off x="415600"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29" name="Google Shape;329;p13"/>
          <p:cNvSpPr txBox="1">
            <a:spLocks noGrp="1"/>
          </p:cNvSpPr>
          <p:nvPr>
            <p:ph type="subTitle" idx="3"/>
          </p:nvPr>
        </p:nvSpPr>
        <p:spPr>
          <a:xfrm>
            <a:off x="8118350" y="170640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0" name="Google Shape;330;p13"/>
          <p:cNvSpPr txBox="1">
            <a:spLocks noGrp="1"/>
          </p:cNvSpPr>
          <p:nvPr>
            <p:ph type="subTitle" idx="4"/>
          </p:nvPr>
        </p:nvSpPr>
        <p:spPr>
          <a:xfrm>
            <a:off x="4266987" y="17237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1" name="Google Shape;331;p13"/>
          <p:cNvSpPr txBox="1">
            <a:spLocks noGrp="1"/>
          </p:cNvSpPr>
          <p:nvPr>
            <p:ph type="subTitle" idx="5"/>
          </p:nvPr>
        </p:nvSpPr>
        <p:spPr>
          <a:xfrm>
            <a:off x="4266987"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2" name="Google Shape;332;p13"/>
          <p:cNvSpPr txBox="1">
            <a:spLocks noGrp="1"/>
          </p:cNvSpPr>
          <p:nvPr>
            <p:ph type="subTitle" idx="6"/>
          </p:nvPr>
        </p:nvSpPr>
        <p:spPr>
          <a:xfrm>
            <a:off x="8118362" y="318213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3" name="Google Shape;333;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34" name="Google Shape;334;p13"/>
          <p:cNvSpPr txBox="1">
            <a:spLocks noGrp="1"/>
          </p:cNvSpPr>
          <p:nvPr>
            <p:ph type="body" idx="7"/>
          </p:nvPr>
        </p:nvSpPr>
        <p:spPr>
          <a:xfrm>
            <a:off x="4266987" y="2132600"/>
            <a:ext cx="3250500" cy="8340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5" name="Google Shape;335;p13"/>
          <p:cNvSpPr txBox="1">
            <a:spLocks noGrp="1"/>
          </p:cNvSpPr>
          <p:nvPr>
            <p:ph type="body" idx="8"/>
          </p:nvPr>
        </p:nvSpPr>
        <p:spPr>
          <a:xfrm>
            <a:off x="8118362" y="359895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36" name="Google Shape;336;p13"/>
          <p:cNvSpPr txBox="1">
            <a:spLocks noGrp="1"/>
          </p:cNvSpPr>
          <p:nvPr>
            <p:ph type="body" idx="9"/>
          </p:nvPr>
        </p:nvSpPr>
        <p:spPr>
          <a:xfrm>
            <a:off x="4266987"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37" name="Google Shape;337;p13"/>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38" name="Google Shape;338;p13"/>
          <p:cNvSpPr txBox="1">
            <a:spLocks noGrp="1"/>
          </p:cNvSpPr>
          <p:nvPr>
            <p:ph type="body" idx="14"/>
          </p:nvPr>
        </p:nvSpPr>
        <p:spPr>
          <a:xfrm>
            <a:off x="8118350" y="2123225"/>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39" name="Google Shape;339;p13"/>
          <p:cNvSpPr txBox="1">
            <a:spLocks noGrp="1"/>
          </p:cNvSpPr>
          <p:nvPr>
            <p:ph type="body" idx="15"/>
          </p:nvPr>
        </p:nvSpPr>
        <p:spPr>
          <a:xfrm>
            <a:off x="415600"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1pPr>
            <a:lvl2pPr lvl="1">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2pPr>
            <a:lvl3pPr lvl="2">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3pPr>
            <a:lvl4pPr lvl="3">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4pPr>
            <a:lvl5pPr lvl="4">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5pPr>
            <a:lvl6pPr lvl="5">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6pPr>
            <a:lvl7pPr lvl="6">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7pPr>
            <a:lvl8pPr lvl="7">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8pPr>
            <a:lvl9pPr lvl="8">
              <a:spcBef>
                <a:spcPts val="0"/>
              </a:spcBef>
              <a:spcAft>
                <a:spcPts val="0"/>
              </a:spcAft>
              <a:buClr>
                <a:schemeClr val="dk1"/>
              </a:buClr>
              <a:buSzPts val="4000"/>
              <a:buFont typeface="Cormorant Upright"/>
              <a:buNone/>
              <a:defRPr sz="4000">
                <a:solidFill>
                  <a:schemeClr val="dk1"/>
                </a:solidFill>
                <a:latin typeface="Cormorant Upright"/>
                <a:ea typeface="Cormorant Upright"/>
                <a:cs typeface="Cormorant Upright"/>
                <a:sym typeface="Cormorant Uprigh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1pPr>
            <a:lvl2pPr marL="914400" lvl="1"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2pPr>
            <a:lvl3pPr marL="1371600" lvl="2"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3pPr>
            <a:lvl4pPr marL="1828800" lvl="3"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4pPr>
            <a:lvl5pPr marL="2286000" lvl="4"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5pPr>
            <a:lvl6pPr marL="2743200" lvl="5"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6pPr>
            <a:lvl7pPr marL="3200400" lvl="6"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7pPr>
            <a:lvl8pPr marL="3657600" lvl="7" indent="-342900">
              <a:lnSpc>
                <a:spcPct val="115000"/>
              </a:lnSpc>
              <a:spcBef>
                <a:spcPts val="2100"/>
              </a:spcBef>
              <a:spcAft>
                <a:spcPts val="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8pPr>
            <a:lvl9pPr marL="4114800" lvl="8" indent="-342900">
              <a:lnSpc>
                <a:spcPct val="115000"/>
              </a:lnSpc>
              <a:spcBef>
                <a:spcPts val="2100"/>
              </a:spcBef>
              <a:spcAft>
                <a:spcPts val="2100"/>
              </a:spcAft>
              <a:buClr>
                <a:schemeClr val="dk2"/>
              </a:buClr>
              <a:buSzPts val="1800"/>
              <a:buFont typeface="Barlow Semi Condensed"/>
              <a:buChar char="■"/>
              <a:defRPr sz="1800">
                <a:solidFill>
                  <a:schemeClr val="dk2"/>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894150" y="5647475"/>
            <a:ext cx="20094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999999"/>
                </a:solidFill>
                <a:latin typeface="Barlow Condensed"/>
                <a:ea typeface="Barlow Condensed"/>
                <a:cs typeface="Barlow Condensed"/>
                <a:sym typeface="Barlow Condensed"/>
              </a:rPr>
              <a:t>SLIDESMANIA.COM</a:t>
            </a:r>
            <a:endParaRPr>
              <a:solidFill>
                <a:srgbClr val="999999"/>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78816" y="122830"/>
            <a:ext cx="11955439" cy="1378424"/>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sz="3600" b="1" dirty="0" smtClean="0"/>
              <a:t>KELOMPOK 1</a:t>
            </a:r>
            <a:br>
              <a:rPr sz="3600" b="1" dirty="0" smtClean="0"/>
            </a:br>
            <a:r>
              <a:rPr sz="3600" b="1" dirty="0" smtClean="0"/>
              <a:t>PRAKTIKUM PRODUKSI TANAMAN HORTIKULTURA</a:t>
            </a:r>
            <a:endParaRPr sz="3600" b="1" dirty="0"/>
          </a:p>
        </p:txBody>
      </p:sp>
      <p:sp>
        <p:nvSpPr>
          <p:cNvPr id="352" name="Google Shape;352;p16"/>
          <p:cNvSpPr txBox="1">
            <a:spLocks noGrp="1"/>
          </p:cNvSpPr>
          <p:nvPr>
            <p:ph type="subTitle" idx="1"/>
          </p:nvPr>
        </p:nvSpPr>
        <p:spPr>
          <a:xfrm>
            <a:off x="0" y="2402006"/>
            <a:ext cx="5510625" cy="4913194"/>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id-ID" sz="2800" dirty="0" smtClean="0">
                <a:solidFill>
                  <a:schemeClr val="tx1"/>
                </a:solidFill>
              </a:rPr>
              <a:t>ANGGOTA : </a:t>
            </a:r>
          </a:p>
          <a:p>
            <a:pPr marL="0" lvl="0" indent="0" algn="ctr">
              <a:lnSpc>
                <a:spcPct val="100000"/>
              </a:lnSpc>
              <a:spcAft>
                <a:spcPts val="2100"/>
              </a:spcAft>
            </a:pPr>
            <a:r>
              <a:rPr lang="id-ID" sz="2800" dirty="0" smtClean="0">
                <a:solidFill>
                  <a:schemeClr val="tx1"/>
                </a:solidFill>
              </a:rPr>
              <a:t>1. </a:t>
            </a:r>
            <a:r>
              <a:rPr lang="sv-SE" sz="2800" dirty="0" smtClean="0">
                <a:solidFill>
                  <a:schemeClr val="tx1"/>
                </a:solidFill>
              </a:rPr>
              <a:t>Gilang </a:t>
            </a:r>
            <a:r>
              <a:rPr lang="sv-SE" sz="2800" dirty="0">
                <a:solidFill>
                  <a:schemeClr val="tx1"/>
                </a:solidFill>
              </a:rPr>
              <a:t>Kencana </a:t>
            </a:r>
            <a:r>
              <a:rPr lang="id-ID" sz="2800" dirty="0">
                <a:solidFill>
                  <a:schemeClr val="tx1"/>
                </a:solidFill>
              </a:rPr>
              <a:t> </a:t>
            </a:r>
            <a:r>
              <a:rPr lang="id-ID" sz="2800" dirty="0" smtClean="0">
                <a:solidFill>
                  <a:schemeClr val="tx1"/>
                </a:solidFill>
              </a:rPr>
              <a:t>        </a:t>
            </a:r>
            <a:r>
              <a:rPr lang="sv-SE" sz="2800" dirty="0" smtClean="0">
                <a:solidFill>
                  <a:schemeClr val="tx1"/>
                </a:solidFill>
              </a:rPr>
              <a:t>2014161001</a:t>
            </a:r>
            <a:r>
              <a:rPr lang="sv-SE" sz="2800" dirty="0">
                <a:solidFill>
                  <a:schemeClr val="tx1"/>
                </a:solidFill>
              </a:rPr>
              <a:t/>
            </a:r>
            <a:br>
              <a:rPr lang="sv-SE" sz="2800" dirty="0">
                <a:solidFill>
                  <a:schemeClr val="tx1"/>
                </a:solidFill>
              </a:rPr>
            </a:br>
            <a:r>
              <a:rPr lang="sv-SE" sz="2800" dirty="0">
                <a:solidFill>
                  <a:schemeClr val="tx1"/>
                </a:solidFill>
              </a:rPr>
              <a:t>2. Mita Nur Nilasari </a:t>
            </a:r>
            <a:r>
              <a:rPr lang="id-ID" sz="2800" dirty="0">
                <a:solidFill>
                  <a:schemeClr val="tx1"/>
                </a:solidFill>
              </a:rPr>
              <a:t> </a:t>
            </a:r>
            <a:r>
              <a:rPr lang="id-ID" sz="2800" dirty="0" smtClean="0">
                <a:solidFill>
                  <a:schemeClr val="tx1"/>
                </a:solidFill>
              </a:rPr>
              <a:t>    </a:t>
            </a:r>
            <a:r>
              <a:rPr lang="id-ID" sz="2800" dirty="0">
                <a:solidFill>
                  <a:schemeClr val="tx1"/>
                </a:solidFill>
              </a:rPr>
              <a:t> </a:t>
            </a:r>
            <a:r>
              <a:rPr lang="sv-SE" sz="2800" dirty="0" smtClean="0">
                <a:solidFill>
                  <a:schemeClr val="tx1"/>
                </a:solidFill>
              </a:rPr>
              <a:t>2014161003</a:t>
            </a:r>
            <a:r>
              <a:rPr lang="sv-SE" sz="2800" dirty="0">
                <a:solidFill>
                  <a:schemeClr val="tx1"/>
                </a:solidFill>
              </a:rPr>
              <a:t/>
            </a:r>
            <a:br>
              <a:rPr lang="sv-SE" sz="2800" dirty="0">
                <a:solidFill>
                  <a:schemeClr val="tx1"/>
                </a:solidFill>
              </a:rPr>
            </a:br>
            <a:r>
              <a:rPr lang="sv-SE" sz="2800" dirty="0">
                <a:solidFill>
                  <a:schemeClr val="tx1"/>
                </a:solidFill>
              </a:rPr>
              <a:t>3. Nida Ulfitroh </a:t>
            </a:r>
            <a:r>
              <a:rPr lang="id-ID" sz="2800" dirty="0">
                <a:solidFill>
                  <a:schemeClr val="tx1"/>
                </a:solidFill>
              </a:rPr>
              <a:t> </a:t>
            </a:r>
            <a:r>
              <a:rPr lang="id-ID" sz="2800" dirty="0" smtClean="0">
                <a:solidFill>
                  <a:schemeClr val="tx1"/>
                </a:solidFill>
              </a:rPr>
              <a:t>          </a:t>
            </a:r>
            <a:r>
              <a:rPr lang="sv-SE" sz="2800" dirty="0" smtClean="0">
                <a:solidFill>
                  <a:schemeClr val="tx1"/>
                </a:solidFill>
              </a:rPr>
              <a:t> </a:t>
            </a:r>
            <a:r>
              <a:rPr lang="id-ID" sz="2800" dirty="0" smtClean="0">
                <a:solidFill>
                  <a:schemeClr val="tx1"/>
                </a:solidFill>
              </a:rPr>
              <a:t> </a:t>
            </a:r>
            <a:r>
              <a:rPr lang="sv-SE" sz="2800" dirty="0" smtClean="0">
                <a:solidFill>
                  <a:schemeClr val="tx1"/>
                </a:solidFill>
              </a:rPr>
              <a:t>2014161007</a:t>
            </a:r>
            <a:r>
              <a:rPr lang="sv-SE" sz="2800" dirty="0">
                <a:solidFill>
                  <a:schemeClr val="tx1"/>
                </a:solidFill>
              </a:rPr>
              <a:t/>
            </a:r>
            <a:br>
              <a:rPr lang="sv-SE" sz="2800" dirty="0">
                <a:solidFill>
                  <a:schemeClr val="tx1"/>
                </a:solidFill>
              </a:rPr>
            </a:br>
            <a:r>
              <a:rPr lang="sv-SE" sz="2800" dirty="0">
                <a:solidFill>
                  <a:schemeClr val="tx1"/>
                </a:solidFill>
              </a:rPr>
              <a:t>4. Vernanda Saktilas </a:t>
            </a:r>
            <a:r>
              <a:rPr lang="id-ID" sz="2800" dirty="0">
                <a:solidFill>
                  <a:schemeClr val="tx1"/>
                </a:solidFill>
              </a:rPr>
              <a:t> </a:t>
            </a:r>
            <a:r>
              <a:rPr lang="id-ID" sz="2800" dirty="0" smtClean="0">
                <a:solidFill>
                  <a:schemeClr val="tx1"/>
                </a:solidFill>
              </a:rPr>
              <a:t> </a:t>
            </a:r>
            <a:r>
              <a:rPr lang="sv-SE" sz="2800" dirty="0" smtClean="0">
                <a:solidFill>
                  <a:schemeClr val="tx1"/>
                </a:solidFill>
              </a:rPr>
              <a:t>2014161009</a:t>
            </a:r>
            <a:endParaRPr sz="2800" dirty="0" smtClean="0">
              <a:solidFill>
                <a:schemeClr val="tx1"/>
              </a:solidFill>
            </a:endParaRPr>
          </a:p>
          <a:p>
            <a:pPr marL="0" lvl="0" indent="0" algn="l" rtl="0">
              <a:spcBef>
                <a:spcPts val="0"/>
              </a:spcBef>
              <a:spcAft>
                <a:spcPts val="2100"/>
              </a:spcAft>
              <a:buNone/>
            </a:pPr>
            <a:endParaRPr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694125" y="3046552"/>
            <a:ext cx="11360700" cy="1088719"/>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sz="7200" dirty="0" err="1" smtClean="0"/>
              <a:t>Hasil</a:t>
            </a:r>
            <a:r>
              <a:rPr sz="7200" dirty="0" smtClean="0"/>
              <a:t> </a:t>
            </a:r>
            <a:r>
              <a:rPr sz="7200" dirty="0" err="1" smtClean="0"/>
              <a:t>dan</a:t>
            </a:r>
            <a:r>
              <a:rPr sz="7200" dirty="0" smtClean="0"/>
              <a:t> </a:t>
            </a:r>
            <a:r>
              <a:rPr sz="7200" dirty="0" err="1" smtClean="0"/>
              <a:t>Pembahasan</a:t>
            </a:r>
            <a:r>
              <a:rPr sz="7200" dirty="0" smtClean="0"/>
              <a:t> </a:t>
            </a:r>
            <a:endParaRPr sz="7200" dirty="0"/>
          </a:p>
        </p:txBody>
      </p:sp>
      <p:sp>
        <p:nvSpPr>
          <p:cNvPr id="486" name="Google Shape;486;p26"/>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87" name="Google Shape;487;p26"/>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488" name="Google Shape;488;p26"/>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489" name="Google Shape;489;p26"/>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490" name="Google Shape;490;p26"/>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491" name="Google Shape;491;p26"/>
          <p:cNvSpPr/>
          <p:nvPr/>
        </p:nvSpPr>
        <p:spPr>
          <a:xfrm>
            <a:off x="5180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5</a:t>
            </a:r>
            <a:endParaRPr sz="2300">
              <a:solidFill>
                <a:schemeClr val="lt1"/>
              </a:solidFill>
              <a:latin typeface="Homemade Apple"/>
              <a:ea typeface="Homemade Apple"/>
              <a:cs typeface="Homemade Apple"/>
              <a:sym typeface="Homemade Apple"/>
            </a:endParaRPr>
          </a:p>
        </p:txBody>
      </p:sp>
      <p:sp>
        <p:nvSpPr>
          <p:cNvPr id="492" name="Google Shape;492;p26"/>
          <p:cNvSpPr/>
          <p:nvPr/>
        </p:nvSpPr>
        <p:spPr>
          <a:xfrm>
            <a:off x="63744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493" name="Google Shape;493;p26"/>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494" name="Google Shape;494;p26"/>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495" name="Google Shape;495;p26"/>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496" name="Google Shape;496;p26"/>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633475" y="260455"/>
            <a:ext cx="2988860" cy="818866"/>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sz="3600" dirty="0" smtClean="0"/>
              <a:t>HASIL</a:t>
            </a:r>
            <a:endParaRPr sz="3600" dirty="0"/>
          </a:p>
        </p:txBody>
      </p:sp>
      <p:sp>
        <p:nvSpPr>
          <p:cNvPr id="502" name="Google Shape;502;p27"/>
          <p:cNvSpPr txBox="1">
            <a:spLocks noGrp="1"/>
          </p:cNvSpPr>
          <p:nvPr>
            <p:ph type="body" idx="1"/>
          </p:nvPr>
        </p:nvSpPr>
        <p:spPr>
          <a:xfrm>
            <a:off x="633475" y="1488955"/>
            <a:ext cx="10909200" cy="5136928"/>
          </a:xfrm>
          <a:prstGeom prst="rect">
            <a:avLst/>
          </a:prstGeom>
        </p:spPr>
        <p:txBody>
          <a:bodyPr spcFirstLastPara="1" wrap="square" lIns="121900" tIns="121900" rIns="121900" bIns="121900" anchor="t" anchorCtr="0">
            <a:noAutofit/>
          </a:bodyPr>
          <a:lstStyle/>
          <a:p>
            <a:pPr marL="342900" lvl="0" algn="l">
              <a:spcAft>
                <a:spcPts val="2100"/>
              </a:spcAft>
              <a:buFont typeface="Wingdings" panose="05000000000000000000" pitchFamily="2" charset="2"/>
              <a:buChar char="v"/>
            </a:pPr>
            <a:r>
              <a:rPr lang="id-ID" sz="2400" dirty="0"/>
              <a:t>Tinggi </a:t>
            </a:r>
            <a:r>
              <a:rPr lang="id-ID" sz="2400" dirty="0" smtClean="0"/>
              <a:t>Tanaman </a:t>
            </a:r>
            <a:endParaRPr lang="id-ID" sz="2400" dirty="0"/>
          </a:p>
          <a:p>
            <a:pPr marL="0" lvl="0" indent="0">
              <a:spcAft>
                <a:spcPts val="2100"/>
              </a:spcAft>
              <a:buNone/>
            </a:pPr>
            <a:r>
              <a:rPr lang="id-ID" dirty="0" smtClean="0"/>
              <a:t>Tabel </a:t>
            </a:r>
            <a:r>
              <a:rPr lang="id-ID" dirty="0"/>
              <a:t>1. Rata-rata tinggi tanaman (cm) pada umur (85 hst) pada perlakuan berbagai jenis pupuk kompos dan Pemberian komposisi pupuk NPK padaTanaman tomat</a:t>
            </a:r>
            <a:r>
              <a:rPr lang="id-ID" dirty="0" smtClean="0"/>
              <a:t>.</a:t>
            </a:r>
          </a:p>
          <a:p>
            <a:pPr marL="0" lvl="0" indent="0">
              <a:spcAft>
                <a:spcPts val="2100"/>
              </a:spcAft>
              <a:buNone/>
            </a:pPr>
            <a:endParaRPr lang="id-ID" dirty="0"/>
          </a:p>
          <a:p>
            <a:pPr marL="0" lvl="0" indent="0" algn="ctr" rtl="0">
              <a:spcBef>
                <a:spcPts val="0"/>
              </a:spcBef>
              <a:spcAft>
                <a:spcPts val="2100"/>
              </a:spcAft>
              <a:buNone/>
            </a:pPr>
            <a:endParaRPr dirty="0" smtClean="0"/>
          </a:p>
          <a:p>
            <a:pPr marL="0" lvl="0" indent="0" algn="ctr" rtl="0">
              <a:spcBef>
                <a:spcPts val="0"/>
              </a:spcBef>
              <a:spcAft>
                <a:spcPts val="2100"/>
              </a:spcAft>
              <a:buNone/>
            </a:pPr>
            <a:endParaRPr lang="x-none" dirty="0"/>
          </a:p>
          <a:p>
            <a:pPr marL="0" lvl="0" indent="0" algn="ctr" rtl="0">
              <a:spcBef>
                <a:spcPts val="0"/>
              </a:spcBef>
              <a:spcAft>
                <a:spcPts val="2100"/>
              </a:spcAft>
              <a:buNone/>
            </a:pPr>
            <a:endParaRPr lang="x-none" dirty="0" smtClean="0"/>
          </a:p>
          <a:p>
            <a:pPr marL="0" lvl="0" indent="0" algn="ctr" rtl="0">
              <a:spcBef>
                <a:spcPts val="0"/>
              </a:spcBef>
              <a:spcAft>
                <a:spcPts val="2100"/>
              </a:spcAft>
              <a:buNone/>
            </a:pPr>
            <a:endParaRPr lang="x-none" dirty="0" smtClean="0"/>
          </a:p>
          <a:p>
            <a:pPr marL="0" indent="0">
              <a:spcAft>
                <a:spcPts val="2100"/>
              </a:spcAft>
              <a:buNone/>
            </a:pPr>
            <a:r>
              <a:rPr lang="en-US" dirty="0" err="1"/>
              <a:t>Keterangan</a:t>
            </a:r>
            <a:r>
              <a:rPr lang="en-US" dirty="0"/>
              <a:t>: </a:t>
            </a:r>
            <a:r>
              <a:rPr lang="en-US" dirty="0" err="1"/>
              <a:t>angka</a:t>
            </a:r>
            <a:r>
              <a:rPr lang="en-US" dirty="0"/>
              <a:t> yang </a:t>
            </a:r>
            <a:r>
              <a:rPr lang="en-US" dirty="0" err="1"/>
              <a:t>diukuti</a:t>
            </a:r>
            <a:r>
              <a:rPr lang="en-US" dirty="0"/>
              <a:t> </a:t>
            </a:r>
            <a:r>
              <a:rPr lang="en-US" dirty="0" err="1"/>
              <a:t>oleh</a:t>
            </a:r>
            <a:r>
              <a:rPr lang="en-US" dirty="0"/>
              <a:t> </a:t>
            </a:r>
            <a:r>
              <a:rPr lang="en-US" dirty="0" err="1"/>
              <a:t>hurup</a:t>
            </a:r>
            <a:r>
              <a:rPr lang="en-US" dirty="0"/>
              <a:t> yang </a:t>
            </a:r>
            <a:r>
              <a:rPr lang="en-US" dirty="0" err="1"/>
              <a:t>berbeda</a:t>
            </a:r>
            <a:r>
              <a:rPr lang="en-US" dirty="0"/>
              <a:t> </a:t>
            </a:r>
            <a:r>
              <a:rPr lang="en-US" dirty="0" err="1"/>
              <a:t>berarti</a:t>
            </a:r>
            <a:r>
              <a:rPr lang="en-US" dirty="0"/>
              <a:t> </a:t>
            </a:r>
            <a:r>
              <a:rPr lang="en-US" dirty="0" err="1"/>
              <a:t>berbeda</a:t>
            </a:r>
            <a:r>
              <a:rPr lang="en-US" dirty="0"/>
              <a:t> </a:t>
            </a:r>
            <a:r>
              <a:rPr lang="en-US" dirty="0" err="1"/>
              <a:t>nyata</a:t>
            </a:r>
            <a:r>
              <a:rPr lang="en-US" dirty="0"/>
              <a:t> </a:t>
            </a:r>
            <a:r>
              <a:rPr lang="en-US" dirty="0" err="1"/>
              <a:t>pada</a:t>
            </a:r>
            <a:r>
              <a:rPr lang="en-US" dirty="0"/>
              <a:t> BNT </a:t>
            </a:r>
            <a:r>
              <a:rPr lang="en-US" dirty="0" err="1"/>
              <a:t>taraf</a:t>
            </a:r>
            <a:r>
              <a:rPr lang="en-US" dirty="0"/>
              <a:t> a 0,01</a:t>
            </a:r>
            <a:endParaRPr lang="id-ID" dirty="0"/>
          </a:p>
          <a:p>
            <a:pPr marL="0" lvl="0" indent="0" algn="l" rtl="0">
              <a:spcBef>
                <a:spcPts val="0"/>
              </a:spcBef>
              <a:spcAft>
                <a:spcPts val="2100"/>
              </a:spcAft>
              <a:buNone/>
            </a:pPr>
            <a:endParaRPr dirty="0"/>
          </a:p>
        </p:txBody>
      </p:sp>
      <p:sp>
        <p:nvSpPr>
          <p:cNvPr id="503" name="Google Shape;503;p27"/>
          <p:cNvSpPr/>
          <p:nvPr/>
        </p:nvSpPr>
        <p:spPr>
          <a:xfrm>
            <a:off x="-7925" y="915056"/>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04" name="Google Shape;504;p27"/>
          <p:cNvSpPr/>
          <p:nvPr/>
        </p:nvSpPr>
        <p:spPr>
          <a:xfrm>
            <a:off x="5473825" y="260455"/>
            <a:ext cx="1228500" cy="1228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dk1"/>
                </a:solidFill>
                <a:latin typeface="Homemade Apple"/>
                <a:ea typeface="Homemade Apple"/>
                <a:cs typeface="Homemade Apple"/>
                <a:sym typeface="Homemade Apple"/>
              </a:rPr>
              <a:t>5</a:t>
            </a:r>
            <a:endParaRPr sz="6000">
              <a:solidFill>
                <a:schemeClr val="dk1"/>
              </a:solidFill>
              <a:latin typeface="Homemade Apple"/>
              <a:ea typeface="Homemade Apple"/>
              <a:cs typeface="Homemade Apple"/>
              <a:sym typeface="Homemade Apple"/>
            </a:endParaRPr>
          </a:p>
        </p:txBody>
      </p:sp>
      <p:graphicFrame>
        <p:nvGraphicFramePr>
          <p:cNvPr id="4" name="Table 3"/>
          <p:cNvGraphicFramePr>
            <a:graphicFrameLocks noGrp="1"/>
          </p:cNvGraphicFramePr>
          <p:nvPr>
            <p:extLst>
              <p:ext uri="{D42A27DB-BD31-4B8C-83A1-F6EECF244321}">
                <p14:modId xmlns:p14="http://schemas.microsoft.com/office/powerpoint/2010/main" val="1892404173"/>
              </p:ext>
            </p:extLst>
          </p:nvPr>
        </p:nvGraphicFramePr>
        <p:xfrm>
          <a:off x="2985600" y="3082092"/>
          <a:ext cx="6960577" cy="2991730"/>
        </p:xfrm>
        <a:graphic>
          <a:graphicData uri="http://schemas.openxmlformats.org/drawingml/2006/table">
            <a:tbl>
              <a:tblPr firstRow="1" firstCol="1" bandRow="1">
                <a:tableStyleId>{5C22544A-7EE6-4342-B048-85BDC9FD1C3A}</a:tableStyleId>
              </a:tblPr>
              <a:tblGrid>
                <a:gridCol w="1391970">
                  <a:extLst>
                    <a:ext uri="{9D8B030D-6E8A-4147-A177-3AD203B41FA5}">
                      <a16:colId xmlns:a16="http://schemas.microsoft.com/office/drawing/2014/main" val="20000"/>
                    </a:ext>
                  </a:extLst>
                </a:gridCol>
                <a:gridCol w="1391970">
                  <a:extLst>
                    <a:ext uri="{9D8B030D-6E8A-4147-A177-3AD203B41FA5}">
                      <a16:colId xmlns:a16="http://schemas.microsoft.com/office/drawing/2014/main" val="20001"/>
                    </a:ext>
                  </a:extLst>
                </a:gridCol>
                <a:gridCol w="1391970">
                  <a:extLst>
                    <a:ext uri="{9D8B030D-6E8A-4147-A177-3AD203B41FA5}">
                      <a16:colId xmlns:a16="http://schemas.microsoft.com/office/drawing/2014/main" val="20002"/>
                    </a:ext>
                  </a:extLst>
                </a:gridCol>
                <a:gridCol w="1391970">
                  <a:extLst>
                    <a:ext uri="{9D8B030D-6E8A-4147-A177-3AD203B41FA5}">
                      <a16:colId xmlns:a16="http://schemas.microsoft.com/office/drawing/2014/main" val="20003"/>
                    </a:ext>
                  </a:extLst>
                </a:gridCol>
                <a:gridCol w="1392697">
                  <a:extLst>
                    <a:ext uri="{9D8B030D-6E8A-4147-A177-3AD203B41FA5}">
                      <a16:colId xmlns:a16="http://schemas.microsoft.com/office/drawing/2014/main" val="20004"/>
                    </a:ext>
                  </a:extLst>
                </a:gridCol>
              </a:tblGrid>
              <a:tr h="474878">
                <a:tc>
                  <a:txBody>
                    <a:bodyPr/>
                    <a:lstStyle/>
                    <a:p>
                      <a:pPr algn="ctr">
                        <a:lnSpc>
                          <a:spcPct val="150000"/>
                        </a:lnSpc>
                        <a:spcAft>
                          <a:spcPts val="0"/>
                        </a:spcAft>
                      </a:pPr>
                      <a:r>
                        <a:rPr lang="en-US" sz="1200" dirty="0" err="1">
                          <a:effectLst/>
                        </a:rPr>
                        <a:t>Sampel</a:t>
                      </a:r>
                      <a:endParaRPr lang="id-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a:effectLst/>
                        </a:rPr>
                        <a:t>NI</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N2</a:t>
                      </a:r>
                      <a:endParaRPr lang="id-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a:effectLst/>
                        </a:rPr>
                        <a:t>N3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a:effectLst/>
                        </a:rPr>
                        <a:t>Rata-Rata</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74878">
                <a:tc>
                  <a:txBody>
                    <a:bodyPr/>
                    <a:lstStyle/>
                    <a:p>
                      <a:pPr algn="ctr">
                        <a:lnSpc>
                          <a:spcPct val="150000"/>
                        </a:lnSpc>
                        <a:spcAft>
                          <a:spcPts val="0"/>
                        </a:spcAft>
                      </a:pPr>
                      <a:r>
                        <a:rPr lang="en-US" sz="1200">
                          <a:effectLst/>
                        </a:rPr>
                        <a:t>K1</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183.83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188.83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190.42</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187.69</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74878">
                <a:tc>
                  <a:txBody>
                    <a:bodyPr/>
                    <a:lstStyle/>
                    <a:p>
                      <a:pPr algn="ctr">
                        <a:lnSpc>
                          <a:spcPct val="150000"/>
                        </a:lnSpc>
                        <a:spcAft>
                          <a:spcPts val="0"/>
                        </a:spcAft>
                      </a:pPr>
                      <a:r>
                        <a:rPr lang="en-US" sz="1200">
                          <a:effectLst/>
                        </a:rPr>
                        <a:t>K2</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184.00</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187.08</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192.25</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187.78</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74878">
                <a:tc>
                  <a:txBody>
                    <a:bodyPr/>
                    <a:lstStyle/>
                    <a:p>
                      <a:pPr algn="ctr">
                        <a:lnSpc>
                          <a:spcPct val="150000"/>
                        </a:lnSpc>
                        <a:spcAft>
                          <a:spcPts val="0"/>
                        </a:spcAft>
                      </a:pPr>
                      <a:r>
                        <a:rPr lang="en-US" sz="1200">
                          <a:effectLst/>
                        </a:rPr>
                        <a:t>K3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186.83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186.00</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195.17</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a:effectLst/>
                        </a:rPr>
                        <a:t> </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092218">
                <a:tc>
                  <a:txBody>
                    <a:bodyPr/>
                    <a:lstStyle/>
                    <a:p>
                      <a:pPr algn="ctr">
                        <a:lnSpc>
                          <a:spcPct val="150000"/>
                        </a:lnSpc>
                        <a:spcAft>
                          <a:spcPts val="0"/>
                        </a:spcAft>
                      </a:pPr>
                      <a:r>
                        <a:rPr lang="en-US" sz="1200">
                          <a:effectLst/>
                        </a:rPr>
                        <a:t>Rata-Rata     BNT α 0,01</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184.89a</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a:effectLst/>
                        </a:rPr>
                        <a:t>187.31a</a:t>
                      </a:r>
                      <a:endParaRPr lang="id-ID" sz="1100">
                        <a:effectLst/>
                      </a:endParaRPr>
                    </a:p>
                    <a:p>
                      <a:pPr algn="ctr">
                        <a:lnSpc>
                          <a:spcPct val="115000"/>
                        </a:lnSpc>
                        <a:spcAft>
                          <a:spcPts val="0"/>
                        </a:spcAft>
                      </a:pPr>
                      <a:r>
                        <a:rPr lang="en-US" sz="1200">
                          <a:effectLst/>
                        </a:rPr>
                        <a:t> </a:t>
                      </a:r>
                      <a:endParaRPr lang="id-ID" sz="1100">
                        <a:effectLst/>
                      </a:endParaRPr>
                    </a:p>
                    <a:p>
                      <a:pPr algn="ctr">
                        <a:lnSpc>
                          <a:spcPct val="115000"/>
                        </a:lnSpc>
                        <a:spcAft>
                          <a:spcPts val="0"/>
                        </a:spcAft>
                      </a:pPr>
                      <a:r>
                        <a:rPr lang="en-US" sz="1200">
                          <a:effectLst/>
                        </a:rPr>
                        <a:t>5,13</a:t>
                      </a:r>
                      <a:endParaRPr lang="id-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dirty="0">
                          <a:effectLst/>
                        </a:rPr>
                        <a:t>192.61</a:t>
                      </a:r>
                      <a:endParaRPr lang="id-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 </a:t>
                      </a:r>
                      <a:endParaRPr lang="id-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2985600" y="3095526"/>
            <a:ext cx="13956046" cy="71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2" name="Google Shape;512;p28"/>
          <p:cNvSpPr txBox="1">
            <a:spLocks noGrp="1"/>
          </p:cNvSpPr>
          <p:nvPr>
            <p:ph type="subTitle" idx="2"/>
          </p:nvPr>
        </p:nvSpPr>
        <p:spPr>
          <a:xfrm>
            <a:off x="405475" y="1080822"/>
            <a:ext cx="11481725" cy="5506050"/>
          </a:xfrm>
          <a:prstGeom prst="rect">
            <a:avLst/>
          </a:prstGeom>
        </p:spPr>
        <p:txBody>
          <a:bodyPr spcFirstLastPara="1" wrap="square" lIns="121900" tIns="121900" rIns="121900" bIns="121900" anchor="t" anchorCtr="0">
            <a:noAutofit/>
          </a:bodyPr>
          <a:lstStyle/>
          <a:p>
            <a:pPr marL="0" lvl="0" indent="0">
              <a:spcAft>
                <a:spcPts val="2100"/>
              </a:spcAft>
            </a:pPr>
            <a:r>
              <a:rPr lang="id-ID" sz="2000" dirty="0"/>
              <a:t>Pemberian komposisi NPK 16:10:18 (N3) memberikan nilai rata-rata terbaik dan memperlihatkan pengaruh yang berbeda nyata dibadingkan dengan perlakuan lainnya.. Hal tersebut diduga oleh tinnginya kadar Nitrogen di pupuk NPK gold yang diberikan di tanaman guna pembentukan dan pertumbuhan sel pada </a:t>
            </a:r>
            <a:r>
              <a:rPr lang="id-ID" sz="2000" dirty="0" smtClean="0"/>
              <a:t>tanaman.</a:t>
            </a:r>
          </a:p>
          <a:p>
            <a:pPr marL="342900" lvl="0">
              <a:spcAft>
                <a:spcPts val="2100"/>
              </a:spcAft>
              <a:buFont typeface="Wingdings" panose="05000000000000000000" pitchFamily="2" charset="2"/>
              <a:buChar char="v"/>
            </a:pPr>
            <a:r>
              <a:rPr lang="id-ID" sz="2000" dirty="0" smtClean="0"/>
              <a:t>Jumlah Daun </a:t>
            </a:r>
          </a:p>
          <a:p>
            <a:pPr marL="0" lvl="0" indent="0">
              <a:spcAft>
                <a:spcPts val="2100"/>
              </a:spcAft>
            </a:pPr>
            <a:endParaRPr dirty="0" smtClean="0"/>
          </a:p>
          <a:p>
            <a:pPr marL="0" lvl="0" indent="0">
              <a:spcAft>
                <a:spcPts val="2100"/>
              </a:spcAft>
            </a:pPr>
            <a:endParaRPr lang="x-none" dirty="0"/>
          </a:p>
          <a:p>
            <a:pPr marL="0" lvl="0" indent="0">
              <a:spcAft>
                <a:spcPts val="2100"/>
              </a:spcAft>
            </a:pPr>
            <a:endParaRPr lang="x-none" dirty="0" smtClean="0"/>
          </a:p>
          <a:p>
            <a:pPr marL="0" lvl="0" indent="0">
              <a:spcAft>
                <a:spcPts val="2100"/>
              </a:spcAft>
            </a:pPr>
            <a:endParaRPr lang="x-none" dirty="0" smtClean="0"/>
          </a:p>
          <a:p>
            <a:pPr marL="0" lvl="0" indent="0">
              <a:spcAft>
                <a:spcPts val="2100"/>
              </a:spcAft>
            </a:pPr>
            <a:r>
              <a:rPr lang="id-ID" sz="2000" dirty="0"/>
              <a:t>Perlakuan Pupuk kompos kotran ayam dan komposisi Pupuk NPK 12:6:22:3 perlakuan (K2N2) memberikan hasil yang lebih baik dibandingkan dengan perlakuan lainnya.</a:t>
            </a:r>
          </a:p>
          <a:p>
            <a:pPr marL="0" lvl="0" indent="0">
              <a:spcAft>
                <a:spcPts val="2100"/>
              </a:spcAft>
            </a:pPr>
            <a:endParaRPr lang="id-ID" dirty="0"/>
          </a:p>
          <a:p>
            <a:pPr marL="0" lvl="0" indent="0">
              <a:spcAft>
                <a:spcPts val="2100"/>
              </a:spcAft>
            </a:pPr>
            <a:endParaRPr lang="x-none" dirty="0"/>
          </a:p>
        </p:txBody>
      </p:sp>
      <p:sp>
        <p:nvSpPr>
          <p:cNvPr id="522" name="Google Shape;522;p28"/>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23" name="Google Shape;523;p28"/>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524" name="Google Shape;524;p28"/>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525" name="Google Shape;525;p28"/>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526" name="Google Shape;526;p28"/>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527" name="Google Shape;527;p28"/>
          <p:cNvSpPr/>
          <p:nvPr/>
        </p:nvSpPr>
        <p:spPr>
          <a:xfrm>
            <a:off x="5180675" y="450900"/>
            <a:ext cx="629100" cy="629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5</a:t>
            </a:r>
            <a:endParaRPr sz="2300">
              <a:solidFill>
                <a:schemeClr val="dk1"/>
              </a:solidFill>
              <a:latin typeface="Homemade Apple"/>
              <a:ea typeface="Homemade Apple"/>
              <a:cs typeface="Homemade Apple"/>
              <a:sym typeface="Homemade Apple"/>
            </a:endParaRPr>
          </a:p>
        </p:txBody>
      </p:sp>
      <p:sp>
        <p:nvSpPr>
          <p:cNvPr id="528" name="Google Shape;528;p28"/>
          <p:cNvSpPr/>
          <p:nvPr/>
        </p:nvSpPr>
        <p:spPr>
          <a:xfrm>
            <a:off x="63744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529" name="Google Shape;529;p28"/>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530" name="Google Shape;530;p28"/>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531" name="Google Shape;531;p28"/>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532" name="Google Shape;532;p28"/>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pic>
        <p:nvPicPr>
          <p:cNvPr id="2" name="Picture 1"/>
          <p:cNvPicPr>
            <a:picLocks noChangeAspect="1"/>
          </p:cNvPicPr>
          <p:nvPr/>
        </p:nvPicPr>
        <p:blipFill>
          <a:blip r:embed="rId3"/>
          <a:stretch>
            <a:fillRect/>
          </a:stretch>
        </p:blipFill>
        <p:spPr>
          <a:xfrm>
            <a:off x="3216949" y="2688609"/>
            <a:ext cx="5408435" cy="2984015"/>
          </a:xfrm>
          <a:prstGeom prst="rect">
            <a:avLst/>
          </a:prstGeom>
        </p:spPr>
      </p:pic>
      <p:cxnSp>
        <p:nvCxnSpPr>
          <p:cNvPr id="4" name="Straight Arrow Connector 3"/>
          <p:cNvCxnSpPr/>
          <p:nvPr/>
        </p:nvCxnSpPr>
        <p:spPr>
          <a:xfrm>
            <a:off x="2402006" y="3070746"/>
            <a:ext cx="7056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p29"/>
          <p:cNvSpPr txBox="1">
            <a:spLocks noGrp="1"/>
          </p:cNvSpPr>
          <p:nvPr>
            <p:ph type="body" idx="1"/>
          </p:nvPr>
        </p:nvSpPr>
        <p:spPr>
          <a:xfrm>
            <a:off x="633475" y="1461670"/>
            <a:ext cx="10909200" cy="5396329"/>
          </a:xfrm>
          <a:prstGeom prst="rect">
            <a:avLst/>
          </a:prstGeom>
        </p:spPr>
        <p:txBody>
          <a:bodyPr spcFirstLastPara="1" wrap="square" lIns="121900" tIns="121900" rIns="121900" bIns="121900" anchor="t" anchorCtr="0">
            <a:noAutofit/>
          </a:bodyPr>
          <a:lstStyle/>
          <a:p>
            <a:pPr marL="342900" lvl="0" algn="l" rtl="0">
              <a:spcBef>
                <a:spcPts val="0"/>
              </a:spcBef>
              <a:spcAft>
                <a:spcPts val="2100"/>
              </a:spcAft>
              <a:buFont typeface="Wingdings" panose="05000000000000000000" pitchFamily="2" charset="2"/>
              <a:buChar char="v"/>
            </a:pPr>
            <a:r>
              <a:rPr sz="2400" dirty="0" err="1" smtClean="0"/>
              <a:t>Waktu</a:t>
            </a:r>
            <a:r>
              <a:rPr sz="2400" dirty="0" smtClean="0"/>
              <a:t> </a:t>
            </a:r>
            <a:r>
              <a:rPr sz="2400" dirty="0" err="1" smtClean="0"/>
              <a:t>Munculnya</a:t>
            </a:r>
            <a:r>
              <a:rPr sz="2400" dirty="0" smtClean="0"/>
              <a:t> </a:t>
            </a:r>
            <a:r>
              <a:rPr sz="2400" dirty="0" err="1" smtClean="0"/>
              <a:t>Bunga</a:t>
            </a:r>
            <a:endParaRPr sz="2400" dirty="0" smtClean="0"/>
          </a:p>
          <a:p>
            <a:pPr marL="0" lvl="0" indent="0" algn="l" rtl="0">
              <a:spcBef>
                <a:spcPts val="0"/>
              </a:spcBef>
              <a:spcAft>
                <a:spcPts val="2100"/>
              </a:spcAft>
              <a:buNone/>
            </a:pPr>
            <a:endParaRPr sz="2400" dirty="0" smtClean="0"/>
          </a:p>
          <a:p>
            <a:pPr marL="0" lvl="0" indent="0" algn="l" rtl="0">
              <a:spcBef>
                <a:spcPts val="0"/>
              </a:spcBef>
              <a:spcAft>
                <a:spcPts val="2100"/>
              </a:spcAft>
              <a:buNone/>
            </a:pPr>
            <a:endParaRPr lang="x-none" sz="2400" dirty="0"/>
          </a:p>
          <a:p>
            <a:pPr marL="0" lvl="0" indent="0" algn="l" rtl="0">
              <a:spcBef>
                <a:spcPts val="0"/>
              </a:spcBef>
              <a:spcAft>
                <a:spcPts val="2100"/>
              </a:spcAft>
              <a:buNone/>
            </a:pPr>
            <a:endParaRPr lang="x-none" sz="2400" dirty="0" smtClean="0"/>
          </a:p>
          <a:p>
            <a:pPr marL="0" lvl="0" indent="0" algn="l" rtl="0">
              <a:spcBef>
                <a:spcPts val="0"/>
              </a:spcBef>
              <a:spcAft>
                <a:spcPts val="2100"/>
              </a:spcAft>
              <a:buNone/>
            </a:pPr>
            <a:endParaRPr lang="x-none" sz="2400" dirty="0"/>
          </a:p>
          <a:p>
            <a:pPr marL="0" lvl="0" indent="0" algn="l">
              <a:spcAft>
                <a:spcPts val="2100"/>
              </a:spcAft>
              <a:buNone/>
            </a:pPr>
            <a:endParaRPr lang="x-none" sz="2400" dirty="0"/>
          </a:p>
          <a:p>
            <a:pPr marL="0" lvl="0" indent="0" algn="l">
              <a:spcAft>
                <a:spcPts val="2100"/>
              </a:spcAft>
              <a:buNone/>
            </a:pPr>
            <a:r>
              <a:rPr lang="id-ID" sz="2000" dirty="0" smtClean="0"/>
              <a:t>Perlakuan </a:t>
            </a:r>
            <a:r>
              <a:rPr lang="id-ID" sz="2000" dirty="0"/>
              <a:t>Pupuk kompos kotoran ayam dan komposisi Pupuk NPK 12:6:22:3 K1N2 saat umur berbunga (hari) memberikan rata-rata waktu munculnya bunga tercepat dibandingkan dengan perlakuan lainnya.</a:t>
            </a:r>
            <a:endParaRPr lang="x-none" sz="2000" dirty="0"/>
          </a:p>
        </p:txBody>
      </p:sp>
      <p:sp>
        <p:nvSpPr>
          <p:cNvPr id="539" name="Google Shape;539;p29"/>
          <p:cNvSpPr/>
          <p:nvPr/>
        </p:nvSpPr>
        <p:spPr>
          <a:xfrm>
            <a:off x="13975" y="819521"/>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40" name="Google Shape;540;p29"/>
          <p:cNvSpPr/>
          <p:nvPr/>
        </p:nvSpPr>
        <p:spPr>
          <a:xfrm>
            <a:off x="5495725" y="233171"/>
            <a:ext cx="1228500" cy="122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Homemade Apple"/>
                <a:ea typeface="Homemade Apple"/>
                <a:cs typeface="Homemade Apple"/>
                <a:sym typeface="Homemade Apple"/>
              </a:rPr>
              <a:t>6</a:t>
            </a:r>
            <a:endParaRPr sz="6000">
              <a:solidFill>
                <a:schemeClr val="lt1"/>
              </a:solidFill>
              <a:latin typeface="Homemade Apple"/>
              <a:ea typeface="Homemade Apple"/>
              <a:cs typeface="Homemade Apple"/>
              <a:sym typeface="Homemade Apple"/>
            </a:endParaRPr>
          </a:p>
        </p:txBody>
      </p:sp>
      <p:pic>
        <p:nvPicPr>
          <p:cNvPr id="2" name="Picture 1"/>
          <p:cNvPicPr>
            <a:picLocks noChangeAspect="1"/>
          </p:cNvPicPr>
          <p:nvPr/>
        </p:nvPicPr>
        <p:blipFill>
          <a:blip r:embed="rId3"/>
          <a:stretch>
            <a:fillRect/>
          </a:stretch>
        </p:blipFill>
        <p:spPr>
          <a:xfrm>
            <a:off x="3160121" y="2222187"/>
            <a:ext cx="6229540" cy="334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490" y="1392072"/>
            <a:ext cx="11573301" cy="5227092"/>
          </a:xfrm>
        </p:spPr>
        <p:txBody>
          <a:bodyPr/>
          <a:lstStyle/>
          <a:p>
            <a:pPr algn="l">
              <a:buFont typeface="Wingdings" panose="05000000000000000000" pitchFamily="2" charset="2"/>
              <a:buChar char="v"/>
            </a:pPr>
            <a:r>
              <a:rPr lang="id-ID" sz="2400" dirty="0" smtClean="0"/>
              <a:t>Jumlah Buah Pertanaman </a:t>
            </a:r>
          </a:p>
          <a:p>
            <a:pPr marL="114300" indent="0" algn="l">
              <a:buNone/>
            </a:pPr>
            <a:endParaRPr lang="id-ID" sz="2400" dirty="0" smtClean="0"/>
          </a:p>
          <a:p>
            <a:pPr marL="114300" indent="0" algn="l">
              <a:buNone/>
            </a:pPr>
            <a:endParaRPr lang="id-ID" sz="2400" dirty="0"/>
          </a:p>
          <a:p>
            <a:pPr marL="114300" indent="0" algn="l">
              <a:buNone/>
            </a:pPr>
            <a:endParaRPr lang="id-ID" sz="2400" dirty="0" smtClean="0"/>
          </a:p>
          <a:p>
            <a:pPr marL="114300" indent="0" algn="l">
              <a:buNone/>
            </a:pPr>
            <a:endParaRPr lang="id-ID" sz="2400" dirty="0"/>
          </a:p>
          <a:p>
            <a:pPr marL="114300" indent="0" algn="l">
              <a:buNone/>
            </a:pPr>
            <a:endParaRPr lang="id-ID" sz="2400" dirty="0" smtClean="0"/>
          </a:p>
          <a:p>
            <a:pPr marL="114300" indent="0" algn="l">
              <a:buNone/>
            </a:pPr>
            <a:endParaRPr lang="id-ID" sz="2400" dirty="0"/>
          </a:p>
          <a:p>
            <a:pPr marL="114300" indent="0" algn="l">
              <a:buNone/>
            </a:pPr>
            <a:endParaRPr lang="id-ID" sz="2400" dirty="0" smtClean="0"/>
          </a:p>
          <a:p>
            <a:pPr marL="114300" indent="0" algn="l">
              <a:buNone/>
            </a:pPr>
            <a:endParaRPr lang="id-ID" sz="2400" dirty="0"/>
          </a:p>
          <a:p>
            <a:pPr marL="114300" indent="0" algn="l">
              <a:buNone/>
            </a:pPr>
            <a:endParaRPr lang="id-ID" sz="2400" dirty="0" smtClean="0"/>
          </a:p>
          <a:p>
            <a:pPr marL="114300" indent="0" algn="l">
              <a:buNone/>
            </a:pPr>
            <a:r>
              <a:rPr lang="id-ID" sz="2400" dirty="0"/>
              <a:t>Perlakuan Pupuk kompos kotran ayam dan komposisi Pupuk NPK 12:6:22:3 perlakuan (K2N2) memberikan hasil yang lebih baik dibandingkan dengan perlakuan lainnya.</a:t>
            </a:r>
          </a:p>
          <a:p>
            <a:pPr marL="114300" indent="0" algn="l">
              <a:buNone/>
            </a:pPr>
            <a:endParaRPr lang="id-ID" sz="2400" dirty="0"/>
          </a:p>
          <a:p>
            <a:pPr marL="114300" indent="0" algn="l">
              <a:buNone/>
            </a:pPr>
            <a:endParaRPr lang="id-ID" sz="2400" dirty="0"/>
          </a:p>
          <a:p>
            <a:pPr marL="114300" indent="0" algn="l">
              <a:buNone/>
            </a:pPr>
            <a:endParaRPr lang="id-ID" sz="2400" dirty="0"/>
          </a:p>
        </p:txBody>
      </p:sp>
      <p:pic>
        <p:nvPicPr>
          <p:cNvPr id="4" name="Picture 3"/>
          <p:cNvPicPr>
            <a:picLocks noChangeAspect="1"/>
          </p:cNvPicPr>
          <p:nvPr/>
        </p:nvPicPr>
        <p:blipFill>
          <a:blip r:embed="rId2"/>
          <a:stretch>
            <a:fillRect/>
          </a:stretch>
        </p:blipFill>
        <p:spPr>
          <a:xfrm>
            <a:off x="84696" y="600726"/>
            <a:ext cx="12193057" cy="60965"/>
          </a:xfrm>
          <a:prstGeom prst="rect">
            <a:avLst/>
          </a:prstGeom>
        </p:spPr>
      </p:pic>
      <p:pic>
        <p:nvPicPr>
          <p:cNvPr id="5" name="Picture 4"/>
          <p:cNvPicPr>
            <a:picLocks noChangeAspect="1"/>
          </p:cNvPicPr>
          <p:nvPr/>
        </p:nvPicPr>
        <p:blipFill>
          <a:blip r:embed="rId3"/>
          <a:stretch>
            <a:fillRect/>
          </a:stretch>
        </p:blipFill>
        <p:spPr>
          <a:xfrm>
            <a:off x="5757709" y="0"/>
            <a:ext cx="1249788" cy="1603387"/>
          </a:xfrm>
          <a:prstGeom prst="rect">
            <a:avLst/>
          </a:prstGeom>
        </p:spPr>
      </p:pic>
      <p:pic>
        <p:nvPicPr>
          <p:cNvPr id="6" name="Picture 5"/>
          <p:cNvPicPr>
            <a:picLocks noChangeAspect="1"/>
          </p:cNvPicPr>
          <p:nvPr/>
        </p:nvPicPr>
        <p:blipFill>
          <a:blip r:embed="rId4"/>
          <a:stretch>
            <a:fillRect/>
          </a:stretch>
        </p:blipFill>
        <p:spPr>
          <a:xfrm>
            <a:off x="2975211" y="2033516"/>
            <a:ext cx="6182437" cy="3630305"/>
          </a:xfrm>
          <a:prstGeom prst="rect">
            <a:avLst/>
          </a:prstGeom>
        </p:spPr>
      </p:pic>
    </p:spTree>
    <p:extLst>
      <p:ext uri="{BB962C8B-B14F-4D97-AF65-F5344CB8AC3E}">
        <p14:creationId xmlns:p14="http://schemas.microsoft.com/office/powerpoint/2010/main" val="238707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4842" y="1351129"/>
            <a:ext cx="11423175" cy="5027222"/>
          </a:xfrm>
        </p:spPr>
        <p:txBody>
          <a:bodyPr/>
          <a:lstStyle/>
          <a:p>
            <a:pPr algn="l">
              <a:buFont typeface="Wingdings" panose="05000000000000000000" pitchFamily="2" charset="2"/>
              <a:buChar char="v"/>
            </a:pPr>
            <a:r>
              <a:rPr lang="id-ID" sz="2400" dirty="0" smtClean="0"/>
              <a:t>Bobot Buah Pertanaman (Kg)</a:t>
            </a:r>
          </a:p>
          <a:p>
            <a:pPr marL="114300" indent="0" algn="l">
              <a:buNone/>
            </a:pPr>
            <a:endParaRPr lang="id-ID" dirty="0" smtClean="0"/>
          </a:p>
          <a:p>
            <a:pPr marL="114300" indent="0" algn="l">
              <a:buNone/>
            </a:pPr>
            <a:endParaRPr lang="id-ID" dirty="0"/>
          </a:p>
          <a:p>
            <a:pPr marL="114300" indent="0" algn="l">
              <a:buNone/>
            </a:pPr>
            <a:endParaRPr lang="id-ID" dirty="0" smtClean="0"/>
          </a:p>
          <a:p>
            <a:pPr marL="114300" indent="0" algn="l">
              <a:buNone/>
            </a:pPr>
            <a:endParaRPr lang="id-ID" dirty="0"/>
          </a:p>
          <a:p>
            <a:pPr marL="114300" indent="0" algn="l">
              <a:buNone/>
            </a:pPr>
            <a:endParaRPr lang="id-ID" dirty="0" smtClean="0"/>
          </a:p>
          <a:p>
            <a:pPr marL="114300" indent="0" algn="l">
              <a:buNone/>
            </a:pPr>
            <a:endParaRPr lang="id-ID" dirty="0"/>
          </a:p>
          <a:p>
            <a:pPr marL="114300" indent="0" algn="l">
              <a:buNone/>
            </a:pPr>
            <a:endParaRPr lang="id-ID" dirty="0" smtClean="0"/>
          </a:p>
          <a:p>
            <a:pPr marL="114300" indent="0" algn="l">
              <a:buNone/>
            </a:pPr>
            <a:endParaRPr lang="id-ID" dirty="0"/>
          </a:p>
          <a:p>
            <a:pPr marL="114300" indent="0" algn="l">
              <a:buNone/>
            </a:pPr>
            <a:endParaRPr lang="id-ID" dirty="0" smtClean="0"/>
          </a:p>
          <a:p>
            <a:pPr marL="114300" indent="0" algn="l">
              <a:buNone/>
            </a:pPr>
            <a:endParaRPr lang="id-ID" dirty="0"/>
          </a:p>
          <a:p>
            <a:pPr marL="114300" indent="0" algn="l">
              <a:buNone/>
            </a:pPr>
            <a:endParaRPr lang="id-ID" dirty="0" smtClean="0"/>
          </a:p>
          <a:p>
            <a:pPr marL="114300" indent="0" algn="l">
              <a:buNone/>
            </a:pPr>
            <a:r>
              <a:rPr lang="id-ID" sz="2400" dirty="0"/>
              <a:t>Pemberian kompos kotoran sapi dan komposisi pupuk 16:10:18(K3N3) memberikan rata-rata bobot buah tertinggi buah tomat dibandingkan berbagai perlakuan lainnya.</a:t>
            </a:r>
          </a:p>
          <a:p>
            <a:pPr marL="114300" indent="0" algn="l">
              <a:buNone/>
            </a:pPr>
            <a:endParaRPr lang="id-ID" dirty="0"/>
          </a:p>
        </p:txBody>
      </p:sp>
      <p:pic>
        <p:nvPicPr>
          <p:cNvPr id="5" name="Picture 4"/>
          <p:cNvPicPr>
            <a:picLocks noChangeAspect="1"/>
          </p:cNvPicPr>
          <p:nvPr/>
        </p:nvPicPr>
        <p:blipFill>
          <a:blip r:embed="rId2"/>
          <a:stretch>
            <a:fillRect/>
          </a:stretch>
        </p:blipFill>
        <p:spPr>
          <a:xfrm>
            <a:off x="-8454" y="764499"/>
            <a:ext cx="12193057" cy="60965"/>
          </a:xfrm>
          <a:prstGeom prst="rect">
            <a:avLst/>
          </a:prstGeom>
        </p:spPr>
      </p:pic>
      <p:pic>
        <p:nvPicPr>
          <p:cNvPr id="7" name="Picture 6"/>
          <p:cNvPicPr>
            <a:picLocks noChangeAspect="1"/>
          </p:cNvPicPr>
          <p:nvPr/>
        </p:nvPicPr>
        <p:blipFill>
          <a:blip r:embed="rId3"/>
          <a:stretch>
            <a:fillRect/>
          </a:stretch>
        </p:blipFill>
        <p:spPr>
          <a:xfrm>
            <a:off x="5548351" y="-37195"/>
            <a:ext cx="1286367" cy="1603387"/>
          </a:xfrm>
          <a:prstGeom prst="rect">
            <a:avLst/>
          </a:prstGeom>
        </p:spPr>
      </p:pic>
      <p:pic>
        <p:nvPicPr>
          <p:cNvPr id="8" name="Picture 7"/>
          <p:cNvPicPr>
            <a:picLocks noChangeAspect="1"/>
          </p:cNvPicPr>
          <p:nvPr/>
        </p:nvPicPr>
        <p:blipFill>
          <a:blip r:embed="rId4"/>
          <a:stretch>
            <a:fillRect/>
          </a:stretch>
        </p:blipFill>
        <p:spPr>
          <a:xfrm>
            <a:off x="2670411" y="1996323"/>
            <a:ext cx="7042245" cy="3234576"/>
          </a:xfrm>
          <a:prstGeom prst="rect">
            <a:avLst/>
          </a:prstGeom>
        </p:spPr>
      </p:pic>
    </p:spTree>
    <p:extLst>
      <p:ext uri="{BB962C8B-B14F-4D97-AF65-F5344CB8AC3E}">
        <p14:creationId xmlns:p14="http://schemas.microsoft.com/office/powerpoint/2010/main" val="276574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1"/>
          <p:cNvSpPr txBox="1">
            <a:spLocks noGrp="1"/>
          </p:cNvSpPr>
          <p:nvPr>
            <p:ph type="title"/>
          </p:nvPr>
        </p:nvSpPr>
        <p:spPr>
          <a:xfrm>
            <a:off x="439068" y="350678"/>
            <a:ext cx="3559726" cy="692822"/>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sz="3600" dirty="0" err="1" smtClean="0"/>
              <a:t>Pembahasan</a:t>
            </a:r>
            <a:r>
              <a:rPr dirty="0" smtClean="0"/>
              <a:t> </a:t>
            </a:r>
            <a:endParaRPr dirty="0"/>
          </a:p>
        </p:txBody>
      </p:sp>
      <p:sp>
        <p:nvSpPr>
          <p:cNvPr id="565" name="Google Shape;565;p31"/>
          <p:cNvSpPr txBox="1">
            <a:spLocks noGrp="1"/>
          </p:cNvSpPr>
          <p:nvPr>
            <p:ph type="body" idx="1"/>
          </p:nvPr>
        </p:nvSpPr>
        <p:spPr>
          <a:xfrm>
            <a:off x="439067" y="1043500"/>
            <a:ext cx="11393541" cy="5698494"/>
          </a:xfrm>
          <a:prstGeom prst="rect">
            <a:avLst/>
          </a:prstGeom>
        </p:spPr>
        <p:txBody>
          <a:bodyPr spcFirstLastPara="1" wrap="square" lIns="121900" tIns="121900" rIns="121900" bIns="121900" anchor="t" anchorCtr="0">
            <a:noAutofit/>
          </a:bodyPr>
          <a:lstStyle/>
          <a:p>
            <a:pPr marL="285750" lvl="0" indent="-285750" algn="l">
              <a:spcAft>
                <a:spcPts val="2100"/>
              </a:spcAft>
              <a:buFont typeface="Wingdings" panose="05000000000000000000" pitchFamily="2" charset="2"/>
              <a:buChar char="q"/>
            </a:pPr>
            <a:r>
              <a:rPr lang="id-ID" sz="2400" dirty="0"/>
              <a:t>Penggunaan komposisi pupuk NPK mutiara dapat memberikan keseimbangan unsur hara pada tanah dengan ketersediaan nitrogen fosfor, kalium yang diperlukan oleh tanaman sehingga dapat memacu pertumbuhan pada saat vase vegetatif. Tingginya jumlah daun dipengaruhi peran nitrogen selain mampu merangsan dalam membentuk jumlah daun juga mampu membentuk anakan. </a:t>
            </a:r>
            <a:endParaRPr lang="id-ID" sz="2400" dirty="0" smtClean="0"/>
          </a:p>
          <a:p>
            <a:pPr marL="285750" lvl="0" indent="-285750" algn="l">
              <a:spcAft>
                <a:spcPts val="2100"/>
              </a:spcAft>
              <a:buFont typeface="Wingdings" panose="05000000000000000000" pitchFamily="2" charset="2"/>
              <a:buChar char="q"/>
            </a:pPr>
            <a:r>
              <a:rPr lang="id-ID" sz="2400" dirty="0"/>
              <a:t>perlakuan Pupuk kompos kotoran ayam dan komposisi Pupuk NPK 12:6:22:3 K1N2 pada umur berbunga (hari) memberikan rata-rata waktu munculnya bunga tercepat dibandingkan dengan perlakuan lain</a:t>
            </a:r>
            <a:r>
              <a:rPr lang="id-ID" sz="2400" dirty="0" smtClean="0"/>
              <a:t>. Hal </a:t>
            </a:r>
            <a:r>
              <a:rPr lang="id-ID" sz="2400" dirty="0"/>
              <a:t>ini diduga karena proporsi ketersediaan unsur hara dalam pupuk kompos kandang ayam cukup tinggidibandingkan dengan pupuk kompos lainnya sehingga dapat memperbaiki kesuburan fisik, kimia dan biologi tanah sehingga </a:t>
            </a:r>
            <a:r>
              <a:rPr lang="id-ID" sz="2400" dirty="0" smtClean="0"/>
              <a:t>tanah </a:t>
            </a:r>
            <a:r>
              <a:rPr lang="id-ID" sz="2400" dirty="0"/>
              <a:t>menjadi lebih gembur, aktivitas mikroorganisme tanah meningkat sehingga menjadi </a:t>
            </a:r>
            <a:r>
              <a:rPr lang="id-ID" sz="2400" dirty="0" smtClean="0"/>
              <a:t>pemicu pembentukan </a:t>
            </a:r>
            <a:r>
              <a:rPr lang="id-ID" sz="2400" dirty="0"/>
              <a:t>klorofil dan laju fotosinteis pada tanaman.</a:t>
            </a:r>
          </a:p>
          <a:p>
            <a:pPr marL="0" lvl="0" indent="0">
              <a:spcAft>
                <a:spcPts val="2100"/>
              </a:spcAft>
              <a:buNone/>
            </a:pPr>
            <a:endParaRPr lang="id-ID" dirty="0"/>
          </a:p>
          <a:p>
            <a:pPr marL="0" lvl="0" indent="0" algn="ctr" rtl="0">
              <a:spcBef>
                <a:spcPts val="0"/>
              </a:spcBef>
              <a:spcAft>
                <a:spcPts val="2100"/>
              </a:spcAft>
              <a:buNone/>
            </a:pPr>
            <a:endParaRPr dirty="0"/>
          </a:p>
        </p:txBody>
      </p:sp>
      <p:sp>
        <p:nvSpPr>
          <p:cNvPr id="566" name="Google Shape;566;p31"/>
          <p:cNvSpPr/>
          <p:nvPr/>
        </p:nvSpPr>
        <p:spPr>
          <a:xfrm>
            <a:off x="0" y="697089"/>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67" name="Google Shape;567;p31"/>
          <p:cNvSpPr/>
          <p:nvPr/>
        </p:nvSpPr>
        <p:spPr>
          <a:xfrm>
            <a:off x="5495725" y="-74275"/>
            <a:ext cx="1228500" cy="122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6000" dirty="0">
                <a:solidFill>
                  <a:schemeClr val="lt1"/>
                </a:solidFill>
                <a:latin typeface="Homemade Apple"/>
                <a:ea typeface="Homemade Apple"/>
                <a:cs typeface="Homemade Apple"/>
                <a:sym typeface="Homemade Apple"/>
              </a:rPr>
              <a:t>9</a:t>
            </a:r>
            <a:endParaRPr sz="6000" dirty="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5" name="Google Shape;575;p32"/>
          <p:cNvSpPr txBox="1">
            <a:spLocks noGrp="1"/>
          </p:cNvSpPr>
          <p:nvPr>
            <p:ph type="subTitle" idx="1"/>
          </p:nvPr>
        </p:nvSpPr>
        <p:spPr>
          <a:xfrm>
            <a:off x="405475" y="1242768"/>
            <a:ext cx="11451981" cy="5458283"/>
          </a:xfrm>
          <a:prstGeom prst="rect">
            <a:avLst/>
          </a:prstGeom>
        </p:spPr>
        <p:txBody>
          <a:bodyPr spcFirstLastPara="1" wrap="square" lIns="121900" tIns="121900" rIns="121900" bIns="121900" anchor="t" anchorCtr="0">
            <a:noAutofit/>
          </a:bodyPr>
          <a:lstStyle/>
          <a:p>
            <a:pPr marL="342900" lvl="0">
              <a:spcAft>
                <a:spcPts val="2100"/>
              </a:spcAft>
              <a:buFont typeface="Wingdings" panose="05000000000000000000" pitchFamily="2" charset="2"/>
              <a:buChar char="q"/>
            </a:pPr>
            <a:r>
              <a:rPr lang="id-ID" sz="2400" dirty="0"/>
              <a:t>Ketersedian kandungan unsur hara makro dan mikro yang dimiliki pupuk NPK booster diduga salasatu pemicupenyebab laju tercepat munculnya bunga pada tanaman tomat keadaan ini disebabkan karena ketersediaan unsur hara </a:t>
            </a:r>
            <a:r>
              <a:rPr lang="id-ID" sz="2400" dirty="0" smtClean="0"/>
              <a:t>NPK dapat </a:t>
            </a:r>
            <a:r>
              <a:rPr lang="id-ID" sz="2400" dirty="0"/>
              <a:t>mendukung pertumbuhan vegetatif maupun generatif tanaman</a:t>
            </a:r>
            <a:r>
              <a:rPr lang="id-ID" sz="2400" dirty="0" smtClean="0"/>
              <a:t>.</a:t>
            </a:r>
          </a:p>
          <a:p>
            <a:pPr marL="342900" lvl="0">
              <a:spcAft>
                <a:spcPts val="2100"/>
              </a:spcAft>
              <a:buFont typeface="Wingdings" panose="05000000000000000000" pitchFamily="2" charset="2"/>
              <a:buChar char="q"/>
            </a:pPr>
            <a:r>
              <a:rPr lang="id-ID" sz="2400" dirty="0"/>
              <a:t>perlakuan Pupuk kompos kotran ayam dan komposisi Pupuk NPK 12:6:22:3 perlakuan (K2N2) memberikan hasil yang lebih baik terhadap jumlah buah pertanaman dibandingkan dengan perlakuan lain</a:t>
            </a:r>
            <a:r>
              <a:rPr lang="id-ID" sz="2400" dirty="0" smtClean="0"/>
              <a:t>. Hal </a:t>
            </a:r>
            <a:r>
              <a:rPr lang="id-ID" sz="2400" dirty="0"/>
              <a:t>ini diduga pemberian pupuk kompos kotoran kambing mampu meningkatkan konsentrasi hara dalam tanah terutama N,P dan K serta unsur hara lainnya. selain itu kompos kandang kambing juga dapat memperbaiki tata udara tanah dan air tanah, dengan demikian perakaran tanaman akan berkembang dengan baik dan akar dapat menyerap unsur hara yang lebih baik terutama unsur hara N yang akan meningkatkan pertumbuhan dan produksi tomat.</a:t>
            </a:r>
            <a:endParaRPr sz="2400" dirty="0"/>
          </a:p>
        </p:txBody>
      </p:sp>
      <p:sp>
        <p:nvSpPr>
          <p:cNvPr id="577" name="Google Shape;577;p32"/>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78" name="Google Shape;578;p32"/>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579" name="Google Shape;579;p32"/>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580" name="Google Shape;580;p32"/>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581" name="Google Shape;581;p32"/>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582" name="Google Shape;582;p32"/>
          <p:cNvSpPr/>
          <p:nvPr/>
        </p:nvSpPr>
        <p:spPr>
          <a:xfrm>
            <a:off x="5180675" y="450900"/>
            <a:ext cx="629100" cy="629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5</a:t>
            </a:r>
            <a:endParaRPr sz="2300">
              <a:solidFill>
                <a:schemeClr val="dk1"/>
              </a:solidFill>
              <a:latin typeface="Homemade Apple"/>
              <a:ea typeface="Homemade Apple"/>
              <a:cs typeface="Homemade Apple"/>
              <a:sym typeface="Homemade Apple"/>
            </a:endParaRPr>
          </a:p>
        </p:txBody>
      </p:sp>
      <p:sp>
        <p:nvSpPr>
          <p:cNvPr id="583" name="Google Shape;583;p32"/>
          <p:cNvSpPr/>
          <p:nvPr/>
        </p:nvSpPr>
        <p:spPr>
          <a:xfrm>
            <a:off x="6374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584" name="Google Shape;584;p32"/>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585" name="Google Shape;585;p32"/>
          <p:cNvSpPr/>
          <p:nvPr/>
        </p:nvSpPr>
        <p:spPr>
          <a:xfrm>
            <a:off x="7568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586" name="Google Shape;586;p32"/>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587" name="Google Shape;587;p32"/>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33"/>
          <p:cNvSpPr txBox="1">
            <a:spLocks noGrp="1"/>
          </p:cNvSpPr>
          <p:nvPr>
            <p:ph type="body" idx="1"/>
          </p:nvPr>
        </p:nvSpPr>
        <p:spPr>
          <a:xfrm>
            <a:off x="382137" y="1740847"/>
            <a:ext cx="11423176" cy="5117153"/>
          </a:xfrm>
          <a:prstGeom prst="rect">
            <a:avLst/>
          </a:prstGeom>
        </p:spPr>
        <p:txBody>
          <a:bodyPr spcFirstLastPara="1" wrap="square" lIns="121900" tIns="121900" rIns="121900" bIns="121900" anchor="t" anchorCtr="0">
            <a:noAutofit/>
          </a:bodyPr>
          <a:lstStyle/>
          <a:p>
            <a:pPr marL="285750" lvl="0" indent="-285750" algn="l">
              <a:spcAft>
                <a:spcPts val="2100"/>
              </a:spcAft>
              <a:buFont typeface="Wingdings" panose="05000000000000000000" pitchFamily="2" charset="2"/>
              <a:buChar char="q"/>
            </a:pPr>
            <a:r>
              <a:rPr lang="id-ID" sz="2400" dirty="0"/>
              <a:t>pupuk NPK majemuk booster memiliki ketersediaan unsur hara yang tergolong lengkap dengan kesediaan unsur hara makro dan mikro diduga mampu mendukung pertumbuhan fase vegetatif maupun generatif pada tanaman sehingga dapat memberikan kontribusi yang baik terhadap laju pertumbuhan dan produksi tanaman</a:t>
            </a:r>
            <a:r>
              <a:rPr lang="id-ID" sz="2400" dirty="0" smtClean="0"/>
              <a:t>.</a:t>
            </a:r>
          </a:p>
          <a:p>
            <a:pPr marL="285750" lvl="0" indent="-285750" algn="l">
              <a:spcAft>
                <a:spcPts val="2100"/>
              </a:spcAft>
              <a:buFont typeface="Wingdings" panose="05000000000000000000" pitchFamily="2" charset="2"/>
              <a:buChar char="q"/>
            </a:pPr>
            <a:r>
              <a:rPr lang="id-ID" sz="2400" dirty="0"/>
              <a:t>pemberian kompos kotoran sapi dan komposisi pupuk 16:10:18(K3N3) pada tanaman tomat memberikan rata-rata bobot buah tertinggi buah tomat dibandingkan berbagai perlakuan lainnya.Hal ini diduga ketersediaan unsur hara N,P dan K pada pupuk kompos kotoran sapi cukup untuk laju proses pertumbuhan fase generatife pada tanaman tomat.</a:t>
            </a:r>
            <a:endParaRPr sz="2400" dirty="0"/>
          </a:p>
        </p:txBody>
      </p:sp>
      <p:sp>
        <p:nvSpPr>
          <p:cNvPr id="594" name="Google Shape;594;p33"/>
          <p:cNvSpPr/>
          <p:nvPr/>
        </p:nvSpPr>
        <p:spPr>
          <a:xfrm>
            <a:off x="0" y="874113"/>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95" name="Google Shape;595;p33"/>
          <p:cNvSpPr/>
          <p:nvPr/>
        </p:nvSpPr>
        <p:spPr>
          <a:xfrm>
            <a:off x="5479475" y="259863"/>
            <a:ext cx="1228500" cy="122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6000" dirty="0" smtClean="0">
                <a:solidFill>
                  <a:schemeClr val="lt1"/>
                </a:solidFill>
                <a:latin typeface="Homemade Apple"/>
                <a:ea typeface="Homemade Apple"/>
                <a:cs typeface="Homemade Apple"/>
                <a:sym typeface="Homemade Apple"/>
              </a:rPr>
              <a:t>10</a:t>
            </a:r>
            <a:endParaRPr sz="6000" dirty="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5"/>
          <p:cNvSpPr txBox="1">
            <a:spLocks noGrp="1"/>
          </p:cNvSpPr>
          <p:nvPr>
            <p:ph type="title"/>
          </p:nvPr>
        </p:nvSpPr>
        <p:spPr>
          <a:xfrm>
            <a:off x="562225" y="2813852"/>
            <a:ext cx="11095500" cy="1669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dirty="0" err="1" smtClean="0"/>
              <a:t>Kesimpulan</a:t>
            </a:r>
            <a:r>
              <a:rPr dirty="0" smtClean="0"/>
              <a:t> </a:t>
            </a:r>
            <a:endParaRPr dirty="0"/>
          </a:p>
        </p:txBody>
      </p:sp>
      <p:sp>
        <p:nvSpPr>
          <p:cNvPr id="621" name="Google Shape;621;p35"/>
          <p:cNvSpPr/>
          <p:nvPr/>
        </p:nvSpPr>
        <p:spPr>
          <a:xfrm>
            <a:off x="13975" y="12562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622" name="Google Shape;622;p35"/>
          <p:cNvSpPr/>
          <p:nvPr/>
        </p:nvSpPr>
        <p:spPr>
          <a:xfrm>
            <a:off x="5495725" y="669912"/>
            <a:ext cx="1228500" cy="122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6000" dirty="0" smtClean="0">
                <a:solidFill>
                  <a:schemeClr val="dk1"/>
                </a:solidFill>
                <a:latin typeface="Homemade Apple"/>
                <a:ea typeface="Homemade Apple"/>
                <a:cs typeface="Homemade Apple"/>
                <a:sym typeface="Homemade Apple"/>
              </a:rPr>
              <a:t>11</a:t>
            </a:r>
            <a:endParaRPr sz="6000" dirty="0">
              <a:solidFill>
                <a:schemeClr val="dk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a:spLocks noGrp="1"/>
          </p:cNvSpPr>
          <p:nvPr>
            <p:ph type="title"/>
          </p:nvPr>
        </p:nvSpPr>
        <p:spPr>
          <a:xfrm>
            <a:off x="5813692" y="1392906"/>
            <a:ext cx="6292172" cy="4708478"/>
          </a:xfrm>
          <a:prstGeom prst="rect">
            <a:avLst/>
          </a:prstGeom>
        </p:spPr>
        <p:txBody>
          <a:bodyPr spcFirstLastPara="1" wrap="square" lIns="121900" tIns="121900" rIns="121900" bIns="121900" anchor="t" anchorCtr="0">
            <a:noAutofit/>
          </a:bodyPr>
          <a:lstStyle/>
          <a:p>
            <a:pPr lvl="0" algn="l"/>
            <a:r>
              <a:rPr lang="id-ID" sz="3600" b="1" dirty="0"/>
              <a:t>PENINGKATAN PRODUKTIVITAS TANAMAN TOMAT </a:t>
            </a:r>
            <a:r>
              <a:rPr lang="id-ID" sz="3600" b="1" i="1" dirty="0"/>
              <a:t>(Lycopersicon esculentum mill.)</a:t>
            </a:r>
            <a:r>
              <a:rPr lang="id-ID" sz="3600" b="1" dirty="0"/>
              <a:t> DENGAN PEMBERIAN BERBAGAI JENIS PUPUK KOMPOS DAN </a:t>
            </a:r>
            <a:r>
              <a:rPr lang="id-ID" sz="3600" b="1" dirty="0" smtClean="0"/>
              <a:t>KOMPOSISI NPK</a:t>
            </a:r>
            <a:endParaRPr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2" y="1597622"/>
            <a:ext cx="5704980" cy="3796405"/>
          </a:xfrm>
          <a:prstGeom prst="ellipse">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9" name="Google Shape;629;p36"/>
          <p:cNvSpPr txBox="1">
            <a:spLocks noGrp="1"/>
          </p:cNvSpPr>
          <p:nvPr>
            <p:ph type="body" idx="3"/>
          </p:nvPr>
        </p:nvSpPr>
        <p:spPr>
          <a:xfrm>
            <a:off x="476175" y="1883391"/>
            <a:ext cx="11177517" cy="4148014"/>
          </a:xfrm>
          <a:prstGeom prst="rect">
            <a:avLst/>
          </a:prstGeom>
        </p:spPr>
        <p:txBody>
          <a:bodyPr spcFirstLastPara="1" wrap="square" lIns="121900" tIns="121900" rIns="121900" bIns="121900" anchor="t" anchorCtr="0">
            <a:noAutofit/>
          </a:bodyPr>
          <a:lstStyle/>
          <a:p>
            <a:pPr marL="0" lvl="0" indent="0">
              <a:spcBef>
                <a:spcPts val="2100"/>
              </a:spcBef>
              <a:spcAft>
                <a:spcPts val="2100"/>
              </a:spcAft>
              <a:buNone/>
            </a:pPr>
            <a:r>
              <a:rPr lang="id-ID" sz="2400" dirty="0"/>
              <a:t>1. tidak terdapat interaksi antara pemberian berbagai jenis pupuk kompos dan berbagai komposisi pupuk NPK terhadap semua parameter pengamatan. </a:t>
            </a:r>
          </a:p>
          <a:p>
            <a:pPr marL="0" lvl="0" indent="0">
              <a:spcBef>
                <a:spcPts val="2100"/>
              </a:spcBef>
              <a:spcAft>
                <a:spcPts val="2100"/>
              </a:spcAft>
              <a:buNone/>
            </a:pPr>
            <a:r>
              <a:rPr lang="id-ID" sz="2400" dirty="0"/>
              <a:t>2. Pemberian pupuk kompos tidak memberikan pengaruh nyata terhadap semua parameter pengamatan. </a:t>
            </a:r>
          </a:p>
          <a:p>
            <a:pPr marL="0" lvl="0" indent="0">
              <a:spcBef>
                <a:spcPts val="2100"/>
              </a:spcBef>
              <a:spcAft>
                <a:spcPts val="2100"/>
              </a:spcAft>
              <a:buNone/>
            </a:pPr>
            <a:r>
              <a:rPr lang="id-ID" sz="2400" dirty="0"/>
              <a:t>3. Pemberian komposisi pupuk NPK (16:10:18) memberikan pengaruh terbaik terhadap parameter tinggi tanaman. Pada pupuk kompos limbah kotoran sapi.</a:t>
            </a:r>
          </a:p>
          <a:p>
            <a:pPr marL="0" lvl="0" indent="0" algn="l" rtl="0">
              <a:spcBef>
                <a:spcPts val="2100"/>
              </a:spcBef>
              <a:spcAft>
                <a:spcPts val="2100"/>
              </a:spcAft>
              <a:buNone/>
            </a:pPr>
            <a:endParaRPr dirty="0"/>
          </a:p>
        </p:txBody>
      </p:sp>
      <p:sp>
        <p:nvSpPr>
          <p:cNvPr id="630" name="Google Shape;630;p36"/>
          <p:cNvSpPr txBox="1">
            <a:spLocks noGrp="1"/>
          </p:cNvSpPr>
          <p:nvPr>
            <p:ph type="subTitle" idx="1"/>
          </p:nvPr>
        </p:nvSpPr>
        <p:spPr>
          <a:xfrm>
            <a:off x="351095" y="1312917"/>
            <a:ext cx="11427679" cy="570474"/>
          </a:xfrm>
          <a:prstGeom prst="rect">
            <a:avLst/>
          </a:prstGeom>
        </p:spPr>
        <p:txBody>
          <a:bodyPr spcFirstLastPara="1" wrap="square" lIns="121900" tIns="121900" rIns="121900" bIns="121900" anchor="t" anchorCtr="0">
            <a:noAutofit/>
          </a:bodyPr>
          <a:lstStyle/>
          <a:p>
            <a:pPr marL="0" lvl="0" indent="0">
              <a:spcAft>
                <a:spcPts val="2100"/>
              </a:spcAft>
            </a:pPr>
            <a:r>
              <a:rPr lang="id-ID" dirty="0"/>
              <a:t>Berdasarkan hasil penelitian dan analisis data statistik maka dapat ditarik kesimpulan sebagai berikut : </a:t>
            </a:r>
            <a:endParaRPr dirty="0"/>
          </a:p>
        </p:txBody>
      </p:sp>
      <p:sp>
        <p:nvSpPr>
          <p:cNvPr id="632" name="Google Shape;632;p36"/>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633" name="Google Shape;633;p36"/>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634" name="Google Shape;634;p36"/>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635" name="Google Shape;635;p36"/>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636" name="Google Shape;636;p36"/>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637" name="Google Shape;637;p36"/>
          <p:cNvSpPr/>
          <p:nvPr/>
        </p:nvSpPr>
        <p:spPr>
          <a:xfrm>
            <a:off x="5180675" y="450900"/>
            <a:ext cx="629100" cy="629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5</a:t>
            </a:r>
            <a:endParaRPr sz="2300">
              <a:solidFill>
                <a:schemeClr val="dk1"/>
              </a:solidFill>
              <a:latin typeface="Homemade Apple"/>
              <a:ea typeface="Homemade Apple"/>
              <a:cs typeface="Homemade Apple"/>
              <a:sym typeface="Homemade Apple"/>
            </a:endParaRPr>
          </a:p>
        </p:txBody>
      </p:sp>
      <p:sp>
        <p:nvSpPr>
          <p:cNvPr id="638" name="Google Shape;638;p36"/>
          <p:cNvSpPr/>
          <p:nvPr/>
        </p:nvSpPr>
        <p:spPr>
          <a:xfrm>
            <a:off x="6374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639" name="Google Shape;639;p36"/>
          <p:cNvSpPr/>
          <p:nvPr/>
        </p:nvSpPr>
        <p:spPr>
          <a:xfrm>
            <a:off x="8762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640" name="Google Shape;640;p36"/>
          <p:cNvSpPr/>
          <p:nvPr/>
        </p:nvSpPr>
        <p:spPr>
          <a:xfrm>
            <a:off x="7568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641" name="Google Shape;641;p36"/>
          <p:cNvSpPr/>
          <p:nvPr/>
        </p:nvSpPr>
        <p:spPr>
          <a:xfrm>
            <a:off x="9955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dk1"/>
                </a:solidFill>
                <a:latin typeface="Homemade Apple"/>
                <a:ea typeface="Homemade Apple"/>
                <a:cs typeface="Homemade Apple"/>
                <a:sym typeface="Homemade Apple"/>
              </a:rPr>
              <a:t>9</a:t>
            </a:r>
            <a:endParaRPr sz="2300">
              <a:solidFill>
                <a:schemeClr val="dk1"/>
              </a:solidFill>
              <a:latin typeface="Homemade Apple"/>
              <a:ea typeface="Homemade Apple"/>
              <a:cs typeface="Homemade Apple"/>
              <a:sym typeface="Homemade Apple"/>
            </a:endParaRPr>
          </a:p>
        </p:txBody>
      </p:sp>
      <p:sp>
        <p:nvSpPr>
          <p:cNvPr id="642" name="Google Shape;642;p36"/>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30"/>
          <p:cNvSpPr txBox="1">
            <a:spLocks noGrp="1"/>
          </p:cNvSpPr>
          <p:nvPr>
            <p:ph type="subTitle" idx="1"/>
          </p:nvPr>
        </p:nvSpPr>
        <p:spPr>
          <a:xfrm>
            <a:off x="785609" y="1466400"/>
            <a:ext cx="59589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sz="2400" dirty="0" err="1" smtClean="0"/>
              <a:t>Daftar</a:t>
            </a:r>
            <a:r>
              <a:rPr sz="2400" dirty="0" smtClean="0"/>
              <a:t> </a:t>
            </a:r>
            <a:r>
              <a:rPr sz="2400" dirty="0" err="1" smtClean="0"/>
              <a:t>Pustaka</a:t>
            </a:r>
            <a:r>
              <a:rPr sz="2400" dirty="0" smtClean="0"/>
              <a:t> </a:t>
            </a:r>
            <a:endParaRPr sz="2400" dirty="0"/>
          </a:p>
        </p:txBody>
      </p:sp>
      <p:sp>
        <p:nvSpPr>
          <p:cNvPr id="547" name="Google Shape;547;p30"/>
          <p:cNvSpPr txBox="1">
            <a:spLocks noGrp="1"/>
          </p:cNvSpPr>
          <p:nvPr>
            <p:ph type="body" idx="2"/>
          </p:nvPr>
        </p:nvSpPr>
        <p:spPr>
          <a:xfrm>
            <a:off x="191470" y="2150180"/>
            <a:ext cx="8219910" cy="2137800"/>
          </a:xfrm>
          <a:prstGeom prst="rect">
            <a:avLst/>
          </a:prstGeom>
        </p:spPr>
        <p:txBody>
          <a:bodyPr spcFirstLastPara="1" wrap="square" lIns="121900" tIns="121900" rIns="121900" bIns="121900" anchor="t" anchorCtr="0">
            <a:noAutofit/>
          </a:bodyPr>
          <a:lstStyle/>
          <a:p>
            <a:pPr marL="0" lvl="0" indent="0">
              <a:buNone/>
            </a:pPr>
            <a:r>
              <a:rPr sz="2400" dirty="0" err="1" smtClean="0"/>
              <a:t>Syahdan</a:t>
            </a:r>
            <a:r>
              <a:rPr sz="2400" dirty="0"/>
              <a:t> </a:t>
            </a:r>
            <a:r>
              <a:rPr sz="2400" dirty="0" err="1" smtClean="0"/>
              <a:t>Muh</a:t>
            </a:r>
            <a:r>
              <a:rPr sz="2400" dirty="0" smtClean="0"/>
              <a:t>, Karim A. </a:t>
            </a:r>
            <a:r>
              <a:rPr sz="2400" dirty="0" err="1" smtClean="0"/>
              <a:t>Harli</a:t>
            </a:r>
            <a:r>
              <a:rPr sz="2400" dirty="0" smtClean="0"/>
              <a:t>, </a:t>
            </a:r>
            <a:r>
              <a:rPr sz="2400" dirty="0" err="1" smtClean="0"/>
              <a:t>Linnaninengseh</a:t>
            </a:r>
            <a:r>
              <a:rPr sz="2400" dirty="0" smtClean="0"/>
              <a:t>. </a:t>
            </a:r>
            <a:r>
              <a:rPr lang="id-ID" sz="2400" dirty="0"/>
              <a:t>PENINGKATAN PRODUKTIVITAS TANAMAN TOMAT </a:t>
            </a:r>
            <a:r>
              <a:rPr lang="id-ID" sz="2400" b="1" i="1" dirty="0"/>
              <a:t>(Lycopersicon esculentum mill.) </a:t>
            </a:r>
            <a:r>
              <a:rPr lang="id-ID" sz="2400" dirty="0"/>
              <a:t>DENGAN PEMBERIAN BERBAGAI JENIS PUPUK KOMPOS DAN KOMPOSISI </a:t>
            </a:r>
            <a:r>
              <a:rPr lang="id-ID" sz="2400" dirty="0" smtClean="0"/>
              <a:t>NPK. Jurnal Agroterpadu. Vol 1 (1).</a:t>
            </a:r>
            <a:endParaRPr sz="2400" dirty="0"/>
          </a:p>
        </p:txBody>
      </p:sp>
      <p:sp>
        <p:nvSpPr>
          <p:cNvPr id="548" name="Google Shape;548;p30"/>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549" name="Google Shape;549;p30"/>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550" name="Google Shape;550;p30"/>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551" name="Google Shape;551;p30"/>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552" name="Google Shape;552;p30"/>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553" name="Google Shape;553;p30"/>
          <p:cNvSpPr/>
          <p:nvPr/>
        </p:nvSpPr>
        <p:spPr>
          <a:xfrm>
            <a:off x="5180675" y="450900"/>
            <a:ext cx="629100" cy="629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5</a:t>
            </a:r>
            <a:endParaRPr sz="2300">
              <a:solidFill>
                <a:schemeClr val="dk1"/>
              </a:solidFill>
              <a:latin typeface="Homemade Apple"/>
              <a:ea typeface="Homemade Apple"/>
              <a:cs typeface="Homemade Apple"/>
              <a:sym typeface="Homemade Apple"/>
            </a:endParaRPr>
          </a:p>
        </p:txBody>
      </p:sp>
      <p:sp>
        <p:nvSpPr>
          <p:cNvPr id="554" name="Google Shape;554;p30"/>
          <p:cNvSpPr/>
          <p:nvPr/>
        </p:nvSpPr>
        <p:spPr>
          <a:xfrm>
            <a:off x="6374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555" name="Google Shape;555;p30"/>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556" name="Google Shape;556;p30"/>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557" name="Google Shape;557;p30"/>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dirty="0">
                <a:solidFill>
                  <a:schemeClr val="lt1"/>
                </a:solidFill>
                <a:latin typeface="Homemade Apple"/>
                <a:ea typeface="Homemade Apple"/>
                <a:cs typeface="Homemade Apple"/>
                <a:sym typeface="Homemade Apple"/>
              </a:rPr>
              <a:t>9</a:t>
            </a:r>
            <a:endParaRPr sz="2300" dirty="0">
              <a:solidFill>
                <a:schemeClr val="lt1"/>
              </a:solidFill>
              <a:latin typeface="Homemade Apple"/>
              <a:ea typeface="Homemade Apple"/>
              <a:cs typeface="Homemade Apple"/>
              <a:sym typeface="Homemade Apple"/>
            </a:endParaRPr>
          </a:p>
        </p:txBody>
      </p:sp>
      <p:sp>
        <p:nvSpPr>
          <p:cNvPr id="558" name="Google Shape;558;p30"/>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475" y="3305880"/>
            <a:ext cx="5740938" cy="3543450"/>
          </a:xfrm>
          <a:prstGeom prst="ellipse">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4"/>
          <p:cNvSpPr txBox="1">
            <a:spLocks noGrp="1"/>
          </p:cNvSpPr>
          <p:nvPr>
            <p:ph type="title"/>
          </p:nvPr>
        </p:nvSpPr>
        <p:spPr>
          <a:xfrm>
            <a:off x="1756709" y="2840706"/>
            <a:ext cx="8513716" cy="3164309"/>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sz="7200" dirty="0" err="1" smtClean="0"/>
              <a:t>Terima</a:t>
            </a:r>
            <a:r>
              <a:rPr sz="7200" dirty="0" smtClean="0"/>
              <a:t> </a:t>
            </a:r>
            <a:r>
              <a:rPr sz="7200" dirty="0" err="1" smtClean="0"/>
              <a:t>kasih</a:t>
            </a:r>
            <a:r>
              <a:rPr sz="7200" dirty="0" smtClean="0"/>
              <a:t> </a:t>
            </a:r>
            <a:endParaRPr sz="7200" dirty="0"/>
          </a:p>
        </p:txBody>
      </p:sp>
      <p:sp>
        <p:nvSpPr>
          <p:cNvPr id="603" name="Google Shape;603;p34"/>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604" name="Google Shape;604;p34"/>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605" name="Google Shape;605;p34"/>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606" name="Google Shape;606;p34"/>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607" name="Google Shape;607;p34"/>
          <p:cNvSpPr/>
          <p:nvPr/>
        </p:nvSpPr>
        <p:spPr>
          <a:xfrm>
            <a:off x="3986875" y="450900"/>
            <a:ext cx="629100" cy="62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4</a:t>
            </a:r>
            <a:endParaRPr sz="2300">
              <a:solidFill>
                <a:schemeClr val="dk1"/>
              </a:solidFill>
              <a:latin typeface="Homemade Apple"/>
              <a:ea typeface="Homemade Apple"/>
              <a:cs typeface="Homemade Apple"/>
              <a:sym typeface="Homemade Apple"/>
            </a:endParaRPr>
          </a:p>
        </p:txBody>
      </p:sp>
      <p:sp>
        <p:nvSpPr>
          <p:cNvPr id="608" name="Google Shape;608;p34"/>
          <p:cNvSpPr/>
          <p:nvPr/>
        </p:nvSpPr>
        <p:spPr>
          <a:xfrm>
            <a:off x="5180675" y="450900"/>
            <a:ext cx="629100" cy="629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Homemade Apple"/>
                <a:ea typeface="Homemade Apple"/>
                <a:cs typeface="Homemade Apple"/>
                <a:sym typeface="Homemade Apple"/>
              </a:rPr>
              <a:t>5</a:t>
            </a:r>
            <a:endParaRPr sz="2300">
              <a:solidFill>
                <a:schemeClr val="dk1"/>
              </a:solidFill>
              <a:latin typeface="Homemade Apple"/>
              <a:ea typeface="Homemade Apple"/>
              <a:cs typeface="Homemade Apple"/>
              <a:sym typeface="Homemade Apple"/>
            </a:endParaRPr>
          </a:p>
        </p:txBody>
      </p:sp>
      <p:sp>
        <p:nvSpPr>
          <p:cNvPr id="609" name="Google Shape;609;p34"/>
          <p:cNvSpPr/>
          <p:nvPr/>
        </p:nvSpPr>
        <p:spPr>
          <a:xfrm>
            <a:off x="6374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610" name="Google Shape;610;p34"/>
          <p:cNvSpPr/>
          <p:nvPr/>
        </p:nvSpPr>
        <p:spPr>
          <a:xfrm>
            <a:off x="8762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611" name="Google Shape;611;p34"/>
          <p:cNvSpPr/>
          <p:nvPr/>
        </p:nvSpPr>
        <p:spPr>
          <a:xfrm>
            <a:off x="7568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612" name="Google Shape;612;p34"/>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613" name="Google Shape;613;p34"/>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pic>
        <p:nvPicPr>
          <p:cNvPr id="2" name="Picture 1"/>
          <p:cNvPicPr>
            <a:picLocks noChangeAspect="1"/>
          </p:cNvPicPr>
          <p:nvPr/>
        </p:nvPicPr>
        <p:blipFill>
          <a:blip r:embed="rId3"/>
          <a:stretch>
            <a:fillRect/>
          </a:stretch>
        </p:blipFill>
        <p:spPr>
          <a:xfrm>
            <a:off x="3422175" y="1571979"/>
            <a:ext cx="4967901" cy="4560203"/>
          </a:xfrm>
          <a:prstGeom prst="rect">
            <a:avLst/>
          </a:prstGeom>
        </p:spPr>
      </p:pic>
      <p:pic>
        <p:nvPicPr>
          <p:cNvPr id="3" name="Picture 2"/>
          <p:cNvPicPr>
            <a:picLocks noChangeAspect="1"/>
          </p:cNvPicPr>
          <p:nvPr/>
        </p:nvPicPr>
        <p:blipFill>
          <a:blip r:embed="rId4"/>
          <a:stretch>
            <a:fillRect/>
          </a:stretch>
        </p:blipFill>
        <p:spPr>
          <a:xfrm>
            <a:off x="-1057" y="3797211"/>
            <a:ext cx="12193057" cy="548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a:spLocks noGrp="1"/>
          </p:cNvSpPr>
          <p:nvPr>
            <p:ph type="title"/>
          </p:nvPr>
        </p:nvSpPr>
        <p:spPr>
          <a:xfrm>
            <a:off x="548250" y="2895738"/>
            <a:ext cx="11095500" cy="1669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id-ID" dirty="0" smtClean="0"/>
              <a:t>Pendahuluan</a:t>
            </a:r>
            <a:r>
              <a:rPr dirty="0" smtClean="0"/>
              <a:t> </a:t>
            </a:r>
            <a:endParaRPr dirty="0"/>
          </a:p>
        </p:txBody>
      </p:sp>
      <p:sp>
        <p:nvSpPr>
          <p:cNvPr id="393" name="Google Shape;393;p19"/>
          <p:cNvSpPr/>
          <p:nvPr/>
        </p:nvSpPr>
        <p:spPr>
          <a:xfrm>
            <a:off x="13975" y="12562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394" name="Google Shape;394;p19"/>
          <p:cNvSpPr/>
          <p:nvPr/>
        </p:nvSpPr>
        <p:spPr>
          <a:xfrm>
            <a:off x="5495725" y="669912"/>
            <a:ext cx="1228500" cy="122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Homemade Apple"/>
                <a:ea typeface="Homemade Apple"/>
                <a:cs typeface="Homemade Apple"/>
                <a:sym typeface="Homemade Apple"/>
              </a:rPr>
              <a:t>1</a:t>
            </a:r>
            <a:endParaRPr sz="60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20"/>
          <p:cNvSpPr txBox="1">
            <a:spLocks noGrp="1"/>
          </p:cNvSpPr>
          <p:nvPr>
            <p:ph type="body" idx="2"/>
          </p:nvPr>
        </p:nvSpPr>
        <p:spPr>
          <a:xfrm>
            <a:off x="405475" y="1998682"/>
            <a:ext cx="5353800" cy="5381430"/>
          </a:xfrm>
          <a:prstGeom prst="rect">
            <a:avLst/>
          </a:prstGeom>
        </p:spPr>
        <p:txBody>
          <a:bodyPr spcFirstLastPara="1" wrap="square" lIns="121900" tIns="121900" rIns="121900" bIns="121900" anchor="t" anchorCtr="0">
            <a:noAutofit/>
          </a:bodyPr>
          <a:lstStyle/>
          <a:p>
            <a:pPr marL="0" lvl="0" indent="0">
              <a:buNone/>
            </a:pPr>
            <a:r>
              <a:rPr lang="nn-NO" sz="2800" dirty="0"/>
              <a:t>Tomat merupakan tanaman </a:t>
            </a:r>
            <a:r>
              <a:rPr lang="nn-NO" sz="2800" dirty="0" smtClean="0"/>
              <a:t>hortikultura </a:t>
            </a:r>
            <a:r>
              <a:rPr lang="nn-NO" sz="2800" dirty="0"/>
              <a:t>unggulan yang bernilai ekonomi tinggi yang </a:t>
            </a:r>
            <a:r>
              <a:rPr lang="nn-NO" sz="2800" dirty="0" smtClean="0"/>
              <a:t>di </a:t>
            </a:r>
            <a:r>
              <a:rPr lang="nn-NO" sz="2800" dirty="0"/>
              <a:t>ekspor di negara lain seperti amerika Serikat, jepang, </a:t>
            </a:r>
            <a:r>
              <a:rPr lang="nn-NO" sz="2800" dirty="0" smtClean="0"/>
              <a:t>hongkong</a:t>
            </a:r>
            <a:r>
              <a:rPr lang="nn-NO" sz="2800" dirty="0"/>
              <a:t>, Australia, dan arab saudi yang juga </a:t>
            </a:r>
            <a:r>
              <a:rPr lang="nn-NO" sz="2800" dirty="0" smtClean="0"/>
              <a:t>menggemari </a:t>
            </a:r>
            <a:r>
              <a:rPr lang="nn-NO" sz="2800" dirty="0"/>
              <a:t>tomat </a:t>
            </a:r>
            <a:r>
              <a:rPr lang="nn-NO" sz="2800" dirty="0" smtClean="0"/>
              <a:t>Indonesia</a:t>
            </a:r>
            <a:r>
              <a:rPr lang="id-ID" sz="2800" dirty="0" smtClean="0"/>
              <a:t>.</a:t>
            </a:r>
            <a:endParaRPr sz="2800" dirty="0"/>
          </a:p>
        </p:txBody>
      </p:sp>
      <p:sp>
        <p:nvSpPr>
          <p:cNvPr id="402" name="Google Shape;402;p20"/>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03" name="Google Shape;403;p20"/>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404" name="Google Shape;404;p20"/>
          <p:cNvSpPr/>
          <p:nvPr/>
        </p:nvSpPr>
        <p:spPr>
          <a:xfrm>
            <a:off x="1599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405" name="Google Shape;405;p20"/>
          <p:cNvSpPr/>
          <p:nvPr/>
        </p:nvSpPr>
        <p:spPr>
          <a:xfrm>
            <a:off x="2793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406" name="Google Shape;406;p20"/>
          <p:cNvSpPr/>
          <p:nvPr/>
        </p:nvSpPr>
        <p:spPr>
          <a:xfrm>
            <a:off x="3986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4</a:t>
            </a:r>
            <a:endParaRPr sz="2300">
              <a:solidFill>
                <a:schemeClr val="lt1"/>
              </a:solidFill>
              <a:latin typeface="Homemade Apple"/>
              <a:ea typeface="Homemade Apple"/>
              <a:cs typeface="Homemade Apple"/>
              <a:sym typeface="Homemade Apple"/>
            </a:endParaRPr>
          </a:p>
        </p:txBody>
      </p:sp>
      <p:sp>
        <p:nvSpPr>
          <p:cNvPr id="407" name="Google Shape;407;p20"/>
          <p:cNvSpPr/>
          <p:nvPr/>
        </p:nvSpPr>
        <p:spPr>
          <a:xfrm>
            <a:off x="5180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5</a:t>
            </a:r>
            <a:endParaRPr sz="2300">
              <a:solidFill>
                <a:schemeClr val="lt1"/>
              </a:solidFill>
              <a:latin typeface="Homemade Apple"/>
              <a:ea typeface="Homemade Apple"/>
              <a:cs typeface="Homemade Apple"/>
              <a:sym typeface="Homemade Apple"/>
            </a:endParaRPr>
          </a:p>
        </p:txBody>
      </p:sp>
      <p:sp>
        <p:nvSpPr>
          <p:cNvPr id="408" name="Google Shape;408;p20"/>
          <p:cNvSpPr/>
          <p:nvPr/>
        </p:nvSpPr>
        <p:spPr>
          <a:xfrm>
            <a:off x="63744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409" name="Google Shape;409;p20"/>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410" name="Google Shape;410;p20"/>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411" name="Google Shape;411;p20"/>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412" name="Google Shape;412;p20"/>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75" y="1998682"/>
            <a:ext cx="6286691" cy="3542309"/>
          </a:xfrm>
          <a:prstGeom prst="ellipse">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1"/>
          <p:cNvSpPr txBox="1">
            <a:spLocks noGrp="1"/>
          </p:cNvSpPr>
          <p:nvPr>
            <p:ph type="body" idx="1"/>
          </p:nvPr>
        </p:nvSpPr>
        <p:spPr>
          <a:xfrm>
            <a:off x="532263" y="1981648"/>
            <a:ext cx="11368584" cy="4494523"/>
          </a:xfrm>
          <a:prstGeom prst="rect">
            <a:avLst/>
          </a:prstGeom>
        </p:spPr>
        <p:txBody>
          <a:bodyPr spcFirstLastPara="1" wrap="square" lIns="121900" tIns="121900" rIns="121900" bIns="121900" anchor="t" anchorCtr="0">
            <a:noAutofit/>
          </a:bodyPr>
          <a:lstStyle/>
          <a:p>
            <a:pPr marL="0" lvl="0" indent="0">
              <a:spcAft>
                <a:spcPts val="2100"/>
              </a:spcAft>
              <a:buNone/>
            </a:pPr>
            <a:r>
              <a:rPr lang="id-ID" sz="2400" dirty="0"/>
              <a:t>Produktivitas tomat di Indonesia mengalami fenomena </a:t>
            </a:r>
            <a:r>
              <a:rPr lang="id-ID" sz="2400" dirty="0" smtClean="0"/>
              <a:t>yang </a:t>
            </a:r>
            <a:r>
              <a:rPr lang="id-ID" sz="2400" dirty="0"/>
              <a:t>berfluktuatif dimana pada tahun 2010 mencapai </a:t>
            </a:r>
            <a:r>
              <a:rPr lang="id-ID" sz="2400" dirty="0" smtClean="0"/>
              <a:t>14,58 </a:t>
            </a:r>
            <a:r>
              <a:rPr lang="id-ID" sz="2400" dirty="0"/>
              <a:t>ton/ha dan pada tahun 2011 meningkat sebesar </a:t>
            </a:r>
            <a:r>
              <a:rPr lang="id-ID" sz="2400" dirty="0" smtClean="0"/>
              <a:t>16,65ton/ha</a:t>
            </a:r>
            <a:r>
              <a:rPr lang="id-ID" sz="2400" dirty="0"/>
              <a:t>, namun pada tahun 2012 produktivitasnya </a:t>
            </a:r>
            <a:r>
              <a:rPr lang="id-ID" sz="2400" dirty="0" smtClean="0"/>
              <a:t>kembali </a:t>
            </a:r>
            <a:r>
              <a:rPr lang="id-ID" sz="2400" dirty="0"/>
              <a:t>mengalami penurunan menjadi 15,75 ton/ha, </a:t>
            </a:r>
            <a:r>
              <a:rPr lang="id-ID" sz="2400" dirty="0" smtClean="0"/>
              <a:t>dan pada </a:t>
            </a:r>
            <a:r>
              <a:rPr lang="id-ID" sz="2400" dirty="0"/>
              <a:t>tahun 2013 produktivitas tomat kembali meningkat </a:t>
            </a:r>
            <a:r>
              <a:rPr lang="id-ID" sz="2400" dirty="0" smtClean="0"/>
              <a:t>menjadi </a:t>
            </a:r>
            <a:r>
              <a:rPr lang="id-ID" sz="2400" dirty="0"/>
              <a:t>16,61 ton/ha, namun pada tahun 2014 kembali </a:t>
            </a:r>
            <a:r>
              <a:rPr lang="id-ID" sz="2400" dirty="0" smtClean="0"/>
              <a:t>mengalami </a:t>
            </a:r>
            <a:r>
              <a:rPr lang="id-ID" sz="2400" dirty="0"/>
              <a:t>penurunan menjadi 15,52 </a:t>
            </a:r>
            <a:r>
              <a:rPr lang="id-ID" sz="2400" dirty="0" smtClean="0"/>
              <a:t>ton/ha</a:t>
            </a:r>
            <a:r>
              <a:rPr lang="it-IT" sz="2400" dirty="0" smtClean="0"/>
              <a:t> </a:t>
            </a:r>
            <a:r>
              <a:rPr lang="it-IT" sz="2400" dirty="0"/>
              <a:t>(Hadi, S., &amp; Sita, B. R. (2018</a:t>
            </a:r>
            <a:r>
              <a:rPr lang="it-IT" sz="2400" dirty="0" smtClean="0"/>
              <a:t>)</a:t>
            </a:r>
            <a:r>
              <a:rPr lang="id-ID" sz="2400" dirty="0"/>
              <a:t>. Salah satu penyebab rendahnya produktivitas </a:t>
            </a:r>
            <a:r>
              <a:rPr lang="id-ID" sz="2400" dirty="0" smtClean="0"/>
              <a:t>tanaman </a:t>
            </a:r>
            <a:r>
              <a:rPr lang="id-ID" sz="2400" dirty="0"/>
              <a:t>tomat disebabkan oleeh beberapa faktor salah </a:t>
            </a:r>
            <a:r>
              <a:rPr lang="id-ID" sz="2400" dirty="0" smtClean="0"/>
              <a:t>satunya </a:t>
            </a:r>
            <a:r>
              <a:rPr lang="id-ID" sz="2400" dirty="0"/>
              <a:t>adalah tingkat kesuburan tanah yang masih </a:t>
            </a:r>
            <a:r>
              <a:rPr lang="id-ID" sz="2400" dirty="0" smtClean="0"/>
              <a:t>rendah</a:t>
            </a:r>
            <a:r>
              <a:rPr lang="id-ID" sz="2400" dirty="0"/>
              <a:t>. Serta rendahnya pengetahuan petani dalam </a:t>
            </a:r>
            <a:r>
              <a:rPr lang="id-ID" sz="2400" dirty="0" smtClean="0"/>
              <a:t>melakukan </a:t>
            </a:r>
            <a:r>
              <a:rPr lang="id-ID" sz="2400" dirty="0"/>
              <a:t>teknik budidaya yang baik seperti pengolahan </a:t>
            </a:r>
            <a:r>
              <a:rPr lang="id-ID" sz="2400" dirty="0" smtClean="0"/>
              <a:t>lahan </a:t>
            </a:r>
            <a:r>
              <a:rPr lang="id-ID" sz="2400" dirty="0"/>
              <a:t>penggunaan varietas unggul dan lain sebagainya</a:t>
            </a:r>
            <a:endParaRPr sz="2400" dirty="0"/>
          </a:p>
        </p:txBody>
      </p:sp>
      <p:sp>
        <p:nvSpPr>
          <p:cNvPr id="420" name="Google Shape;420;p21"/>
          <p:cNvSpPr/>
          <p:nvPr/>
        </p:nvSpPr>
        <p:spPr>
          <a:xfrm>
            <a:off x="13975" y="12562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21" name="Google Shape;421;p21"/>
          <p:cNvSpPr/>
          <p:nvPr/>
        </p:nvSpPr>
        <p:spPr>
          <a:xfrm>
            <a:off x="5495725" y="519787"/>
            <a:ext cx="1228500" cy="122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Homemade Apple"/>
                <a:ea typeface="Homemade Apple"/>
                <a:cs typeface="Homemade Apple"/>
                <a:sym typeface="Homemade Apple"/>
              </a:rPr>
              <a:t>2</a:t>
            </a:r>
            <a:endParaRPr sz="60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8" name="Google Shape;428;p22"/>
          <p:cNvSpPr txBox="1">
            <a:spLocks noGrp="1"/>
          </p:cNvSpPr>
          <p:nvPr>
            <p:ph type="body" idx="3"/>
          </p:nvPr>
        </p:nvSpPr>
        <p:spPr>
          <a:xfrm>
            <a:off x="532263" y="1050600"/>
            <a:ext cx="8229812" cy="5103441"/>
          </a:xfrm>
          <a:prstGeom prst="rect">
            <a:avLst/>
          </a:prstGeom>
        </p:spPr>
        <p:txBody>
          <a:bodyPr spcFirstLastPara="1" wrap="square" lIns="121900" tIns="121900" rIns="121900" bIns="121900" anchor="t" anchorCtr="0">
            <a:noAutofit/>
          </a:bodyPr>
          <a:lstStyle/>
          <a:p>
            <a:pPr marL="0" lvl="0" indent="0">
              <a:spcBef>
                <a:spcPts val="2100"/>
              </a:spcBef>
              <a:spcAft>
                <a:spcPts val="2100"/>
              </a:spcAft>
              <a:buNone/>
            </a:pPr>
            <a:r>
              <a:rPr lang="id-ID" sz="2400" dirty="0"/>
              <a:t>Salah satu hal yang terpenting dalam budidaya tomat, yaitu pemupukan. Pemupukan adalah salah satu teknik yang dapat dilakukan untuk memenuhi ketersediaan unsur hara didalam tanah yang sangat dibutuhkan oleh tanaman, dengan pemupukan tanaman akan tumbuh dengan dan berproduksi maksimal. Pemupukan merupakan langkah yang sangat efektif untuk meningkatkan produksi dan produktivitas serta mutu tanah, penggunaan pupuk organik maupun anorganik adalah langkah yang tepat dan terbaik dalam mempertahankan stabilitas pertumbuhan tanaman.</a:t>
            </a:r>
            <a:endParaRPr sz="2400" dirty="0"/>
          </a:p>
        </p:txBody>
      </p:sp>
      <p:sp>
        <p:nvSpPr>
          <p:cNvPr id="431" name="Google Shape;431;p22"/>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32" name="Google Shape;432;p22"/>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433" name="Google Shape;433;p22"/>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434" name="Google Shape;434;p22"/>
          <p:cNvSpPr/>
          <p:nvPr/>
        </p:nvSpPr>
        <p:spPr>
          <a:xfrm>
            <a:off x="2793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435" name="Google Shape;435;p22"/>
          <p:cNvSpPr/>
          <p:nvPr/>
        </p:nvSpPr>
        <p:spPr>
          <a:xfrm>
            <a:off x="3986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4</a:t>
            </a:r>
            <a:endParaRPr sz="2300">
              <a:solidFill>
                <a:schemeClr val="lt1"/>
              </a:solidFill>
              <a:latin typeface="Homemade Apple"/>
              <a:ea typeface="Homemade Apple"/>
              <a:cs typeface="Homemade Apple"/>
              <a:sym typeface="Homemade Apple"/>
            </a:endParaRPr>
          </a:p>
        </p:txBody>
      </p:sp>
      <p:sp>
        <p:nvSpPr>
          <p:cNvPr id="436" name="Google Shape;436;p22"/>
          <p:cNvSpPr/>
          <p:nvPr/>
        </p:nvSpPr>
        <p:spPr>
          <a:xfrm>
            <a:off x="5180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5</a:t>
            </a:r>
            <a:endParaRPr sz="2300">
              <a:solidFill>
                <a:schemeClr val="lt1"/>
              </a:solidFill>
              <a:latin typeface="Homemade Apple"/>
              <a:ea typeface="Homemade Apple"/>
              <a:cs typeface="Homemade Apple"/>
              <a:sym typeface="Homemade Apple"/>
            </a:endParaRPr>
          </a:p>
        </p:txBody>
      </p:sp>
      <p:sp>
        <p:nvSpPr>
          <p:cNvPr id="437" name="Google Shape;437;p22"/>
          <p:cNvSpPr/>
          <p:nvPr/>
        </p:nvSpPr>
        <p:spPr>
          <a:xfrm>
            <a:off x="63744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438" name="Google Shape;438;p22"/>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439" name="Google Shape;439;p22"/>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440" name="Google Shape;440;p22"/>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441" name="Google Shape;441;p22"/>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190" y="2600760"/>
            <a:ext cx="3655163" cy="2437965"/>
          </a:xfrm>
          <a:prstGeom prst="ellipse">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7" name="Google Shape;447;p23"/>
          <p:cNvSpPr txBox="1">
            <a:spLocks noGrp="1"/>
          </p:cNvSpPr>
          <p:nvPr>
            <p:ph type="body" idx="1"/>
          </p:nvPr>
        </p:nvSpPr>
        <p:spPr>
          <a:xfrm>
            <a:off x="305930" y="2355320"/>
            <a:ext cx="11676520" cy="3645430"/>
          </a:xfrm>
          <a:prstGeom prst="rect">
            <a:avLst/>
          </a:prstGeom>
        </p:spPr>
        <p:txBody>
          <a:bodyPr spcFirstLastPara="1" wrap="square" lIns="121900" tIns="121900" rIns="121900" bIns="121900" anchor="t" anchorCtr="0">
            <a:noAutofit/>
          </a:bodyPr>
          <a:lstStyle/>
          <a:p>
            <a:pPr marL="0" indent="0">
              <a:spcAft>
                <a:spcPts val="2100"/>
              </a:spcAft>
              <a:buNone/>
            </a:pPr>
            <a:r>
              <a:rPr lang="id-ID" sz="2000" dirty="0"/>
              <a:t>Pupuk organik merupakan suatu bahan pemebenah tanah buatan. Pada umumnya pupuk organik mempunyai kandungan unsur hara N, P dan K rendah tetapi mengandung unsur hara mikro dalam jumlah yang cukup pada pertumbuhan tanaman (sutanto, 2002). dalam (Kusuma, M. E. (2012). Pemberian pupuk organik merupakan hal terpenting pada tanaman, namun pemberian pupuk anorganik juga perlu dilakukan agar ketersediaan unsur hara yang cukup, dan seimbang didalam tanah</a:t>
            </a:r>
            <a:r>
              <a:rPr lang="id-ID" sz="2000" dirty="0" smtClean="0"/>
              <a:t>.</a:t>
            </a:r>
            <a:r>
              <a:rPr lang="en-GB" sz="2000" dirty="0" smtClean="0"/>
              <a:t> </a:t>
            </a:r>
            <a:r>
              <a:rPr lang="en-GB" sz="2000" dirty="0" err="1" smtClean="0"/>
              <a:t>Selain</a:t>
            </a:r>
            <a:r>
              <a:rPr lang="en-GB" sz="2000" dirty="0" smtClean="0"/>
              <a:t> </a:t>
            </a:r>
            <a:r>
              <a:rPr lang="en-GB" sz="2000" dirty="0" err="1" smtClean="0"/>
              <a:t>dari</a:t>
            </a:r>
            <a:r>
              <a:rPr lang="en-GB" sz="2000" dirty="0" smtClean="0"/>
              <a:t> </a:t>
            </a:r>
            <a:r>
              <a:rPr lang="en-GB" sz="2000" dirty="0" err="1" smtClean="0"/>
              <a:t>pemupukan</a:t>
            </a:r>
            <a:r>
              <a:rPr lang="en-GB" sz="2000" dirty="0" smtClean="0"/>
              <a:t> </a:t>
            </a:r>
            <a:r>
              <a:rPr lang="en-GB" sz="2000" dirty="0" err="1" smtClean="0"/>
              <a:t>organik</a:t>
            </a:r>
            <a:r>
              <a:rPr lang="en-GB" sz="2000" dirty="0" smtClean="0"/>
              <a:t> , </a:t>
            </a:r>
            <a:r>
              <a:rPr lang="en-GB" sz="2000" dirty="0" err="1" smtClean="0"/>
              <a:t>dilakukan</a:t>
            </a:r>
            <a:r>
              <a:rPr lang="en-GB" sz="2000" dirty="0" smtClean="0"/>
              <a:t> </a:t>
            </a:r>
            <a:r>
              <a:rPr lang="en-GB" sz="2000" dirty="0" err="1" smtClean="0"/>
              <a:t>juga</a:t>
            </a:r>
            <a:r>
              <a:rPr lang="en-GB" sz="2000" dirty="0" smtClean="0"/>
              <a:t> </a:t>
            </a:r>
            <a:r>
              <a:rPr lang="en-GB" sz="2000" dirty="0" err="1" smtClean="0"/>
              <a:t>pemupukan</a:t>
            </a:r>
            <a:r>
              <a:rPr lang="en-GB" sz="2000" dirty="0" smtClean="0"/>
              <a:t> </a:t>
            </a:r>
            <a:r>
              <a:rPr lang="en-GB" sz="2000" dirty="0" err="1" smtClean="0"/>
              <a:t>anorganik</a:t>
            </a:r>
            <a:r>
              <a:rPr lang="en-GB" sz="2000" dirty="0" smtClean="0"/>
              <a:t>.</a:t>
            </a:r>
            <a:r>
              <a:rPr lang="id-ID" sz="2000" dirty="0" smtClean="0"/>
              <a:t> </a:t>
            </a:r>
            <a:r>
              <a:rPr lang="id-ID" sz="2000" dirty="0"/>
              <a:t>Aplikasi pupuk anorganik terutama dilakukan untuk menyediakan unsur hara N, P, dan K baik dalam bentuk pupuk tunggal ataupun majemuk. Salahh satu pupuk majemuk yang biasa digunakan petani adalah pupuk majemuk NPK Mutiara 15:15:15 mengandung 15% N, 15% P2O5, dan15% K2O. Penelitian Ariani (2009) dalam Andriyani, F, dkk (2020) yang menyatakan bahwa jumlah buah pertanaman dan berat buah per tanaman semakin meningkat dengan semakin tingginya dosis pupuk </a:t>
            </a:r>
            <a:r>
              <a:rPr lang="id-ID" sz="2000" dirty="0" smtClean="0"/>
              <a:t>NPK</a:t>
            </a:r>
            <a:r>
              <a:rPr lang="en-GB" sz="2000" smtClean="0"/>
              <a:t>.</a:t>
            </a:r>
            <a:endParaRPr lang="id-ID" sz="2000" dirty="0"/>
          </a:p>
          <a:p>
            <a:pPr marL="0" lvl="0" indent="0">
              <a:spcAft>
                <a:spcPts val="2100"/>
              </a:spcAft>
              <a:buNone/>
            </a:pPr>
            <a:endParaRPr sz="2000" dirty="0"/>
          </a:p>
        </p:txBody>
      </p:sp>
      <p:sp>
        <p:nvSpPr>
          <p:cNvPr id="448" name="Google Shape;448;p23"/>
          <p:cNvSpPr/>
          <p:nvPr/>
        </p:nvSpPr>
        <p:spPr>
          <a:xfrm>
            <a:off x="13975" y="12562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49" name="Google Shape;449;p23"/>
          <p:cNvSpPr/>
          <p:nvPr/>
        </p:nvSpPr>
        <p:spPr>
          <a:xfrm>
            <a:off x="5495725" y="669912"/>
            <a:ext cx="1228500" cy="122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Homemade Apple"/>
                <a:ea typeface="Homemade Apple"/>
                <a:cs typeface="Homemade Apple"/>
                <a:sym typeface="Homemade Apple"/>
              </a:rPr>
              <a:t>3</a:t>
            </a:r>
            <a:endParaRPr sz="60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4"/>
          <p:cNvSpPr txBox="1">
            <a:spLocks noGrp="1"/>
          </p:cNvSpPr>
          <p:nvPr>
            <p:ph type="title"/>
          </p:nvPr>
        </p:nvSpPr>
        <p:spPr>
          <a:xfrm>
            <a:off x="1599275" y="2385316"/>
            <a:ext cx="94851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sz="9600" dirty="0" err="1" smtClean="0"/>
              <a:t>Metode</a:t>
            </a:r>
            <a:endParaRPr sz="9600" dirty="0"/>
          </a:p>
        </p:txBody>
      </p:sp>
      <p:sp>
        <p:nvSpPr>
          <p:cNvPr id="456" name="Google Shape;456;p24"/>
          <p:cNvSpPr/>
          <p:nvPr/>
        </p:nvSpPr>
        <p:spPr>
          <a:xfrm>
            <a:off x="13975" y="722850"/>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57" name="Google Shape;457;p24"/>
          <p:cNvSpPr/>
          <p:nvPr/>
        </p:nvSpPr>
        <p:spPr>
          <a:xfrm>
            <a:off x="405475" y="450900"/>
            <a:ext cx="629100" cy="62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a:t>
            </a:r>
            <a:endParaRPr sz="2300">
              <a:solidFill>
                <a:schemeClr val="lt1"/>
              </a:solidFill>
              <a:latin typeface="Homemade Apple"/>
              <a:ea typeface="Homemade Apple"/>
              <a:cs typeface="Homemade Apple"/>
              <a:sym typeface="Homemade Apple"/>
            </a:endParaRPr>
          </a:p>
        </p:txBody>
      </p:sp>
      <p:sp>
        <p:nvSpPr>
          <p:cNvPr id="458" name="Google Shape;458;p24"/>
          <p:cNvSpPr/>
          <p:nvPr/>
        </p:nvSpPr>
        <p:spPr>
          <a:xfrm>
            <a:off x="1599275" y="450900"/>
            <a:ext cx="629100" cy="629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2</a:t>
            </a:r>
            <a:endParaRPr sz="2300">
              <a:solidFill>
                <a:schemeClr val="lt1"/>
              </a:solidFill>
              <a:latin typeface="Homemade Apple"/>
              <a:ea typeface="Homemade Apple"/>
              <a:cs typeface="Homemade Apple"/>
              <a:sym typeface="Homemade Apple"/>
            </a:endParaRPr>
          </a:p>
        </p:txBody>
      </p:sp>
      <p:sp>
        <p:nvSpPr>
          <p:cNvPr id="459" name="Google Shape;459;p24"/>
          <p:cNvSpPr/>
          <p:nvPr/>
        </p:nvSpPr>
        <p:spPr>
          <a:xfrm>
            <a:off x="2793075" y="450900"/>
            <a:ext cx="629100" cy="62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3</a:t>
            </a:r>
            <a:endParaRPr sz="2300">
              <a:solidFill>
                <a:schemeClr val="lt1"/>
              </a:solidFill>
              <a:latin typeface="Homemade Apple"/>
              <a:ea typeface="Homemade Apple"/>
              <a:cs typeface="Homemade Apple"/>
              <a:sym typeface="Homemade Apple"/>
            </a:endParaRPr>
          </a:p>
        </p:txBody>
      </p:sp>
      <p:sp>
        <p:nvSpPr>
          <p:cNvPr id="460" name="Google Shape;460;p24"/>
          <p:cNvSpPr/>
          <p:nvPr/>
        </p:nvSpPr>
        <p:spPr>
          <a:xfrm>
            <a:off x="3986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4</a:t>
            </a:r>
            <a:endParaRPr sz="2300">
              <a:solidFill>
                <a:schemeClr val="lt1"/>
              </a:solidFill>
              <a:latin typeface="Homemade Apple"/>
              <a:ea typeface="Homemade Apple"/>
              <a:cs typeface="Homemade Apple"/>
              <a:sym typeface="Homemade Apple"/>
            </a:endParaRPr>
          </a:p>
        </p:txBody>
      </p:sp>
      <p:sp>
        <p:nvSpPr>
          <p:cNvPr id="461" name="Google Shape;461;p24"/>
          <p:cNvSpPr/>
          <p:nvPr/>
        </p:nvSpPr>
        <p:spPr>
          <a:xfrm>
            <a:off x="5180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5</a:t>
            </a:r>
            <a:endParaRPr sz="2300">
              <a:solidFill>
                <a:schemeClr val="lt1"/>
              </a:solidFill>
              <a:latin typeface="Homemade Apple"/>
              <a:ea typeface="Homemade Apple"/>
              <a:cs typeface="Homemade Apple"/>
              <a:sym typeface="Homemade Apple"/>
            </a:endParaRPr>
          </a:p>
        </p:txBody>
      </p:sp>
      <p:sp>
        <p:nvSpPr>
          <p:cNvPr id="462" name="Google Shape;462;p24"/>
          <p:cNvSpPr/>
          <p:nvPr/>
        </p:nvSpPr>
        <p:spPr>
          <a:xfrm>
            <a:off x="63744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6</a:t>
            </a:r>
            <a:endParaRPr sz="2300">
              <a:solidFill>
                <a:schemeClr val="lt1"/>
              </a:solidFill>
              <a:latin typeface="Homemade Apple"/>
              <a:ea typeface="Homemade Apple"/>
              <a:cs typeface="Homemade Apple"/>
              <a:sym typeface="Homemade Apple"/>
            </a:endParaRPr>
          </a:p>
        </p:txBody>
      </p:sp>
      <p:sp>
        <p:nvSpPr>
          <p:cNvPr id="463" name="Google Shape;463;p24"/>
          <p:cNvSpPr/>
          <p:nvPr/>
        </p:nvSpPr>
        <p:spPr>
          <a:xfrm>
            <a:off x="87620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8</a:t>
            </a:r>
            <a:endParaRPr sz="2300">
              <a:solidFill>
                <a:schemeClr val="lt1"/>
              </a:solidFill>
              <a:latin typeface="Homemade Apple"/>
              <a:ea typeface="Homemade Apple"/>
              <a:cs typeface="Homemade Apple"/>
              <a:sym typeface="Homemade Apple"/>
            </a:endParaRPr>
          </a:p>
        </p:txBody>
      </p:sp>
      <p:sp>
        <p:nvSpPr>
          <p:cNvPr id="464" name="Google Shape;464;p24"/>
          <p:cNvSpPr/>
          <p:nvPr/>
        </p:nvSpPr>
        <p:spPr>
          <a:xfrm>
            <a:off x="75682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7</a:t>
            </a:r>
            <a:endParaRPr sz="2300">
              <a:solidFill>
                <a:schemeClr val="lt1"/>
              </a:solidFill>
              <a:latin typeface="Homemade Apple"/>
              <a:ea typeface="Homemade Apple"/>
              <a:cs typeface="Homemade Apple"/>
              <a:sym typeface="Homemade Apple"/>
            </a:endParaRPr>
          </a:p>
        </p:txBody>
      </p:sp>
      <p:sp>
        <p:nvSpPr>
          <p:cNvPr id="465" name="Google Shape;465;p24"/>
          <p:cNvSpPr/>
          <p:nvPr/>
        </p:nvSpPr>
        <p:spPr>
          <a:xfrm>
            <a:off x="99558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9</a:t>
            </a:r>
            <a:endParaRPr sz="2300">
              <a:solidFill>
                <a:schemeClr val="lt1"/>
              </a:solidFill>
              <a:latin typeface="Homemade Apple"/>
              <a:ea typeface="Homemade Apple"/>
              <a:cs typeface="Homemade Apple"/>
              <a:sym typeface="Homemade Apple"/>
            </a:endParaRPr>
          </a:p>
        </p:txBody>
      </p:sp>
      <p:sp>
        <p:nvSpPr>
          <p:cNvPr id="466" name="Google Shape;466;p24"/>
          <p:cNvSpPr/>
          <p:nvPr/>
        </p:nvSpPr>
        <p:spPr>
          <a:xfrm>
            <a:off x="11149675" y="450900"/>
            <a:ext cx="629100" cy="629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Homemade Apple"/>
                <a:ea typeface="Homemade Apple"/>
                <a:cs typeface="Homemade Apple"/>
                <a:sym typeface="Homemade Apple"/>
              </a:rPr>
              <a:t>10</a:t>
            </a:r>
            <a:endParaRPr sz="2300">
              <a:solidFill>
                <a:schemeClr val="lt1"/>
              </a:solidFill>
              <a:latin typeface="Homemade Apple"/>
              <a:ea typeface="Homemade Apple"/>
              <a:cs typeface="Homemade Apple"/>
              <a:sym typeface="Homemade App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25"/>
          <p:cNvSpPr txBox="1">
            <a:spLocks noGrp="1"/>
          </p:cNvSpPr>
          <p:nvPr>
            <p:ph type="body" idx="1"/>
          </p:nvPr>
        </p:nvSpPr>
        <p:spPr>
          <a:xfrm>
            <a:off x="633475" y="1284163"/>
            <a:ext cx="10909200" cy="5430536"/>
          </a:xfrm>
          <a:prstGeom prst="rect">
            <a:avLst/>
          </a:prstGeom>
        </p:spPr>
        <p:txBody>
          <a:bodyPr spcFirstLastPara="1" wrap="square" lIns="121900" tIns="121900" rIns="121900" bIns="121900" anchor="t" anchorCtr="0">
            <a:noAutofit/>
          </a:bodyPr>
          <a:lstStyle/>
          <a:p>
            <a:pPr marL="0" lvl="0" indent="0">
              <a:spcAft>
                <a:spcPts val="2100"/>
              </a:spcAft>
              <a:buNone/>
            </a:pPr>
            <a:r>
              <a:rPr lang="id-ID" dirty="0"/>
              <a:t>Bahan yang dipakai yaitu ,benih tomat, EM4, pupuk kompos kambing, pupuk kompos kandang ayam, pupuk kompos kandang sapi, NPK mutiara, NPK boster, dan NPK Gold, sedangkan untukl alat yang dipakai yaitu , cangkul ,sekop, parang, camera, meter. Menggunakan Rancangan acak kelompok faktorial (RAK) penelitian ini yang terdiri dari 2 faktor. Faktor pertama yaitu berbagai jenis pupuk kompos (K) dan faktor kedua yaitu berbagai jenis komposisi NPK </a:t>
            </a:r>
            <a:r>
              <a:rPr lang="id-ID" dirty="0" smtClean="0"/>
              <a:t>(N) </a:t>
            </a:r>
            <a:r>
              <a:rPr lang="id-ID" dirty="0"/>
              <a:t>yang terdiri dari 3 taraf yaitu,</a:t>
            </a:r>
          </a:p>
          <a:p>
            <a:pPr marL="342900">
              <a:spcAft>
                <a:spcPts val="2100"/>
              </a:spcAft>
            </a:pPr>
            <a:r>
              <a:rPr lang="id-ID" dirty="0"/>
              <a:t>F</a:t>
            </a:r>
            <a:r>
              <a:rPr lang="id-ID" dirty="0" smtClean="0"/>
              <a:t>aktor pertama                                                   -  Faktor kedua           </a:t>
            </a:r>
            <a:endParaRPr lang="id-ID" dirty="0"/>
          </a:p>
          <a:p>
            <a:pPr marL="0" lvl="0" indent="0">
              <a:spcAft>
                <a:spcPts val="2100"/>
              </a:spcAft>
              <a:buNone/>
            </a:pPr>
            <a:r>
              <a:rPr lang="id-ID" dirty="0"/>
              <a:t>KI : Pupuk kompos kotoran ayam, </a:t>
            </a:r>
            <a:r>
              <a:rPr lang="id-ID" dirty="0" smtClean="0"/>
              <a:t>	           N1 : Pupuk NPK 16: 16: 16</a:t>
            </a:r>
            <a:endParaRPr lang="id-ID" dirty="0"/>
          </a:p>
          <a:p>
            <a:pPr marL="0" lvl="0" indent="0">
              <a:spcAft>
                <a:spcPts val="2100"/>
              </a:spcAft>
              <a:buNone/>
            </a:pPr>
            <a:r>
              <a:rPr lang="id-ID" dirty="0"/>
              <a:t>K2 : Pupuk kompos kotoran kambing </a:t>
            </a:r>
            <a:r>
              <a:rPr lang="id-ID" dirty="0" smtClean="0"/>
              <a:t>	           N2 : Pupuk NPK 12: 6: 22: 3</a:t>
            </a:r>
          </a:p>
          <a:p>
            <a:pPr marL="0" lvl="0" indent="0">
              <a:spcAft>
                <a:spcPts val="2100"/>
              </a:spcAft>
              <a:buNone/>
            </a:pPr>
            <a:r>
              <a:rPr lang="id-ID" dirty="0" smtClean="0"/>
              <a:t>K3</a:t>
            </a:r>
            <a:r>
              <a:rPr lang="id-ID" dirty="0"/>
              <a:t>: Pupuk kompos kotoran sapi </a:t>
            </a:r>
            <a:r>
              <a:rPr lang="id-ID" dirty="0" smtClean="0"/>
              <a:t>	           N3 : Pupuk NPK 16:10:18</a:t>
            </a:r>
            <a:endParaRPr lang="id-ID" dirty="0"/>
          </a:p>
          <a:p>
            <a:pPr marL="0" lvl="0" indent="0">
              <a:spcAft>
                <a:spcPts val="2100"/>
              </a:spcAft>
              <a:buNone/>
            </a:pPr>
            <a:r>
              <a:rPr lang="id-ID" dirty="0" smtClean="0"/>
              <a:t>Maka </a:t>
            </a:r>
            <a:r>
              <a:rPr lang="id-ID" dirty="0"/>
              <a:t>dari itu terdiri dri 9 kombinasi perlakuan untuk penelitian ini </a:t>
            </a:r>
            <a:r>
              <a:rPr lang="id-ID" dirty="0" smtClean="0"/>
              <a:t>yaitu: K1N1 </a:t>
            </a:r>
            <a:r>
              <a:rPr lang="id-ID" dirty="0"/>
              <a:t>K2N1 </a:t>
            </a:r>
            <a:r>
              <a:rPr lang="id-ID" dirty="0" smtClean="0"/>
              <a:t>K3N1 K1N2 </a:t>
            </a:r>
            <a:r>
              <a:rPr lang="id-ID" dirty="0"/>
              <a:t>K2N2 K3N2 </a:t>
            </a:r>
            <a:r>
              <a:rPr lang="id-ID" dirty="0" smtClean="0"/>
              <a:t>K1N3 </a:t>
            </a:r>
            <a:r>
              <a:rPr lang="id-ID" dirty="0"/>
              <a:t>K3N3 </a:t>
            </a:r>
            <a:r>
              <a:rPr lang="id-ID" dirty="0" smtClean="0"/>
              <a:t>K3N3 Setiap </a:t>
            </a:r>
            <a:r>
              <a:rPr lang="id-ID" dirty="0"/>
              <a:t>kombinasi diulang sebanyak 3 ( tiga) kali sehingga terdapat 27 unit peneltian. Setiap unit peneltian terdapat 4 (empat) tanaman.</a:t>
            </a:r>
          </a:p>
          <a:p>
            <a:pPr marL="0" lvl="0" indent="0" algn="ctr" rtl="0">
              <a:spcBef>
                <a:spcPts val="0"/>
              </a:spcBef>
              <a:spcAft>
                <a:spcPts val="2100"/>
              </a:spcAft>
              <a:buNone/>
            </a:pPr>
            <a:endParaRPr dirty="0"/>
          </a:p>
        </p:txBody>
      </p:sp>
      <p:sp>
        <p:nvSpPr>
          <p:cNvPr id="473" name="Google Shape;473;p25"/>
          <p:cNvSpPr/>
          <p:nvPr/>
        </p:nvSpPr>
        <p:spPr>
          <a:xfrm>
            <a:off x="0" y="642012"/>
            <a:ext cx="12192000" cy="5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lt1"/>
              </a:solidFill>
              <a:latin typeface="Homemade Apple"/>
              <a:ea typeface="Homemade Apple"/>
              <a:cs typeface="Homemade Apple"/>
              <a:sym typeface="Homemade Apple"/>
            </a:endParaRPr>
          </a:p>
        </p:txBody>
      </p:sp>
      <p:sp>
        <p:nvSpPr>
          <p:cNvPr id="474" name="Google Shape;474;p25"/>
          <p:cNvSpPr/>
          <p:nvPr/>
        </p:nvSpPr>
        <p:spPr>
          <a:xfrm>
            <a:off x="5481750" y="55662"/>
            <a:ext cx="1228500" cy="122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dk1"/>
                </a:solidFill>
                <a:latin typeface="Homemade Apple"/>
                <a:ea typeface="Homemade Apple"/>
                <a:cs typeface="Homemade Apple"/>
                <a:sym typeface="Homemade Apple"/>
              </a:rPr>
              <a:t>4</a:t>
            </a:r>
            <a:endParaRPr sz="6000">
              <a:solidFill>
                <a:schemeClr val="dk1"/>
              </a:solidFill>
              <a:latin typeface="Homemade Apple"/>
              <a:ea typeface="Homemade Apple"/>
              <a:cs typeface="Homemade Apple"/>
              <a:sym typeface="Homemade Apple"/>
            </a:endParaRPr>
          </a:p>
        </p:txBody>
      </p:sp>
      <p:cxnSp>
        <p:nvCxnSpPr>
          <p:cNvPr id="3" name="Straight Connector 2"/>
          <p:cNvCxnSpPr/>
          <p:nvPr/>
        </p:nvCxnSpPr>
        <p:spPr>
          <a:xfrm>
            <a:off x="6496334" y="3248167"/>
            <a:ext cx="13648" cy="2183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252525"/>
      </a:dk2>
      <a:lt2>
        <a:srgbClr val="EEEEEE"/>
      </a:lt2>
      <a:accent1>
        <a:srgbClr val="C7A47D"/>
      </a:accent1>
      <a:accent2>
        <a:srgbClr val="C8AD8D"/>
      </a:accent2>
      <a:accent3>
        <a:srgbClr val="E0CAB1"/>
      </a:accent3>
      <a:accent4>
        <a:srgbClr val="EEE3D6"/>
      </a:accent4>
      <a:accent5>
        <a:srgbClr val="EFEFEF"/>
      </a:accent5>
      <a:accent6>
        <a:srgbClr val="CCCC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1328</Words>
  <Application>Microsoft Office PowerPoint</Application>
  <PresentationFormat>Widescreen</PresentationFormat>
  <Paragraphs>206</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Griffy</vt:lpstr>
      <vt:lpstr>Homemade Apple</vt:lpstr>
      <vt:lpstr>Calibri</vt:lpstr>
      <vt:lpstr>Wingdings</vt:lpstr>
      <vt:lpstr>Arial</vt:lpstr>
      <vt:lpstr>Barlow Semi Condensed</vt:lpstr>
      <vt:lpstr>Aldrich</vt:lpstr>
      <vt:lpstr>Cormorant Upright</vt:lpstr>
      <vt:lpstr>Barlow Condensed</vt:lpstr>
      <vt:lpstr>Abril Fatface</vt:lpstr>
      <vt:lpstr>SlidesMania</vt:lpstr>
      <vt:lpstr>KELOMPOK 1 PRAKTIKUM PRODUKSI TANAMAN HORTIKULTURA</vt:lpstr>
      <vt:lpstr>PENINGKATAN PRODUKTIVITAS TANAMAN TOMAT (Lycopersicon esculentum mill.) DENGAN PEMBERIAN BERBAGAI JENIS PUPUK KOMPOS DAN KOMPOSISI NPK</vt:lpstr>
      <vt:lpstr>Pendahuluan </vt:lpstr>
      <vt:lpstr>PowerPoint Presentation</vt:lpstr>
      <vt:lpstr>PowerPoint Presentation</vt:lpstr>
      <vt:lpstr>PowerPoint Presentation</vt:lpstr>
      <vt:lpstr>PowerPoint Presentation</vt:lpstr>
      <vt:lpstr>Metode</vt:lpstr>
      <vt:lpstr>PowerPoint Presentation</vt:lpstr>
      <vt:lpstr>Hasil dan Pembahasan </vt:lpstr>
      <vt:lpstr>HASIL</vt:lpstr>
      <vt:lpstr>PowerPoint Presentation</vt:lpstr>
      <vt:lpstr>PowerPoint Presentation</vt:lpstr>
      <vt:lpstr>PowerPoint Presentation</vt:lpstr>
      <vt:lpstr>PowerPoint Presentation</vt:lpstr>
      <vt:lpstr>Pembahasan </vt:lpstr>
      <vt:lpstr>PowerPoint Presentation</vt:lpstr>
      <vt:lpstr>PowerPoint Presentation</vt:lpstr>
      <vt:lpstr>Kesimpulan </vt:lpstr>
      <vt:lpstr>PowerPoint Presentation</vt:lpstr>
      <vt:lpstr>PowerPoint Presentation</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dc:creator>MyUnity</dc:creator>
  <cp:lastModifiedBy>GILANG KENCANA</cp:lastModifiedBy>
  <cp:revision>23</cp:revision>
  <dcterms:modified xsi:type="dcterms:W3CDTF">2022-05-25T06:33:32Z</dcterms:modified>
</cp:coreProperties>
</file>