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Calibri" pitchFamily="34" charset="0"/>
      <p:regular r:id="rId27"/>
      <p:bold r:id="rId28"/>
      <p:italic r:id="rId29"/>
      <p:boldItalic r:id="rId30"/>
    </p:embeddedFont>
    <p:embeddedFont>
      <p:font typeface="Futura Md BT" pitchFamily="34" charset="0"/>
      <p:regular r:id="rId31"/>
      <p:bold r:id="rId32"/>
      <p:italic r:id="rId33"/>
      <p:boldItalic r:id="rId34"/>
    </p:embeddedFont>
    <p:embeddedFont>
      <p:font typeface="Gill Sans Ultra Bold" pitchFamily="34" charset="0"/>
      <p:regular r:id="rId35"/>
    </p:embeddedFont>
    <p:embeddedFont>
      <p:font typeface="Georgia" pitchFamily="18" charset="0"/>
      <p:regular r:id="rId36"/>
      <p:bold r:id="rId37"/>
      <p:italic r:id="rId38"/>
      <p:boldItalic r:id="rId39"/>
    </p:embeddedFont>
    <p:embeddedFont>
      <p:font typeface="Gill Sans Ultra Bold Condensed" pitchFamily="3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p:scale>
          <a:sx n="51" d="100"/>
          <a:sy n="51" d="100"/>
        </p:scale>
        <p:origin x="-4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78.svg"/><Relationship Id="rId4" Type="http://schemas.openxmlformats.org/officeDocument/2006/relationships/image" Target="../media/image39.png"/><Relationship Id="rId9" Type="http://schemas.openxmlformats.org/officeDocument/2006/relationships/image" Target="../media/image82.sv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84.svg"/><Relationship Id="rId7" Type="http://schemas.openxmlformats.org/officeDocument/2006/relationships/image" Target="../media/image88.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86.svg"/><Relationship Id="rId4" Type="http://schemas.openxmlformats.org/officeDocument/2006/relationships/image" Target="../media/image43.png"/><Relationship Id="rId9" Type="http://schemas.openxmlformats.org/officeDocument/2006/relationships/image" Target="../media/image90.sv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92.svg"/><Relationship Id="rId7" Type="http://schemas.openxmlformats.org/officeDocument/2006/relationships/image" Target="../media/image96.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94.svg"/><Relationship Id="rId4" Type="http://schemas.openxmlformats.org/officeDocument/2006/relationships/image" Target="../media/image47.png"/><Relationship Id="rId9" Type="http://schemas.openxmlformats.org/officeDocument/2006/relationships/image" Target="../media/image98.sv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00.svg"/><Relationship Id="rId7" Type="http://schemas.openxmlformats.org/officeDocument/2006/relationships/image" Target="../media/image10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02.svg"/><Relationship Id="rId4" Type="http://schemas.openxmlformats.org/officeDocument/2006/relationships/image" Target="../media/image51.png"/><Relationship Id="rId9" Type="http://schemas.openxmlformats.org/officeDocument/2006/relationships/image" Target="../media/image106.sv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8.svg"/><Relationship Id="rId7" Type="http://schemas.openxmlformats.org/officeDocument/2006/relationships/image" Target="../media/image112.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110.svg"/><Relationship Id="rId4" Type="http://schemas.openxmlformats.org/officeDocument/2006/relationships/image" Target="../media/image55.png"/><Relationship Id="rId9" Type="http://schemas.openxmlformats.org/officeDocument/2006/relationships/image" Target="../media/image114.svg"/></Relationships>
</file>

<file path=ppt/slides/_rels/slide15.xml.rels><?xml version="1.0" encoding="UTF-8" standalone="yes"?>
<Relationships xmlns="http://schemas.openxmlformats.org/package/2006/relationships"><Relationship Id="rId3" Type="http://schemas.openxmlformats.org/officeDocument/2006/relationships/image" Target="../media/image116.svg"/><Relationship Id="rId7" Type="http://schemas.openxmlformats.org/officeDocument/2006/relationships/image" Target="../media/image22.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18.sv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21.svg"/><Relationship Id="rId7" Type="http://schemas.openxmlformats.org/officeDocument/2006/relationships/image" Target="../media/image125.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23.svg"/><Relationship Id="rId4" Type="http://schemas.openxmlformats.org/officeDocument/2006/relationships/image" Target="../media/image62.png"/><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29.svg"/><Relationship Id="rId7" Type="http://schemas.openxmlformats.org/officeDocument/2006/relationships/image" Target="../media/image133.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131.sv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36.svg"/><Relationship Id="rId7" Type="http://schemas.openxmlformats.org/officeDocument/2006/relationships/image" Target="../media/image140.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138.sv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3.svg"/><Relationship Id="rId7" Type="http://schemas.openxmlformats.org/officeDocument/2006/relationships/image" Target="../media/image147.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45.sv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image" Target="../media/image143.svg"/><Relationship Id="rId7" Type="http://schemas.openxmlformats.org/officeDocument/2006/relationships/image" Target="../media/image147.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45.sv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143.svg"/><Relationship Id="rId7" Type="http://schemas.openxmlformats.org/officeDocument/2006/relationships/image" Target="../media/image147.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45.sv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49.svg"/><Relationship Id="rId7" Type="http://schemas.openxmlformats.org/officeDocument/2006/relationships/image" Target="../media/image153.sv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157.svg"/><Relationship Id="rId5" Type="http://schemas.openxmlformats.org/officeDocument/2006/relationships/image" Target="../media/image151.svg"/><Relationship Id="rId10" Type="http://schemas.openxmlformats.org/officeDocument/2006/relationships/image" Target="../media/image81.png"/><Relationship Id="rId4" Type="http://schemas.openxmlformats.org/officeDocument/2006/relationships/image" Target="../media/image78.png"/><Relationship Id="rId9" Type="http://schemas.openxmlformats.org/officeDocument/2006/relationships/image" Target="../media/image155.svg"/></Relationships>
</file>

<file path=ppt/slides/_rels/slide24.xml.rels><?xml version="1.0" encoding="UTF-8" standalone="yes"?>
<Relationships xmlns="http://schemas.openxmlformats.org/package/2006/relationships"><Relationship Id="rId3" Type="http://schemas.openxmlformats.org/officeDocument/2006/relationships/image" Target="../media/image159.sv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161.svg"/><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63.svg"/><Relationship Id="rId7" Type="http://schemas.openxmlformats.org/officeDocument/2006/relationships/image" Target="../media/image167.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165.svg"/><Relationship Id="rId4" Type="http://schemas.openxmlformats.org/officeDocument/2006/relationships/image" Target="../media/image85.png"/><Relationship Id="rId9" Type="http://schemas.openxmlformats.org/officeDocument/2006/relationships/image" Target="../media/image169.sv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8.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2.svg"/><Relationship Id="rId7"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8.svg"/><Relationship Id="rId5" Type="http://schemas.openxmlformats.org/officeDocument/2006/relationships/image" Target="../media/image44.sv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2.svg"/><Relationship Id="rId4" Type="http://schemas.openxmlformats.org/officeDocument/2006/relationships/image" Target="../media/image26.png"/><Relationship Id="rId9" Type="http://schemas.openxmlformats.org/officeDocument/2006/relationships/image" Target="../media/image56.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0.svg"/><Relationship Id="rId4" Type="http://schemas.openxmlformats.org/officeDocument/2006/relationships/image" Target="../media/image30.png"/><Relationship Id="rId9" Type="http://schemas.openxmlformats.org/officeDocument/2006/relationships/image" Target="../media/image64.sv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B9A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2305064" y="0"/>
            <a:ext cx="6996481" cy="44141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229809">
            <a:off x="68964" y="60760"/>
            <a:ext cx="5262482" cy="31192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1916497">
            <a:off x="15419547" y="639138"/>
            <a:ext cx="1974326" cy="2668008"/>
          </a:xfrm>
          <a:prstGeom prst="rect">
            <a:avLst/>
          </a:prstGeom>
        </p:spPr>
      </p:pic>
      <p:sp>
        <p:nvSpPr>
          <p:cNvPr id="5" name="TextBox 5"/>
          <p:cNvSpPr txBox="1"/>
          <p:nvPr/>
        </p:nvSpPr>
        <p:spPr>
          <a:xfrm>
            <a:off x="3117039" y="1317795"/>
            <a:ext cx="12369012" cy="2279085"/>
          </a:xfrm>
          <a:prstGeom prst="rect">
            <a:avLst/>
          </a:prstGeom>
        </p:spPr>
        <p:txBody>
          <a:bodyPr lIns="0" tIns="0" rIns="0" bIns="0" rtlCol="0" anchor="t">
            <a:spAutoFit/>
          </a:bodyPr>
          <a:lstStyle/>
          <a:p>
            <a:pPr algn="ctr">
              <a:lnSpc>
                <a:spcPts val="6130"/>
              </a:lnSpc>
            </a:pPr>
            <a:endParaRPr dirty="0"/>
          </a:p>
          <a:p>
            <a:pPr algn="ctr">
              <a:lnSpc>
                <a:spcPts val="6130"/>
              </a:lnSpc>
              <a:spcBef>
                <a:spcPct val="0"/>
              </a:spcBef>
            </a:pPr>
            <a:r>
              <a:rPr lang="en-US" sz="4379" b="1" spc="175" dirty="0">
                <a:solidFill>
                  <a:srgbClr val="000000"/>
                </a:solidFill>
                <a:latin typeface="Futura Md BT" pitchFamily="34" charset="0"/>
              </a:rPr>
              <a:t>STATUS MUTU KUALITAS AIR DI PANTAI KETAPANG BERDASARKAN KURVA ABC</a:t>
            </a:r>
          </a:p>
        </p:txBody>
      </p:sp>
      <p:sp>
        <p:nvSpPr>
          <p:cNvPr id="6" name="TextBox 6"/>
          <p:cNvSpPr txBox="1"/>
          <p:nvPr/>
        </p:nvSpPr>
        <p:spPr>
          <a:xfrm>
            <a:off x="1639082" y="4766569"/>
            <a:ext cx="15003390" cy="3847207"/>
          </a:xfrm>
          <a:prstGeom prst="rect">
            <a:avLst/>
          </a:prstGeom>
        </p:spPr>
        <p:txBody>
          <a:bodyPr lIns="0" tIns="0" rIns="0" bIns="0" rtlCol="0" anchor="t">
            <a:spAutoFit/>
          </a:bodyPr>
          <a:lstStyle/>
          <a:p>
            <a:pPr algn="ctr">
              <a:lnSpc>
                <a:spcPts val="5048"/>
              </a:lnSpc>
            </a:pPr>
            <a:r>
              <a:rPr lang="en-US" sz="3606" b="1" spc="144" dirty="0">
                <a:latin typeface="Gulfs Display Bold"/>
              </a:rPr>
              <a:t>ANGGOTA KELOMPOK :</a:t>
            </a:r>
          </a:p>
          <a:p>
            <a:pPr algn="ctr">
              <a:lnSpc>
                <a:spcPts val="5048"/>
              </a:lnSpc>
            </a:pPr>
            <a:r>
              <a:rPr lang="en-US" sz="3606" b="1" spc="144" dirty="0">
                <a:latin typeface="Gulfs Display Bold"/>
              </a:rPr>
              <a:t>RAHAYU HANDAYANI                 2014201005</a:t>
            </a:r>
          </a:p>
          <a:p>
            <a:pPr algn="ctr">
              <a:lnSpc>
                <a:spcPts val="5048"/>
              </a:lnSpc>
            </a:pPr>
            <a:r>
              <a:rPr lang="en-US" sz="3606" b="1" spc="144" dirty="0">
                <a:latin typeface="Gulfs Display Bold"/>
              </a:rPr>
              <a:t> ALFIYANA KURNIA PUTRI         2014201005 </a:t>
            </a:r>
          </a:p>
          <a:p>
            <a:pPr algn="ctr">
              <a:lnSpc>
                <a:spcPts val="5048"/>
              </a:lnSpc>
            </a:pPr>
            <a:r>
              <a:rPr lang="en-US" sz="3606" b="1" spc="144" dirty="0">
                <a:latin typeface="Gulfs Display Bold"/>
              </a:rPr>
              <a:t>ADINDA LINTANG </a:t>
            </a:r>
            <a:r>
              <a:rPr lang="en-US" sz="3606" b="1" spc="144">
                <a:latin typeface="Gulfs Display Bold"/>
              </a:rPr>
              <a:t>KHOSYI       </a:t>
            </a:r>
            <a:r>
              <a:rPr lang="en-US" sz="3606" b="1" spc="144" smtClean="0">
                <a:latin typeface="Gulfs Display Bold"/>
              </a:rPr>
              <a:t>2014201020</a:t>
            </a:r>
          </a:p>
          <a:p>
            <a:pPr algn="ctr">
              <a:lnSpc>
                <a:spcPts val="5048"/>
              </a:lnSpc>
            </a:pPr>
            <a:r>
              <a:rPr lang="en-US" sz="3606" b="1" spc="144" smtClean="0">
                <a:latin typeface="Gulfs Display Bold"/>
              </a:rPr>
              <a:t>NUR </a:t>
            </a:r>
            <a:r>
              <a:rPr lang="en-US" sz="3606" b="1" spc="144" dirty="0">
                <a:latin typeface="Gulfs Display Bold"/>
              </a:rPr>
              <a:t>MUHAMMAD TIRTA W.S      2014201025 </a:t>
            </a:r>
          </a:p>
          <a:p>
            <a:pPr algn="ctr">
              <a:lnSpc>
                <a:spcPts val="5048"/>
              </a:lnSpc>
              <a:spcBef>
                <a:spcPct val="0"/>
              </a:spcBef>
            </a:pPr>
            <a:r>
              <a:rPr lang="en-US" sz="3606" b="1" spc="144" dirty="0">
                <a:latin typeface="Gulfs Display Bold"/>
              </a:rPr>
              <a:t> </a:t>
            </a:r>
            <a:r>
              <a:rPr lang="en-US" sz="3606" b="1" spc="144" dirty="0" smtClean="0">
                <a:latin typeface="Gulfs Display Bold"/>
              </a:rPr>
              <a:t> </a:t>
            </a:r>
            <a:r>
              <a:rPr lang="en-US" sz="3606" b="1" spc="144" dirty="0">
                <a:latin typeface="Gulfs Display Bold"/>
              </a:rPr>
              <a:t>IRAWAN YAHYA                         </a:t>
            </a:r>
            <a:r>
              <a:rPr lang="en-US" sz="3606" b="1" spc="144" dirty="0" smtClean="0">
                <a:latin typeface="Gulfs Display Bold"/>
              </a:rPr>
              <a:t>2054201002                       </a:t>
            </a:r>
            <a:endParaRPr lang="en-US" sz="3606" b="1" spc="144" dirty="0">
              <a:latin typeface="Gulfs Display Bold"/>
            </a:endParaRPr>
          </a:p>
        </p:txBody>
      </p:sp>
      <p:pic>
        <p:nvPicPr>
          <p:cNvPr id="7" name="Picture 7"/>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1433756">
            <a:off x="1399813" y="3088612"/>
            <a:ext cx="1952660" cy="2057400"/>
          </a:xfrm>
          <a:prstGeom prst="rect">
            <a:avLst/>
          </a:prstGeom>
        </p:spPr>
      </p:pic>
      <p:sp>
        <p:nvSpPr>
          <p:cNvPr id="8" name="TextBox 8"/>
          <p:cNvSpPr txBox="1"/>
          <p:nvPr/>
        </p:nvSpPr>
        <p:spPr>
          <a:xfrm>
            <a:off x="6073290" y="9534447"/>
            <a:ext cx="6141419" cy="523875"/>
          </a:xfrm>
          <a:prstGeom prst="rect">
            <a:avLst/>
          </a:prstGeom>
        </p:spPr>
        <p:txBody>
          <a:bodyPr lIns="0" tIns="0" rIns="0" bIns="0" rtlCol="0" anchor="t">
            <a:spAutoFit/>
          </a:bodyPr>
          <a:lstStyle/>
          <a:p>
            <a:pPr algn="ctr">
              <a:lnSpc>
                <a:spcPts val="4200"/>
              </a:lnSpc>
            </a:pPr>
            <a:r>
              <a:rPr lang="en-US" sz="3000">
                <a:solidFill>
                  <a:srgbClr val="468B91"/>
                </a:solidFill>
                <a:latin typeface="Glacial Indifference Bold"/>
              </a:rPr>
              <a:t>TEAM REALLYGREAT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845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2040433">
            <a:off x="317541" y="4539910"/>
            <a:ext cx="2601369" cy="69409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187861">
            <a:off x="1158384" y="1028700"/>
            <a:ext cx="2023475" cy="22805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871988">
            <a:off x="13554450" y="6637857"/>
            <a:ext cx="1952660" cy="20574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14530779" y="-1865121"/>
            <a:ext cx="5065690" cy="5237085"/>
          </a:xfrm>
          <a:prstGeom prst="rect">
            <a:avLst/>
          </a:prstGeom>
        </p:spPr>
      </p:pic>
      <p:sp>
        <p:nvSpPr>
          <p:cNvPr id="6" name="TextBox 6"/>
          <p:cNvSpPr txBox="1"/>
          <p:nvPr/>
        </p:nvSpPr>
        <p:spPr>
          <a:xfrm>
            <a:off x="2519371" y="3013234"/>
            <a:ext cx="13947758" cy="1277839"/>
          </a:xfrm>
          <a:prstGeom prst="rect">
            <a:avLst/>
          </a:prstGeom>
        </p:spPr>
        <p:txBody>
          <a:bodyPr lIns="0" tIns="0" rIns="0" bIns="0" rtlCol="0" anchor="t">
            <a:spAutoFit/>
          </a:bodyPr>
          <a:lstStyle/>
          <a:p>
            <a:pPr marL="0" lvl="0" indent="0" algn="ctr">
              <a:lnSpc>
                <a:spcPts val="5167"/>
              </a:lnSpc>
              <a:spcBef>
                <a:spcPct val="0"/>
              </a:spcBef>
            </a:pPr>
            <a:r>
              <a:rPr lang="en-US" sz="3691" spc="147">
                <a:solidFill>
                  <a:srgbClr val="291B25"/>
                </a:solidFill>
                <a:latin typeface="Gulfs Display"/>
              </a:rPr>
              <a:t>LANGKAH-LANGKAH PENGUKURAN KECERAHAN MENGGUNAKAN SECCHI DISK :</a:t>
            </a:r>
          </a:p>
        </p:txBody>
      </p:sp>
      <p:sp>
        <p:nvSpPr>
          <p:cNvPr id="7" name="TextBox 7"/>
          <p:cNvSpPr txBox="1"/>
          <p:nvPr/>
        </p:nvSpPr>
        <p:spPr>
          <a:xfrm>
            <a:off x="3508271" y="4525035"/>
            <a:ext cx="14704667" cy="3734799"/>
          </a:xfrm>
          <a:prstGeom prst="rect">
            <a:avLst/>
          </a:prstGeom>
        </p:spPr>
        <p:txBody>
          <a:bodyPr lIns="0" tIns="0" rIns="0" bIns="0" rtlCol="0" anchor="t">
            <a:spAutoFit/>
          </a:bodyPr>
          <a:lstStyle/>
          <a:p>
            <a:pPr>
              <a:lnSpc>
                <a:spcPts val="4262"/>
              </a:lnSpc>
              <a:spcBef>
                <a:spcPct val="0"/>
              </a:spcBef>
            </a:pPr>
            <a:r>
              <a:rPr lang="en-US" sz="3044" spc="121">
                <a:solidFill>
                  <a:srgbClr val="291B25"/>
                </a:solidFill>
                <a:latin typeface="Glacial Indifference Bold"/>
              </a:rPr>
              <a:t>1. MASUKKAN DISK KE DALAM PERAIRAN, CATAT KEDALAMAN KETIKA DISK</a:t>
            </a:r>
          </a:p>
          <a:p>
            <a:pPr>
              <a:lnSpc>
                <a:spcPts val="4262"/>
              </a:lnSpc>
              <a:spcBef>
                <a:spcPct val="0"/>
              </a:spcBef>
            </a:pPr>
            <a:r>
              <a:rPr lang="en-US" sz="3044" spc="121">
                <a:solidFill>
                  <a:srgbClr val="291B25"/>
                </a:solidFill>
                <a:latin typeface="Glacial Indifference Bold"/>
              </a:rPr>
              <a:t>HAMPIR MENGHILANG.</a:t>
            </a:r>
          </a:p>
          <a:p>
            <a:pPr>
              <a:lnSpc>
                <a:spcPts val="4262"/>
              </a:lnSpc>
              <a:spcBef>
                <a:spcPct val="0"/>
              </a:spcBef>
            </a:pPr>
            <a:r>
              <a:rPr lang="en-US" sz="3044" spc="121">
                <a:solidFill>
                  <a:srgbClr val="291B25"/>
                </a:solidFill>
                <a:latin typeface="Glacial Indifference Bold"/>
              </a:rPr>
              <a:t>2. ANGKAT PERLAHAN-LAHAN DAN CATAT KEDALAMAN KETIKA DISK MULAI</a:t>
            </a:r>
          </a:p>
          <a:p>
            <a:pPr>
              <a:lnSpc>
                <a:spcPts val="4262"/>
              </a:lnSpc>
              <a:spcBef>
                <a:spcPct val="0"/>
              </a:spcBef>
            </a:pPr>
            <a:r>
              <a:rPr lang="en-US" sz="3044" spc="121">
                <a:solidFill>
                  <a:srgbClr val="291B25"/>
                </a:solidFill>
                <a:latin typeface="Glacial Indifference Bold"/>
              </a:rPr>
              <a:t>TERLIHAT KEMBALI.</a:t>
            </a:r>
          </a:p>
          <a:p>
            <a:pPr>
              <a:lnSpc>
                <a:spcPts val="4262"/>
              </a:lnSpc>
              <a:spcBef>
                <a:spcPct val="0"/>
              </a:spcBef>
            </a:pPr>
            <a:r>
              <a:rPr lang="en-US" sz="3044" spc="121">
                <a:solidFill>
                  <a:srgbClr val="291B25"/>
                </a:solidFill>
                <a:latin typeface="Glacial Indifference Bold"/>
              </a:rPr>
              <a:t>3. KEDALAMAN SECCHI MERUPAKAN RATA-RATA KEDALAMAN DARI HILANG DAN</a:t>
            </a:r>
          </a:p>
          <a:p>
            <a:pPr>
              <a:lnSpc>
                <a:spcPts val="4262"/>
              </a:lnSpc>
              <a:spcBef>
                <a:spcPct val="0"/>
              </a:spcBef>
            </a:pPr>
            <a:r>
              <a:rPr lang="en-US" sz="3044" spc="121">
                <a:solidFill>
                  <a:srgbClr val="291B25"/>
                </a:solidFill>
                <a:latin typeface="Glacial Indifference Bold"/>
              </a:rPr>
              <a:t>MUNCUL KEMBALI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B8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028700" y="1454359"/>
            <a:ext cx="1952660" cy="2057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2673762" y="-11976"/>
            <a:ext cx="5349268" cy="208135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1178483">
            <a:off x="14630005" y="4582049"/>
            <a:ext cx="1436782" cy="19415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2439073">
            <a:off x="674725" y="3050173"/>
            <a:ext cx="3415171" cy="9112369"/>
          </a:xfrm>
          <a:prstGeom prst="rect">
            <a:avLst/>
          </a:prstGeom>
        </p:spPr>
      </p:pic>
      <p:sp>
        <p:nvSpPr>
          <p:cNvPr id="6" name="TextBox 6"/>
          <p:cNvSpPr txBox="1"/>
          <p:nvPr/>
        </p:nvSpPr>
        <p:spPr>
          <a:xfrm>
            <a:off x="2763311" y="2597359"/>
            <a:ext cx="13396379" cy="710913"/>
          </a:xfrm>
          <a:prstGeom prst="rect">
            <a:avLst/>
          </a:prstGeom>
        </p:spPr>
        <p:txBody>
          <a:bodyPr lIns="0" tIns="0" rIns="0" bIns="0" rtlCol="0" anchor="t">
            <a:spAutoFit/>
          </a:bodyPr>
          <a:lstStyle/>
          <a:p>
            <a:pPr algn="ctr">
              <a:lnSpc>
                <a:spcPts val="5262"/>
              </a:lnSpc>
            </a:pPr>
            <a:r>
              <a:rPr lang="en-US" sz="5424">
                <a:solidFill>
                  <a:srgbClr val="291B25"/>
                </a:solidFill>
                <a:latin typeface="Glacial Indifference Bold"/>
              </a:rPr>
              <a:t>Langkah Langkah pengukuran salinitas :</a:t>
            </a:r>
          </a:p>
        </p:txBody>
      </p:sp>
      <p:sp>
        <p:nvSpPr>
          <p:cNvPr id="7" name="TextBox 7"/>
          <p:cNvSpPr txBox="1"/>
          <p:nvPr/>
        </p:nvSpPr>
        <p:spPr>
          <a:xfrm>
            <a:off x="3259399" y="3670222"/>
            <a:ext cx="13333164" cy="4725292"/>
          </a:xfrm>
          <a:prstGeom prst="rect">
            <a:avLst/>
          </a:prstGeom>
        </p:spPr>
        <p:txBody>
          <a:bodyPr lIns="0" tIns="0" rIns="0" bIns="0" rtlCol="0" anchor="t">
            <a:spAutoFit/>
          </a:bodyPr>
          <a:lstStyle/>
          <a:p>
            <a:pPr>
              <a:lnSpc>
                <a:spcPts val="3186"/>
              </a:lnSpc>
            </a:pPr>
            <a:r>
              <a:rPr lang="en-US" sz="2276" spc="91">
                <a:solidFill>
                  <a:srgbClr val="291B25"/>
                </a:solidFill>
                <a:latin typeface="Glacial Indifference Bold"/>
              </a:rPr>
              <a:t>1. PADA BAGIAN PRISMA REFRAKTOMETER DITETESI DENGAN TETES CAIRAN,</a:t>
            </a:r>
          </a:p>
          <a:p>
            <a:pPr>
              <a:lnSpc>
                <a:spcPts val="3186"/>
              </a:lnSpc>
            </a:pPr>
            <a:endParaRPr lang="en-US" sz="2276" spc="91">
              <a:solidFill>
                <a:srgbClr val="291B25"/>
              </a:solidFill>
              <a:latin typeface="Glacial Indifference Bold"/>
            </a:endParaRPr>
          </a:p>
          <a:p>
            <a:pPr>
              <a:lnSpc>
                <a:spcPts val="3186"/>
              </a:lnSpc>
            </a:pPr>
            <a:r>
              <a:rPr lang="en-US" sz="2276" spc="91">
                <a:solidFill>
                  <a:srgbClr val="291B25"/>
                </a:solidFill>
                <a:latin typeface="Glacial Indifference Bold"/>
              </a:rPr>
              <a:t> 2. TUTUP SECARA HATI-HATI REFRAKTOMETER DENGAN MENGEMBALIKAN PELAT KE POSISI</a:t>
            </a:r>
          </a:p>
          <a:p>
            <a:pPr>
              <a:lnSpc>
                <a:spcPts val="3186"/>
              </a:lnSpc>
            </a:pPr>
            <a:r>
              <a:rPr lang="en-US" sz="2276" spc="91">
                <a:solidFill>
                  <a:srgbClr val="291B25"/>
                </a:solidFill>
                <a:latin typeface="Glacial Indifference Bold"/>
              </a:rPr>
              <a:t> AWAL. PRISMA JANGAN DIPAKSAKAN MASUK JIKA SEDIKIT TERTAHAN. </a:t>
            </a:r>
          </a:p>
          <a:p>
            <a:pPr>
              <a:lnSpc>
                <a:spcPts val="3186"/>
              </a:lnSpc>
            </a:pPr>
            <a:endParaRPr lang="en-US" sz="2276" spc="91">
              <a:solidFill>
                <a:srgbClr val="291B25"/>
              </a:solidFill>
              <a:latin typeface="Glacial Indifference Bold"/>
            </a:endParaRPr>
          </a:p>
          <a:p>
            <a:pPr>
              <a:lnSpc>
                <a:spcPts val="3186"/>
              </a:lnSpc>
            </a:pPr>
            <a:r>
              <a:rPr lang="en-US" sz="2276" spc="91">
                <a:solidFill>
                  <a:srgbClr val="291B25"/>
                </a:solidFill>
                <a:latin typeface="Glacial Indifference Bold"/>
              </a:rPr>
              <a:t>3. UNTUK MENDAPAT HASIL SALINITAS, TENGOK KE DALAM UJUNG BULAT REFRAKTOMETER. BAKAL TERLIHAT SATU ANGKA SKALA ATAU LEBIH. SKALASALINITAS BIASANYA BERTANDA 0/00 YANG BERARTI "BAGIAN PER SERIBU", DARI 0 DI DASAR SKALA HINGGA 50 DI</a:t>
            </a:r>
          </a:p>
          <a:p>
            <a:pPr>
              <a:lnSpc>
                <a:spcPts val="3186"/>
              </a:lnSpc>
            </a:pPr>
            <a:endParaRPr lang="en-US" sz="2276" spc="91">
              <a:solidFill>
                <a:srgbClr val="291B25"/>
              </a:solidFill>
              <a:latin typeface="Glacial Indifference Bold"/>
            </a:endParaRPr>
          </a:p>
          <a:p>
            <a:pPr marL="0" lvl="0" indent="0">
              <a:lnSpc>
                <a:spcPts val="3186"/>
              </a:lnSpc>
              <a:spcBef>
                <a:spcPct val="0"/>
              </a:spcBef>
            </a:pPr>
            <a:r>
              <a:rPr lang="en-US" sz="2276" spc="91">
                <a:solidFill>
                  <a:srgbClr val="291B25"/>
                </a:solidFill>
                <a:latin typeface="Glacial Indifference Bold"/>
              </a:rPr>
              <a:t> UJUNGNYA. UKURAN SALINITAS TERLIHAT PADA GARIS PERTEMUAN BAGIAN PUTIH DAN BIRU. 4. SETELAH DIPAKAI, REFRAKTOMETER WAJIB DIBERSIHKAN HINGGA KERING MENGGUNAKAN TISU ATAU KAIN LEMBUT.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B9A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t="10708" b="34021"/>
          <a:stretch>
            <a:fillRect/>
          </a:stretch>
        </p:blipFill>
        <p:spPr>
          <a:xfrm>
            <a:off x="0" y="0"/>
            <a:ext cx="188868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875542">
            <a:off x="-344688" y="-267827"/>
            <a:ext cx="4259078" cy="43621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095166">
            <a:off x="13307672" y="4702116"/>
            <a:ext cx="3415171" cy="911236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3393622">
            <a:off x="14595734" y="6415643"/>
            <a:ext cx="3353645" cy="2615843"/>
          </a:xfrm>
          <a:prstGeom prst="rect">
            <a:avLst/>
          </a:prstGeom>
        </p:spPr>
      </p:pic>
      <p:sp>
        <p:nvSpPr>
          <p:cNvPr id="6" name="TextBox 6"/>
          <p:cNvSpPr txBox="1"/>
          <p:nvPr/>
        </p:nvSpPr>
        <p:spPr>
          <a:xfrm>
            <a:off x="3891315" y="1114425"/>
            <a:ext cx="12635286" cy="1535027"/>
          </a:xfrm>
          <a:prstGeom prst="rect">
            <a:avLst/>
          </a:prstGeom>
        </p:spPr>
        <p:txBody>
          <a:bodyPr lIns="0" tIns="0" rIns="0" bIns="0" rtlCol="0" anchor="t">
            <a:spAutoFit/>
          </a:bodyPr>
          <a:lstStyle/>
          <a:p>
            <a:pPr algn="ctr">
              <a:lnSpc>
                <a:spcPts val="3955"/>
              </a:lnSpc>
            </a:pPr>
            <a:r>
              <a:rPr lang="en-US" sz="4078" spc="163">
                <a:solidFill>
                  <a:srgbClr val="291B25"/>
                </a:solidFill>
                <a:latin typeface="Gulfs Display Bold"/>
              </a:rPr>
              <a:t> LANGKAH-LANGKAH PENGAMBILAN SAMPEL PLANKTON MENGGUNAKAN PLANKTON NET :</a:t>
            </a:r>
          </a:p>
        </p:txBody>
      </p:sp>
      <p:sp>
        <p:nvSpPr>
          <p:cNvPr id="7" name="TextBox 7"/>
          <p:cNvSpPr txBox="1"/>
          <p:nvPr/>
        </p:nvSpPr>
        <p:spPr>
          <a:xfrm>
            <a:off x="4262835" y="2799201"/>
            <a:ext cx="11892245" cy="6722213"/>
          </a:xfrm>
          <a:prstGeom prst="rect">
            <a:avLst/>
          </a:prstGeom>
        </p:spPr>
        <p:txBody>
          <a:bodyPr lIns="0" tIns="0" rIns="0" bIns="0" rtlCol="0" anchor="t">
            <a:spAutoFit/>
          </a:bodyPr>
          <a:lstStyle/>
          <a:p>
            <a:pPr>
              <a:lnSpc>
                <a:spcPts val="4870"/>
              </a:lnSpc>
            </a:pPr>
            <a:r>
              <a:rPr lang="en-US" sz="3479">
                <a:solidFill>
                  <a:srgbClr val="291B25"/>
                </a:solidFill>
                <a:latin typeface="Glacial Indifference Bold"/>
              </a:rPr>
              <a:t>1. Pengambilan sampel air dilakukan secara vertikan menggunakan ember plastik 10 liter dengan plankton net.</a:t>
            </a:r>
          </a:p>
          <a:p>
            <a:pPr>
              <a:lnSpc>
                <a:spcPts val="4870"/>
              </a:lnSpc>
            </a:pPr>
            <a:r>
              <a:rPr lang="en-US" sz="3479">
                <a:solidFill>
                  <a:srgbClr val="291B25"/>
                </a:solidFill>
                <a:latin typeface="Glacial Indifference Bold"/>
              </a:rPr>
              <a:t> </a:t>
            </a:r>
          </a:p>
          <a:p>
            <a:pPr>
              <a:lnSpc>
                <a:spcPts val="4870"/>
              </a:lnSpc>
            </a:pPr>
            <a:r>
              <a:rPr lang="en-US" sz="3479">
                <a:solidFill>
                  <a:srgbClr val="291B25"/>
                </a:solidFill>
                <a:latin typeface="Glacial Indifference Bold"/>
              </a:rPr>
              <a:t>2. Air yang terdapat di plankton net kemudian di goyang goyang sampai habis. </a:t>
            </a:r>
          </a:p>
          <a:p>
            <a:pPr>
              <a:lnSpc>
                <a:spcPts val="4870"/>
              </a:lnSpc>
            </a:pPr>
            <a:endParaRPr lang="en-US" sz="3479">
              <a:solidFill>
                <a:srgbClr val="291B25"/>
              </a:solidFill>
              <a:latin typeface="Glacial Indifference Bold"/>
            </a:endParaRPr>
          </a:p>
          <a:p>
            <a:pPr>
              <a:lnSpc>
                <a:spcPts val="4870"/>
              </a:lnSpc>
            </a:pPr>
            <a:r>
              <a:rPr lang="en-US" sz="3479">
                <a:solidFill>
                  <a:srgbClr val="291B25"/>
                </a:solidFill>
                <a:latin typeface="Glacial Indifference Bold"/>
              </a:rPr>
              <a:t>3. Lakukan sebanyak 5 kali pengulangan per 1 sampel jadi air yang digunakan adalah 50 liter air. </a:t>
            </a:r>
          </a:p>
          <a:p>
            <a:pPr>
              <a:lnSpc>
                <a:spcPts val="4870"/>
              </a:lnSpc>
            </a:pPr>
            <a:endParaRPr lang="en-US" sz="3479">
              <a:solidFill>
                <a:srgbClr val="291B25"/>
              </a:solidFill>
              <a:latin typeface="Glacial Indifference Bold"/>
            </a:endParaRPr>
          </a:p>
          <a:p>
            <a:pPr marL="0" lvl="0" indent="0">
              <a:lnSpc>
                <a:spcPts val="4870"/>
              </a:lnSpc>
              <a:spcBef>
                <a:spcPct val="0"/>
              </a:spcBef>
            </a:pPr>
            <a:r>
              <a:rPr lang="en-US" sz="3479">
                <a:solidFill>
                  <a:srgbClr val="291B25"/>
                </a:solidFill>
                <a:latin typeface="Glacial Indifference Bold"/>
              </a:rPr>
              <a:t>4. Tuangkan sampel yang sudah didaptakan ke botol sampel kemudian beri lugol.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ED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t="10708" b="34021"/>
          <a:stretch>
            <a:fillRect/>
          </a:stretch>
        </p:blipFill>
        <p:spPr>
          <a:xfrm>
            <a:off x="0" y="0"/>
            <a:ext cx="188868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875542">
            <a:off x="-312938" y="-79260"/>
            <a:ext cx="4259078" cy="43621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095166">
            <a:off x="17689172" y="4099447"/>
            <a:ext cx="3415171" cy="911236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3393622">
            <a:off x="14595734" y="6415643"/>
            <a:ext cx="3353645" cy="2615843"/>
          </a:xfrm>
          <a:prstGeom prst="rect">
            <a:avLst/>
          </a:prstGeom>
        </p:spPr>
      </p:pic>
      <p:sp>
        <p:nvSpPr>
          <p:cNvPr id="6" name="TextBox 6"/>
          <p:cNvSpPr txBox="1"/>
          <p:nvPr/>
        </p:nvSpPr>
        <p:spPr>
          <a:xfrm>
            <a:off x="2616319" y="1133475"/>
            <a:ext cx="15185278" cy="1239233"/>
          </a:xfrm>
          <a:prstGeom prst="rect">
            <a:avLst/>
          </a:prstGeom>
        </p:spPr>
        <p:txBody>
          <a:bodyPr lIns="0" tIns="0" rIns="0" bIns="0" rtlCol="0" anchor="t">
            <a:spAutoFit/>
          </a:bodyPr>
          <a:lstStyle/>
          <a:p>
            <a:pPr algn="ctr">
              <a:lnSpc>
                <a:spcPts val="4777"/>
              </a:lnSpc>
            </a:pPr>
            <a:r>
              <a:rPr lang="en-US" sz="4924" spc="196">
                <a:solidFill>
                  <a:srgbClr val="291B25"/>
                </a:solidFill>
                <a:latin typeface="Gulfs Display"/>
              </a:rPr>
              <a:t>LANGKAH-LANGKAH PENGAMBILAN SAMPEL NITRIT :</a:t>
            </a:r>
          </a:p>
        </p:txBody>
      </p:sp>
      <p:sp>
        <p:nvSpPr>
          <p:cNvPr id="7" name="TextBox 7"/>
          <p:cNvSpPr txBox="1"/>
          <p:nvPr/>
        </p:nvSpPr>
        <p:spPr>
          <a:xfrm>
            <a:off x="4577223" y="2820097"/>
            <a:ext cx="11695334" cy="6438203"/>
          </a:xfrm>
          <a:prstGeom prst="rect">
            <a:avLst/>
          </a:prstGeom>
        </p:spPr>
        <p:txBody>
          <a:bodyPr lIns="0" tIns="0" rIns="0" bIns="0" rtlCol="0" anchor="t">
            <a:spAutoFit/>
          </a:bodyPr>
          <a:lstStyle/>
          <a:p>
            <a:pPr>
              <a:lnSpc>
                <a:spcPts val="3922"/>
              </a:lnSpc>
            </a:pPr>
            <a:r>
              <a:rPr lang="en-US" sz="2801" spc="112">
                <a:solidFill>
                  <a:srgbClr val="291B25"/>
                </a:solidFill>
                <a:latin typeface="Glacial Indifference Bold"/>
              </a:rPr>
              <a:t>1. DIAMBIL SEBANAYAK 5 ML SAMPEL, MASUKKAN KEDALAM MASING MASING BOTOL KACA 1 DAN 2 </a:t>
            </a:r>
          </a:p>
          <a:p>
            <a:pPr>
              <a:lnSpc>
                <a:spcPts val="3922"/>
              </a:lnSpc>
            </a:pPr>
            <a:endParaRPr lang="en-US" sz="2801" spc="112">
              <a:solidFill>
                <a:srgbClr val="291B25"/>
              </a:solidFill>
              <a:latin typeface="Glacial Indifference Bold"/>
            </a:endParaRPr>
          </a:p>
          <a:p>
            <a:pPr>
              <a:lnSpc>
                <a:spcPts val="3922"/>
              </a:lnSpc>
            </a:pPr>
            <a:r>
              <a:rPr lang="en-US" sz="2801" spc="112">
                <a:solidFill>
                  <a:srgbClr val="291B25"/>
                </a:solidFill>
                <a:latin typeface="Glacial Indifference Bold"/>
              </a:rPr>
              <a:t>2. DITAMBAHKAN REAGEN A KEDALAM BOTOL KACA 2 TUTUP DAN KOCOK BOTOL. DIAMKAN SELAMA 1 MENIT </a:t>
            </a:r>
          </a:p>
          <a:p>
            <a:pPr>
              <a:lnSpc>
                <a:spcPts val="3922"/>
              </a:lnSpc>
            </a:pPr>
            <a:endParaRPr lang="en-US" sz="2801" spc="112">
              <a:solidFill>
                <a:srgbClr val="291B25"/>
              </a:solidFill>
              <a:latin typeface="Glacial Indifference Bold"/>
            </a:endParaRPr>
          </a:p>
          <a:p>
            <a:pPr>
              <a:lnSpc>
                <a:spcPts val="3922"/>
              </a:lnSpc>
            </a:pPr>
            <a:r>
              <a:rPr lang="en-US" sz="2801" spc="112">
                <a:solidFill>
                  <a:srgbClr val="291B25"/>
                </a:solidFill>
                <a:latin typeface="Glacial Indifference Bold"/>
              </a:rPr>
              <a:t>3. DITAMBAHKAN 2 TETES REAGEN B TUTUP DAN HOMOGENKAN. DIAMKAN SELAMA SATU 1 MENIT </a:t>
            </a:r>
          </a:p>
          <a:p>
            <a:pPr>
              <a:lnSpc>
                <a:spcPts val="3922"/>
              </a:lnSpc>
            </a:pPr>
            <a:endParaRPr lang="en-US" sz="2801" spc="112">
              <a:solidFill>
                <a:srgbClr val="291B25"/>
              </a:solidFill>
              <a:latin typeface="Glacial Indifference Bold"/>
            </a:endParaRPr>
          </a:p>
          <a:p>
            <a:pPr>
              <a:lnSpc>
                <a:spcPts val="3922"/>
              </a:lnSpc>
            </a:pPr>
            <a:r>
              <a:rPr lang="en-US" sz="2801" spc="112">
                <a:solidFill>
                  <a:srgbClr val="291B25"/>
                </a:solidFill>
                <a:latin typeface="Glacial Indifference Bold"/>
              </a:rPr>
              <a:t>4. KEMUDIAN DIBACA DAN COCOKKAN WARNA TERSEBUT DENGAN STANDAR WARNA. </a:t>
            </a:r>
          </a:p>
          <a:p>
            <a:pPr>
              <a:lnSpc>
                <a:spcPts val="3922"/>
              </a:lnSpc>
            </a:pPr>
            <a:endParaRPr lang="en-US" sz="2801" spc="112">
              <a:solidFill>
                <a:srgbClr val="291B25"/>
              </a:solidFill>
              <a:latin typeface="Glacial Indifference Bold"/>
            </a:endParaRPr>
          </a:p>
          <a:p>
            <a:pPr marL="0" lvl="0" indent="0">
              <a:lnSpc>
                <a:spcPts val="3922"/>
              </a:lnSpc>
              <a:spcBef>
                <a:spcPct val="0"/>
              </a:spcBef>
            </a:pPr>
            <a:r>
              <a:rPr lang="en-US" sz="2801" spc="112">
                <a:solidFill>
                  <a:srgbClr val="291B25"/>
                </a:solidFill>
                <a:latin typeface="Glacial Indifference Bold"/>
              </a:rPr>
              <a:t>5. SETELAH DIGUNAKAN BOTOL DICUCI DAN DIKERINGKAN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t="10708" b="34021"/>
          <a:stretch>
            <a:fillRect/>
          </a:stretch>
        </p:blipFill>
        <p:spPr>
          <a:xfrm>
            <a:off x="-299400" y="-443442"/>
            <a:ext cx="188868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875542">
            <a:off x="-726571" y="-1099114"/>
            <a:ext cx="4259078" cy="43621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095166">
            <a:off x="17355827" y="5287374"/>
            <a:ext cx="3415171" cy="911236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3393622">
            <a:off x="15440155" y="7209393"/>
            <a:ext cx="3353645" cy="2615843"/>
          </a:xfrm>
          <a:prstGeom prst="rect">
            <a:avLst/>
          </a:prstGeom>
        </p:spPr>
      </p:pic>
      <p:sp>
        <p:nvSpPr>
          <p:cNvPr id="6" name="TextBox 6"/>
          <p:cNvSpPr txBox="1"/>
          <p:nvPr/>
        </p:nvSpPr>
        <p:spPr>
          <a:xfrm>
            <a:off x="4013319" y="1831975"/>
            <a:ext cx="12391278" cy="1195291"/>
          </a:xfrm>
          <a:prstGeom prst="rect">
            <a:avLst/>
          </a:prstGeom>
        </p:spPr>
        <p:txBody>
          <a:bodyPr lIns="0" tIns="0" rIns="0" bIns="0" rtlCol="0" anchor="t">
            <a:spAutoFit/>
          </a:bodyPr>
          <a:lstStyle/>
          <a:p>
            <a:pPr algn="ctr">
              <a:lnSpc>
                <a:spcPts val="4583"/>
              </a:lnSpc>
            </a:pPr>
            <a:r>
              <a:rPr lang="en-US" sz="4724" spc="188">
                <a:solidFill>
                  <a:srgbClr val="E7EDE1"/>
                </a:solidFill>
                <a:latin typeface="Gulfs Display"/>
              </a:rPr>
              <a:t>LANGKAH LANGKAH PENGAMBILAN FOSFAT:</a:t>
            </a:r>
          </a:p>
        </p:txBody>
      </p:sp>
      <p:sp>
        <p:nvSpPr>
          <p:cNvPr id="7" name="TextBox 7"/>
          <p:cNvSpPr txBox="1"/>
          <p:nvPr/>
        </p:nvSpPr>
        <p:spPr>
          <a:xfrm>
            <a:off x="3443260" y="3221929"/>
            <a:ext cx="13816040" cy="5295386"/>
          </a:xfrm>
          <a:prstGeom prst="rect">
            <a:avLst/>
          </a:prstGeom>
        </p:spPr>
        <p:txBody>
          <a:bodyPr lIns="0" tIns="0" rIns="0" bIns="0" rtlCol="0" anchor="t">
            <a:spAutoFit/>
          </a:bodyPr>
          <a:lstStyle/>
          <a:p>
            <a:pPr>
              <a:lnSpc>
                <a:spcPts val="3254"/>
              </a:lnSpc>
            </a:pPr>
            <a:r>
              <a:rPr lang="en-US" sz="2324" spc="92">
                <a:solidFill>
                  <a:srgbClr val="E7EDE1"/>
                </a:solidFill>
                <a:latin typeface="Glacial Indifference Bold"/>
              </a:rPr>
              <a:t>1. AMBIL 5 ML SAMPEL, MASUKAN KE DALAM MASING MASING BOTOL KACA 1 DAN 2 </a:t>
            </a:r>
          </a:p>
          <a:p>
            <a:pPr>
              <a:lnSpc>
                <a:spcPts val="3254"/>
              </a:lnSpc>
            </a:pPr>
            <a:endParaRPr lang="en-US" sz="2324" spc="92">
              <a:solidFill>
                <a:srgbClr val="E7EDE1"/>
              </a:solidFill>
              <a:latin typeface="Glacial Indifference Bold"/>
            </a:endParaRPr>
          </a:p>
          <a:p>
            <a:pPr>
              <a:lnSpc>
                <a:spcPts val="3254"/>
              </a:lnSpc>
            </a:pPr>
            <a:r>
              <a:rPr lang="en-US" sz="2324" spc="92">
                <a:solidFill>
                  <a:srgbClr val="E7EDE1"/>
                </a:solidFill>
                <a:latin typeface="Glacial Indifference Bold"/>
              </a:rPr>
              <a:t>2. KEDALAM BOTOL KACA  2 TAMBAHKAN 1 TETES REAGEN PO4-1 DAN SATU SENDOK REAGEN PO4-2 TUTUP DAN KOCOK BOTOL KACA, DIAMKAN SELAMA 30 DETIK – 60 DETIK </a:t>
            </a:r>
          </a:p>
          <a:p>
            <a:pPr>
              <a:lnSpc>
                <a:spcPts val="3254"/>
              </a:lnSpc>
            </a:pPr>
            <a:endParaRPr lang="en-US" sz="2324" spc="92">
              <a:solidFill>
                <a:srgbClr val="E7EDE1"/>
              </a:solidFill>
              <a:latin typeface="Glacial Indifference Bold"/>
            </a:endParaRPr>
          </a:p>
          <a:p>
            <a:pPr>
              <a:lnSpc>
                <a:spcPts val="3254"/>
              </a:lnSpc>
            </a:pPr>
            <a:r>
              <a:rPr lang="en-US" sz="2324" spc="92">
                <a:solidFill>
                  <a:srgbClr val="E7EDE1"/>
                </a:solidFill>
                <a:latin typeface="Glacial Indifference Bold"/>
              </a:rPr>
              <a:t>3. KEMUDIAN TAMBAHKAN 2 TETES REAGEN PO4-3, TUTUP DAN KOCOK KEMBALI DIAMKAN SELAMA 10 MENIT </a:t>
            </a:r>
          </a:p>
          <a:p>
            <a:pPr>
              <a:lnSpc>
                <a:spcPts val="3254"/>
              </a:lnSpc>
            </a:pPr>
            <a:endParaRPr lang="en-US" sz="2324" spc="92">
              <a:solidFill>
                <a:srgbClr val="E7EDE1"/>
              </a:solidFill>
              <a:latin typeface="Glacial Indifference Bold"/>
            </a:endParaRPr>
          </a:p>
          <a:p>
            <a:pPr>
              <a:lnSpc>
                <a:spcPts val="3254"/>
              </a:lnSpc>
            </a:pPr>
            <a:r>
              <a:rPr lang="en-US" sz="2324" spc="92">
                <a:solidFill>
                  <a:srgbClr val="E7EDE1"/>
                </a:solidFill>
                <a:latin typeface="Glacial Indifference Bold"/>
              </a:rPr>
              <a:t>4. BACA DAN COCOKAN WARNA SESUAI DENGAN STANDAR WARNA, DENGAN MENEMPATKAN BOTOL KACA 1 DAN POSISI 1 DAN BOTOL KACA 2 PADA POSISI 2. NILAI YANG BERADA DI TENGAH TENGAH DAPAT DIPERKIRAKAN. </a:t>
            </a:r>
          </a:p>
          <a:p>
            <a:pPr>
              <a:lnSpc>
                <a:spcPts val="3254"/>
              </a:lnSpc>
            </a:pPr>
            <a:endParaRPr lang="en-US" sz="2324" spc="92">
              <a:solidFill>
                <a:srgbClr val="E7EDE1"/>
              </a:solidFill>
              <a:latin typeface="Glacial Indifference Bold"/>
            </a:endParaRPr>
          </a:p>
          <a:p>
            <a:pPr marL="0" lvl="0" indent="0">
              <a:lnSpc>
                <a:spcPts val="3254"/>
              </a:lnSpc>
              <a:spcBef>
                <a:spcPct val="0"/>
              </a:spcBef>
            </a:pPr>
            <a:r>
              <a:rPr lang="en-US" sz="2324" spc="92">
                <a:solidFill>
                  <a:srgbClr val="E7EDE1"/>
                </a:solidFill>
                <a:latin typeface="Glacial Indifference Bold"/>
              </a:rPr>
              <a:t>5. SETELAH DIGUNAKAN, CUCI BOTOL KACA, KERINGKAN, DAN TUTUP KEMBALI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438719" y="-1148880"/>
            <a:ext cx="2877437" cy="13299081"/>
          </a:xfrm>
          <a:prstGeom prst="rect">
            <a:avLst/>
          </a:prstGeom>
        </p:spPr>
      </p:pic>
      <p:sp>
        <p:nvSpPr>
          <p:cNvPr id="3" name="TextBox 3"/>
          <p:cNvSpPr txBox="1"/>
          <p:nvPr/>
        </p:nvSpPr>
        <p:spPr>
          <a:xfrm>
            <a:off x="1834464" y="4258119"/>
            <a:ext cx="14159353" cy="859210"/>
          </a:xfrm>
          <a:prstGeom prst="rect">
            <a:avLst/>
          </a:prstGeom>
        </p:spPr>
        <p:txBody>
          <a:bodyPr lIns="0" tIns="0" rIns="0" bIns="0" rtlCol="0" anchor="t">
            <a:spAutoFit/>
          </a:bodyPr>
          <a:lstStyle/>
          <a:p>
            <a:pPr algn="ctr">
              <a:lnSpc>
                <a:spcPts val="6718"/>
              </a:lnSpc>
            </a:pPr>
            <a:r>
              <a:rPr lang="en-US" sz="6000" b="1" spc="277" dirty="0">
                <a:solidFill>
                  <a:srgbClr val="F6F6E9"/>
                </a:solidFill>
                <a:latin typeface="Georgia" pitchFamily="18" charset="0"/>
              </a:rPr>
              <a:t>HASIL DAN PEMBAHSAN </a:t>
            </a:r>
          </a:p>
        </p:txBody>
      </p:sp>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6849281" y="-1506040"/>
            <a:ext cx="2877437" cy="1329908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302773">
            <a:off x="462389" y="1028700"/>
            <a:ext cx="1952660" cy="20574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1302773">
            <a:off x="15872951" y="7142839"/>
            <a:ext cx="1952660" cy="2057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566001" y="364434"/>
            <a:ext cx="15149777" cy="95581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633203" y="-1697644"/>
            <a:ext cx="5323806" cy="54526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712314">
            <a:off x="16111271" y="7745070"/>
            <a:ext cx="5214236" cy="2540755"/>
          </a:xfrm>
          <a:prstGeom prst="rect">
            <a:avLst/>
          </a:prstGeom>
        </p:spPr>
      </p:pic>
      <p:sp>
        <p:nvSpPr>
          <p:cNvPr id="6" name="TextBox 6"/>
          <p:cNvSpPr txBox="1"/>
          <p:nvPr/>
        </p:nvSpPr>
        <p:spPr>
          <a:xfrm>
            <a:off x="2382311" y="2375709"/>
            <a:ext cx="13523379" cy="592295"/>
          </a:xfrm>
          <a:prstGeom prst="rect">
            <a:avLst/>
          </a:prstGeom>
        </p:spPr>
        <p:txBody>
          <a:bodyPr lIns="0" tIns="0" rIns="0" bIns="0" rtlCol="0" anchor="t">
            <a:spAutoFit/>
          </a:bodyPr>
          <a:lstStyle/>
          <a:p>
            <a:pPr algn="ctr">
              <a:lnSpc>
                <a:spcPts val="4486"/>
              </a:lnSpc>
            </a:pPr>
            <a:r>
              <a:rPr lang="en-US" sz="4624" b="1" spc="184" dirty="0">
                <a:solidFill>
                  <a:srgbClr val="291B25"/>
                </a:solidFill>
                <a:latin typeface="Gulfs Display Bold"/>
              </a:rPr>
              <a:t>TABEL PERHITUNGAN KECERAHAN</a:t>
            </a:r>
          </a:p>
        </p:txBody>
      </p:sp>
      <p:pic>
        <p:nvPicPr>
          <p:cNvPr id="1027" name="Picture 3"/>
          <p:cNvPicPr>
            <a:picLocks noChangeAspect="1" noChangeArrowheads="1"/>
          </p:cNvPicPr>
          <p:nvPr/>
        </p:nvPicPr>
        <p:blipFill>
          <a:blip r:embed="rId8"/>
          <a:srcRect l="5490" t="31250" r="17204" b="15625"/>
          <a:stretch>
            <a:fillRect/>
          </a:stretch>
        </p:blipFill>
        <p:spPr bwMode="auto">
          <a:xfrm>
            <a:off x="2057400" y="3231573"/>
            <a:ext cx="14020800" cy="54171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C26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569111" y="364434"/>
            <a:ext cx="15149777" cy="95581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633203" y="-1697644"/>
            <a:ext cx="5323806" cy="54526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712314">
            <a:off x="12771191" y="9016623"/>
            <a:ext cx="5214236" cy="2540755"/>
          </a:xfrm>
          <a:prstGeom prst="rect">
            <a:avLst/>
          </a:prstGeom>
        </p:spPr>
      </p:pic>
      <p:pic>
        <p:nvPicPr>
          <p:cNvPr id="5" name="Picture 5"/>
          <p:cNvPicPr>
            <a:picLocks noChangeAspect="1"/>
          </p:cNvPicPr>
          <p:nvPr/>
        </p:nvPicPr>
        <p:blipFill>
          <a:blip r:embed="rId8"/>
          <a:srcRect l="41505" t="25348" r="18119" b="30209"/>
          <a:stretch>
            <a:fillRect/>
          </a:stretch>
        </p:blipFill>
        <p:spPr>
          <a:xfrm>
            <a:off x="5533871" y="2655364"/>
            <a:ext cx="7220258" cy="4468272"/>
          </a:xfrm>
          <a:prstGeom prst="rect">
            <a:avLst/>
          </a:prstGeom>
        </p:spPr>
      </p:pic>
      <p:pic>
        <p:nvPicPr>
          <p:cNvPr id="6" name="Picture 6"/>
          <p:cNvPicPr>
            <a:picLocks noChangeAspect="1"/>
          </p:cNvPicPr>
          <p:nvPr/>
        </p:nvPicPr>
        <p:blipFill>
          <a:blip r:embed="rId9"/>
          <a:srcRect l="41617" t="42272" r="17770" b="42693"/>
          <a:stretch>
            <a:fillRect/>
          </a:stretch>
        </p:blipFill>
        <p:spPr>
          <a:xfrm>
            <a:off x="5533871" y="7123636"/>
            <a:ext cx="7220258" cy="1502778"/>
          </a:xfrm>
          <a:prstGeom prst="rect">
            <a:avLst/>
          </a:prstGeom>
        </p:spPr>
      </p:pic>
      <p:sp>
        <p:nvSpPr>
          <p:cNvPr id="7" name="TextBox 7"/>
          <p:cNvSpPr txBox="1"/>
          <p:nvPr/>
        </p:nvSpPr>
        <p:spPr>
          <a:xfrm>
            <a:off x="3690603" y="1823950"/>
            <a:ext cx="11586629" cy="467836"/>
          </a:xfrm>
          <a:prstGeom prst="rect">
            <a:avLst/>
          </a:prstGeom>
        </p:spPr>
        <p:txBody>
          <a:bodyPr lIns="0" tIns="0" rIns="0" bIns="0" rtlCol="0" anchor="t">
            <a:spAutoFit/>
          </a:bodyPr>
          <a:lstStyle/>
          <a:p>
            <a:pPr algn="ctr">
              <a:lnSpc>
                <a:spcPts val="3516"/>
              </a:lnSpc>
            </a:pPr>
            <a:r>
              <a:rPr lang="en-US" sz="3624" spc="144">
                <a:solidFill>
                  <a:srgbClr val="E7EDE1"/>
                </a:solidFill>
                <a:latin typeface="Gulfs Display"/>
              </a:rPr>
              <a:t>TABEL KEPADATAN DAN BIOMASSA BENTHOS</a:t>
            </a:r>
          </a:p>
        </p:txBody>
      </p:sp>
      <p:sp>
        <p:nvSpPr>
          <p:cNvPr id="8" name="TextBox 8"/>
          <p:cNvSpPr txBox="1"/>
          <p:nvPr/>
        </p:nvSpPr>
        <p:spPr>
          <a:xfrm>
            <a:off x="15378309" y="7916898"/>
            <a:ext cx="11925630" cy="1047750"/>
          </a:xfrm>
          <a:prstGeom prst="rect">
            <a:avLst/>
          </a:prstGeom>
        </p:spPr>
        <p:txBody>
          <a:bodyPr lIns="0" tIns="0" rIns="0" bIns="0" rtlCol="0" anchor="t">
            <a:spAutoFit/>
          </a:bodyPr>
          <a:lstStyle/>
          <a:p>
            <a:pPr marL="0" lvl="0" indent="0" algn="ctr">
              <a:lnSpc>
                <a:spcPts val="8400"/>
              </a:lnSpc>
              <a:spcBef>
                <a:spcPct val="0"/>
              </a:spcBef>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845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569111" y="364434"/>
            <a:ext cx="15149777" cy="95581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633203" y="-1697644"/>
            <a:ext cx="5323806" cy="54526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712314">
            <a:off x="12480647" y="7237070"/>
            <a:ext cx="5214236" cy="2540755"/>
          </a:xfrm>
          <a:prstGeom prst="rect">
            <a:avLst/>
          </a:prstGeom>
        </p:spPr>
      </p:pic>
      <p:pic>
        <p:nvPicPr>
          <p:cNvPr id="5" name="Picture 5"/>
          <p:cNvPicPr>
            <a:picLocks noChangeAspect="1"/>
          </p:cNvPicPr>
          <p:nvPr/>
        </p:nvPicPr>
        <p:blipFill>
          <a:blip r:embed="rId8"/>
          <a:srcRect l="42755" t="50000" r="20252" b="24014"/>
          <a:stretch>
            <a:fillRect/>
          </a:stretch>
        </p:blipFill>
        <p:spPr>
          <a:xfrm>
            <a:off x="3690603" y="3755044"/>
            <a:ext cx="10659389" cy="4209811"/>
          </a:xfrm>
          <a:prstGeom prst="rect">
            <a:avLst/>
          </a:prstGeom>
        </p:spPr>
      </p:pic>
      <p:sp>
        <p:nvSpPr>
          <p:cNvPr id="6" name="TextBox 6"/>
          <p:cNvSpPr txBox="1"/>
          <p:nvPr/>
        </p:nvSpPr>
        <p:spPr>
          <a:xfrm>
            <a:off x="2382311" y="2356659"/>
            <a:ext cx="13523379" cy="1044416"/>
          </a:xfrm>
          <a:prstGeom prst="rect">
            <a:avLst/>
          </a:prstGeom>
        </p:spPr>
        <p:txBody>
          <a:bodyPr lIns="0" tIns="0" rIns="0" bIns="0" rtlCol="0" anchor="t">
            <a:spAutoFit/>
          </a:bodyPr>
          <a:lstStyle/>
          <a:p>
            <a:pPr algn="ctr">
              <a:lnSpc>
                <a:spcPts val="4001"/>
              </a:lnSpc>
            </a:pPr>
            <a:r>
              <a:rPr lang="en-US" sz="4124" spc="164">
                <a:solidFill>
                  <a:srgbClr val="291B25"/>
                </a:solidFill>
                <a:latin typeface="Gulfs Display"/>
              </a:rPr>
              <a:t>TABEL PENGUKUTAN PARAMETER KUALITAS AIR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ED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569111" y="364434"/>
            <a:ext cx="15149777" cy="95581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633203" y="-1697644"/>
            <a:ext cx="5323806" cy="54526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712314">
            <a:off x="14652182" y="7237070"/>
            <a:ext cx="5214236" cy="2540755"/>
          </a:xfrm>
          <a:prstGeom prst="rect">
            <a:avLst/>
          </a:prstGeom>
        </p:spPr>
      </p:pic>
      <p:pic>
        <p:nvPicPr>
          <p:cNvPr id="5" name="Picture 5"/>
          <p:cNvPicPr>
            <a:picLocks noChangeAspect="1"/>
          </p:cNvPicPr>
          <p:nvPr/>
        </p:nvPicPr>
        <p:blipFill>
          <a:blip r:embed="rId8"/>
          <a:srcRect l="45018" t="30552" r="21919" b="15167"/>
          <a:stretch>
            <a:fillRect/>
          </a:stretch>
        </p:blipFill>
        <p:spPr>
          <a:xfrm>
            <a:off x="5095339" y="2231971"/>
            <a:ext cx="8097322" cy="7474023"/>
          </a:xfrm>
          <a:prstGeom prst="rect">
            <a:avLst/>
          </a:prstGeom>
        </p:spPr>
      </p:pic>
      <p:sp>
        <p:nvSpPr>
          <p:cNvPr id="6" name="TextBox 6"/>
          <p:cNvSpPr txBox="1"/>
          <p:nvPr/>
        </p:nvSpPr>
        <p:spPr>
          <a:xfrm>
            <a:off x="2382311" y="1617704"/>
            <a:ext cx="13523379" cy="614266"/>
          </a:xfrm>
          <a:prstGeom prst="rect">
            <a:avLst/>
          </a:prstGeom>
        </p:spPr>
        <p:txBody>
          <a:bodyPr lIns="0" tIns="0" rIns="0" bIns="0" rtlCol="0" anchor="t">
            <a:spAutoFit/>
          </a:bodyPr>
          <a:lstStyle/>
          <a:p>
            <a:pPr algn="ctr">
              <a:lnSpc>
                <a:spcPts val="4583"/>
              </a:lnSpc>
            </a:pPr>
            <a:r>
              <a:rPr lang="en-US" sz="4724" spc="188">
                <a:solidFill>
                  <a:srgbClr val="E7EDE1"/>
                </a:solidFill>
                <a:latin typeface="Gulfs Display"/>
              </a:rPr>
              <a:t>TITIK KORDINAT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t="62829"/>
          <a:stretch>
            <a:fillRect/>
          </a:stretch>
        </p:blipFill>
        <p:spPr>
          <a:xfrm>
            <a:off x="-573836" y="22549"/>
            <a:ext cx="18824514" cy="44146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660029">
            <a:off x="15849931" y="8743496"/>
            <a:ext cx="4240962" cy="17580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36183" y="3435355"/>
            <a:ext cx="1311896" cy="1382266"/>
          </a:xfrm>
          <a:prstGeom prst="rect">
            <a:avLst/>
          </a:prstGeom>
        </p:spPr>
      </p:pic>
      <p:sp>
        <p:nvSpPr>
          <p:cNvPr id="5" name="TextBox 5"/>
          <p:cNvSpPr txBox="1"/>
          <p:nvPr/>
        </p:nvSpPr>
        <p:spPr>
          <a:xfrm>
            <a:off x="729912" y="1228725"/>
            <a:ext cx="16903738" cy="1099275"/>
          </a:xfrm>
          <a:prstGeom prst="rect">
            <a:avLst/>
          </a:prstGeom>
        </p:spPr>
        <p:txBody>
          <a:bodyPr lIns="0" tIns="0" rIns="0" bIns="0" rtlCol="0" anchor="t">
            <a:spAutoFit/>
          </a:bodyPr>
          <a:lstStyle/>
          <a:p>
            <a:pPr algn="ctr">
              <a:lnSpc>
                <a:spcPts val="9142"/>
              </a:lnSpc>
            </a:pPr>
            <a:r>
              <a:rPr lang="en-US" sz="7200" b="1" spc="377" dirty="0">
                <a:solidFill>
                  <a:srgbClr val="291B25"/>
                </a:solidFill>
                <a:latin typeface="Gill Sans Ultra Bold" pitchFamily="34" charset="0"/>
              </a:rPr>
              <a:t>LATAR BELAKANG</a:t>
            </a:r>
          </a:p>
        </p:txBody>
      </p:sp>
      <p:sp>
        <p:nvSpPr>
          <p:cNvPr id="6" name="TextBox 6"/>
          <p:cNvSpPr txBox="1"/>
          <p:nvPr/>
        </p:nvSpPr>
        <p:spPr>
          <a:xfrm>
            <a:off x="1066674" y="4769996"/>
            <a:ext cx="16903738" cy="4011967"/>
          </a:xfrm>
          <a:prstGeom prst="rect">
            <a:avLst/>
          </a:prstGeom>
        </p:spPr>
        <p:txBody>
          <a:bodyPr lIns="0" tIns="0" rIns="0" bIns="0" rtlCol="0" anchor="t">
            <a:spAutoFit/>
          </a:bodyPr>
          <a:lstStyle/>
          <a:p>
            <a:pPr algn="ctr">
              <a:lnSpc>
                <a:spcPts val="3589"/>
              </a:lnSpc>
            </a:pPr>
            <a:r>
              <a:rPr lang="en-US" sz="2563" dirty="0">
                <a:solidFill>
                  <a:srgbClr val="F6F6E9"/>
                </a:solidFill>
                <a:latin typeface="Glacial Indifference Bold"/>
              </a:rPr>
              <a:t>Air </a:t>
            </a:r>
            <a:r>
              <a:rPr lang="en-US" sz="2563" dirty="0" err="1">
                <a:solidFill>
                  <a:srgbClr val="F6F6E9"/>
                </a:solidFill>
                <a:latin typeface="Glacial Indifference Bold"/>
              </a:rPr>
              <a:t>merupakan</a:t>
            </a:r>
            <a:r>
              <a:rPr lang="en-US" sz="2563" dirty="0">
                <a:solidFill>
                  <a:srgbClr val="F6F6E9"/>
                </a:solidFill>
                <a:latin typeface="Glacial Indifference Bold"/>
              </a:rPr>
              <a:t> </a:t>
            </a:r>
            <a:r>
              <a:rPr lang="en-US" sz="2563" dirty="0" err="1">
                <a:solidFill>
                  <a:srgbClr val="F6F6E9"/>
                </a:solidFill>
                <a:latin typeface="Glacial Indifference Bold"/>
              </a:rPr>
              <a:t>komponen</a:t>
            </a:r>
            <a:r>
              <a:rPr lang="en-US" sz="2563" dirty="0">
                <a:solidFill>
                  <a:srgbClr val="F6F6E9"/>
                </a:solidFill>
                <a:latin typeface="Glacial Indifference Bold"/>
              </a:rPr>
              <a:t> </a:t>
            </a:r>
            <a:r>
              <a:rPr lang="en-US" sz="2563" dirty="0" err="1">
                <a:solidFill>
                  <a:srgbClr val="F6F6E9"/>
                </a:solidFill>
                <a:latin typeface="Glacial Indifference Bold"/>
              </a:rPr>
              <a:t>utama</a:t>
            </a:r>
            <a:r>
              <a:rPr lang="en-US" sz="2563" dirty="0">
                <a:solidFill>
                  <a:srgbClr val="F6F6E9"/>
                </a:solidFill>
                <a:latin typeface="Glacial Indifference Bold"/>
              </a:rPr>
              <a:t> yang </a:t>
            </a:r>
            <a:r>
              <a:rPr lang="en-US" sz="2563" dirty="0" err="1">
                <a:solidFill>
                  <a:srgbClr val="F6F6E9"/>
                </a:solidFill>
                <a:latin typeface="Glacial Indifference Bold"/>
              </a:rPr>
              <a:t>sangat</a:t>
            </a:r>
            <a:r>
              <a:rPr lang="en-US" sz="2563" dirty="0">
                <a:solidFill>
                  <a:srgbClr val="F6F6E9"/>
                </a:solidFill>
                <a:latin typeface="Glacial Indifference Bold"/>
              </a:rPr>
              <a:t> </a:t>
            </a:r>
            <a:r>
              <a:rPr lang="en-US" sz="2563" dirty="0" err="1">
                <a:solidFill>
                  <a:srgbClr val="F6F6E9"/>
                </a:solidFill>
                <a:latin typeface="Glacial Indifference Bold"/>
              </a:rPr>
              <a:t>penting</a:t>
            </a:r>
            <a:r>
              <a:rPr lang="en-US" sz="2563" dirty="0">
                <a:solidFill>
                  <a:srgbClr val="F6F6E9"/>
                </a:solidFill>
                <a:latin typeface="Glacial Indifference Bold"/>
              </a:rPr>
              <a:t> </a:t>
            </a:r>
            <a:r>
              <a:rPr lang="en-US" sz="2563" dirty="0" err="1">
                <a:solidFill>
                  <a:srgbClr val="F6F6E9"/>
                </a:solidFill>
                <a:latin typeface="Glacial Indifference Bold"/>
              </a:rPr>
              <a:t>bagi</a:t>
            </a:r>
            <a:r>
              <a:rPr lang="en-US" sz="2563" dirty="0">
                <a:solidFill>
                  <a:srgbClr val="F6F6E9"/>
                </a:solidFill>
                <a:latin typeface="Glacial Indifference Bold"/>
              </a:rPr>
              <a:t> </a:t>
            </a:r>
            <a:r>
              <a:rPr lang="en-US" sz="2563" dirty="0" err="1">
                <a:solidFill>
                  <a:srgbClr val="F6F6E9"/>
                </a:solidFill>
                <a:latin typeface="Glacial Indifference Bold"/>
              </a:rPr>
              <a:t>kelangsungan</a:t>
            </a:r>
            <a:r>
              <a:rPr lang="en-US" sz="2563" dirty="0">
                <a:solidFill>
                  <a:srgbClr val="F6F6E9"/>
                </a:solidFill>
                <a:latin typeface="Glacial Indifference Bold"/>
              </a:rPr>
              <a:t> </a:t>
            </a:r>
            <a:r>
              <a:rPr lang="en-US" sz="2563" dirty="0" err="1">
                <a:solidFill>
                  <a:srgbClr val="F6F6E9"/>
                </a:solidFill>
                <a:latin typeface="Glacial Indifference Bold"/>
              </a:rPr>
              <a:t>hidup</a:t>
            </a:r>
            <a:r>
              <a:rPr lang="en-US" sz="2563" dirty="0">
                <a:solidFill>
                  <a:srgbClr val="F6F6E9"/>
                </a:solidFill>
                <a:latin typeface="Glacial Indifference Bold"/>
              </a:rPr>
              <a:t> </a:t>
            </a:r>
            <a:r>
              <a:rPr lang="en-US" sz="2563" dirty="0" err="1">
                <a:solidFill>
                  <a:srgbClr val="F6F6E9"/>
                </a:solidFill>
                <a:latin typeface="Glacial Indifference Bold"/>
              </a:rPr>
              <a:t>organisme</a:t>
            </a:r>
            <a:r>
              <a:rPr lang="en-US" sz="2563" dirty="0">
                <a:solidFill>
                  <a:srgbClr val="F6F6E9"/>
                </a:solidFill>
                <a:latin typeface="Glacial Indifference Bold"/>
              </a:rPr>
              <a:t> </a:t>
            </a:r>
            <a:r>
              <a:rPr lang="en-US" sz="2563" dirty="0" err="1">
                <a:solidFill>
                  <a:srgbClr val="F6F6E9"/>
                </a:solidFill>
                <a:latin typeface="Glacial Indifference Bold"/>
              </a:rPr>
              <a:t>dimuka</a:t>
            </a:r>
            <a:r>
              <a:rPr lang="en-US" sz="2563" dirty="0">
                <a:solidFill>
                  <a:srgbClr val="F6F6E9"/>
                </a:solidFill>
                <a:latin typeface="Glacial Indifference Bold"/>
              </a:rPr>
              <a:t> </a:t>
            </a:r>
            <a:r>
              <a:rPr lang="en-US" sz="2563" dirty="0" err="1">
                <a:solidFill>
                  <a:srgbClr val="F6F6E9"/>
                </a:solidFill>
                <a:latin typeface="Glacial Indifference Bold"/>
              </a:rPr>
              <a:t>bumi</a:t>
            </a:r>
            <a:r>
              <a:rPr lang="en-US" sz="2563" dirty="0">
                <a:solidFill>
                  <a:srgbClr val="F6F6E9"/>
                </a:solidFill>
                <a:latin typeface="Glacial Indifference Bold"/>
              </a:rPr>
              <a:t>. Hal </a:t>
            </a:r>
            <a:r>
              <a:rPr lang="en-US" sz="2563" dirty="0" err="1">
                <a:solidFill>
                  <a:srgbClr val="F6F6E9"/>
                </a:solidFill>
                <a:latin typeface="Glacial Indifference Bold"/>
              </a:rPr>
              <a:t>ini</a:t>
            </a:r>
            <a:r>
              <a:rPr lang="en-US" sz="2563" dirty="0">
                <a:solidFill>
                  <a:srgbClr val="F6F6E9"/>
                </a:solidFill>
                <a:latin typeface="Glacial Indifference Bold"/>
              </a:rPr>
              <a:t> </a:t>
            </a:r>
            <a:r>
              <a:rPr lang="en-US" sz="2563" dirty="0" err="1">
                <a:solidFill>
                  <a:srgbClr val="F6F6E9"/>
                </a:solidFill>
                <a:latin typeface="Glacial Indifference Bold"/>
              </a:rPr>
              <a:t>disebabkan</a:t>
            </a:r>
            <a:r>
              <a:rPr lang="en-US" sz="2563" dirty="0">
                <a:solidFill>
                  <a:srgbClr val="F6F6E9"/>
                </a:solidFill>
                <a:latin typeface="Glacial Indifference Bold"/>
              </a:rPr>
              <a:t> </a:t>
            </a:r>
            <a:r>
              <a:rPr lang="en-US" sz="2563" dirty="0" err="1">
                <a:solidFill>
                  <a:srgbClr val="F6F6E9"/>
                </a:solidFill>
                <a:latin typeface="Glacial Indifference Bold"/>
              </a:rPr>
              <a:t>semua</a:t>
            </a:r>
            <a:r>
              <a:rPr lang="en-US" sz="2563" dirty="0">
                <a:solidFill>
                  <a:srgbClr val="F6F6E9"/>
                </a:solidFill>
                <a:latin typeface="Glacial Indifference Bold"/>
              </a:rPr>
              <a:t> </a:t>
            </a:r>
            <a:r>
              <a:rPr lang="en-US" sz="2563" dirty="0" err="1">
                <a:solidFill>
                  <a:srgbClr val="F6F6E9"/>
                </a:solidFill>
                <a:latin typeface="Glacial Indifference Bold"/>
              </a:rPr>
              <a:t>reaksi</a:t>
            </a:r>
            <a:r>
              <a:rPr lang="en-US" sz="2563" dirty="0">
                <a:solidFill>
                  <a:srgbClr val="F6F6E9"/>
                </a:solidFill>
                <a:latin typeface="Glacial Indifference Bold"/>
              </a:rPr>
              <a:t> </a:t>
            </a:r>
            <a:r>
              <a:rPr lang="en-US" sz="2563" dirty="0" err="1">
                <a:solidFill>
                  <a:srgbClr val="F6F6E9"/>
                </a:solidFill>
                <a:latin typeface="Glacial Indifference Bold"/>
              </a:rPr>
              <a:t>biologis</a:t>
            </a:r>
            <a:r>
              <a:rPr lang="en-US" sz="2563" dirty="0">
                <a:solidFill>
                  <a:srgbClr val="F6F6E9"/>
                </a:solidFill>
                <a:latin typeface="Glacial Indifference Bold"/>
              </a:rPr>
              <a:t> yang </a:t>
            </a:r>
            <a:r>
              <a:rPr lang="en-US" sz="2563" dirty="0" err="1">
                <a:solidFill>
                  <a:srgbClr val="F6F6E9"/>
                </a:solidFill>
                <a:latin typeface="Glacial Indifference Bold"/>
              </a:rPr>
              <a:t>terjadi</a:t>
            </a:r>
            <a:r>
              <a:rPr lang="en-US" sz="2563" dirty="0">
                <a:solidFill>
                  <a:srgbClr val="F6F6E9"/>
                </a:solidFill>
                <a:latin typeface="Glacial Indifference Bold"/>
              </a:rPr>
              <a:t> </a:t>
            </a:r>
            <a:r>
              <a:rPr lang="en-US" sz="2563" dirty="0" err="1">
                <a:solidFill>
                  <a:srgbClr val="F6F6E9"/>
                </a:solidFill>
                <a:latin typeface="Glacial Indifference Bold"/>
              </a:rPr>
              <a:t>berlangsung</a:t>
            </a:r>
            <a:r>
              <a:rPr lang="en-US" sz="2563" dirty="0">
                <a:solidFill>
                  <a:srgbClr val="F6F6E9"/>
                </a:solidFill>
                <a:latin typeface="Glacial Indifference Bold"/>
              </a:rPr>
              <a:t> di </a:t>
            </a:r>
            <a:r>
              <a:rPr lang="en-US" sz="2563" dirty="0" err="1">
                <a:solidFill>
                  <a:srgbClr val="F6F6E9"/>
                </a:solidFill>
                <a:latin typeface="Glacial Indifference Bold"/>
              </a:rPr>
              <a:t>dalam</a:t>
            </a:r>
            <a:r>
              <a:rPr lang="en-US" sz="2563" dirty="0">
                <a:solidFill>
                  <a:srgbClr val="F6F6E9"/>
                </a:solidFill>
                <a:latin typeface="Glacial Indifference Bold"/>
              </a:rPr>
              <a:t> </a:t>
            </a:r>
            <a:r>
              <a:rPr lang="en-US" sz="2563" dirty="0" err="1">
                <a:solidFill>
                  <a:srgbClr val="F6F6E9"/>
                </a:solidFill>
                <a:latin typeface="Glacial Indifference Bold"/>
              </a:rPr>
              <a:t>tubuh</a:t>
            </a:r>
            <a:r>
              <a:rPr lang="en-US" sz="2563" dirty="0">
                <a:solidFill>
                  <a:srgbClr val="F6F6E9"/>
                </a:solidFill>
                <a:latin typeface="Glacial Indifference Bold"/>
              </a:rPr>
              <a:t> </a:t>
            </a:r>
            <a:r>
              <a:rPr lang="en-US" sz="2563" dirty="0" err="1">
                <a:solidFill>
                  <a:srgbClr val="F6F6E9"/>
                </a:solidFill>
                <a:latin typeface="Glacial Indifference Bold"/>
              </a:rPr>
              <a:t>makhluk</a:t>
            </a:r>
            <a:r>
              <a:rPr lang="en-US" sz="2563" dirty="0">
                <a:solidFill>
                  <a:srgbClr val="F6F6E9"/>
                </a:solidFill>
                <a:latin typeface="Glacial Indifference Bold"/>
              </a:rPr>
              <a:t> </a:t>
            </a:r>
            <a:r>
              <a:rPr lang="en-US" sz="2563" dirty="0" err="1">
                <a:solidFill>
                  <a:srgbClr val="F6F6E9"/>
                </a:solidFill>
                <a:latin typeface="Glacial Indifference Bold"/>
              </a:rPr>
              <a:t>hidup</a:t>
            </a:r>
            <a:r>
              <a:rPr lang="en-US" sz="2563" dirty="0">
                <a:solidFill>
                  <a:srgbClr val="F6F6E9"/>
                </a:solidFill>
                <a:latin typeface="Glacial Indifference Bold"/>
              </a:rPr>
              <a:t> </a:t>
            </a:r>
            <a:r>
              <a:rPr lang="en-US" sz="2563" dirty="0" err="1">
                <a:solidFill>
                  <a:srgbClr val="F6F6E9"/>
                </a:solidFill>
                <a:latin typeface="Glacial Indifference Bold"/>
              </a:rPr>
              <a:t>berlangsung</a:t>
            </a:r>
            <a:r>
              <a:rPr lang="en-US" sz="2563" dirty="0">
                <a:solidFill>
                  <a:srgbClr val="F6F6E9"/>
                </a:solidFill>
                <a:latin typeface="Glacial Indifference Bold"/>
              </a:rPr>
              <a:t> di medium air. </a:t>
            </a:r>
            <a:r>
              <a:rPr lang="en-US" sz="2563" dirty="0" err="1">
                <a:solidFill>
                  <a:srgbClr val="F6F6E9"/>
                </a:solidFill>
                <a:latin typeface="Glacial Indifference Bold"/>
              </a:rPr>
              <a:t>Oleh</a:t>
            </a:r>
            <a:r>
              <a:rPr lang="en-US" sz="2563" dirty="0">
                <a:solidFill>
                  <a:srgbClr val="F6F6E9"/>
                </a:solidFill>
                <a:latin typeface="Glacial Indifference Bold"/>
              </a:rPr>
              <a:t> </a:t>
            </a:r>
            <a:r>
              <a:rPr lang="en-US" sz="2563" dirty="0" err="1">
                <a:solidFill>
                  <a:srgbClr val="F6F6E9"/>
                </a:solidFill>
                <a:latin typeface="Glacial Indifference Bold"/>
              </a:rPr>
              <a:t>karena</a:t>
            </a:r>
            <a:r>
              <a:rPr lang="en-US" sz="2563" dirty="0">
                <a:solidFill>
                  <a:srgbClr val="F6F6E9"/>
                </a:solidFill>
                <a:latin typeface="Glacial Indifference Bold"/>
              </a:rPr>
              <a:t> </a:t>
            </a:r>
            <a:r>
              <a:rPr lang="en-US" sz="2563" dirty="0" err="1">
                <a:solidFill>
                  <a:srgbClr val="F6F6E9"/>
                </a:solidFill>
                <a:latin typeface="Glacial Indifference Bold"/>
              </a:rPr>
              <a:t>itu</a:t>
            </a:r>
            <a:r>
              <a:rPr lang="en-US" sz="2563" dirty="0">
                <a:solidFill>
                  <a:srgbClr val="F6F6E9"/>
                </a:solidFill>
                <a:latin typeface="Glacial Indifference Bold"/>
              </a:rPr>
              <a:t> </a:t>
            </a:r>
            <a:r>
              <a:rPr lang="en-US" sz="2563" dirty="0" err="1">
                <a:solidFill>
                  <a:srgbClr val="F6F6E9"/>
                </a:solidFill>
                <a:latin typeface="Glacial Indifference Bold"/>
              </a:rPr>
              <a:t>dapat</a:t>
            </a:r>
            <a:r>
              <a:rPr lang="en-US" sz="2563" dirty="0">
                <a:solidFill>
                  <a:srgbClr val="F6F6E9"/>
                </a:solidFill>
                <a:latin typeface="Glacial Indifference Bold"/>
              </a:rPr>
              <a:t> </a:t>
            </a:r>
            <a:r>
              <a:rPr lang="en-US" sz="2563" dirty="0" err="1">
                <a:solidFill>
                  <a:srgbClr val="F6F6E9"/>
                </a:solidFill>
                <a:latin typeface="Glacial Indifference Bold"/>
              </a:rPr>
              <a:t>dikatakan</a:t>
            </a:r>
            <a:r>
              <a:rPr lang="en-US" sz="2563" dirty="0">
                <a:solidFill>
                  <a:srgbClr val="F6F6E9"/>
                </a:solidFill>
                <a:latin typeface="Glacial Indifference Bold"/>
              </a:rPr>
              <a:t> </a:t>
            </a:r>
            <a:r>
              <a:rPr lang="en-US" sz="2563" dirty="0" err="1">
                <a:solidFill>
                  <a:srgbClr val="F6F6E9"/>
                </a:solidFill>
                <a:latin typeface="Glacial Indifference Bold"/>
              </a:rPr>
              <a:t>bahwa</a:t>
            </a:r>
            <a:r>
              <a:rPr lang="en-US" sz="2563" dirty="0">
                <a:solidFill>
                  <a:srgbClr val="F6F6E9"/>
                </a:solidFill>
                <a:latin typeface="Glacial Indifference Bold"/>
              </a:rPr>
              <a:t> </a:t>
            </a:r>
            <a:r>
              <a:rPr lang="en-US" sz="2563" dirty="0" err="1">
                <a:solidFill>
                  <a:srgbClr val="F6F6E9"/>
                </a:solidFill>
                <a:latin typeface="Glacial Indifference Bold"/>
              </a:rPr>
              <a:t>tidak</a:t>
            </a:r>
            <a:r>
              <a:rPr lang="en-US" sz="2563" dirty="0">
                <a:solidFill>
                  <a:srgbClr val="F6F6E9"/>
                </a:solidFill>
                <a:latin typeface="Glacial Indifference Bold"/>
              </a:rPr>
              <a:t> </a:t>
            </a:r>
            <a:r>
              <a:rPr lang="en-US" sz="2563" dirty="0" err="1">
                <a:solidFill>
                  <a:srgbClr val="F6F6E9"/>
                </a:solidFill>
                <a:latin typeface="Glacial Indifference Bold"/>
              </a:rPr>
              <a:t>mungkin</a:t>
            </a:r>
            <a:r>
              <a:rPr lang="en-US" sz="2563" dirty="0">
                <a:solidFill>
                  <a:srgbClr val="F6F6E9"/>
                </a:solidFill>
                <a:latin typeface="Glacial Indifference Bold"/>
              </a:rPr>
              <a:t> </a:t>
            </a:r>
            <a:r>
              <a:rPr lang="en-US" sz="2563" dirty="0" err="1">
                <a:solidFill>
                  <a:srgbClr val="F6F6E9"/>
                </a:solidFill>
                <a:latin typeface="Glacial Indifference Bold"/>
              </a:rPr>
              <a:t>ada</a:t>
            </a:r>
            <a:r>
              <a:rPr lang="en-US" sz="2563" dirty="0">
                <a:solidFill>
                  <a:srgbClr val="F6F6E9"/>
                </a:solidFill>
                <a:latin typeface="Glacial Indifference Bold"/>
              </a:rPr>
              <a:t> </a:t>
            </a:r>
            <a:r>
              <a:rPr lang="en-US" sz="2563" dirty="0" err="1">
                <a:solidFill>
                  <a:srgbClr val="F6F6E9"/>
                </a:solidFill>
                <a:latin typeface="Glacial Indifference Bold"/>
              </a:rPr>
              <a:t>kehidupan</a:t>
            </a:r>
            <a:r>
              <a:rPr lang="en-US" sz="2563" dirty="0">
                <a:solidFill>
                  <a:srgbClr val="F6F6E9"/>
                </a:solidFill>
                <a:latin typeface="Glacial Indifference Bold"/>
              </a:rPr>
              <a:t> </a:t>
            </a:r>
            <a:r>
              <a:rPr lang="en-US" sz="2563" dirty="0" err="1">
                <a:solidFill>
                  <a:srgbClr val="F6F6E9"/>
                </a:solidFill>
                <a:latin typeface="Glacial Indifference Bold"/>
              </a:rPr>
              <a:t>tanpa</a:t>
            </a:r>
            <a:r>
              <a:rPr lang="en-US" sz="2563" dirty="0">
                <a:solidFill>
                  <a:srgbClr val="F6F6E9"/>
                </a:solidFill>
                <a:latin typeface="Glacial Indifference Bold"/>
              </a:rPr>
              <a:t> </a:t>
            </a:r>
            <a:r>
              <a:rPr lang="en-US" sz="2563" dirty="0" err="1">
                <a:solidFill>
                  <a:srgbClr val="F6F6E9"/>
                </a:solidFill>
                <a:latin typeface="Glacial Indifference Bold"/>
              </a:rPr>
              <a:t>adanya</a:t>
            </a:r>
            <a:r>
              <a:rPr lang="en-US" sz="2563" dirty="0">
                <a:solidFill>
                  <a:srgbClr val="F6F6E9"/>
                </a:solidFill>
                <a:latin typeface="Glacial Indifference Bold"/>
              </a:rPr>
              <a:t> air. </a:t>
            </a:r>
          </a:p>
          <a:p>
            <a:pPr marL="0" lvl="0" indent="0" algn="ctr">
              <a:lnSpc>
                <a:spcPts val="3589"/>
              </a:lnSpc>
              <a:spcBef>
                <a:spcPct val="0"/>
              </a:spcBef>
            </a:pPr>
            <a:r>
              <a:rPr lang="en-US" sz="2563" dirty="0" err="1">
                <a:solidFill>
                  <a:srgbClr val="F6F6E9"/>
                </a:solidFill>
                <a:latin typeface="Glacial Indifference Bold"/>
              </a:rPr>
              <a:t>Apabila</a:t>
            </a:r>
            <a:r>
              <a:rPr lang="en-US" sz="2563" dirty="0">
                <a:solidFill>
                  <a:srgbClr val="F6F6E9"/>
                </a:solidFill>
                <a:latin typeface="Glacial Indifference Bold"/>
              </a:rPr>
              <a:t> </a:t>
            </a:r>
            <a:r>
              <a:rPr lang="en-US" sz="2563" dirty="0" err="1">
                <a:solidFill>
                  <a:srgbClr val="F6F6E9"/>
                </a:solidFill>
                <a:latin typeface="Glacial Indifference Bold"/>
              </a:rPr>
              <a:t>kandungan</a:t>
            </a:r>
            <a:r>
              <a:rPr lang="en-US" sz="2563" dirty="0">
                <a:solidFill>
                  <a:srgbClr val="F6F6E9"/>
                </a:solidFill>
                <a:latin typeface="Glacial Indifference Bold"/>
              </a:rPr>
              <a:t> </a:t>
            </a:r>
            <a:r>
              <a:rPr lang="en-US" sz="2563" dirty="0" err="1">
                <a:solidFill>
                  <a:srgbClr val="F6F6E9"/>
                </a:solidFill>
                <a:latin typeface="Glacial Indifference Bold"/>
              </a:rPr>
              <a:t>zat-zat</a:t>
            </a:r>
            <a:r>
              <a:rPr lang="en-US" sz="2563" dirty="0">
                <a:solidFill>
                  <a:srgbClr val="F6F6E9"/>
                </a:solidFill>
                <a:latin typeface="Glacial Indifference Bold"/>
              </a:rPr>
              <a:t> </a:t>
            </a:r>
            <a:r>
              <a:rPr lang="en-US" sz="2563" dirty="0" err="1">
                <a:solidFill>
                  <a:srgbClr val="F6F6E9"/>
                </a:solidFill>
                <a:latin typeface="Glacial Indifference Bold"/>
              </a:rPr>
              <a:t>kimia</a:t>
            </a:r>
            <a:r>
              <a:rPr lang="en-US" sz="2563" dirty="0">
                <a:solidFill>
                  <a:srgbClr val="F6F6E9"/>
                </a:solidFill>
                <a:latin typeface="Glacial Indifference Bold"/>
              </a:rPr>
              <a:t>  </a:t>
            </a:r>
            <a:r>
              <a:rPr lang="en-US" sz="2563" dirty="0" err="1">
                <a:solidFill>
                  <a:srgbClr val="F6F6E9"/>
                </a:solidFill>
                <a:latin typeface="Glacial Indifference Bold"/>
              </a:rPr>
              <a:t>terlalu</a:t>
            </a:r>
            <a:r>
              <a:rPr lang="en-US" sz="2563" dirty="0">
                <a:solidFill>
                  <a:srgbClr val="F6F6E9"/>
                </a:solidFill>
                <a:latin typeface="Glacial Indifference Bold"/>
              </a:rPr>
              <a:t> </a:t>
            </a:r>
            <a:r>
              <a:rPr lang="en-US" sz="2563" dirty="0" err="1">
                <a:solidFill>
                  <a:srgbClr val="F6F6E9"/>
                </a:solidFill>
                <a:latin typeface="Glacial Indifference Bold"/>
              </a:rPr>
              <a:t>ba</a:t>
            </a:r>
            <a:r>
              <a:rPr lang="en-US" sz="2563" dirty="0">
                <a:solidFill>
                  <a:srgbClr val="F6F6E9"/>
                </a:solidFill>
                <a:latin typeface="Glacial Indifference Bold"/>
              </a:rPr>
              <a:t> </a:t>
            </a:r>
            <a:r>
              <a:rPr lang="en-US" sz="2563" dirty="0" err="1">
                <a:solidFill>
                  <a:srgbClr val="F6F6E9"/>
                </a:solidFill>
                <a:latin typeface="Glacial Indifference Bold"/>
              </a:rPr>
              <a:t>nyak</a:t>
            </a:r>
            <a:r>
              <a:rPr lang="en-US" sz="2563" dirty="0">
                <a:solidFill>
                  <a:srgbClr val="F6F6E9"/>
                </a:solidFill>
                <a:latin typeface="Glacial Indifference Bold"/>
              </a:rPr>
              <a:t> </a:t>
            </a:r>
            <a:r>
              <a:rPr lang="en-US" sz="2563" dirty="0" err="1">
                <a:solidFill>
                  <a:srgbClr val="F6F6E9"/>
                </a:solidFill>
                <a:latin typeface="Glacial Indifference Bold"/>
              </a:rPr>
              <a:t>jumlahnya</a:t>
            </a:r>
            <a:r>
              <a:rPr lang="en-US" sz="2563" dirty="0">
                <a:solidFill>
                  <a:srgbClr val="F6F6E9"/>
                </a:solidFill>
                <a:latin typeface="Glacial Indifference Bold"/>
              </a:rPr>
              <a:t> </a:t>
            </a:r>
            <a:r>
              <a:rPr lang="en-US" sz="2563" dirty="0" err="1">
                <a:solidFill>
                  <a:srgbClr val="F6F6E9"/>
                </a:solidFill>
                <a:latin typeface="Glacial Indifference Bold"/>
              </a:rPr>
              <a:t>didalam</a:t>
            </a:r>
            <a:r>
              <a:rPr lang="en-US" sz="2563" dirty="0">
                <a:solidFill>
                  <a:srgbClr val="F6F6E9"/>
                </a:solidFill>
                <a:latin typeface="Glacial Indifference Bold"/>
              </a:rPr>
              <a:t> air, air </a:t>
            </a:r>
            <a:r>
              <a:rPr lang="en-US" sz="2563" dirty="0" err="1">
                <a:solidFill>
                  <a:srgbClr val="F6F6E9"/>
                </a:solidFill>
                <a:latin typeface="Glacial Indifference Bold"/>
              </a:rPr>
              <a:t>tersebut</a:t>
            </a:r>
            <a:r>
              <a:rPr lang="en-US" sz="2563" dirty="0">
                <a:solidFill>
                  <a:srgbClr val="F6F6E9"/>
                </a:solidFill>
                <a:latin typeface="Glacial Indifference Bold"/>
              </a:rPr>
              <a:t> </a:t>
            </a:r>
            <a:r>
              <a:rPr lang="en-US" sz="2563" dirty="0" err="1">
                <a:solidFill>
                  <a:srgbClr val="F6F6E9"/>
                </a:solidFill>
                <a:latin typeface="Glacial Indifference Bold"/>
              </a:rPr>
              <a:t>dapat</a:t>
            </a:r>
            <a:r>
              <a:rPr lang="en-US" sz="2563" dirty="0">
                <a:solidFill>
                  <a:srgbClr val="F6F6E9"/>
                </a:solidFill>
                <a:latin typeface="Glacial Indifference Bold"/>
              </a:rPr>
              <a:t> </a:t>
            </a:r>
            <a:r>
              <a:rPr lang="en-US" sz="2563" dirty="0" err="1">
                <a:solidFill>
                  <a:srgbClr val="F6F6E9"/>
                </a:solidFill>
                <a:latin typeface="Glacial Indifference Bold"/>
              </a:rPr>
              <a:t>menjadi</a:t>
            </a:r>
            <a:r>
              <a:rPr lang="en-US" sz="2563" dirty="0">
                <a:solidFill>
                  <a:srgbClr val="F6F6E9"/>
                </a:solidFill>
                <a:latin typeface="Glacial Indifference Bold"/>
              </a:rPr>
              <a:t> </a:t>
            </a:r>
            <a:r>
              <a:rPr lang="en-US" sz="2563" dirty="0" err="1">
                <a:solidFill>
                  <a:srgbClr val="F6F6E9"/>
                </a:solidFill>
                <a:latin typeface="Glacial Indifference Bold"/>
              </a:rPr>
              <a:t>sumber</a:t>
            </a:r>
            <a:r>
              <a:rPr lang="en-US" sz="2563" dirty="0">
                <a:solidFill>
                  <a:srgbClr val="F6F6E9"/>
                </a:solidFill>
                <a:latin typeface="Glacial Indifference Bold"/>
              </a:rPr>
              <a:t> </a:t>
            </a:r>
            <a:r>
              <a:rPr lang="en-US" sz="2563" dirty="0" err="1">
                <a:solidFill>
                  <a:srgbClr val="F6F6E9"/>
                </a:solidFill>
                <a:latin typeface="Glacial Indifference Bold"/>
              </a:rPr>
              <a:t>bencana</a:t>
            </a:r>
            <a:r>
              <a:rPr lang="en-US" sz="2563" dirty="0">
                <a:solidFill>
                  <a:srgbClr val="F6F6E9"/>
                </a:solidFill>
                <a:latin typeface="Glacial Indifference Bold"/>
              </a:rPr>
              <a:t> yang </a:t>
            </a:r>
            <a:r>
              <a:rPr lang="en-US" sz="2563" dirty="0" err="1">
                <a:solidFill>
                  <a:srgbClr val="F6F6E9"/>
                </a:solidFill>
                <a:latin typeface="Glacial Indifference Bold"/>
              </a:rPr>
              <a:t>dapat</a:t>
            </a:r>
            <a:r>
              <a:rPr lang="en-US" sz="2563" dirty="0">
                <a:solidFill>
                  <a:srgbClr val="F6F6E9"/>
                </a:solidFill>
                <a:latin typeface="Glacial Indifference Bold"/>
              </a:rPr>
              <a:t> </a:t>
            </a:r>
            <a:r>
              <a:rPr lang="en-US" sz="2563" dirty="0" err="1">
                <a:solidFill>
                  <a:srgbClr val="F6F6E9"/>
                </a:solidFill>
                <a:latin typeface="Glacial Indifference Bold"/>
              </a:rPr>
              <a:t>merugikan</a:t>
            </a:r>
            <a:r>
              <a:rPr lang="en-US" sz="2563" dirty="0">
                <a:solidFill>
                  <a:srgbClr val="F6F6E9"/>
                </a:solidFill>
                <a:latin typeface="Glacial Indifference Bold"/>
              </a:rPr>
              <a:t> </a:t>
            </a:r>
            <a:r>
              <a:rPr lang="en-US" sz="2563" dirty="0" err="1">
                <a:solidFill>
                  <a:srgbClr val="F6F6E9"/>
                </a:solidFill>
                <a:latin typeface="Glacial Indifference Bold"/>
              </a:rPr>
              <a:t>kelangsungan</a:t>
            </a:r>
            <a:r>
              <a:rPr lang="en-US" sz="2563" dirty="0">
                <a:solidFill>
                  <a:srgbClr val="F6F6E9"/>
                </a:solidFill>
                <a:latin typeface="Glacial Indifference Bold"/>
              </a:rPr>
              <a:t> </a:t>
            </a:r>
            <a:r>
              <a:rPr lang="en-US" sz="2563" dirty="0" err="1">
                <a:solidFill>
                  <a:srgbClr val="F6F6E9"/>
                </a:solidFill>
                <a:latin typeface="Glacial Indifference Bold"/>
              </a:rPr>
              <a:t>hidup</a:t>
            </a:r>
            <a:r>
              <a:rPr lang="en-US" sz="2563" dirty="0">
                <a:solidFill>
                  <a:srgbClr val="F6F6E9"/>
                </a:solidFill>
                <a:latin typeface="Glacial Indifference Bold"/>
              </a:rPr>
              <a:t> </a:t>
            </a:r>
            <a:r>
              <a:rPr lang="en-US" sz="2563" dirty="0" err="1">
                <a:solidFill>
                  <a:srgbClr val="F6F6E9"/>
                </a:solidFill>
                <a:latin typeface="Glacial Indifference Bold"/>
              </a:rPr>
              <a:t>semua</a:t>
            </a:r>
            <a:r>
              <a:rPr lang="en-US" sz="2563" dirty="0">
                <a:solidFill>
                  <a:srgbClr val="F6F6E9"/>
                </a:solidFill>
                <a:latin typeface="Glacial Indifference Bold"/>
              </a:rPr>
              <a:t> </a:t>
            </a:r>
            <a:r>
              <a:rPr lang="en-US" sz="2563" dirty="0" err="1">
                <a:solidFill>
                  <a:srgbClr val="F6F6E9"/>
                </a:solidFill>
                <a:latin typeface="Glacial Indifference Bold"/>
              </a:rPr>
              <a:t>makhluk</a:t>
            </a:r>
            <a:r>
              <a:rPr lang="en-US" sz="2563" dirty="0">
                <a:solidFill>
                  <a:srgbClr val="F6F6E9"/>
                </a:solidFill>
                <a:latin typeface="Glacial Indifference Bold"/>
              </a:rPr>
              <a:t> </a:t>
            </a:r>
            <a:r>
              <a:rPr lang="en-US" sz="2563" dirty="0" err="1">
                <a:solidFill>
                  <a:srgbClr val="F6F6E9"/>
                </a:solidFill>
                <a:latin typeface="Glacial Indifference Bold"/>
              </a:rPr>
              <a:t>sekitarnya</a:t>
            </a:r>
            <a:r>
              <a:rPr lang="en-US" sz="2563" dirty="0">
                <a:solidFill>
                  <a:srgbClr val="F6F6E9"/>
                </a:solidFill>
                <a:latin typeface="Glacial Indifference Bold"/>
              </a:rPr>
              <a:t>. </a:t>
            </a:r>
            <a:r>
              <a:rPr lang="en-US" sz="2563" dirty="0" err="1">
                <a:solidFill>
                  <a:srgbClr val="F6F6E9"/>
                </a:solidFill>
                <a:latin typeface="Glacial Indifference Bold"/>
              </a:rPr>
              <a:t>Kini</a:t>
            </a:r>
            <a:r>
              <a:rPr lang="en-US" sz="2563" dirty="0">
                <a:solidFill>
                  <a:srgbClr val="F6F6E9"/>
                </a:solidFill>
                <a:latin typeface="Glacial Indifference Bold"/>
              </a:rPr>
              <a:t> </a:t>
            </a:r>
            <a:r>
              <a:rPr lang="en-US" sz="2563" dirty="0" err="1">
                <a:solidFill>
                  <a:srgbClr val="F6F6E9"/>
                </a:solidFill>
                <a:latin typeface="Glacial Indifference Bold"/>
              </a:rPr>
              <a:t>dengan</a:t>
            </a:r>
            <a:r>
              <a:rPr lang="en-US" sz="2563" dirty="0">
                <a:solidFill>
                  <a:srgbClr val="F6F6E9"/>
                </a:solidFill>
                <a:latin typeface="Glacial Indifference Bold"/>
              </a:rPr>
              <a:t> </a:t>
            </a:r>
            <a:r>
              <a:rPr lang="en-US" sz="2563" dirty="0" err="1">
                <a:solidFill>
                  <a:srgbClr val="F6F6E9"/>
                </a:solidFill>
                <a:latin typeface="Glacial Indifference Bold"/>
              </a:rPr>
              <a:t>adanya</a:t>
            </a:r>
            <a:r>
              <a:rPr lang="en-US" sz="2563" dirty="0">
                <a:solidFill>
                  <a:srgbClr val="F6F6E9"/>
                </a:solidFill>
                <a:latin typeface="Glacial Indifference Bold"/>
              </a:rPr>
              <a:t> </a:t>
            </a:r>
            <a:r>
              <a:rPr lang="en-US" sz="2563" dirty="0" err="1">
                <a:solidFill>
                  <a:srgbClr val="F6F6E9"/>
                </a:solidFill>
                <a:latin typeface="Glacial Indifference Bold"/>
              </a:rPr>
              <a:t>pencemaran</a:t>
            </a:r>
            <a:r>
              <a:rPr lang="en-US" sz="2563" dirty="0">
                <a:solidFill>
                  <a:srgbClr val="F6F6E9"/>
                </a:solidFill>
                <a:latin typeface="Glacial Indifference Bold"/>
              </a:rPr>
              <a:t> - </a:t>
            </a:r>
            <a:r>
              <a:rPr lang="en-US" sz="2563" dirty="0" err="1">
                <a:solidFill>
                  <a:srgbClr val="F6F6E9"/>
                </a:solidFill>
                <a:latin typeface="Glacial Indifference Bold"/>
              </a:rPr>
              <a:t>pencemaran</a:t>
            </a:r>
            <a:r>
              <a:rPr lang="en-US" sz="2563" dirty="0">
                <a:solidFill>
                  <a:srgbClr val="F6F6E9"/>
                </a:solidFill>
                <a:latin typeface="Glacial Indifference Bold"/>
              </a:rPr>
              <a:t> air </a:t>
            </a:r>
            <a:r>
              <a:rPr lang="en-US" sz="2563" dirty="0" err="1">
                <a:solidFill>
                  <a:srgbClr val="F6F6E9"/>
                </a:solidFill>
                <a:latin typeface="Glacial Indifference Bold"/>
              </a:rPr>
              <a:t>oleh</a:t>
            </a:r>
            <a:r>
              <a:rPr lang="en-US" sz="2563" dirty="0">
                <a:solidFill>
                  <a:srgbClr val="F6F6E9"/>
                </a:solidFill>
                <a:latin typeface="Glacial Indifference Bold"/>
              </a:rPr>
              <a:t> </a:t>
            </a:r>
            <a:r>
              <a:rPr lang="en-US" sz="2563" dirty="0" err="1">
                <a:solidFill>
                  <a:srgbClr val="F6F6E9"/>
                </a:solidFill>
                <a:latin typeface="Glacial Indifference Bold"/>
              </a:rPr>
              <a:t>pabrik</a:t>
            </a:r>
            <a:r>
              <a:rPr lang="en-US" sz="2563" dirty="0">
                <a:solidFill>
                  <a:srgbClr val="F6F6E9"/>
                </a:solidFill>
                <a:latin typeface="Glacial Indifference Bold"/>
              </a:rPr>
              <a:t> </a:t>
            </a:r>
            <a:r>
              <a:rPr lang="en-US" sz="2563" dirty="0" err="1">
                <a:solidFill>
                  <a:srgbClr val="F6F6E9"/>
                </a:solidFill>
                <a:latin typeface="Glacial Indifference Bold"/>
              </a:rPr>
              <a:t>maupun</a:t>
            </a:r>
            <a:r>
              <a:rPr lang="en-US" sz="2563" dirty="0">
                <a:solidFill>
                  <a:srgbClr val="F6F6E9"/>
                </a:solidFill>
                <a:latin typeface="Glacial Indifference Bold"/>
              </a:rPr>
              <a:t> </a:t>
            </a:r>
            <a:r>
              <a:rPr lang="en-US" sz="2563" dirty="0" err="1">
                <a:solidFill>
                  <a:srgbClr val="F6F6E9"/>
                </a:solidFill>
                <a:latin typeface="Glacial Indifference Bold"/>
              </a:rPr>
              <a:t>rumah</a:t>
            </a:r>
            <a:r>
              <a:rPr lang="en-US" sz="2563" dirty="0">
                <a:solidFill>
                  <a:srgbClr val="F6F6E9"/>
                </a:solidFill>
                <a:latin typeface="Glacial Indifference Bold"/>
              </a:rPr>
              <a:t> </a:t>
            </a:r>
            <a:r>
              <a:rPr lang="en-US" sz="2563" dirty="0" err="1">
                <a:solidFill>
                  <a:srgbClr val="F6F6E9"/>
                </a:solidFill>
                <a:latin typeface="Glacial Indifference Bold"/>
              </a:rPr>
              <a:t>tangga</a:t>
            </a:r>
            <a:r>
              <a:rPr lang="en-US" sz="2563" dirty="0">
                <a:solidFill>
                  <a:srgbClr val="F6F6E9"/>
                </a:solidFill>
                <a:latin typeface="Glacial Indifference Bold"/>
              </a:rPr>
              <a:t>, </a:t>
            </a:r>
            <a:r>
              <a:rPr lang="en-US" sz="2563" dirty="0" err="1">
                <a:solidFill>
                  <a:srgbClr val="F6F6E9"/>
                </a:solidFill>
                <a:latin typeface="Glacial Indifference Bold"/>
              </a:rPr>
              <a:t>kandungan</a:t>
            </a:r>
            <a:r>
              <a:rPr lang="en-US" sz="2563" dirty="0">
                <a:solidFill>
                  <a:srgbClr val="F6F6E9"/>
                </a:solidFill>
                <a:latin typeface="Glacial Indifference Bold"/>
              </a:rPr>
              <a:t> </a:t>
            </a:r>
            <a:r>
              <a:rPr lang="en-US" sz="2563" dirty="0" err="1">
                <a:solidFill>
                  <a:srgbClr val="F6F6E9"/>
                </a:solidFill>
                <a:latin typeface="Glacial Indifference Bold"/>
              </a:rPr>
              <a:t>zat</a:t>
            </a:r>
            <a:r>
              <a:rPr lang="en-US" sz="2563" dirty="0">
                <a:solidFill>
                  <a:srgbClr val="F6F6E9"/>
                </a:solidFill>
                <a:latin typeface="Glacial Indifference Bold"/>
              </a:rPr>
              <a:t>- </a:t>
            </a:r>
            <a:r>
              <a:rPr lang="en-US" sz="2563" dirty="0" err="1">
                <a:solidFill>
                  <a:srgbClr val="F6F6E9"/>
                </a:solidFill>
                <a:latin typeface="Glacial Indifference Bold"/>
              </a:rPr>
              <a:t>zat</a:t>
            </a:r>
            <a:r>
              <a:rPr lang="en-US" sz="2563" dirty="0">
                <a:solidFill>
                  <a:srgbClr val="F6F6E9"/>
                </a:solidFill>
                <a:latin typeface="Glacial Indifference Bold"/>
              </a:rPr>
              <a:t> </a:t>
            </a:r>
            <a:r>
              <a:rPr lang="en-US" sz="2563" dirty="0" err="1">
                <a:solidFill>
                  <a:srgbClr val="F6F6E9"/>
                </a:solidFill>
                <a:latin typeface="Glacial Indifference Bold"/>
              </a:rPr>
              <a:t>kimia</a:t>
            </a:r>
            <a:r>
              <a:rPr lang="en-US" sz="2563" dirty="0">
                <a:solidFill>
                  <a:srgbClr val="F6F6E9"/>
                </a:solidFill>
                <a:latin typeface="Glacial Indifference Bold"/>
              </a:rPr>
              <a:t> di </a:t>
            </a:r>
            <a:r>
              <a:rPr lang="en-US" sz="2563" dirty="0" err="1">
                <a:solidFill>
                  <a:srgbClr val="F6F6E9"/>
                </a:solidFill>
                <a:latin typeface="Glacial Indifference Bold"/>
              </a:rPr>
              <a:t>dalam</a:t>
            </a:r>
            <a:r>
              <a:rPr lang="en-US" sz="2563" dirty="0">
                <a:solidFill>
                  <a:srgbClr val="F6F6E9"/>
                </a:solidFill>
                <a:latin typeface="Glacial Indifference Bold"/>
              </a:rPr>
              <a:t> air </a:t>
            </a:r>
            <a:r>
              <a:rPr lang="en-US" sz="2563" dirty="0" err="1">
                <a:solidFill>
                  <a:srgbClr val="F6F6E9"/>
                </a:solidFill>
                <a:latin typeface="Glacial Indifference Bold"/>
              </a:rPr>
              <a:t>semakin</a:t>
            </a:r>
            <a:r>
              <a:rPr lang="en-US" sz="2563" dirty="0">
                <a:solidFill>
                  <a:srgbClr val="F6F6E9"/>
                </a:solidFill>
                <a:latin typeface="Glacial Indifference Bold"/>
              </a:rPr>
              <a:t> </a:t>
            </a:r>
            <a:r>
              <a:rPr lang="en-US" sz="2563" dirty="0" err="1">
                <a:solidFill>
                  <a:srgbClr val="F6F6E9"/>
                </a:solidFill>
                <a:latin typeface="Glacial Indifference Bold"/>
              </a:rPr>
              <a:t>meningkat</a:t>
            </a:r>
            <a:r>
              <a:rPr lang="en-US" sz="2563" dirty="0">
                <a:solidFill>
                  <a:srgbClr val="F6F6E9"/>
                </a:solidFill>
                <a:latin typeface="Glacial Indifference Bold"/>
              </a:rPr>
              <a:t> </a:t>
            </a:r>
            <a:r>
              <a:rPr lang="en-US" sz="2563" dirty="0" err="1">
                <a:solidFill>
                  <a:srgbClr val="F6F6E9"/>
                </a:solidFill>
                <a:latin typeface="Glacial Indifference Bold"/>
              </a:rPr>
              <a:t>dan</a:t>
            </a:r>
            <a:r>
              <a:rPr lang="en-US" sz="2563" dirty="0">
                <a:solidFill>
                  <a:srgbClr val="F6F6E9"/>
                </a:solidFill>
                <a:latin typeface="Glacial Indifference Bold"/>
              </a:rPr>
              <a:t> </a:t>
            </a:r>
            <a:r>
              <a:rPr lang="en-US" sz="2563" dirty="0" err="1">
                <a:solidFill>
                  <a:srgbClr val="F6F6E9"/>
                </a:solidFill>
                <a:latin typeface="Glacial Indifference Bold"/>
              </a:rPr>
              <a:t>pada</a:t>
            </a:r>
            <a:r>
              <a:rPr lang="en-US" sz="2563" dirty="0">
                <a:solidFill>
                  <a:srgbClr val="F6F6E9"/>
                </a:solidFill>
                <a:latin typeface="Glacial Indifference Bold"/>
              </a:rPr>
              <a:t> </a:t>
            </a:r>
            <a:r>
              <a:rPr lang="en-US" sz="2563" dirty="0" err="1">
                <a:solidFill>
                  <a:srgbClr val="F6F6E9"/>
                </a:solidFill>
                <a:latin typeface="Glacial Indifference Bold"/>
              </a:rPr>
              <a:t>akhirnya</a:t>
            </a:r>
            <a:r>
              <a:rPr lang="en-US" sz="2563" dirty="0">
                <a:solidFill>
                  <a:srgbClr val="F6F6E9"/>
                </a:solidFill>
                <a:latin typeface="Glacial Indifference Bold"/>
              </a:rPr>
              <a:t> </a:t>
            </a:r>
            <a:r>
              <a:rPr lang="en-US" sz="2563" dirty="0" err="1">
                <a:solidFill>
                  <a:srgbClr val="F6F6E9"/>
                </a:solidFill>
                <a:latin typeface="Glacial Indifference Bold"/>
              </a:rPr>
              <a:t>kualitas</a:t>
            </a:r>
            <a:r>
              <a:rPr lang="en-US" sz="2563" dirty="0">
                <a:solidFill>
                  <a:srgbClr val="F6F6E9"/>
                </a:solidFill>
                <a:latin typeface="Glacial Indifference Bold"/>
              </a:rPr>
              <a:t> air </a:t>
            </a:r>
            <a:r>
              <a:rPr lang="en-US" sz="2563" dirty="0" err="1">
                <a:solidFill>
                  <a:srgbClr val="F6F6E9"/>
                </a:solidFill>
                <a:latin typeface="Glacial Indifference Bold"/>
              </a:rPr>
              <a:t>tersebut</a:t>
            </a:r>
            <a:r>
              <a:rPr lang="en-US" sz="2563" dirty="0">
                <a:solidFill>
                  <a:srgbClr val="F6F6E9"/>
                </a:solidFill>
                <a:latin typeface="Glacial Indifference Bold"/>
              </a:rPr>
              <a:t> </a:t>
            </a:r>
            <a:r>
              <a:rPr lang="en-US" sz="2563" dirty="0" err="1">
                <a:solidFill>
                  <a:srgbClr val="F6F6E9"/>
                </a:solidFill>
                <a:latin typeface="Glacial Indifference Bold"/>
              </a:rPr>
              <a:t>menurun</a:t>
            </a:r>
            <a:r>
              <a:rPr lang="en-US" sz="2563" dirty="0">
                <a:solidFill>
                  <a:srgbClr val="F6F6E9"/>
                </a:solidFill>
                <a:latin typeface="Glacial Indifference Bold"/>
              </a:rPr>
              <a:t>. </a:t>
            </a:r>
            <a:r>
              <a:rPr lang="en-US" sz="2563" dirty="0" err="1">
                <a:solidFill>
                  <a:srgbClr val="F6F6E9"/>
                </a:solidFill>
                <a:latin typeface="Glacial Indifference Bold"/>
              </a:rPr>
              <a:t>Oleh</a:t>
            </a:r>
            <a:r>
              <a:rPr lang="en-US" sz="2563" dirty="0">
                <a:solidFill>
                  <a:srgbClr val="F6F6E9"/>
                </a:solidFill>
                <a:latin typeface="Glacial Indifference Bold"/>
              </a:rPr>
              <a:t> </a:t>
            </a:r>
            <a:r>
              <a:rPr lang="en-US" sz="2563" dirty="0" err="1">
                <a:solidFill>
                  <a:srgbClr val="F6F6E9"/>
                </a:solidFill>
                <a:latin typeface="Glacial Indifference Bold"/>
              </a:rPr>
              <a:t>karena</a:t>
            </a:r>
            <a:r>
              <a:rPr lang="en-US" sz="2563" dirty="0">
                <a:solidFill>
                  <a:srgbClr val="F6F6E9"/>
                </a:solidFill>
                <a:latin typeface="Glacial Indifference Bold"/>
              </a:rPr>
              <a:t> </a:t>
            </a:r>
            <a:r>
              <a:rPr lang="en-US" sz="2563" dirty="0" err="1">
                <a:solidFill>
                  <a:srgbClr val="F6F6E9"/>
                </a:solidFill>
                <a:latin typeface="Glacial Indifference Bold"/>
              </a:rPr>
              <a:t>itu</a:t>
            </a:r>
            <a:r>
              <a:rPr lang="en-US" sz="2563" dirty="0">
                <a:solidFill>
                  <a:srgbClr val="F6F6E9"/>
                </a:solidFill>
                <a:latin typeface="Glacial Indifference Bold"/>
              </a:rPr>
              <a:t>, </a:t>
            </a:r>
            <a:r>
              <a:rPr lang="en-US" sz="2563" dirty="0" err="1">
                <a:solidFill>
                  <a:srgbClr val="F6F6E9"/>
                </a:solidFill>
                <a:latin typeface="Glacial Indifference Bold"/>
              </a:rPr>
              <a:t>diperlukan</a:t>
            </a:r>
            <a:r>
              <a:rPr lang="en-US" sz="2563" dirty="0">
                <a:solidFill>
                  <a:srgbClr val="F6F6E9"/>
                </a:solidFill>
                <a:latin typeface="Glacial Indifference Bold"/>
              </a:rPr>
              <a:t> </a:t>
            </a:r>
            <a:r>
              <a:rPr lang="en-US" sz="2563" dirty="0" err="1">
                <a:solidFill>
                  <a:srgbClr val="F6F6E9"/>
                </a:solidFill>
                <a:latin typeface="Glacial Indifference Bold"/>
              </a:rPr>
              <a:t>analisa</a:t>
            </a:r>
            <a:r>
              <a:rPr lang="en-US" sz="2563" dirty="0">
                <a:solidFill>
                  <a:srgbClr val="F6F6E9"/>
                </a:solidFill>
                <a:latin typeface="Glacial Indifference Bold"/>
              </a:rPr>
              <a:t> air </a:t>
            </a:r>
            <a:r>
              <a:rPr lang="en-US" sz="2563" dirty="0" err="1">
                <a:solidFill>
                  <a:srgbClr val="F6F6E9"/>
                </a:solidFill>
                <a:latin typeface="Glacial Indifference Bold"/>
              </a:rPr>
              <a:t>untuk</a:t>
            </a:r>
            <a:r>
              <a:rPr lang="en-US" sz="2563" dirty="0">
                <a:solidFill>
                  <a:srgbClr val="F6F6E9"/>
                </a:solidFill>
                <a:latin typeface="Glacial Indifference Bold"/>
              </a:rPr>
              <a:t> </a:t>
            </a:r>
            <a:r>
              <a:rPr lang="en-US" sz="2563" dirty="0" err="1">
                <a:solidFill>
                  <a:srgbClr val="F6F6E9"/>
                </a:solidFill>
                <a:latin typeface="Glacial Indifference Bold"/>
              </a:rPr>
              <a:t>menentukan</a:t>
            </a:r>
            <a:r>
              <a:rPr lang="en-US" sz="2563" dirty="0">
                <a:solidFill>
                  <a:srgbClr val="F6F6E9"/>
                </a:solidFill>
                <a:latin typeface="Glacial Indifference Bold"/>
              </a:rPr>
              <a:t> </a:t>
            </a:r>
            <a:r>
              <a:rPr lang="en-US" sz="2563" dirty="0" err="1">
                <a:solidFill>
                  <a:srgbClr val="F6F6E9"/>
                </a:solidFill>
                <a:latin typeface="Glacial Indifference Bold"/>
              </a:rPr>
              <a:t>dan</a:t>
            </a:r>
            <a:r>
              <a:rPr lang="en-US" sz="2563" dirty="0">
                <a:solidFill>
                  <a:srgbClr val="F6F6E9"/>
                </a:solidFill>
                <a:latin typeface="Glacial Indifference Bold"/>
              </a:rPr>
              <a:t> </a:t>
            </a:r>
            <a:r>
              <a:rPr lang="en-US" sz="2563" dirty="0" err="1">
                <a:solidFill>
                  <a:srgbClr val="F6F6E9"/>
                </a:solidFill>
                <a:latin typeface="Glacial Indifference Bold"/>
              </a:rPr>
              <a:t>menghitung</a:t>
            </a:r>
            <a:r>
              <a:rPr lang="en-US" sz="2563" dirty="0">
                <a:solidFill>
                  <a:srgbClr val="F6F6E9"/>
                </a:solidFill>
                <a:latin typeface="Glacial Indifference Bold"/>
              </a:rPr>
              <a:t> </a:t>
            </a:r>
            <a:r>
              <a:rPr lang="en-US" sz="2563" dirty="0" err="1">
                <a:solidFill>
                  <a:srgbClr val="F6F6E9"/>
                </a:solidFill>
                <a:latin typeface="Glacial Indifference Bold"/>
              </a:rPr>
              <a:t>zat-zat</a:t>
            </a:r>
            <a:r>
              <a:rPr lang="en-US" sz="2563" dirty="0">
                <a:solidFill>
                  <a:srgbClr val="F6F6E9"/>
                </a:solidFill>
                <a:latin typeface="Glacial Indifference Bold"/>
              </a:rPr>
              <a:t> </a:t>
            </a:r>
            <a:r>
              <a:rPr lang="en-US" sz="2563" dirty="0" err="1">
                <a:solidFill>
                  <a:srgbClr val="F6F6E9"/>
                </a:solidFill>
                <a:latin typeface="Glacial Indifference Bold"/>
              </a:rPr>
              <a:t>kimia</a:t>
            </a:r>
            <a:r>
              <a:rPr lang="en-US" sz="2563" dirty="0">
                <a:solidFill>
                  <a:srgbClr val="F6F6E9"/>
                </a:solidFill>
                <a:latin typeface="Glacial Indifference Bold"/>
              </a:rPr>
              <a:t> yang </a:t>
            </a:r>
            <a:r>
              <a:rPr lang="en-US" sz="2563" dirty="0" err="1">
                <a:solidFill>
                  <a:srgbClr val="F6F6E9"/>
                </a:solidFill>
                <a:latin typeface="Glacial Indifference Bold"/>
              </a:rPr>
              <a:t>terkandung</a:t>
            </a:r>
            <a:r>
              <a:rPr lang="en-US" sz="2563" dirty="0">
                <a:solidFill>
                  <a:srgbClr val="F6F6E9"/>
                </a:solidFill>
                <a:latin typeface="Glacial Indifference Bold"/>
              </a:rPr>
              <a:t> di </a:t>
            </a:r>
            <a:r>
              <a:rPr lang="en-US" sz="2563" dirty="0" err="1">
                <a:solidFill>
                  <a:srgbClr val="F6F6E9"/>
                </a:solidFill>
                <a:latin typeface="Glacial Indifference Bold"/>
              </a:rPr>
              <a:t>dalam</a:t>
            </a:r>
            <a:r>
              <a:rPr lang="en-US" sz="2563" dirty="0">
                <a:solidFill>
                  <a:srgbClr val="F6F6E9"/>
                </a:solidFill>
                <a:latin typeface="Glacial Indifference Bold"/>
              </a:rPr>
              <a:t> air </a:t>
            </a:r>
            <a:r>
              <a:rPr lang="en-US" sz="2563" dirty="0" err="1">
                <a:solidFill>
                  <a:srgbClr val="F6F6E9"/>
                </a:solidFill>
                <a:latin typeface="Glacial Indifference Bold"/>
              </a:rPr>
              <a:t>sehingga</a:t>
            </a:r>
            <a:r>
              <a:rPr lang="en-US" sz="2563" dirty="0">
                <a:solidFill>
                  <a:srgbClr val="F6F6E9"/>
                </a:solidFill>
                <a:latin typeface="Glacial Indifference Bold"/>
              </a:rPr>
              <a:t> </a:t>
            </a:r>
            <a:r>
              <a:rPr lang="en-US" sz="2563" dirty="0" err="1">
                <a:solidFill>
                  <a:srgbClr val="F6F6E9"/>
                </a:solidFill>
                <a:latin typeface="Glacial Indifference Bold"/>
              </a:rPr>
              <a:t>dapat</a:t>
            </a:r>
            <a:r>
              <a:rPr lang="en-US" sz="2563" dirty="0">
                <a:solidFill>
                  <a:srgbClr val="F6F6E9"/>
                </a:solidFill>
                <a:latin typeface="Glacial Indifference Bold"/>
              </a:rPr>
              <a:t> </a:t>
            </a:r>
            <a:r>
              <a:rPr lang="en-US" sz="2563" dirty="0" err="1">
                <a:solidFill>
                  <a:srgbClr val="F6F6E9"/>
                </a:solidFill>
                <a:latin typeface="Glacial Indifference Bold"/>
              </a:rPr>
              <a:t>diketahui</a:t>
            </a:r>
            <a:r>
              <a:rPr lang="en-US" sz="2563" dirty="0">
                <a:solidFill>
                  <a:srgbClr val="F6F6E9"/>
                </a:solidFill>
                <a:latin typeface="Glacial Indifference Bold"/>
              </a:rPr>
              <a:t> air </a:t>
            </a:r>
            <a:r>
              <a:rPr lang="en-US" sz="2563" dirty="0" err="1">
                <a:solidFill>
                  <a:srgbClr val="F6F6E9"/>
                </a:solidFill>
                <a:latin typeface="Glacial Indifference Bold"/>
              </a:rPr>
              <a:t>tersebut</a:t>
            </a:r>
            <a:r>
              <a:rPr lang="en-US" sz="2563" dirty="0">
                <a:solidFill>
                  <a:srgbClr val="F6F6E9"/>
                </a:solidFill>
                <a:latin typeface="Glacial Indifference Bold"/>
              </a:rPr>
              <a:t> </a:t>
            </a:r>
            <a:r>
              <a:rPr lang="en-US" sz="2563" dirty="0" err="1">
                <a:solidFill>
                  <a:srgbClr val="F6F6E9"/>
                </a:solidFill>
                <a:latin typeface="Glacial Indifference Bold"/>
              </a:rPr>
              <a:t>membahayakan</a:t>
            </a:r>
            <a:r>
              <a:rPr lang="en-US" sz="2563" dirty="0">
                <a:solidFill>
                  <a:srgbClr val="F6F6E9"/>
                </a:solidFill>
                <a:latin typeface="Glacial Indifference Bold"/>
              </a:rPr>
              <a:t> </a:t>
            </a:r>
            <a:r>
              <a:rPr lang="en-US" sz="2563" dirty="0" err="1">
                <a:solidFill>
                  <a:srgbClr val="F6F6E9"/>
                </a:solidFill>
                <a:latin typeface="Glacial Indifference Bold"/>
              </a:rPr>
              <a:t>kesehatan</a:t>
            </a:r>
            <a:r>
              <a:rPr lang="en-US" sz="2563" dirty="0">
                <a:solidFill>
                  <a:srgbClr val="F6F6E9"/>
                </a:solidFill>
                <a:latin typeface="Glacial Indifference Bold"/>
              </a:rPr>
              <a:t>, </a:t>
            </a:r>
            <a:r>
              <a:rPr lang="en-US" sz="2563" dirty="0" err="1">
                <a:solidFill>
                  <a:srgbClr val="F6F6E9"/>
                </a:solidFill>
                <a:latin typeface="Glacial Indifference Bold"/>
              </a:rPr>
              <a:t>layak</a:t>
            </a:r>
            <a:r>
              <a:rPr lang="en-US" sz="2563" dirty="0">
                <a:solidFill>
                  <a:srgbClr val="F6F6E9"/>
                </a:solidFill>
                <a:latin typeface="Glacial Indifference Bold"/>
              </a:rPr>
              <a:t> </a:t>
            </a:r>
            <a:r>
              <a:rPr lang="en-US" sz="2563" dirty="0" err="1">
                <a:solidFill>
                  <a:srgbClr val="F6F6E9"/>
                </a:solidFill>
                <a:latin typeface="Glacial Indifference Bold"/>
              </a:rPr>
              <a:t>tidaknya</a:t>
            </a:r>
            <a:r>
              <a:rPr lang="en-US" sz="2563" dirty="0">
                <a:solidFill>
                  <a:srgbClr val="F6F6E9"/>
                </a:solidFill>
                <a:latin typeface="Glacial Indifference Bold"/>
              </a:rPr>
              <a:t> </a:t>
            </a:r>
            <a:r>
              <a:rPr lang="en-US" sz="2563" dirty="0" err="1">
                <a:solidFill>
                  <a:srgbClr val="F6F6E9"/>
                </a:solidFill>
                <a:latin typeface="Glacial Indifference Bold"/>
              </a:rPr>
              <a:t>dikonsumsi</a:t>
            </a:r>
            <a:r>
              <a:rPr lang="en-US" sz="2563" dirty="0">
                <a:solidFill>
                  <a:srgbClr val="F6F6E9"/>
                </a:solidFill>
                <a:latin typeface="Glacial Indifference Bold"/>
              </a:rPr>
              <a:t> </a:t>
            </a:r>
            <a:r>
              <a:rPr lang="en-US" sz="2563" dirty="0" err="1">
                <a:solidFill>
                  <a:srgbClr val="F6F6E9"/>
                </a:solidFill>
                <a:latin typeface="Glacial Indifference Bold"/>
              </a:rPr>
              <a:t>maupun</a:t>
            </a:r>
            <a:r>
              <a:rPr lang="en-US" sz="2563" dirty="0">
                <a:solidFill>
                  <a:srgbClr val="F6F6E9"/>
                </a:solidFill>
                <a:latin typeface="Glacial Indifference Bold"/>
              </a:rPr>
              <a:t> </a:t>
            </a:r>
            <a:r>
              <a:rPr lang="en-US" sz="2563" dirty="0" err="1">
                <a:solidFill>
                  <a:srgbClr val="F6F6E9"/>
                </a:solidFill>
                <a:latin typeface="Glacial Indifference Bold"/>
              </a:rPr>
              <a:t>sudah</a:t>
            </a:r>
            <a:r>
              <a:rPr lang="en-US" sz="2563" dirty="0">
                <a:solidFill>
                  <a:srgbClr val="F6F6E9"/>
                </a:solidFill>
                <a:latin typeface="Glacial Indifference Bold"/>
              </a:rPr>
              <a:t> </a:t>
            </a:r>
            <a:r>
              <a:rPr lang="en-US" sz="2563" dirty="0" err="1">
                <a:solidFill>
                  <a:srgbClr val="F6F6E9"/>
                </a:solidFill>
                <a:latin typeface="Glacial Indifference Bold"/>
              </a:rPr>
              <a:t>tercemar</a:t>
            </a:r>
            <a:r>
              <a:rPr lang="en-US" sz="2563" dirty="0">
                <a:solidFill>
                  <a:srgbClr val="F6F6E9"/>
                </a:solidFill>
                <a:latin typeface="Glacial Indifference Bold"/>
              </a:rPr>
              <a:t> </a:t>
            </a:r>
            <a:r>
              <a:rPr lang="en-US" sz="2563" dirty="0" err="1">
                <a:solidFill>
                  <a:srgbClr val="F6F6E9"/>
                </a:solidFill>
                <a:latin typeface="Glacial Indifference Bold"/>
              </a:rPr>
              <a:t>atau</a:t>
            </a:r>
            <a:r>
              <a:rPr lang="en-US" sz="2563" dirty="0">
                <a:solidFill>
                  <a:srgbClr val="F6F6E9"/>
                </a:solidFill>
                <a:latin typeface="Glacial Indifference Bold"/>
              </a:rPr>
              <a:t> </a:t>
            </a:r>
            <a:r>
              <a:rPr lang="en-US" sz="2563" dirty="0" err="1">
                <a:solidFill>
                  <a:srgbClr val="F6F6E9"/>
                </a:solidFill>
                <a:latin typeface="Glacial Indifference Bold"/>
              </a:rPr>
              <a:t>belum</a:t>
            </a:r>
            <a:endParaRPr lang="en-US" sz="2563" dirty="0">
              <a:solidFill>
                <a:srgbClr val="F6F6E9"/>
              </a:solidFill>
              <a:latin typeface="Glacial Indifference Bo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0" y="-121450"/>
            <a:ext cx="2910081" cy="105299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273198" y="7473844"/>
            <a:ext cx="2603796" cy="29346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445577">
            <a:off x="17434387" y="5911352"/>
            <a:ext cx="3415171" cy="9112369"/>
          </a:xfrm>
          <a:prstGeom prst="rect">
            <a:avLst/>
          </a:prstGeom>
        </p:spPr>
      </p:pic>
      <p:sp>
        <p:nvSpPr>
          <p:cNvPr id="5" name="TextBox 5"/>
          <p:cNvSpPr txBox="1"/>
          <p:nvPr/>
        </p:nvSpPr>
        <p:spPr>
          <a:xfrm>
            <a:off x="2075469" y="716404"/>
            <a:ext cx="15621906" cy="718145"/>
          </a:xfrm>
          <a:prstGeom prst="rect">
            <a:avLst/>
          </a:prstGeom>
        </p:spPr>
        <p:txBody>
          <a:bodyPr lIns="0" tIns="0" rIns="0" bIns="0" rtlCol="0" anchor="t">
            <a:spAutoFit/>
          </a:bodyPr>
          <a:lstStyle/>
          <a:p>
            <a:pPr algn="ctr">
              <a:lnSpc>
                <a:spcPts val="5558"/>
              </a:lnSpc>
            </a:pPr>
            <a:r>
              <a:rPr lang="en-US" sz="5730" b="1" spc="229" dirty="0">
                <a:solidFill>
                  <a:srgbClr val="F6F6E9"/>
                </a:solidFill>
                <a:latin typeface="Gulfs Display Bold"/>
              </a:rPr>
              <a:t>PEMBAHASAN</a:t>
            </a:r>
          </a:p>
        </p:txBody>
      </p:sp>
      <p:sp>
        <p:nvSpPr>
          <p:cNvPr id="6" name="TextBox 6"/>
          <p:cNvSpPr txBox="1"/>
          <p:nvPr/>
        </p:nvSpPr>
        <p:spPr>
          <a:xfrm>
            <a:off x="3352800" y="1450425"/>
            <a:ext cx="13868400" cy="7668766"/>
          </a:xfrm>
          <a:prstGeom prst="rect">
            <a:avLst/>
          </a:prstGeom>
        </p:spPr>
        <p:txBody>
          <a:bodyPr wrap="square" lIns="0" tIns="0" rIns="0" bIns="0" rtlCol="0" anchor="t">
            <a:spAutoFit/>
          </a:bodyPr>
          <a:lstStyle/>
          <a:p>
            <a:pPr marL="0" lvl="0" indent="0" algn="just">
              <a:lnSpc>
                <a:spcPts val="4550"/>
              </a:lnSpc>
              <a:spcBef>
                <a:spcPct val="0"/>
              </a:spcBef>
            </a:pPr>
            <a:r>
              <a:rPr lang="en-US" sz="3250" dirty="0" err="1">
                <a:solidFill>
                  <a:srgbClr val="F6F6E9"/>
                </a:solidFill>
                <a:latin typeface="Glacial Indifference Bold"/>
              </a:rPr>
              <a:t>Berdasarkan</a:t>
            </a:r>
            <a:r>
              <a:rPr lang="en-US" sz="3250" dirty="0">
                <a:solidFill>
                  <a:srgbClr val="F6F6E9"/>
                </a:solidFill>
                <a:latin typeface="Glacial Indifference Bold"/>
              </a:rPr>
              <a:t> </a:t>
            </a:r>
            <a:r>
              <a:rPr lang="en-US" sz="3250" dirty="0" err="1">
                <a:solidFill>
                  <a:srgbClr val="F6F6E9"/>
                </a:solidFill>
                <a:latin typeface="Glacial Indifference Bold"/>
              </a:rPr>
              <a:t>praktikum</a:t>
            </a:r>
            <a:r>
              <a:rPr lang="en-US" sz="3250" dirty="0">
                <a:solidFill>
                  <a:srgbClr val="F6F6E9"/>
                </a:solidFill>
                <a:latin typeface="Glacial Indifference Bold"/>
              </a:rPr>
              <a:t> yang </a:t>
            </a:r>
            <a:r>
              <a:rPr lang="en-US" sz="3250" dirty="0" err="1">
                <a:solidFill>
                  <a:srgbClr val="F6F6E9"/>
                </a:solidFill>
                <a:latin typeface="Glacial Indifference Bold"/>
              </a:rPr>
              <a:t>udah</a:t>
            </a:r>
            <a:r>
              <a:rPr lang="en-US" sz="3250" dirty="0">
                <a:solidFill>
                  <a:srgbClr val="F6F6E9"/>
                </a:solidFill>
                <a:latin typeface="Glacial Indifference Bold"/>
              </a:rPr>
              <a:t> kami </a:t>
            </a:r>
            <a:r>
              <a:rPr lang="en-US" sz="3250" dirty="0" err="1">
                <a:solidFill>
                  <a:srgbClr val="F6F6E9"/>
                </a:solidFill>
                <a:latin typeface="Glacial Indifference Bold"/>
              </a:rPr>
              <a:t>lakukan</a:t>
            </a:r>
            <a:r>
              <a:rPr lang="en-US" sz="3250" dirty="0">
                <a:solidFill>
                  <a:srgbClr val="F6F6E9"/>
                </a:solidFill>
                <a:latin typeface="Glacial Indifference Bold"/>
              </a:rPr>
              <a:t> di 5 </a:t>
            </a:r>
            <a:r>
              <a:rPr lang="en-US" sz="3250" dirty="0" err="1">
                <a:solidFill>
                  <a:srgbClr val="F6F6E9"/>
                </a:solidFill>
                <a:latin typeface="Glacial Indifference Bold"/>
              </a:rPr>
              <a:t>titik</a:t>
            </a:r>
            <a:r>
              <a:rPr lang="en-US" sz="3250" dirty="0">
                <a:solidFill>
                  <a:srgbClr val="F6F6E9"/>
                </a:solidFill>
                <a:latin typeface="Glacial Indifference Bold"/>
              </a:rPr>
              <a:t> </a:t>
            </a:r>
            <a:r>
              <a:rPr lang="en-US" sz="3250" dirty="0" err="1">
                <a:solidFill>
                  <a:srgbClr val="F6F6E9"/>
                </a:solidFill>
                <a:latin typeface="Glacial Indifference Bold"/>
              </a:rPr>
              <a:t>berbeda</a:t>
            </a:r>
            <a:r>
              <a:rPr lang="en-US" sz="3250" dirty="0">
                <a:solidFill>
                  <a:srgbClr val="F6F6E9"/>
                </a:solidFill>
                <a:latin typeface="Glacial Indifference Bold"/>
              </a:rPr>
              <a:t> </a:t>
            </a:r>
            <a:r>
              <a:rPr lang="en-US" sz="3250" dirty="0" err="1">
                <a:solidFill>
                  <a:srgbClr val="F6F6E9"/>
                </a:solidFill>
                <a:latin typeface="Glacial Indifference Bold"/>
              </a:rPr>
              <a:t>yaitu</a:t>
            </a:r>
            <a:r>
              <a:rPr lang="en-US" sz="3250" dirty="0">
                <a:solidFill>
                  <a:srgbClr val="F6F6E9"/>
                </a:solidFill>
                <a:latin typeface="Glacial Indifference Bold"/>
              </a:rPr>
              <a:t> </a:t>
            </a:r>
            <a:r>
              <a:rPr lang="en-US" sz="3250" dirty="0" err="1">
                <a:solidFill>
                  <a:srgbClr val="F6F6E9"/>
                </a:solidFill>
                <a:latin typeface="Glacial Indifference Bold"/>
              </a:rPr>
              <a:t>dermaga</a:t>
            </a:r>
            <a:r>
              <a:rPr lang="en-US" sz="3250" dirty="0">
                <a:solidFill>
                  <a:srgbClr val="F6F6E9"/>
                </a:solidFill>
                <a:latin typeface="Glacial Indifference Bold"/>
              </a:rPr>
              <a:t>, </a:t>
            </a:r>
            <a:r>
              <a:rPr lang="en-US" sz="3250" dirty="0" err="1">
                <a:solidFill>
                  <a:srgbClr val="F6F6E9"/>
                </a:solidFill>
                <a:latin typeface="Glacial Indifference Bold"/>
              </a:rPr>
              <a:t>pemukiman</a:t>
            </a:r>
            <a:r>
              <a:rPr lang="en-US" sz="3250" dirty="0">
                <a:solidFill>
                  <a:srgbClr val="F6F6E9"/>
                </a:solidFill>
                <a:latin typeface="Glacial Indifference Bold"/>
              </a:rPr>
              <a:t>, </a:t>
            </a:r>
            <a:r>
              <a:rPr lang="en-US" sz="3250" dirty="0" err="1">
                <a:solidFill>
                  <a:srgbClr val="F6F6E9"/>
                </a:solidFill>
                <a:latin typeface="Glacial Indifference Bold"/>
              </a:rPr>
              <a:t>rekreasi</a:t>
            </a:r>
            <a:r>
              <a:rPr lang="en-US" sz="3250" dirty="0">
                <a:solidFill>
                  <a:srgbClr val="F6F6E9"/>
                </a:solidFill>
                <a:latin typeface="Glacial Indifference Bold"/>
              </a:rPr>
              <a:t>, </a:t>
            </a:r>
            <a:r>
              <a:rPr lang="en-US" sz="3250" dirty="0" err="1">
                <a:solidFill>
                  <a:srgbClr val="F6F6E9"/>
                </a:solidFill>
                <a:latin typeface="Glacial Indifference Bold"/>
              </a:rPr>
              <a:t>tambak</a:t>
            </a:r>
            <a:r>
              <a:rPr lang="en-US" sz="3250" dirty="0">
                <a:solidFill>
                  <a:srgbClr val="F6F6E9"/>
                </a:solidFill>
                <a:latin typeface="Glacial Indifference Bold"/>
              </a:rPr>
              <a:t> </a:t>
            </a:r>
            <a:r>
              <a:rPr lang="en-US" sz="3250" dirty="0" err="1">
                <a:solidFill>
                  <a:srgbClr val="F6F6E9"/>
                </a:solidFill>
                <a:latin typeface="Glacial Indifference Bold"/>
              </a:rPr>
              <a:t>dan</a:t>
            </a:r>
            <a:r>
              <a:rPr lang="en-US" sz="3250" dirty="0">
                <a:solidFill>
                  <a:srgbClr val="F6F6E9"/>
                </a:solidFill>
                <a:latin typeface="Glacial Indifference Bold"/>
              </a:rPr>
              <a:t> </a:t>
            </a:r>
            <a:r>
              <a:rPr lang="en-US" sz="3250" dirty="0" err="1">
                <a:solidFill>
                  <a:srgbClr val="F6F6E9"/>
                </a:solidFill>
                <a:latin typeface="Glacial Indifference Bold"/>
              </a:rPr>
              <a:t>muara</a:t>
            </a:r>
            <a:r>
              <a:rPr lang="en-US" sz="3250" dirty="0">
                <a:solidFill>
                  <a:srgbClr val="F6F6E9"/>
                </a:solidFill>
                <a:latin typeface="Glacial Indifference Bold"/>
              </a:rPr>
              <a:t>. </a:t>
            </a:r>
            <a:r>
              <a:rPr lang="en-US" sz="3250" dirty="0" err="1">
                <a:solidFill>
                  <a:srgbClr val="F6F6E9"/>
                </a:solidFill>
                <a:latin typeface="Glacial Indifference Bold"/>
              </a:rPr>
              <a:t>Telah</a:t>
            </a:r>
            <a:r>
              <a:rPr lang="en-US" sz="3250" dirty="0">
                <a:solidFill>
                  <a:srgbClr val="F6F6E9"/>
                </a:solidFill>
                <a:latin typeface="Glacial Indifference Bold"/>
              </a:rPr>
              <a:t> </a:t>
            </a:r>
            <a:r>
              <a:rPr lang="en-US" sz="3250" dirty="0" err="1">
                <a:solidFill>
                  <a:srgbClr val="F6F6E9"/>
                </a:solidFill>
                <a:latin typeface="Glacial Indifference Bold"/>
              </a:rPr>
              <a:t>didapatkan</a:t>
            </a:r>
            <a:r>
              <a:rPr lang="en-US" sz="3250" dirty="0">
                <a:solidFill>
                  <a:srgbClr val="F6F6E9"/>
                </a:solidFill>
                <a:latin typeface="Glacial Indifference Bold"/>
              </a:rPr>
              <a:t> </a:t>
            </a:r>
            <a:r>
              <a:rPr lang="en-US" sz="3250" dirty="0" err="1">
                <a:solidFill>
                  <a:srgbClr val="F6F6E9"/>
                </a:solidFill>
                <a:latin typeface="Glacial Indifference Bold"/>
              </a:rPr>
              <a:t>hasil</a:t>
            </a:r>
            <a:r>
              <a:rPr lang="en-US" sz="3250" dirty="0">
                <a:solidFill>
                  <a:srgbClr val="F6F6E9"/>
                </a:solidFill>
                <a:latin typeface="Glacial Indifference Bold"/>
              </a:rPr>
              <a:t> </a:t>
            </a:r>
            <a:r>
              <a:rPr lang="en-US" sz="3250" dirty="0" err="1">
                <a:solidFill>
                  <a:srgbClr val="F6F6E9"/>
                </a:solidFill>
                <a:latin typeface="Glacial Indifference Bold"/>
              </a:rPr>
              <a:t>seperti</a:t>
            </a:r>
            <a:r>
              <a:rPr lang="en-US" sz="3250" dirty="0">
                <a:solidFill>
                  <a:srgbClr val="F6F6E9"/>
                </a:solidFill>
                <a:latin typeface="Glacial Indifference Bold"/>
              </a:rPr>
              <a:t> yang da di </a:t>
            </a:r>
            <a:r>
              <a:rPr lang="en-US" sz="3250" dirty="0" err="1">
                <a:solidFill>
                  <a:srgbClr val="F6F6E9"/>
                </a:solidFill>
                <a:latin typeface="Glacial Indifference Bold"/>
              </a:rPr>
              <a:t>tabel</a:t>
            </a:r>
            <a:r>
              <a:rPr lang="en-US" sz="3250" dirty="0">
                <a:solidFill>
                  <a:srgbClr val="F6F6E9"/>
                </a:solidFill>
                <a:latin typeface="Glacial Indifference Bold"/>
              </a:rPr>
              <a:t> </a:t>
            </a:r>
            <a:r>
              <a:rPr lang="en-US" sz="3250" dirty="0" err="1">
                <a:solidFill>
                  <a:srgbClr val="F6F6E9"/>
                </a:solidFill>
                <a:latin typeface="Glacial Indifference Bold"/>
              </a:rPr>
              <a:t>diatas</a:t>
            </a:r>
            <a:r>
              <a:rPr lang="en-US" sz="3250" dirty="0">
                <a:solidFill>
                  <a:srgbClr val="F6F6E9"/>
                </a:solidFill>
                <a:latin typeface="Glacial Indifference Bold"/>
              </a:rPr>
              <a:t>. Dari </a:t>
            </a:r>
            <a:r>
              <a:rPr lang="en-US" sz="3250" dirty="0" err="1">
                <a:solidFill>
                  <a:srgbClr val="F6F6E9"/>
                </a:solidFill>
                <a:latin typeface="Glacial Indifference Bold"/>
              </a:rPr>
              <a:t>pembagian</a:t>
            </a:r>
            <a:r>
              <a:rPr lang="en-US" sz="3250" dirty="0">
                <a:solidFill>
                  <a:srgbClr val="F6F6E9"/>
                </a:solidFill>
                <a:latin typeface="Glacial Indifference Bold"/>
              </a:rPr>
              <a:t> </a:t>
            </a:r>
            <a:r>
              <a:rPr lang="en-US" sz="3250" dirty="0" err="1">
                <a:solidFill>
                  <a:srgbClr val="F6F6E9"/>
                </a:solidFill>
                <a:latin typeface="Glacial Indifference Bold"/>
              </a:rPr>
              <a:t>titik</a:t>
            </a:r>
            <a:r>
              <a:rPr lang="en-US" sz="3250" dirty="0">
                <a:solidFill>
                  <a:srgbClr val="F6F6E9"/>
                </a:solidFill>
                <a:latin typeface="Glacial Indifference Bold"/>
              </a:rPr>
              <a:t> </a:t>
            </a:r>
            <a:r>
              <a:rPr lang="en-US" sz="3250" dirty="0" err="1">
                <a:solidFill>
                  <a:srgbClr val="F6F6E9"/>
                </a:solidFill>
                <a:latin typeface="Glacial Indifference Bold"/>
              </a:rPr>
              <a:t>lokasi</a:t>
            </a:r>
            <a:r>
              <a:rPr lang="en-US" sz="3250" dirty="0">
                <a:solidFill>
                  <a:srgbClr val="F6F6E9"/>
                </a:solidFill>
                <a:latin typeface="Glacial Indifference Bold"/>
              </a:rPr>
              <a:t> </a:t>
            </a:r>
            <a:r>
              <a:rPr lang="en-US" sz="3250" dirty="0" err="1">
                <a:solidFill>
                  <a:srgbClr val="F6F6E9"/>
                </a:solidFill>
                <a:latin typeface="Glacial Indifference Bold"/>
              </a:rPr>
              <a:t>dan</a:t>
            </a:r>
            <a:r>
              <a:rPr lang="en-US" sz="3250" dirty="0">
                <a:solidFill>
                  <a:srgbClr val="F6F6E9"/>
                </a:solidFill>
                <a:latin typeface="Glacial Indifference Bold"/>
              </a:rPr>
              <a:t> </a:t>
            </a:r>
            <a:r>
              <a:rPr lang="en-US" sz="3250" dirty="0" err="1">
                <a:solidFill>
                  <a:srgbClr val="F6F6E9"/>
                </a:solidFill>
                <a:latin typeface="Glacial Indifference Bold"/>
              </a:rPr>
              <a:t>pada</a:t>
            </a:r>
            <a:r>
              <a:rPr lang="en-US" sz="3250" dirty="0">
                <a:solidFill>
                  <a:srgbClr val="F6F6E9"/>
                </a:solidFill>
                <a:latin typeface="Glacial Indifference Bold"/>
              </a:rPr>
              <a:t> </a:t>
            </a:r>
            <a:r>
              <a:rPr lang="en-US" sz="3250" dirty="0" err="1">
                <a:solidFill>
                  <a:srgbClr val="F6F6E9"/>
                </a:solidFill>
                <a:latin typeface="Glacial Indifference Bold"/>
              </a:rPr>
              <a:t>setiap</a:t>
            </a:r>
            <a:r>
              <a:rPr lang="en-US" sz="3250" dirty="0">
                <a:solidFill>
                  <a:srgbClr val="F6F6E9"/>
                </a:solidFill>
                <a:latin typeface="Glacial Indifference Bold"/>
              </a:rPr>
              <a:t> </a:t>
            </a:r>
            <a:r>
              <a:rPr lang="en-US" sz="3250" dirty="0" err="1">
                <a:solidFill>
                  <a:srgbClr val="F6F6E9"/>
                </a:solidFill>
                <a:latin typeface="Glacial Indifference Bold"/>
              </a:rPr>
              <a:t>kelompok</a:t>
            </a:r>
            <a:r>
              <a:rPr lang="en-US" sz="3250" dirty="0">
                <a:solidFill>
                  <a:srgbClr val="F6F6E9"/>
                </a:solidFill>
                <a:latin typeface="Glacial Indifference Bold"/>
              </a:rPr>
              <a:t> di </a:t>
            </a:r>
            <a:r>
              <a:rPr lang="en-US" sz="3250" dirty="0" err="1">
                <a:solidFill>
                  <a:srgbClr val="F6F6E9"/>
                </a:solidFill>
                <a:latin typeface="Glacial Indifference Bold"/>
              </a:rPr>
              <a:t>setiap</a:t>
            </a:r>
            <a:r>
              <a:rPr lang="en-US" sz="3250" dirty="0">
                <a:solidFill>
                  <a:srgbClr val="F6F6E9"/>
                </a:solidFill>
                <a:latin typeface="Glacial Indifference Bold"/>
              </a:rPr>
              <a:t> </a:t>
            </a:r>
            <a:r>
              <a:rPr lang="en-US" sz="3250" dirty="0" err="1">
                <a:solidFill>
                  <a:srgbClr val="F6F6E9"/>
                </a:solidFill>
                <a:latin typeface="Glacial Indifference Bold"/>
              </a:rPr>
              <a:t>titik</a:t>
            </a:r>
            <a:r>
              <a:rPr lang="en-US" sz="3250" dirty="0">
                <a:solidFill>
                  <a:srgbClr val="F6F6E9"/>
                </a:solidFill>
                <a:latin typeface="Glacial Indifference Bold"/>
              </a:rPr>
              <a:t> yang </a:t>
            </a:r>
            <a:r>
              <a:rPr lang="en-US" sz="3250" dirty="0" err="1">
                <a:solidFill>
                  <a:srgbClr val="F6F6E9"/>
                </a:solidFill>
                <a:latin typeface="Glacial Indifference Bold"/>
              </a:rPr>
              <a:t>telah</a:t>
            </a:r>
            <a:r>
              <a:rPr lang="en-US" sz="3250" dirty="0">
                <a:solidFill>
                  <a:srgbClr val="F6F6E9"/>
                </a:solidFill>
                <a:latin typeface="Glacial Indifference Bold"/>
              </a:rPr>
              <a:t> </a:t>
            </a:r>
            <a:r>
              <a:rPr lang="en-US" sz="3250" dirty="0" err="1">
                <a:solidFill>
                  <a:srgbClr val="F6F6E9"/>
                </a:solidFill>
                <a:latin typeface="Glacial Indifference Bold"/>
              </a:rPr>
              <a:t>dibagikan</a:t>
            </a:r>
            <a:r>
              <a:rPr lang="en-US" sz="3250" dirty="0">
                <a:solidFill>
                  <a:srgbClr val="F6F6E9"/>
                </a:solidFill>
                <a:latin typeface="Glacial Indifference Bold"/>
              </a:rPr>
              <a:t> </a:t>
            </a:r>
            <a:r>
              <a:rPr lang="en-US" sz="3250" dirty="0" err="1">
                <a:solidFill>
                  <a:srgbClr val="F6F6E9"/>
                </a:solidFill>
                <a:latin typeface="Glacial Indifference Bold"/>
              </a:rPr>
              <a:t>didapatkan</a:t>
            </a:r>
            <a:r>
              <a:rPr lang="en-US" sz="3250" dirty="0">
                <a:solidFill>
                  <a:srgbClr val="F6F6E9"/>
                </a:solidFill>
                <a:latin typeface="Glacial Indifference Bold"/>
              </a:rPr>
              <a:t> </a:t>
            </a:r>
            <a:r>
              <a:rPr lang="en-US" sz="3250" dirty="0" err="1">
                <a:solidFill>
                  <a:srgbClr val="F6F6E9"/>
                </a:solidFill>
                <a:latin typeface="Glacial Indifference Bold"/>
              </a:rPr>
              <a:t>hasil</a:t>
            </a:r>
            <a:r>
              <a:rPr lang="en-US" sz="3250" dirty="0">
                <a:solidFill>
                  <a:srgbClr val="F6F6E9"/>
                </a:solidFill>
                <a:latin typeface="Glacial Indifference Bold"/>
              </a:rPr>
              <a:t> yang </a:t>
            </a:r>
            <a:r>
              <a:rPr lang="en-US" sz="3250" dirty="0" err="1">
                <a:solidFill>
                  <a:srgbClr val="F6F6E9"/>
                </a:solidFill>
                <a:latin typeface="Glacial Indifference Bold"/>
              </a:rPr>
              <a:t>berbeda-beda</a:t>
            </a:r>
            <a:r>
              <a:rPr lang="en-US" sz="3250" dirty="0">
                <a:solidFill>
                  <a:srgbClr val="F6F6E9"/>
                </a:solidFill>
                <a:latin typeface="Glacial Indifference Bold"/>
              </a:rPr>
              <a:t>. </a:t>
            </a:r>
            <a:r>
              <a:rPr lang="en-US" sz="3250" dirty="0" err="1">
                <a:solidFill>
                  <a:srgbClr val="F6F6E9"/>
                </a:solidFill>
                <a:latin typeface="Glacial Indifference Bold"/>
              </a:rPr>
              <a:t>Pada</a:t>
            </a:r>
            <a:r>
              <a:rPr lang="en-US" sz="3250" dirty="0">
                <a:solidFill>
                  <a:srgbClr val="F6F6E9"/>
                </a:solidFill>
                <a:latin typeface="Glacial Indifference Bold"/>
              </a:rPr>
              <a:t> </a:t>
            </a:r>
            <a:r>
              <a:rPr lang="en-US" sz="3250" dirty="0" err="1">
                <a:solidFill>
                  <a:srgbClr val="F6F6E9"/>
                </a:solidFill>
                <a:latin typeface="Glacial Indifference Bold"/>
              </a:rPr>
              <a:t>Jumlah</a:t>
            </a:r>
            <a:r>
              <a:rPr lang="en-US" sz="3250" dirty="0">
                <a:solidFill>
                  <a:srgbClr val="F6F6E9"/>
                </a:solidFill>
                <a:latin typeface="Glacial Indifference Bold"/>
              </a:rPr>
              <a:t> </a:t>
            </a:r>
            <a:r>
              <a:rPr lang="en-US" sz="3250" dirty="0" err="1">
                <a:solidFill>
                  <a:srgbClr val="F6F6E9"/>
                </a:solidFill>
                <a:latin typeface="Glacial Indifference Bold"/>
              </a:rPr>
              <a:t>spesies</a:t>
            </a:r>
            <a:r>
              <a:rPr lang="en-US" sz="3250" dirty="0">
                <a:solidFill>
                  <a:srgbClr val="F6F6E9"/>
                </a:solidFill>
                <a:latin typeface="Glacial Indifference Bold"/>
              </a:rPr>
              <a:t> </a:t>
            </a:r>
            <a:r>
              <a:rPr lang="en-US" sz="3250" dirty="0" err="1">
                <a:solidFill>
                  <a:srgbClr val="F6F6E9"/>
                </a:solidFill>
                <a:latin typeface="Glacial Indifference Bold"/>
              </a:rPr>
              <a:t>makrozoobentos</a:t>
            </a:r>
            <a:r>
              <a:rPr lang="en-US" sz="3250" dirty="0">
                <a:solidFill>
                  <a:srgbClr val="F6F6E9"/>
                </a:solidFill>
                <a:latin typeface="Glacial Indifference Bold"/>
              </a:rPr>
              <a:t> yang </a:t>
            </a:r>
            <a:r>
              <a:rPr lang="en-US" sz="3250" dirty="0" err="1">
                <a:solidFill>
                  <a:srgbClr val="F6F6E9"/>
                </a:solidFill>
                <a:latin typeface="Glacial Indifference Bold"/>
              </a:rPr>
              <a:t>ditemukan</a:t>
            </a:r>
            <a:r>
              <a:rPr lang="en-US" sz="3250" dirty="0">
                <a:solidFill>
                  <a:srgbClr val="F6F6E9"/>
                </a:solidFill>
                <a:latin typeface="Glacial Indifference Bold"/>
              </a:rPr>
              <a:t> </a:t>
            </a:r>
            <a:r>
              <a:rPr lang="en-US" sz="3250" dirty="0" err="1">
                <a:solidFill>
                  <a:srgbClr val="F6F6E9"/>
                </a:solidFill>
                <a:latin typeface="Glacial Indifference Bold"/>
              </a:rPr>
              <a:t>pada</a:t>
            </a:r>
            <a:r>
              <a:rPr lang="en-US" sz="3250" dirty="0">
                <a:solidFill>
                  <a:srgbClr val="F6F6E9"/>
                </a:solidFill>
                <a:latin typeface="Glacial Indifference Bold"/>
              </a:rPr>
              <a:t> </a:t>
            </a:r>
            <a:r>
              <a:rPr lang="en-US" sz="3250" dirty="0" err="1">
                <a:solidFill>
                  <a:srgbClr val="F6F6E9"/>
                </a:solidFill>
                <a:latin typeface="Glacial Indifference Bold"/>
              </a:rPr>
              <a:t>setiap</a:t>
            </a:r>
            <a:r>
              <a:rPr lang="en-US" sz="3250" dirty="0">
                <a:solidFill>
                  <a:srgbClr val="F6F6E9"/>
                </a:solidFill>
                <a:latin typeface="Glacial Indifference Bold"/>
              </a:rPr>
              <a:t> </a:t>
            </a:r>
            <a:r>
              <a:rPr lang="en-US" sz="3250" dirty="0" err="1">
                <a:solidFill>
                  <a:srgbClr val="F6F6E9"/>
                </a:solidFill>
                <a:latin typeface="Glacial Indifference Bold"/>
              </a:rPr>
              <a:t>stasiun</a:t>
            </a:r>
            <a:r>
              <a:rPr lang="en-US" sz="3250" dirty="0">
                <a:solidFill>
                  <a:srgbClr val="F6F6E9"/>
                </a:solidFill>
                <a:latin typeface="Glacial Indifference Bold"/>
              </a:rPr>
              <a:t> </a:t>
            </a:r>
            <a:r>
              <a:rPr lang="en-US" sz="3250" dirty="0" err="1">
                <a:solidFill>
                  <a:srgbClr val="F6F6E9"/>
                </a:solidFill>
                <a:latin typeface="Glacial Indifference Bold"/>
              </a:rPr>
              <a:t>penelitian</a:t>
            </a:r>
            <a:r>
              <a:rPr lang="en-US" sz="3250" dirty="0">
                <a:solidFill>
                  <a:srgbClr val="F6F6E9"/>
                </a:solidFill>
                <a:latin typeface="Glacial Indifference Bold"/>
              </a:rPr>
              <a:t> </a:t>
            </a:r>
            <a:r>
              <a:rPr lang="en-US" sz="3250" dirty="0" err="1">
                <a:solidFill>
                  <a:srgbClr val="F6F6E9"/>
                </a:solidFill>
                <a:latin typeface="Glacial Indifference Bold"/>
              </a:rPr>
              <a:t>yaitu</a:t>
            </a:r>
            <a:r>
              <a:rPr lang="en-US" sz="3250" dirty="0">
                <a:solidFill>
                  <a:srgbClr val="F6F6E9"/>
                </a:solidFill>
                <a:latin typeface="Glacial Indifference Bold"/>
              </a:rPr>
              <a:t> </a:t>
            </a:r>
            <a:r>
              <a:rPr lang="en-US" sz="3250" dirty="0" err="1">
                <a:solidFill>
                  <a:srgbClr val="F6F6E9"/>
                </a:solidFill>
                <a:latin typeface="Glacial Indifference Bold"/>
              </a:rPr>
              <a:t>terdiri</a:t>
            </a:r>
            <a:r>
              <a:rPr lang="en-US" sz="3250" dirty="0">
                <a:solidFill>
                  <a:srgbClr val="F6F6E9"/>
                </a:solidFill>
                <a:latin typeface="Glacial Indifference Bold"/>
              </a:rPr>
              <a:t> </a:t>
            </a:r>
            <a:r>
              <a:rPr lang="en-US" sz="3250" dirty="0" err="1">
                <a:solidFill>
                  <a:srgbClr val="F6F6E9"/>
                </a:solidFill>
                <a:latin typeface="Glacial Indifference Bold"/>
              </a:rPr>
              <a:t>atas</a:t>
            </a:r>
            <a:r>
              <a:rPr lang="en-US" sz="3250" dirty="0">
                <a:solidFill>
                  <a:srgbClr val="F6F6E9"/>
                </a:solidFill>
                <a:latin typeface="Glacial Indifference Bold"/>
              </a:rPr>
              <a:t> </a:t>
            </a:r>
            <a:r>
              <a:rPr lang="en-US" sz="3250" dirty="0" err="1">
                <a:solidFill>
                  <a:srgbClr val="F6F6E9"/>
                </a:solidFill>
                <a:latin typeface="Glacial Indifference Bold"/>
              </a:rPr>
              <a:t>kelompok</a:t>
            </a:r>
            <a:r>
              <a:rPr lang="en-US" sz="3250" dirty="0">
                <a:solidFill>
                  <a:srgbClr val="F6F6E9"/>
                </a:solidFill>
                <a:latin typeface="Glacial Indifference Bold"/>
              </a:rPr>
              <a:t> 1 </a:t>
            </a:r>
            <a:r>
              <a:rPr lang="en-US" sz="3250" dirty="0" err="1">
                <a:solidFill>
                  <a:srgbClr val="F6F6E9"/>
                </a:solidFill>
                <a:latin typeface="Glacial Indifference Bold"/>
              </a:rPr>
              <a:t>yaitu</a:t>
            </a:r>
            <a:r>
              <a:rPr lang="en-US" sz="3250" dirty="0">
                <a:solidFill>
                  <a:srgbClr val="F6F6E9"/>
                </a:solidFill>
                <a:latin typeface="Glacial Indifference Bold"/>
              </a:rPr>
              <a:t> </a:t>
            </a:r>
            <a:r>
              <a:rPr lang="en-US" sz="3250" dirty="0" err="1">
                <a:solidFill>
                  <a:srgbClr val="F6F6E9"/>
                </a:solidFill>
                <a:latin typeface="Glacial Indifference Bold"/>
              </a:rPr>
              <a:t>stasiun</a:t>
            </a:r>
            <a:r>
              <a:rPr lang="en-US" sz="3250" dirty="0">
                <a:solidFill>
                  <a:srgbClr val="F6F6E9"/>
                </a:solidFill>
                <a:latin typeface="Glacial Indifference Bold"/>
              </a:rPr>
              <a:t> 1 </a:t>
            </a:r>
            <a:r>
              <a:rPr lang="en-US" sz="3250" dirty="0" err="1">
                <a:solidFill>
                  <a:srgbClr val="F6F6E9"/>
                </a:solidFill>
                <a:latin typeface="Glacial Indifference Bold"/>
              </a:rPr>
              <a:t>ditemukan</a:t>
            </a:r>
            <a:r>
              <a:rPr lang="en-US" sz="3250" dirty="0">
                <a:solidFill>
                  <a:srgbClr val="F6F6E9"/>
                </a:solidFill>
                <a:latin typeface="Glacial Indifference Bold"/>
              </a:rPr>
              <a:t> 8 </a:t>
            </a:r>
            <a:r>
              <a:rPr lang="en-US" sz="3250" dirty="0" err="1">
                <a:solidFill>
                  <a:srgbClr val="F6F6E9"/>
                </a:solidFill>
                <a:latin typeface="Glacial Indifference Bold"/>
              </a:rPr>
              <a:t>spesies</a:t>
            </a:r>
            <a:r>
              <a:rPr lang="en-US" sz="3250" dirty="0">
                <a:solidFill>
                  <a:srgbClr val="F6F6E9"/>
                </a:solidFill>
                <a:latin typeface="Glacial Indifference Bold"/>
              </a:rPr>
              <a:t> </a:t>
            </a:r>
            <a:r>
              <a:rPr lang="en-US" sz="3250" dirty="0" err="1">
                <a:solidFill>
                  <a:srgbClr val="F6F6E9"/>
                </a:solidFill>
                <a:latin typeface="Glacial Indifference Bold"/>
              </a:rPr>
              <a:t>dari</a:t>
            </a:r>
            <a:r>
              <a:rPr lang="en-US" sz="3250" dirty="0">
                <a:solidFill>
                  <a:srgbClr val="F6F6E9"/>
                </a:solidFill>
                <a:latin typeface="Glacial Indifference Bold"/>
              </a:rPr>
              <a:t> 5 </a:t>
            </a:r>
            <a:r>
              <a:rPr lang="en-US" sz="3250" dirty="0" err="1">
                <a:solidFill>
                  <a:srgbClr val="F6F6E9"/>
                </a:solidFill>
                <a:latin typeface="Glacial Indifference Bold"/>
              </a:rPr>
              <a:t>famili</a:t>
            </a:r>
            <a:r>
              <a:rPr lang="en-US" sz="3250" dirty="0">
                <a:solidFill>
                  <a:srgbClr val="F6F6E9"/>
                </a:solidFill>
                <a:latin typeface="Glacial Indifference Bold"/>
              </a:rPr>
              <a:t>, </a:t>
            </a:r>
            <a:r>
              <a:rPr lang="en-US" sz="3250" dirty="0" err="1">
                <a:solidFill>
                  <a:srgbClr val="F6F6E9"/>
                </a:solidFill>
                <a:latin typeface="Glacial Indifference Bold"/>
              </a:rPr>
              <a:t>kelompok</a:t>
            </a:r>
            <a:r>
              <a:rPr lang="en-US" sz="3250" dirty="0">
                <a:solidFill>
                  <a:srgbClr val="F6F6E9"/>
                </a:solidFill>
                <a:latin typeface="Glacial Indifference Bold"/>
              </a:rPr>
              <a:t> 2 </a:t>
            </a:r>
            <a:r>
              <a:rPr lang="en-US" sz="3250" dirty="0" err="1">
                <a:solidFill>
                  <a:srgbClr val="F6F6E9"/>
                </a:solidFill>
                <a:latin typeface="Glacial Indifference Bold"/>
              </a:rPr>
              <a:t>yaitu</a:t>
            </a:r>
            <a:r>
              <a:rPr lang="en-US" sz="3250" dirty="0">
                <a:solidFill>
                  <a:srgbClr val="F6F6E9"/>
                </a:solidFill>
                <a:latin typeface="Glacial Indifference Bold"/>
              </a:rPr>
              <a:t> </a:t>
            </a:r>
            <a:r>
              <a:rPr lang="en-US" sz="3250" dirty="0" err="1">
                <a:solidFill>
                  <a:srgbClr val="F6F6E9"/>
                </a:solidFill>
                <a:latin typeface="Glacial Indifference Bold"/>
              </a:rPr>
              <a:t>pada</a:t>
            </a:r>
            <a:r>
              <a:rPr lang="en-US" sz="3250" dirty="0">
                <a:solidFill>
                  <a:srgbClr val="F6F6E9"/>
                </a:solidFill>
                <a:latin typeface="Glacial Indifference Bold"/>
              </a:rPr>
              <a:t> </a:t>
            </a:r>
            <a:r>
              <a:rPr lang="en-US" sz="3250" dirty="0" err="1">
                <a:solidFill>
                  <a:srgbClr val="F6F6E9"/>
                </a:solidFill>
                <a:latin typeface="Glacial Indifference Bold"/>
              </a:rPr>
              <a:t>stasiun</a:t>
            </a:r>
            <a:r>
              <a:rPr lang="en-US" sz="3250" dirty="0">
                <a:solidFill>
                  <a:srgbClr val="F6F6E9"/>
                </a:solidFill>
                <a:latin typeface="Glacial Indifference Bold"/>
              </a:rPr>
              <a:t> 2 </a:t>
            </a:r>
            <a:r>
              <a:rPr lang="en-US" sz="3250" dirty="0" err="1">
                <a:solidFill>
                  <a:srgbClr val="F6F6E9"/>
                </a:solidFill>
                <a:latin typeface="Glacial Indifference Bold"/>
              </a:rPr>
              <a:t>ditemukan</a:t>
            </a:r>
            <a:r>
              <a:rPr lang="en-US" sz="3250" dirty="0">
                <a:solidFill>
                  <a:srgbClr val="F6F6E9"/>
                </a:solidFill>
                <a:latin typeface="Glacial Indifference Bold"/>
              </a:rPr>
              <a:t> 9 </a:t>
            </a:r>
            <a:r>
              <a:rPr lang="en-US" sz="3250" dirty="0" err="1">
                <a:solidFill>
                  <a:srgbClr val="F6F6E9"/>
                </a:solidFill>
                <a:latin typeface="Glacial Indifference Bold"/>
              </a:rPr>
              <a:t>spesies</a:t>
            </a:r>
            <a:r>
              <a:rPr lang="en-US" sz="3250" dirty="0">
                <a:solidFill>
                  <a:srgbClr val="F6F6E9"/>
                </a:solidFill>
                <a:latin typeface="Glacial Indifference Bold"/>
              </a:rPr>
              <a:t> </a:t>
            </a:r>
            <a:r>
              <a:rPr lang="en-US" sz="3250" dirty="0" err="1">
                <a:solidFill>
                  <a:srgbClr val="F6F6E9"/>
                </a:solidFill>
                <a:latin typeface="Glacial Indifference Bold"/>
              </a:rPr>
              <a:t>dari</a:t>
            </a:r>
            <a:r>
              <a:rPr lang="en-US" sz="3250" dirty="0">
                <a:solidFill>
                  <a:srgbClr val="F6F6E9"/>
                </a:solidFill>
                <a:latin typeface="Glacial Indifference Bold"/>
              </a:rPr>
              <a:t> 7 </a:t>
            </a:r>
            <a:r>
              <a:rPr lang="en-US" sz="3250" dirty="0" err="1">
                <a:solidFill>
                  <a:srgbClr val="F6F6E9"/>
                </a:solidFill>
                <a:latin typeface="Glacial Indifference Bold"/>
              </a:rPr>
              <a:t>famili</a:t>
            </a:r>
            <a:r>
              <a:rPr lang="en-US" sz="3250" dirty="0">
                <a:solidFill>
                  <a:srgbClr val="F6F6E9"/>
                </a:solidFill>
                <a:latin typeface="Glacial Indifference Bold"/>
              </a:rPr>
              <a:t>, </a:t>
            </a:r>
            <a:r>
              <a:rPr lang="en-US" sz="3250" dirty="0" err="1">
                <a:solidFill>
                  <a:srgbClr val="F6F6E9"/>
                </a:solidFill>
                <a:latin typeface="Glacial Indifference Bold"/>
              </a:rPr>
              <a:t>pada</a:t>
            </a:r>
            <a:r>
              <a:rPr lang="en-US" sz="3250" dirty="0">
                <a:solidFill>
                  <a:srgbClr val="F6F6E9"/>
                </a:solidFill>
                <a:latin typeface="Glacial Indifference Bold"/>
              </a:rPr>
              <a:t> </a:t>
            </a:r>
            <a:r>
              <a:rPr lang="en-US" sz="3250" dirty="0" err="1">
                <a:solidFill>
                  <a:srgbClr val="F6F6E9"/>
                </a:solidFill>
                <a:latin typeface="Glacial Indifference Bold"/>
              </a:rPr>
              <a:t>kelompok</a:t>
            </a:r>
            <a:r>
              <a:rPr lang="en-US" sz="3250" dirty="0">
                <a:solidFill>
                  <a:srgbClr val="F6F6E9"/>
                </a:solidFill>
                <a:latin typeface="Glacial Indifference Bold"/>
              </a:rPr>
              <a:t> 3 </a:t>
            </a:r>
            <a:r>
              <a:rPr lang="en-US" sz="3250" dirty="0" err="1">
                <a:solidFill>
                  <a:srgbClr val="F6F6E9"/>
                </a:solidFill>
                <a:latin typeface="Glacial Indifference Bold"/>
              </a:rPr>
              <a:t>atau</a:t>
            </a:r>
            <a:r>
              <a:rPr lang="en-US" sz="3250" dirty="0">
                <a:solidFill>
                  <a:srgbClr val="F6F6E9"/>
                </a:solidFill>
                <a:latin typeface="Glacial Indifference Bold"/>
              </a:rPr>
              <a:t> </a:t>
            </a:r>
            <a:r>
              <a:rPr lang="en-US" sz="3250" dirty="0" err="1">
                <a:solidFill>
                  <a:srgbClr val="F6F6E9"/>
                </a:solidFill>
                <a:latin typeface="Glacial Indifference Bold"/>
              </a:rPr>
              <a:t>stasiun</a:t>
            </a:r>
            <a:r>
              <a:rPr lang="en-US" sz="3250" dirty="0">
                <a:solidFill>
                  <a:srgbClr val="F6F6E9"/>
                </a:solidFill>
                <a:latin typeface="Glacial Indifference Bold"/>
              </a:rPr>
              <a:t> 3 </a:t>
            </a:r>
            <a:r>
              <a:rPr lang="en-US" sz="3250" dirty="0" err="1">
                <a:solidFill>
                  <a:srgbClr val="F6F6E9"/>
                </a:solidFill>
                <a:latin typeface="Glacial Indifference Bold"/>
              </a:rPr>
              <a:t>ditemukan</a:t>
            </a:r>
            <a:r>
              <a:rPr lang="en-US" sz="3250" dirty="0">
                <a:solidFill>
                  <a:srgbClr val="F6F6E9"/>
                </a:solidFill>
                <a:latin typeface="Glacial Indifference Bold"/>
              </a:rPr>
              <a:t> 8 </a:t>
            </a:r>
            <a:r>
              <a:rPr lang="en-US" sz="3250" dirty="0" err="1">
                <a:solidFill>
                  <a:srgbClr val="F6F6E9"/>
                </a:solidFill>
                <a:latin typeface="Glacial Indifference Bold"/>
              </a:rPr>
              <a:t>spesies</a:t>
            </a:r>
            <a:r>
              <a:rPr lang="en-US" sz="3250" dirty="0">
                <a:solidFill>
                  <a:srgbClr val="F6F6E9"/>
                </a:solidFill>
                <a:latin typeface="Glacial Indifference Bold"/>
              </a:rPr>
              <a:t> </a:t>
            </a:r>
            <a:r>
              <a:rPr lang="en-US" sz="3250" dirty="0" err="1">
                <a:solidFill>
                  <a:srgbClr val="F6F6E9"/>
                </a:solidFill>
                <a:latin typeface="Glacial Indifference Bold"/>
              </a:rPr>
              <a:t>dari</a:t>
            </a:r>
            <a:r>
              <a:rPr lang="en-US" sz="3250" dirty="0">
                <a:solidFill>
                  <a:srgbClr val="F6F6E9"/>
                </a:solidFill>
                <a:latin typeface="Glacial Indifference Bold"/>
              </a:rPr>
              <a:t> 4 </a:t>
            </a:r>
            <a:r>
              <a:rPr lang="en-US" sz="3250" dirty="0" err="1">
                <a:solidFill>
                  <a:srgbClr val="F6F6E9"/>
                </a:solidFill>
                <a:latin typeface="Glacial Indifference Bold"/>
              </a:rPr>
              <a:t>famili</a:t>
            </a:r>
            <a:r>
              <a:rPr lang="en-US" sz="3250" dirty="0">
                <a:solidFill>
                  <a:srgbClr val="F6F6E9"/>
                </a:solidFill>
                <a:latin typeface="Glacial Indifference Bold"/>
              </a:rPr>
              <a:t>, </a:t>
            </a:r>
            <a:r>
              <a:rPr lang="en-US" sz="3250" dirty="0" err="1">
                <a:solidFill>
                  <a:srgbClr val="F6F6E9"/>
                </a:solidFill>
                <a:latin typeface="Glacial Indifference Bold"/>
              </a:rPr>
              <a:t>kelompok</a:t>
            </a:r>
            <a:r>
              <a:rPr lang="en-US" sz="3250" dirty="0">
                <a:solidFill>
                  <a:srgbClr val="F6F6E9"/>
                </a:solidFill>
                <a:latin typeface="Glacial Indifference Bold"/>
              </a:rPr>
              <a:t> 4 </a:t>
            </a:r>
            <a:r>
              <a:rPr lang="en-US" sz="3250" dirty="0" err="1">
                <a:solidFill>
                  <a:srgbClr val="F6F6E9"/>
                </a:solidFill>
                <a:latin typeface="Glacial Indifference Bold"/>
              </a:rPr>
              <a:t>atau</a:t>
            </a:r>
            <a:r>
              <a:rPr lang="en-US" sz="3250" dirty="0">
                <a:solidFill>
                  <a:srgbClr val="F6F6E9"/>
                </a:solidFill>
                <a:latin typeface="Glacial Indifference Bold"/>
              </a:rPr>
              <a:t> </a:t>
            </a:r>
            <a:r>
              <a:rPr lang="en-US" sz="3250" dirty="0" err="1">
                <a:solidFill>
                  <a:srgbClr val="F6F6E9"/>
                </a:solidFill>
                <a:latin typeface="Glacial Indifference Bold"/>
              </a:rPr>
              <a:t>stasiun</a:t>
            </a:r>
            <a:r>
              <a:rPr lang="en-US" sz="3250" dirty="0">
                <a:solidFill>
                  <a:srgbClr val="F6F6E9"/>
                </a:solidFill>
                <a:latin typeface="Glacial Indifference Bold"/>
              </a:rPr>
              <a:t> 4 </a:t>
            </a:r>
            <a:r>
              <a:rPr lang="en-US" sz="3250" dirty="0" err="1">
                <a:solidFill>
                  <a:srgbClr val="F6F6E9"/>
                </a:solidFill>
                <a:latin typeface="Glacial Indifference Bold"/>
              </a:rPr>
              <a:t>ditemukan</a:t>
            </a:r>
            <a:r>
              <a:rPr lang="en-US" sz="3250" dirty="0">
                <a:solidFill>
                  <a:srgbClr val="F6F6E9"/>
                </a:solidFill>
                <a:latin typeface="Glacial Indifference Bold"/>
              </a:rPr>
              <a:t> 5 </a:t>
            </a:r>
            <a:r>
              <a:rPr lang="en-US" sz="3250" dirty="0" err="1">
                <a:solidFill>
                  <a:srgbClr val="F6F6E9"/>
                </a:solidFill>
                <a:latin typeface="Glacial Indifference Bold"/>
              </a:rPr>
              <a:t>spesies</a:t>
            </a:r>
            <a:r>
              <a:rPr lang="en-US" sz="3250" dirty="0">
                <a:solidFill>
                  <a:srgbClr val="F6F6E9"/>
                </a:solidFill>
                <a:latin typeface="Glacial Indifference Bold"/>
              </a:rPr>
              <a:t> </a:t>
            </a:r>
            <a:r>
              <a:rPr lang="en-US" sz="3250" dirty="0" err="1">
                <a:solidFill>
                  <a:srgbClr val="F6F6E9"/>
                </a:solidFill>
                <a:latin typeface="Glacial Indifference Bold"/>
              </a:rPr>
              <a:t>dari</a:t>
            </a:r>
            <a:r>
              <a:rPr lang="en-US" sz="3250" dirty="0">
                <a:solidFill>
                  <a:srgbClr val="F6F6E9"/>
                </a:solidFill>
                <a:latin typeface="Glacial Indifference Bold"/>
              </a:rPr>
              <a:t> 5 </a:t>
            </a:r>
            <a:r>
              <a:rPr lang="en-US" sz="3250" dirty="0" err="1">
                <a:solidFill>
                  <a:srgbClr val="F6F6E9"/>
                </a:solidFill>
                <a:latin typeface="Glacial Indifference Bold"/>
              </a:rPr>
              <a:t>famili</a:t>
            </a:r>
            <a:r>
              <a:rPr lang="en-US" sz="3250" dirty="0">
                <a:solidFill>
                  <a:srgbClr val="F6F6E9"/>
                </a:solidFill>
                <a:latin typeface="Glacial Indifference Bold"/>
              </a:rPr>
              <a:t> </a:t>
            </a:r>
            <a:r>
              <a:rPr lang="en-US" sz="3250" dirty="0" err="1">
                <a:solidFill>
                  <a:srgbClr val="F6F6E9"/>
                </a:solidFill>
                <a:latin typeface="Glacial Indifference Bold"/>
              </a:rPr>
              <a:t>dan</a:t>
            </a:r>
            <a:r>
              <a:rPr lang="en-US" sz="3250" dirty="0">
                <a:solidFill>
                  <a:srgbClr val="F6F6E9"/>
                </a:solidFill>
                <a:latin typeface="Glacial Indifference Bold"/>
              </a:rPr>
              <a:t> </a:t>
            </a:r>
            <a:r>
              <a:rPr lang="en-US" sz="3250" dirty="0" err="1">
                <a:solidFill>
                  <a:srgbClr val="F6F6E9"/>
                </a:solidFill>
                <a:latin typeface="Glacial Indifference Bold"/>
              </a:rPr>
              <a:t>kelompok</a:t>
            </a:r>
            <a:r>
              <a:rPr lang="en-US" sz="3250" dirty="0">
                <a:solidFill>
                  <a:srgbClr val="F6F6E9"/>
                </a:solidFill>
                <a:latin typeface="Glacial Indifference Bold"/>
              </a:rPr>
              <a:t> </a:t>
            </a:r>
            <a:r>
              <a:rPr lang="en-US" sz="3250" dirty="0" err="1">
                <a:solidFill>
                  <a:srgbClr val="F6F6E9"/>
                </a:solidFill>
                <a:latin typeface="Glacial Indifference Bold"/>
              </a:rPr>
              <a:t>yaitu</a:t>
            </a:r>
            <a:r>
              <a:rPr lang="en-US" sz="3250" dirty="0">
                <a:solidFill>
                  <a:srgbClr val="F6F6E9"/>
                </a:solidFill>
                <a:latin typeface="Glacial Indifference Bold"/>
              </a:rPr>
              <a:t> </a:t>
            </a:r>
            <a:r>
              <a:rPr lang="en-US" sz="3250" dirty="0" err="1">
                <a:solidFill>
                  <a:srgbClr val="F6F6E9"/>
                </a:solidFill>
                <a:latin typeface="Glacial Indifference Bold"/>
              </a:rPr>
              <a:t>stasiun</a:t>
            </a:r>
            <a:r>
              <a:rPr lang="en-US" sz="3250" dirty="0">
                <a:solidFill>
                  <a:srgbClr val="F6F6E9"/>
                </a:solidFill>
                <a:latin typeface="Glacial Indifference Bold"/>
              </a:rPr>
              <a:t> 5 </a:t>
            </a:r>
            <a:r>
              <a:rPr lang="en-US" sz="3250" dirty="0" err="1">
                <a:solidFill>
                  <a:srgbClr val="F6F6E9"/>
                </a:solidFill>
                <a:latin typeface="Glacial Indifference Bold"/>
              </a:rPr>
              <a:t>ditemukan</a:t>
            </a:r>
            <a:r>
              <a:rPr lang="en-US" sz="3250" dirty="0">
                <a:solidFill>
                  <a:srgbClr val="F6F6E9"/>
                </a:solidFill>
                <a:latin typeface="Glacial Indifference Bold"/>
              </a:rPr>
              <a:t> 8 </a:t>
            </a:r>
            <a:r>
              <a:rPr lang="en-US" sz="3250" dirty="0" err="1">
                <a:solidFill>
                  <a:srgbClr val="F6F6E9"/>
                </a:solidFill>
                <a:latin typeface="Glacial Indifference Bold"/>
              </a:rPr>
              <a:t>spesies</a:t>
            </a:r>
            <a:r>
              <a:rPr lang="en-US" sz="3250" dirty="0">
                <a:solidFill>
                  <a:srgbClr val="F6F6E9"/>
                </a:solidFill>
                <a:latin typeface="Glacial Indifference Bold"/>
              </a:rPr>
              <a:t> </a:t>
            </a:r>
            <a:r>
              <a:rPr lang="en-US" sz="3250" dirty="0" err="1">
                <a:solidFill>
                  <a:srgbClr val="F6F6E9"/>
                </a:solidFill>
                <a:latin typeface="Glacial Indifference Bold"/>
              </a:rPr>
              <a:t>dari</a:t>
            </a:r>
            <a:r>
              <a:rPr lang="en-US" sz="3250" dirty="0">
                <a:solidFill>
                  <a:srgbClr val="F6F6E9"/>
                </a:solidFill>
                <a:latin typeface="Glacial Indifference Bold"/>
              </a:rPr>
              <a:t> 5 </a:t>
            </a:r>
            <a:r>
              <a:rPr lang="en-US" sz="3250" dirty="0" err="1">
                <a:solidFill>
                  <a:srgbClr val="F6F6E9"/>
                </a:solidFill>
                <a:latin typeface="Glacial Indifference Bold"/>
              </a:rPr>
              <a:t>famili</a:t>
            </a:r>
            <a:r>
              <a:rPr lang="en-US" sz="3250" dirty="0">
                <a:solidFill>
                  <a:srgbClr val="F6F6E9"/>
                </a:solidFill>
                <a:latin typeface="Glacial Indifference Bold"/>
              </a:rPr>
              <a:t>. </a:t>
            </a:r>
            <a:r>
              <a:rPr lang="en-US" sz="3250" dirty="0" err="1">
                <a:solidFill>
                  <a:srgbClr val="F6F6E9"/>
                </a:solidFill>
                <a:latin typeface="Glacial Indifference Bold"/>
              </a:rPr>
              <a:t>Kepadatan</a:t>
            </a:r>
            <a:r>
              <a:rPr lang="en-US" sz="3250" dirty="0">
                <a:solidFill>
                  <a:srgbClr val="F6F6E9"/>
                </a:solidFill>
                <a:latin typeface="Glacial Indifference Bold"/>
              </a:rPr>
              <a:t> </a:t>
            </a:r>
            <a:r>
              <a:rPr lang="en-US" sz="3250" dirty="0" err="1">
                <a:solidFill>
                  <a:srgbClr val="F6F6E9"/>
                </a:solidFill>
                <a:latin typeface="Glacial Indifference Bold"/>
              </a:rPr>
              <a:t>menunjukkan</a:t>
            </a:r>
            <a:r>
              <a:rPr lang="en-US" sz="3250" dirty="0">
                <a:solidFill>
                  <a:srgbClr val="F6F6E9"/>
                </a:solidFill>
                <a:latin typeface="Glacial Indifference Bold"/>
              </a:rPr>
              <a:t> </a:t>
            </a:r>
            <a:r>
              <a:rPr lang="en-US" sz="3250" dirty="0" err="1">
                <a:solidFill>
                  <a:srgbClr val="F6F6E9"/>
                </a:solidFill>
                <a:latin typeface="Glacial Indifference Bold"/>
              </a:rPr>
              <a:t>jumlah</a:t>
            </a:r>
            <a:r>
              <a:rPr lang="en-US" sz="3250" dirty="0">
                <a:solidFill>
                  <a:srgbClr val="F6F6E9"/>
                </a:solidFill>
                <a:latin typeface="Glacial Indifference Bold"/>
              </a:rPr>
              <a:t> </a:t>
            </a:r>
            <a:r>
              <a:rPr lang="en-US" sz="3250" dirty="0" err="1">
                <a:solidFill>
                  <a:srgbClr val="F6F6E9"/>
                </a:solidFill>
                <a:latin typeface="Glacial Indifference Bold"/>
              </a:rPr>
              <a:t>individu</a:t>
            </a:r>
            <a:r>
              <a:rPr lang="en-US" sz="3250" dirty="0">
                <a:solidFill>
                  <a:srgbClr val="F6F6E9"/>
                </a:solidFill>
                <a:latin typeface="Glacial Indifference Bold"/>
              </a:rPr>
              <a:t> yang </a:t>
            </a:r>
            <a:r>
              <a:rPr lang="en-US" sz="3250" dirty="0" err="1">
                <a:solidFill>
                  <a:srgbClr val="F6F6E9"/>
                </a:solidFill>
                <a:latin typeface="Glacial Indifference Bold"/>
              </a:rPr>
              <a:t>hidup</a:t>
            </a:r>
            <a:r>
              <a:rPr lang="en-US" sz="3250" dirty="0">
                <a:solidFill>
                  <a:srgbClr val="F6F6E9"/>
                </a:solidFill>
                <a:latin typeface="Glacial Indifference Bold"/>
              </a:rPr>
              <a:t> </a:t>
            </a:r>
            <a:r>
              <a:rPr lang="en-US" sz="3250" dirty="0" err="1">
                <a:solidFill>
                  <a:srgbClr val="F6F6E9"/>
                </a:solidFill>
                <a:latin typeface="Glacial Indifference Bold"/>
              </a:rPr>
              <a:t>pada</a:t>
            </a:r>
            <a:r>
              <a:rPr lang="en-US" sz="3250" dirty="0">
                <a:solidFill>
                  <a:srgbClr val="F6F6E9"/>
                </a:solidFill>
                <a:latin typeface="Glacial Indifference Bold"/>
              </a:rPr>
              <a:t> habitat </a:t>
            </a:r>
            <a:r>
              <a:rPr lang="en-US" sz="3250" dirty="0" err="1">
                <a:solidFill>
                  <a:srgbClr val="F6F6E9"/>
                </a:solidFill>
                <a:latin typeface="Glacial Indifference Bold"/>
              </a:rPr>
              <a:t>tertentu</a:t>
            </a:r>
            <a:r>
              <a:rPr lang="en-US" sz="3250" dirty="0">
                <a:solidFill>
                  <a:srgbClr val="F6F6E9"/>
                </a:solidFill>
                <a:latin typeface="Glacial Indifference Bold"/>
              </a:rPr>
              <a:t>, </a:t>
            </a:r>
            <a:r>
              <a:rPr lang="en-US" sz="3250" dirty="0" err="1">
                <a:solidFill>
                  <a:srgbClr val="F6F6E9"/>
                </a:solidFill>
                <a:latin typeface="Glacial Indifference Bold"/>
              </a:rPr>
              <a:t>luasan</a:t>
            </a:r>
            <a:r>
              <a:rPr lang="en-US" sz="3250" dirty="0">
                <a:solidFill>
                  <a:srgbClr val="F6F6E9"/>
                </a:solidFill>
                <a:latin typeface="Glacial Indifference Bold"/>
              </a:rPr>
              <a:t> </a:t>
            </a:r>
            <a:r>
              <a:rPr lang="en-US" sz="3250" dirty="0" err="1">
                <a:solidFill>
                  <a:srgbClr val="F6F6E9"/>
                </a:solidFill>
                <a:latin typeface="Glacial Indifference Bold"/>
              </a:rPr>
              <a:t>tertentu</a:t>
            </a:r>
            <a:r>
              <a:rPr lang="en-US" sz="3250" dirty="0">
                <a:solidFill>
                  <a:srgbClr val="F6F6E9"/>
                </a:solidFill>
                <a:latin typeface="Glacial Indifference Bold"/>
              </a:rPr>
              <a:t> </a:t>
            </a:r>
            <a:r>
              <a:rPr lang="en-US" sz="3250" dirty="0" err="1">
                <a:solidFill>
                  <a:srgbClr val="F6F6E9"/>
                </a:solidFill>
                <a:latin typeface="Glacial Indifference Bold"/>
              </a:rPr>
              <a:t>dan</a:t>
            </a:r>
            <a:r>
              <a:rPr lang="en-US" sz="3250" dirty="0">
                <a:solidFill>
                  <a:srgbClr val="F6F6E9"/>
                </a:solidFill>
                <a:latin typeface="Glacial Indifference Bold"/>
              </a:rPr>
              <a:t> </a:t>
            </a:r>
            <a:r>
              <a:rPr lang="en-US" sz="3250" dirty="0" err="1">
                <a:solidFill>
                  <a:srgbClr val="F6F6E9"/>
                </a:solidFill>
                <a:latin typeface="Glacial Indifference Bold"/>
              </a:rPr>
              <a:t>waktu</a:t>
            </a:r>
            <a:r>
              <a:rPr lang="en-US" sz="3250" dirty="0">
                <a:solidFill>
                  <a:srgbClr val="F6F6E9"/>
                </a:solidFill>
                <a:latin typeface="Glacial Indifference Bold"/>
              </a:rPr>
              <a:t> </a:t>
            </a:r>
            <a:r>
              <a:rPr lang="en-US" sz="3250" dirty="0" err="1">
                <a:solidFill>
                  <a:srgbClr val="F6F6E9"/>
                </a:solidFill>
                <a:latin typeface="Glacial Indifference Bold"/>
              </a:rPr>
              <a:t>tertentu</a:t>
            </a:r>
            <a:endParaRPr lang="en-US" sz="3250" dirty="0">
              <a:solidFill>
                <a:srgbClr val="F6F6E9"/>
              </a:solidFill>
              <a:latin typeface="Glacial Indifference Bo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0" y="-121450"/>
            <a:ext cx="2910081" cy="105299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0" y="6609977"/>
            <a:ext cx="2603796" cy="29346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445577">
            <a:off x="17723151" y="4571235"/>
            <a:ext cx="3415171" cy="9112369"/>
          </a:xfrm>
          <a:prstGeom prst="rect">
            <a:avLst/>
          </a:prstGeom>
        </p:spPr>
      </p:pic>
      <p:sp>
        <p:nvSpPr>
          <p:cNvPr id="5" name="TextBox 5"/>
          <p:cNvSpPr txBox="1"/>
          <p:nvPr/>
        </p:nvSpPr>
        <p:spPr>
          <a:xfrm>
            <a:off x="4094734" y="1288358"/>
            <a:ext cx="12101845" cy="7632654"/>
          </a:xfrm>
          <a:prstGeom prst="rect">
            <a:avLst/>
          </a:prstGeom>
        </p:spPr>
        <p:txBody>
          <a:bodyPr lIns="0" tIns="0" rIns="0" bIns="0" rtlCol="0" anchor="t">
            <a:spAutoFit/>
          </a:bodyPr>
          <a:lstStyle/>
          <a:p>
            <a:pPr marL="0" lvl="0" indent="0" algn="just">
              <a:lnSpc>
                <a:spcPts val="5077"/>
              </a:lnSpc>
              <a:spcBef>
                <a:spcPct val="0"/>
              </a:spcBef>
            </a:pPr>
            <a:r>
              <a:rPr lang="en-US" sz="3626">
                <a:solidFill>
                  <a:srgbClr val="F6F6E9"/>
                </a:solidFill>
                <a:latin typeface="Glacial Indifference Bold"/>
              </a:rPr>
              <a:t>Dalam kaitannya dengan reaksi fotosintesis, nilai kecerahan pada suatu perairan berfungsi guna mengetahui seberapa jauh lapisan perairan yang dapat ditembus oleh cahaya matahari. Kondisi kecerahan suatu perairaniidipengaruhi oleh kedalaman laut, absorpsi, keadaan cuaca, kekeruhan, waktu dilakukannya pengukuran serta bahan-bahan nutrien yang tersuspensi. Seiring denganiibertambahnya kedalaman pada perairan, berdampak padainilai kecerahan yang semakin menurun, kondisi ini disebabkan oleh cahayaiiyang menjangkau perairan tersebut menjadi terbatas (Soliha et al., 2016)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0" y="-121450"/>
            <a:ext cx="2910081" cy="105299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608183" y="6133727"/>
            <a:ext cx="2603796" cy="293460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6445577">
            <a:off x="17001242" y="4198963"/>
            <a:ext cx="3415171" cy="9112369"/>
          </a:xfrm>
          <a:prstGeom prst="rect">
            <a:avLst/>
          </a:prstGeom>
        </p:spPr>
      </p:pic>
      <p:sp>
        <p:nvSpPr>
          <p:cNvPr id="5" name="TextBox 5"/>
          <p:cNvSpPr txBox="1"/>
          <p:nvPr/>
        </p:nvSpPr>
        <p:spPr>
          <a:xfrm>
            <a:off x="5439770" y="1790660"/>
            <a:ext cx="10160179" cy="6923534"/>
          </a:xfrm>
          <a:prstGeom prst="rect">
            <a:avLst/>
          </a:prstGeom>
        </p:spPr>
        <p:txBody>
          <a:bodyPr lIns="0" tIns="0" rIns="0" bIns="0" rtlCol="0" anchor="t">
            <a:spAutoFit/>
          </a:bodyPr>
          <a:lstStyle/>
          <a:p>
            <a:pPr marL="0" lvl="0" indent="0" algn="just">
              <a:lnSpc>
                <a:spcPts val="4262"/>
              </a:lnSpc>
              <a:spcBef>
                <a:spcPct val="0"/>
              </a:spcBef>
            </a:pPr>
            <a:r>
              <a:rPr lang="en-US" sz="3044">
                <a:solidFill>
                  <a:srgbClr val="F6F6E9"/>
                </a:solidFill>
                <a:latin typeface="Glacial Indifference Bold"/>
              </a:rPr>
              <a:t>kualitas air yang optimum dan stabil memiliki implikasi dampak yang sangat luas dalam sistem budidaya intensif (Abedin et al, 2017). Nilai uji korelasi parameter kualitas air, menunjukan setiap parameter memiliki keterkaitan yang kuat antara parameter fisika dan kimia, dan lemah terhadap parameter mikrobiologi (kecuali oksigen terlarut). Kondisi tersebut, menggambarkan bahwa dalam ekosistem tambak, air bersifat dinamis (Supono, 2015). Selanjutnya kenapa hanya oksigen terlarut yang memiliki korelasi terhadap parameter mikrobiologi, karena oksigen adalah sumber utama proses perombakan material organik oleh bakteri (Effendi, 2003). 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5642779">
            <a:off x="4650707" y="-3701303"/>
            <a:ext cx="2703026" cy="97806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985591">
            <a:off x="16168282" y="8276030"/>
            <a:ext cx="3107959" cy="267284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1247932">
            <a:off x="-1084365" y="-638125"/>
            <a:ext cx="2168731" cy="216873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1398746" y="8181670"/>
            <a:ext cx="3054670" cy="315209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5318144">
            <a:off x="12921104" y="-3470490"/>
            <a:ext cx="2601369" cy="6940979"/>
          </a:xfrm>
          <a:prstGeom prst="rect">
            <a:avLst/>
          </a:prstGeom>
        </p:spPr>
      </p:pic>
      <p:sp>
        <p:nvSpPr>
          <p:cNvPr id="7" name="TextBox 7"/>
          <p:cNvSpPr txBox="1"/>
          <p:nvPr/>
        </p:nvSpPr>
        <p:spPr>
          <a:xfrm>
            <a:off x="1028700" y="3213036"/>
            <a:ext cx="16693561" cy="5775381"/>
          </a:xfrm>
          <a:prstGeom prst="rect">
            <a:avLst/>
          </a:prstGeom>
        </p:spPr>
        <p:txBody>
          <a:bodyPr lIns="0" tIns="0" rIns="0" bIns="0" rtlCol="0" anchor="t">
            <a:spAutoFit/>
          </a:bodyPr>
          <a:lstStyle/>
          <a:p>
            <a:pPr marL="0" lvl="0" indent="0" algn="just">
              <a:lnSpc>
                <a:spcPts val="3514"/>
              </a:lnSpc>
            </a:pPr>
            <a:r>
              <a:rPr lang="en-US" sz="2767">
                <a:solidFill>
                  <a:srgbClr val="F6F6E9"/>
                </a:solidFill>
                <a:latin typeface="Glacial Indifference Bold"/>
              </a:rPr>
              <a:t>Pada praktikum yang telah dilaksanakan dapat disimpulkan tingkat pencemaran erada di stasiun 4 karena percobaan dengan menggunakan beberapa percobaan mendapatkan hasil yang tinggi. Hal ini berbanding lurus dengan nilai Total Padatan Tersuspensi (TSS) dilokasi tersebut yang juga bernilai tinggi. Nilai tertinggi kekeruhan sebesar 326 NTU dipagi hari. Sumber kekeruhan air sungai di pagi hariberasal dari aktifitas masyarakat yang banyak menggunakan air sungai di pagi hari untuk kebutuhan mencuci, mandi dan lain-lain. Selain itu air bawaan dari hulu sungai yang memiliki kekeruhan tinggi di bandingkan hilir sungai terutama saat kondisi air pasang (Yulistia, 2018). Sebab semakin besar tingkat pencemaran disuatu perairan akan berpengaruh terhadap ekosistem nya serta mempengaruhi populasi fitoplankton di perairan. Dapat kita lihat Tabel 1, dapat dilihat bahwa kepadatan bentos hanya terdapat pada kelompok yaitu stasiun 4 yaitu di tambak ketapang. Tingginya kepadatan bentos pada stasiun 4 diduga karena kandungan organik substratnya yang tinggi sehingga sangat mendukung bagi pertumbuhan bentos karena organik substrat yang menjadi bahan makanannya cukup tersedia.</a:t>
            </a:r>
          </a:p>
        </p:txBody>
      </p:sp>
      <p:sp>
        <p:nvSpPr>
          <p:cNvPr id="8" name="TextBox 8"/>
          <p:cNvSpPr txBox="1"/>
          <p:nvPr/>
        </p:nvSpPr>
        <p:spPr>
          <a:xfrm rot="-276888">
            <a:off x="1656922" y="770112"/>
            <a:ext cx="9002703" cy="1008890"/>
          </a:xfrm>
          <a:prstGeom prst="rect">
            <a:avLst/>
          </a:prstGeom>
        </p:spPr>
        <p:txBody>
          <a:bodyPr lIns="0" tIns="0" rIns="0" bIns="0" rtlCol="0" anchor="t">
            <a:spAutoFit/>
          </a:bodyPr>
          <a:lstStyle/>
          <a:p>
            <a:pPr algn="ctr">
              <a:lnSpc>
                <a:spcPts val="7566"/>
              </a:lnSpc>
            </a:pPr>
            <a:r>
              <a:rPr lang="en-US" sz="7800" spc="312">
                <a:solidFill>
                  <a:srgbClr val="CD3F14"/>
                </a:solidFill>
                <a:latin typeface="Gulfs Display Bold"/>
              </a:rPr>
              <a:t>KESIMPULAN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B9A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t="10708" b="34021"/>
          <a:stretch>
            <a:fillRect/>
          </a:stretch>
        </p:blipFill>
        <p:spPr>
          <a:xfrm>
            <a:off x="-167842" y="0"/>
            <a:ext cx="188868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642441">
            <a:off x="3770538" y="-2649257"/>
            <a:ext cx="1800678" cy="8322463"/>
          </a:xfrm>
          <a:prstGeom prst="rect">
            <a:avLst/>
          </a:prstGeom>
        </p:spPr>
      </p:pic>
      <p:sp>
        <p:nvSpPr>
          <p:cNvPr id="4" name="TextBox 4"/>
          <p:cNvSpPr txBox="1"/>
          <p:nvPr/>
        </p:nvSpPr>
        <p:spPr>
          <a:xfrm rot="-226389">
            <a:off x="1052242" y="1195417"/>
            <a:ext cx="7194058" cy="747258"/>
          </a:xfrm>
          <a:prstGeom prst="rect">
            <a:avLst/>
          </a:prstGeom>
        </p:spPr>
        <p:txBody>
          <a:bodyPr lIns="0" tIns="0" rIns="0" bIns="0" rtlCol="0" anchor="t">
            <a:spAutoFit/>
          </a:bodyPr>
          <a:lstStyle/>
          <a:p>
            <a:pPr algn="ctr">
              <a:lnSpc>
                <a:spcPts val="5520"/>
              </a:lnSpc>
            </a:pPr>
            <a:r>
              <a:rPr lang="en-US" sz="5690" spc="227">
                <a:solidFill>
                  <a:srgbClr val="291B25"/>
                </a:solidFill>
                <a:latin typeface="Gulfs Display Bold"/>
              </a:rPr>
              <a:t>DAFTAR PUSTAKA</a:t>
            </a:r>
          </a:p>
        </p:txBody>
      </p:sp>
      <p:sp>
        <p:nvSpPr>
          <p:cNvPr id="5" name="TextBox 5"/>
          <p:cNvSpPr txBox="1"/>
          <p:nvPr/>
        </p:nvSpPr>
        <p:spPr>
          <a:xfrm>
            <a:off x="2691250" y="2674722"/>
            <a:ext cx="14568050" cy="6748899"/>
          </a:xfrm>
          <a:prstGeom prst="rect">
            <a:avLst/>
          </a:prstGeom>
        </p:spPr>
        <p:txBody>
          <a:bodyPr lIns="0" tIns="0" rIns="0" bIns="0" rtlCol="0" anchor="t">
            <a:spAutoFit/>
          </a:bodyPr>
          <a:lstStyle/>
          <a:p>
            <a:pPr algn="ctr">
              <a:lnSpc>
                <a:spcPts val="2392"/>
              </a:lnSpc>
              <a:spcBef>
                <a:spcPct val="0"/>
              </a:spcBef>
            </a:pPr>
            <a:r>
              <a:rPr lang="en-US" sz="1708" b="1" spc="68" dirty="0">
                <a:solidFill>
                  <a:srgbClr val="291B25"/>
                </a:solidFill>
                <a:latin typeface="Glacial Indifference"/>
              </a:rPr>
              <a:t>ADELIA, D., W. ADI, DAN S. ADIBRATA. 2019. KEANEKARAGAMAN DAN KELIMPAHAN</a:t>
            </a:r>
          </a:p>
          <a:p>
            <a:pPr algn="ctr">
              <a:lnSpc>
                <a:spcPts val="2392"/>
              </a:lnSpc>
              <a:spcBef>
                <a:spcPct val="0"/>
              </a:spcBef>
            </a:pPr>
            <a:r>
              <a:rPr lang="en-US" sz="1708" b="1" spc="68" dirty="0">
                <a:solidFill>
                  <a:srgbClr val="291B25"/>
                </a:solidFill>
                <a:latin typeface="Glacial Indifference"/>
              </a:rPr>
              <a:t>MAKROZOOBENTOS DI PANTAI BATU BELUBANG BANGKA TENGAH. JURNAL</a:t>
            </a:r>
          </a:p>
          <a:p>
            <a:pPr algn="ctr">
              <a:lnSpc>
                <a:spcPts val="2392"/>
              </a:lnSpc>
              <a:spcBef>
                <a:spcPct val="0"/>
              </a:spcBef>
            </a:pPr>
            <a:r>
              <a:rPr lang="en-US" sz="1708" b="1" spc="68" dirty="0">
                <a:solidFill>
                  <a:srgbClr val="291B25"/>
                </a:solidFill>
                <a:latin typeface="Glacial Indifference"/>
              </a:rPr>
              <a:t>SUMBERDAYA PERAIRAN, 13 (1) : 67-79.</a:t>
            </a:r>
          </a:p>
          <a:p>
            <a:pPr algn="ctr">
              <a:lnSpc>
                <a:spcPts val="2392"/>
              </a:lnSpc>
              <a:spcBef>
                <a:spcPct val="0"/>
              </a:spcBef>
            </a:pPr>
            <a:endParaRPr lang="en-US" sz="1708" b="1" spc="68" dirty="0">
              <a:solidFill>
                <a:srgbClr val="291B25"/>
              </a:solidFill>
              <a:latin typeface="Glacial Indifference"/>
            </a:endParaRPr>
          </a:p>
          <a:p>
            <a:pPr algn="ctr">
              <a:lnSpc>
                <a:spcPts val="2392"/>
              </a:lnSpc>
              <a:spcBef>
                <a:spcPct val="0"/>
              </a:spcBef>
            </a:pPr>
            <a:r>
              <a:rPr lang="en-US" sz="1708" b="1" spc="68" dirty="0">
                <a:solidFill>
                  <a:srgbClr val="291B25"/>
                </a:solidFill>
                <a:latin typeface="Glacial Indifference"/>
              </a:rPr>
              <a:t>ANDRINTA, 2017. ALAT UKUR SUHU UDARA DIGITAL BERBASIS ATMEGA</a:t>
            </a:r>
          </a:p>
          <a:p>
            <a:pPr algn="ctr">
              <a:lnSpc>
                <a:spcPts val="2392"/>
              </a:lnSpc>
              <a:spcBef>
                <a:spcPct val="0"/>
              </a:spcBef>
            </a:pPr>
            <a:r>
              <a:rPr lang="en-US" sz="1708" b="1" spc="68" dirty="0">
                <a:solidFill>
                  <a:srgbClr val="291B25"/>
                </a:solidFill>
                <a:latin typeface="Glacial Indifference"/>
              </a:rPr>
              <a:t>32. FAKULTAS ILMU KOMPUTER DAN TEKNOLOGI INFORMASI JURUSAN ILMU</a:t>
            </a:r>
          </a:p>
          <a:p>
            <a:pPr algn="ctr">
              <a:lnSpc>
                <a:spcPts val="2392"/>
              </a:lnSpc>
              <a:spcBef>
                <a:spcPct val="0"/>
              </a:spcBef>
            </a:pPr>
            <a:r>
              <a:rPr lang="en-US" sz="1708" b="1" spc="68" dirty="0">
                <a:solidFill>
                  <a:srgbClr val="291B25"/>
                </a:solidFill>
                <a:latin typeface="Glacial Indifference"/>
              </a:rPr>
              <a:t>KOMPUTER : USU.</a:t>
            </a:r>
          </a:p>
          <a:p>
            <a:pPr algn="ctr">
              <a:lnSpc>
                <a:spcPts val="2392"/>
              </a:lnSpc>
              <a:spcBef>
                <a:spcPct val="0"/>
              </a:spcBef>
            </a:pPr>
            <a:endParaRPr lang="en-US" sz="1708" b="1" spc="68" dirty="0">
              <a:solidFill>
                <a:srgbClr val="291B25"/>
              </a:solidFill>
              <a:latin typeface="Glacial Indifference"/>
            </a:endParaRPr>
          </a:p>
          <a:p>
            <a:pPr algn="ctr">
              <a:lnSpc>
                <a:spcPts val="2392"/>
              </a:lnSpc>
              <a:spcBef>
                <a:spcPct val="0"/>
              </a:spcBef>
            </a:pPr>
            <a:r>
              <a:rPr lang="en-US" sz="1708" b="1" spc="68" dirty="0">
                <a:solidFill>
                  <a:srgbClr val="291B25"/>
                </a:solidFill>
                <a:latin typeface="Glacial Indifference"/>
              </a:rPr>
              <a:t>ANSORI, 2018. ANALISISPENGARUHFENOMENA INDIAN OCEAN DIPOLE (IOD) TERHADAP</a:t>
            </a:r>
          </a:p>
          <a:p>
            <a:pPr algn="ctr">
              <a:lnSpc>
                <a:spcPts val="2392"/>
              </a:lnSpc>
              <a:spcBef>
                <a:spcPct val="0"/>
              </a:spcBef>
            </a:pPr>
            <a:r>
              <a:rPr lang="en-US" sz="1708" b="1" spc="68" dirty="0">
                <a:solidFill>
                  <a:srgbClr val="291B25"/>
                </a:solidFill>
                <a:latin typeface="Glacial Indifference"/>
              </a:rPr>
              <a:t>CURAH HUJAN DI PULAU JAWA. JURNALGEODESIUNDIP, 7(1), 57-67.</a:t>
            </a:r>
          </a:p>
          <a:p>
            <a:pPr algn="ctr">
              <a:lnSpc>
                <a:spcPts val="2392"/>
              </a:lnSpc>
              <a:spcBef>
                <a:spcPct val="0"/>
              </a:spcBef>
            </a:pPr>
            <a:r>
              <a:rPr lang="en-US" sz="1708" b="1" spc="68" dirty="0">
                <a:solidFill>
                  <a:srgbClr val="291B25"/>
                </a:solidFill>
                <a:latin typeface="Glacial Indifference"/>
              </a:rPr>
              <a:t>APRILIA, P.S., 2019. HUBUNGAN STRUKTUR KOMUNITAS FITOPLANKTON DAN KUALITAS AIR</a:t>
            </a:r>
          </a:p>
          <a:p>
            <a:pPr algn="ctr">
              <a:lnSpc>
                <a:spcPts val="2392"/>
              </a:lnSpc>
              <a:spcBef>
                <a:spcPct val="0"/>
              </a:spcBef>
            </a:pPr>
            <a:r>
              <a:rPr lang="en-US" sz="1708" b="1" spc="68" dirty="0">
                <a:solidFill>
                  <a:srgbClr val="291B25"/>
                </a:solidFill>
                <a:latin typeface="Glacial Indifference"/>
              </a:rPr>
              <a:t>DI PERAIRAN TONGAS KABUPATEN PROBOLINGGO. UNIVERSITAS ISLAM NEGERI</a:t>
            </a:r>
          </a:p>
          <a:p>
            <a:pPr algn="ctr">
              <a:lnSpc>
                <a:spcPts val="2392"/>
              </a:lnSpc>
              <a:spcBef>
                <a:spcPct val="0"/>
              </a:spcBef>
            </a:pPr>
            <a:r>
              <a:rPr lang="en-US" sz="1708" b="1" spc="68" dirty="0">
                <a:solidFill>
                  <a:srgbClr val="291B25"/>
                </a:solidFill>
                <a:latin typeface="Glacial Indifference"/>
              </a:rPr>
              <a:t>SUNAN AMPEL, SURABAYA.</a:t>
            </a:r>
          </a:p>
          <a:p>
            <a:pPr algn="ctr">
              <a:lnSpc>
                <a:spcPts val="2392"/>
              </a:lnSpc>
              <a:spcBef>
                <a:spcPct val="0"/>
              </a:spcBef>
            </a:pPr>
            <a:endParaRPr lang="en-US" sz="1708" b="1" spc="68" dirty="0">
              <a:solidFill>
                <a:srgbClr val="291B25"/>
              </a:solidFill>
              <a:latin typeface="Glacial Indifference"/>
            </a:endParaRPr>
          </a:p>
          <a:p>
            <a:pPr algn="ctr">
              <a:lnSpc>
                <a:spcPts val="2392"/>
              </a:lnSpc>
              <a:spcBef>
                <a:spcPct val="0"/>
              </a:spcBef>
            </a:pPr>
            <a:r>
              <a:rPr lang="en-US" sz="1708" b="1" spc="68" dirty="0">
                <a:solidFill>
                  <a:srgbClr val="291B25"/>
                </a:solidFill>
                <a:latin typeface="Glacial Indifference"/>
              </a:rPr>
              <a:t>ASTRIJAYA, S., ANDI AGUSSALIM DAN MOHAMMAD RASYID RIDHO. 2015. AKURASI NILAI</a:t>
            </a:r>
          </a:p>
          <a:p>
            <a:pPr algn="ctr">
              <a:lnSpc>
                <a:spcPts val="2392"/>
              </a:lnSpc>
              <a:spcBef>
                <a:spcPct val="0"/>
              </a:spcBef>
            </a:pPr>
            <a:r>
              <a:rPr lang="en-US" sz="1708" b="1" spc="68" dirty="0">
                <a:solidFill>
                  <a:srgbClr val="291B25"/>
                </a:solidFill>
                <a:latin typeface="Glacial Indifference"/>
              </a:rPr>
              <a:t>KONSENTRASI KLOROFIL-A DAN SUHU PERMUKAAN LAUT MENGGUNAKAN DATA</a:t>
            </a:r>
          </a:p>
          <a:p>
            <a:pPr algn="ctr">
              <a:lnSpc>
                <a:spcPts val="2392"/>
              </a:lnSpc>
              <a:spcBef>
                <a:spcPct val="0"/>
              </a:spcBef>
            </a:pPr>
            <a:r>
              <a:rPr lang="en-US" sz="1708" b="1" spc="68" dirty="0">
                <a:solidFill>
                  <a:srgbClr val="291B25"/>
                </a:solidFill>
                <a:latin typeface="Glacial Indifference"/>
              </a:rPr>
              <a:t>PENGINDERAAN JAUH DI PERAIRAN PULAU ALANGGANTANG TAMAN NASIONAL</a:t>
            </a:r>
          </a:p>
          <a:p>
            <a:pPr algn="ctr">
              <a:lnSpc>
                <a:spcPts val="2392"/>
              </a:lnSpc>
              <a:spcBef>
                <a:spcPct val="0"/>
              </a:spcBef>
            </a:pPr>
            <a:r>
              <a:rPr lang="en-US" sz="1708" b="1" spc="68" dirty="0">
                <a:solidFill>
                  <a:srgbClr val="291B25"/>
                </a:solidFill>
                <a:latin typeface="Glacial Indifference"/>
              </a:rPr>
              <a:t>SEMBILANG. JURNAL. FMIPA. UNIVERSITAS SRIWIJAYA.</a:t>
            </a:r>
          </a:p>
          <a:p>
            <a:pPr algn="ctr">
              <a:lnSpc>
                <a:spcPts val="2392"/>
              </a:lnSpc>
              <a:spcBef>
                <a:spcPct val="0"/>
              </a:spcBef>
            </a:pPr>
            <a:endParaRPr lang="en-US" sz="1708" b="1" spc="68" dirty="0">
              <a:solidFill>
                <a:srgbClr val="291B25"/>
              </a:solidFill>
              <a:latin typeface="Glacial Indifference"/>
            </a:endParaRPr>
          </a:p>
          <a:p>
            <a:pPr algn="ctr">
              <a:lnSpc>
                <a:spcPts val="2392"/>
              </a:lnSpc>
              <a:spcBef>
                <a:spcPct val="0"/>
              </a:spcBef>
            </a:pPr>
            <a:r>
              <a:rPr lang="en-US" sz="1708" b="1" spc="68" dirty="0">
                <a:solidFill>
                  <a:srgbClr val="291B25"/>
                </a:solidFill>
                <a:latin typeface="Glacial Indifference"/>
              </a:rPr>
              <a:t>BARUS, 2016 . PENILAIAN KUALITAS AIR DAN KAJIAN POTENSI SITU SALAM SEBAGAI</a:t>
            </a:r>
          </a:p>
          <a:p>
            <a:pPr algn="ctr">
              <a:lnSpc>
                <a:spcPts val="2392"/>
              </a:lnSpc>
              <a:spcBef>
                <a:spcPct val="0"/>
              </a:spcBef>
            </a:pPr>
            <a:r>
              <a:rPr lang="en-US" sz="1708" b="1" spc="68" dirty="0">
                <a:solidFill>
                  <a:srgbClr val="291B25"/>
                </a:solidFill>
                <a:latin typeface="Glacial Indifference"/>
              </a:rPr>
              <a:t>WISATA AIR DI UNIVERSITAS INDONESIA, DEPOK. TESIS. PROGRAM PASCASARJANA,</a:t>
            </a:r>
          </a:p>
          <a:p>
            <a:pPr algn="ctr">
              <a:lnSpc>
                <a:spcPts val="2392"/>
              </a:lnSpc>
              <a:spcBef>
                <a:spcPct val="0"/>
              </a:spcBef>
            </a:pPr>
            <a:r>
              <a:rPr lang="en-US" sz="1708" b="1" spc="68" dirty="0">
                <a:solidFill>
                  <a:srgbClr val="291B25"/>
                </a:solidFill>
                <a:latin typeface="Glacial Indifference"/>
              </a:rPr>
              <a:t>PROGRAM STUDY BIOLOGI. UNIVERSITAS INDONESIA, DEPOK. 93 HLM.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71959" y="8386920"/>
            <a:ext cx="18631919" cy="1175504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71959" y="-9962169"/>
            <a:ext cx="18631919" cy="117550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469354">
            <a:off x="7551971" y="-304520"/>
            <a:ext cx="2820406" cy="13035491"/>
          </a:xfrm>
          <a:prstGeom prst="rect">
            <a:avLst/>
          </a:prstGeom>
        </p:spPr>
      </p:pic>
      <p:sp>
        <p:nvSpPr>
          <p:cNvPr id="5" name="TextBox 5"/>
          <p:cNvSpPr txBox="1"/>
          <p:nvPr/>
        </p:nvSpPr>
        <p:spPr>
          <a:xfrm rot="79779">
            <a:off x="2361349" y="3792475"/>
            <a:ext cx="13561479" cy="1500411"/>
          </a:xfrm>
          <a:prstGeom prst="rect">
            <a:avLst/>
          </a:prstGeom>
        </p:spPr>
        <p:txBody>
          <a:bodyPr lIns="0" tIns="0" rIns="0" bIns="0" rtlCol="0" anchor="t">
            <a:spAutoFit/>
          </a:bodyPr>
          <a:lstStyle/>
          <a:p>
            <a:pPr algn="ctr">
              <a:lnSpc>
                <a:spcPts val="11724"/>
              </a:lnSpc>
            </a:pPr>
            <a:r>
              <a:rPr lang="en-US" sz="11724" spc="468" dirty="0">
                <a:solidFill>
                  <a:srgbClr val="291B25"/>
                </a:solidFill>
                <a:latin typeface="Gill Sans Ultra Bold Condensed" pitchFamily="34" charset="0"/>
              </a:rPr>
              <a:t>THANKS FOR </a:t>
            </a:r>
          </a:p>
        </p:txBody>
      </p:sp>
      <p:sp>
        <p:nvSpPr>
          <p:cNvPr id="6" name="TextBox 6"/>
          <p:cNvSpPr txBox="1"/>
          <p:nvPr/>
        </p:nvSpPr>
        <p:spPr>
          <a:xfrm rot="-69354">
            <a:off x="2248766" y="5313375"/>
            <a:ext cx="13561479" cy="1500411"/>
          </a:xfrm>
          <a:prstGeom prst="rect">
            <a:avLst/>
          </a:prstGeom>
        </p:spPr>
        <p:txBody>
          <a:bodyPr lIns="0" tIns="0" rIns="0" bIns="0" rtlCol="0" anchor="t">
            <a:spAutoFit/>
          </a:bodyPr>
          <a:lstStyle/>
          <a:p>
            <a:pPr algn="ctr">
              <a:lnSpc>
                <a:spcPts val="11700"/>
              </a:lnSpc>
            </a:pPr>
            <a:r>
              <a:rPr lang="en-US" sz="11700" spc="468" dirty="0">
                <a:solidFill>
                  <a:srgbClr val="291B25"/>
                </a:solidFill>
                <a:latin typeface="Gill Sans Ultra Bold Condensed" pitchFamily="34" charset="0"/>
              </a:rPr>
              <a:t>ATTENTION</a:t>
            </a:r>
          </a:p>
        </p:txBody>
      </p:sp>
      <p:pic>
        <p:nvPicPr>
          <p:cNvPr id="7" name="Picture 7"/>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556653">
            <a:off x="15593130" y="4630858"/>
            <a:ext cx="2669132" cy="266913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652412">
            <a:off x="869071" y="1874762"/>
            <a:ext cx="1724472" cy="18169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569111" y="364434"/>
            <a:ext cx="15149777" cy="95581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633203" y="-1697644"/>
            <a:ext cx="5323806" cy="54526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712314">
            <a:off x="12480647" y="7237070"/>
            <a:ext cx="5214236" cy="2540755"/>
          </a:xfrm>
          <a:prstGeom prst="rect">
            <a:avLst/>
          </a:prstGeom>
        </p:spPr>
      </p:pic>
      <p:sp>
        <p:nvSpPr>
          <p:cNvPr id="5" name="TextBox 5"/>
          <p:cNvSpPr txBox="1"/>
          <p:nvPr/>
        </p:nvSpPr>
        <p:spPr>
          <a:xfrm>
            <a:off x="2382311" y="2423334"/>
            <a:ext cx="13523379" cy="841256"/>
          </a:xfrm>
          <a:prstGeom prst="rect">
            <a:avLst/>
          </a:prstGeom>
        </p:spPr>
        <p:txBody>
          <a:bodyPr lIns="0" tIns="0" rIns="0" bIns="0" rtlCol="0" anchor="t">
            <a:spAutoFit/>
          </a:bodyPr>
          <a:lstStyle/>
          <a:p>
            <a:pPr algn="ctr">
              <a:lnSpc>
                <a:spcPts val="7008"/>
              </a:lnSpc>
            </a:pPr>
            <a:r>
              <a:rPr lang="en-US" sz="5400" b="1" spc="288" dirty="0">
                <a:solidFill>
                  <a:srgbClr val="291B25"/>
                </a:solidFill>
                <a:latin typeface="Gill Sans Ultra Bold" pitchFamily="34" charset="0"/>
              </a:rPr>
              <a:t>TUJUAN PRAKTIKUM</a:t>
            </a:r>
          </a:p>
        </p:txBody>
      </p:sp>
      <p:sp>
        <p:nvSpPr>
          <p:cNvPr id="6" name="TextBox 6"/>
          <p:cNvSpPr txBox="1"/>
          <p:nvPr/>
        </p:nvSpPr>
        <p:spPr>
          <a:xfrm>
            <a:off x="2897967" y="4053497"/>
            <a:ext cx="11980599" cy="2905735"/>
          </a:xfrm>
          <a:prstGeom prst="rect">
            <a:avLst/>
          </a:prstGeom>
        </p:spPr>
        <p:txBody>
          <a:bodyPr lIns="0" tIns="0" rIns="0" bIns="0" rtlCol="0" anchor="t">
            <a:spAutoFit/>
          </a:bodyPr>
          <a:lstStyle/>
          <a:p>
            <a:pPr marL="0" lvl="0" indent="0" algn="ctr">
              <a:lnSpc>
                <a:spcPts val="5776"/>
              </a:lnSpc>
              <a:spcBef>
                <a:spcPct val="0"/>
              </a:spcBef>
            </a:pPr>
            <a:r>
              <a:rPr lang="en-US" sz="4125">
                <a:solidFill>
                  <a:srgbClr val="291B25"/>
                </a:solidFill>
                <a:latin typeface="Glacial Indifference Bold"/>
              </a:rPr>
              <a:t>Adapun tujuan dari praktikum kali ini adalah untuk mengetahui tingkat pencemaran yang ada di Pantai Ketapang, Jl. Mahitam, Ketapang, Batumenyan, Hanura, Kab. Pesawaran lampung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B9A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028700" y="1454359"/>
            <a:ext cx="1952660" cy="2057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474139">
            <a:off x="7568331" y="-198336"/>
            <a:ext cx="3113239" cy="1438891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1910032" y="830489"/>
            <a:ext cx="5349268" cy="208135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1178483">
            <a:off x="14630005" y="4582049"/>
            <a:ext cx="1436782" cy="194159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2439073">
            <a:off x="674725" y="3050173"/>
            <a:ext cx="3415171" cy="9112369"/>
          </a:xfrm>
          <a:prstGeom prst="rect">
            <a:avLst/>
          </a:prstGeom>
        </p:spPr>
      </p:pic>
      <p:sp>
        <p:nvSpPr>
          <p:cNvPr id="7" name="TextBox 7"/>
          <p:cNvSpPr txBox="1"/>
          <p:nvPr/>
        </p:nvSpPr>
        <p:spPr>
          <a:xfrm>
            <a:off x="2394752" y="3090965"/>
            <a:ext cx="13523379" cy="851452"/>
          </a:xfrm>
          <a:prstGeom prst="rect">
            <a:avLst/>
          </a:prstGeom>
        </p:spPr>
        <p:txBody>
          <a:bodyPr lIns="0" tIns="0" rIns="0" bIns="0" rtlCol="0" anchor="t">
            <a:spAutoFit/>
          </a:bodyPr>
          <a:lstStyle/>
          <a:p>
            <a:pPr algn="ctr">
              <a:lnSpc>
                <a:spcPts val="7299"/>
              </a:lnSpc>
            </a:pPr>
            <a:r>
              <a:rPr lang="en-US" sz="4800" b="1" spc="300" dirty="0">
                <a:solidFill>
                  <a:srgbClr val="291B25"/>
                </a:solidFill>
                <a:latin typeface="Gill Sans Ultra Bold" pitchFamily="34" charset="0"/>
              </a:rPr>
              <a:t>PARAMETER YANG DIAMATI</a:t>
            </a:r>
          </a:p>
        </p:txBody>
      </p:sp>
      <p:sp>
        <p:nvSpPr>
          <p:cNvPr id="8" name="TextBox 8"/>
          <p:cNvSpPr txBox="1"/>
          <p:nvPr/>
        </p:nvSpPr>
        <p:spPr>
          <a:xfrm>
            <a:off x="2901504" y="6256348"/>
            <a:ext cx="12446892" cy="1393825"/>
          </a:xfrm>
          <a:prstGeom prst="rect">
            <a:avLst/>
          </a:prstGeom>
        </p:spPr>
        <p:txBody>
          <a:bodyPr lIns="0" tIns="0" rIns="0" bIns="0" rtlCol="0" anchor="t">
            <a:spAutoFit/>
          </a:bodyPr>
          <a:lstStyle/>
          <a:p>
            <a:pPr marL="0" lvl="0" indent="0" algn="ctr">
              <a:lnSpc>
                <a:spcPts val="5599"/>
              </a:lnSpc>
              <a:spcBef>
                <a:spcPct val="0"/>
              </a:spcBef>
            </a:pPr>
            <a:r>
              <a:rPr lang="en-US" sz="3999">
                <a:solidFill>
                  <a:srgbClr val="291B25"/>
                </a:solidFill>
                <a:latin typeface="Glacial Indifference Bold"/>
              </a:rPr>
              <a:t>Bentos, plankton, Suhu, Salinitas, Ph, kecerahan, nitrit dan fosfat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8B9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028700" y="1454359"/>
            <a:ext cx="1952660" cy="2057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474139">
            <a:off x="7568331" y="-198336"/>
            <a:ext cx="3113239" cy="1438891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1910032" y="830489"/>
            <a:ext cx="5349268" cy="208135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1178483">
            <a:off x="14630005" y="4582049"/>
            <a:ext cx="1436782" cy="194159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2439073">
            <a:off x="674725" y="3050173"/>
            <a:ext cx="3415171" cy="9112369"/>
          </a:xfrm>
          <a:prstGeom prst="rect">
            <a:avLst/>
          </a:prstGeom>
        </p:spPr>
      </p:pic>
      <p:sp>
        <p:nvSpPr>
          <p:cNvPr id="7" name="TextBox 7"/>
          <p:cNvSpPr txBox="1"/>
          <p:nvPr/>
        </p:nvSpPr>
        <p:spPr>
          <a:xfrm>
            <a:off x="2382311" y="3664159"/>
            <a:ext cx="13523379" cy="932019"/>
          </a:xfrm>
          <a:prstGeom prst="rect">
            <a:avLst/>
          </a:prstGeom>
        </p:spPr>
        <p:txBody>
          <a:bodyPr lIns="0" tIns="0" rIns="0" bIns="0" rtlCol="0" anchor="t">
            <a:spAutoFit/>
          </a:bodyPr>
          <a:lstStyle/>
          <a:p>
            <a:pPr algn="ctr">
              <a:lnSpc>
                <a:spcPts val="6911"/>
              </a:lnSpc>
            </a:pPr>
            <a:r>
              <a:rPr lang="en-US" sz="7124" spc="284">
                <a:solidFill>
                  <a:srgbClr val="291B25"/>
                </a:solidFill>
                <a:latin typeface="Gulfs Display"/>
              </a:rPr>
              <a:t>WAKTU DAN TEMPAT</a:t>
            </a:r>
          </a:p>
        </p:txBody>
      </p:sp>
      <p:sp>
        <p:nvSpPr>
          <p:cNvPr id="8" name="TextBox 8"/>
          <p:cNvSpPr txBox="1"/>
          <p:nvPr/>
        </p:nvSpPr>
        <p:spPr>
          <a:xfrm>
            <a:off x="4504696" y="6061442"/>
            <a:ext cx="10079970" cy="1812212"/>
          </a:xfrm>
          <a:prstGeom prst="rect">
            <a:avLst/>
          </a:prstGeom>
        </p:spPr>
        <p:txBody>
          <a:bodyPr lIns="0" tIns="0" rIns="0" bIns="0" rtlCol="0" anchor="t">
            <a:spAutoFit/>
          </a:bodyPr>
          <a:lstStyle/>
          <a:p>
            <a:pPr marL="0" lvl="0" indent="0" algn="ctr">
              <a:lnSpc>
                <a:spcPts val="3603"/>
              </a:lnSpc>
              <a:spcBef>
                <a:spcPct val="0"/>
              </a:spcBef>
            </a:pPr>
            <a:r>
              <a:rPr lang="en-US" sz="2573" spc="102">
                <a:solidFill>
                  <a:srgbClr val="291B25"/>
                </a:solidFill>
                <a:latin typeface="Glacial Indifference Bold"/>
              </a:rPr>
              <a:t>PRAKTIKUM DILAKSANAKAN PADA HARI SABTU, 21 MEI 2022 PADA PUKUL 07.00 WIB S.D 17.00 WIB. BERTEMPAT DI PANTAI KETAPANG BAHARI, JL. MAHITAM, BATUMENYAN, HANURA, KABUPATEN PESAWARAN, LAMPUNG.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1B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028700" y="1454359"/>
            <a:ext cx="1952660" cy="2057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474139">
            <a:off x="7872176" y="-736325"/>
            <a:ext cx="3221637" cy="1488991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1910032" y="830489"/>
            <a:ext cx="5349268" cy="208135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1178483">
            <a:off x="14630005" y="4582049"/>
            <a:ext cx="1436782" cy="194159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2439073">
            <a:off x="1273774" y="2924796"/>
            <a:ext cx="3415171" cy="9112369"/>
          </a:xfrm>
          <a:prstGeom prst="rect">
            <a:avLst/>
          </a:prstGeom>
        </p:spPr>
      </p:pic>
      <p:sp>
        <p:nvSpPr>
          <p:cNvPr id="7" name="TextBox 7"/>
          <p:cNvSpPr txBox="1"/>
          <p:nvPr/>
        </p:nvSpPr>
        <p:spPr>
          <a:xfrm>
            <a:off x="1825017" y="3418179"/>
            <a:ext cx="13523379" cy="978881"/>
          </a:xfrm>
          <a:prstGeom prst="rect">
            <a:avLst/>
          </a:prstGeom>
        </p:spPr>
        <p:txBody>
          <a:bodyPr lIns="0" tIns="0" rIns="0" bIns="0" rtlCol="0" anchor="t">
            <a:spAutoFit/>
          </a:bodyPr>
          <a:lstStyle/>
          <a:p>
            <a:pPr algn="ctr">
              <a:lnSpc>
                <a:spcPts val="7202"/>
              </a:lnSpc>
            </a:pPr>
            <a:r>
              <a:rPr lang="en-US" sz="7424" spc="296">
                <a:solidFill>
                  <a:srgbClr val="468B91"/>
                </a:solidFill>
                <a:latin typeface="Gulfs Display"/>
              </a:rPr>
              <a:t>ALAT DAN BAHAN</a:t>
            </a:r>
          </a:p>
        </p:txBody>
      </p:sp>
      <p:sp>
        <p:nvSpPr>
          <p:cNvPr id="8" name="TextBox 8"/>
          <p:cNvSpPr txBox="1"/>
          <p:nvPr/>
        </p:nvSpPr>
        <p:spPr>
          <a:xfrm>
            <a:off x="4249667" y="5564166"/>
            <a:ext cx="9750566" cy="2250837"/>
          </a:xfrm>
          <a:prstGeom prst="rect">
            <a:avLst/>
          </a:prstGeom>
        </p:spPr>
        <p:txBody>
          <a:bodyPr lIns="0" tIns="0" rIns="0" bIns="0" rtlCol="0" anchor="t">
            <a:spAutoFit/>
          </a:bodyPr>
          <a:lstStyle/>
          <a:p>
            <a:pPr marL="0" lvl="0" indent="0" algn="ctr">
              <a:lnSpc>
                <a:spcPts val="2991"/>
              </a:lnSpc>
              <a:spcBef>
                <a:spcPct val="0"/>
              </a:spcBef>
            </a:pPr>
            <a:r>
              <a:rPr lang="en-US" sz="2136" spc="85">
                <a:solidFill>
                  <a:srgbClr val="2A7177"/>
                </a:solidFill>
                <a:latin typeface="Glacial Indifference Bold"/>
              </a:rPr>
              <a:t>ALAT YANG DIGUNAKAN DALAM PRAKTIKUM YAITU TERMOMETER, SECHIDIS, REFAKTOMETER, BOTOL BOD, PIPET TETES, BOTOL ERLEMENYER, GELAS UKUR,SUNTIKAN, PLANKTON NET, CORESEMPLER DAN TRIPLEK BOTOL SEMPEL (600ML) ,PLASTIK ZIP LUGOL,FORMALIN,SARINGAN, EMBER, COOLBOX ,BOTOL SAMPEL 100ML, KERTAS LABEL, KERTAS PH.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2040433">
            <a:off x="317541" y="4539910"/>
            <a:ext cx="2601369" cy="69409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187861">
            <a:off x="1158384" y="1028700"/>
            <a:ext cx="2023475" cy="22805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871988">
            <a:off x="16602450" y="8542857"/>
            <a:ext cx="1952660" cy="20574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14530779" y="-1865121"/>
            <a:ext cx="5065690" cy="5237085"/>
          </a:xfrm>
          <a:prstGeom prst="rect">
            <a:avLst/>
          </a:prstGeom>
        </p:spPr>
      </p:pic>
      <p:sp>
        <p:nvSpPr>
          <p:cNvPr id="6" name="TextBox 6"/>
          <p:cNvSpPr txBox="1"/>
          <p:nvPr/>
        </p:nvSpPr>
        <p:spPr>
          <a:xfrm>
            <a:off x="2373589" y="2156042"/>
            <a:ext cx="13831342" cy="1282402"/>
          </a:xfrm>
          <a:prstGeom prst="rect">
            <a:avLst/>
          </a:prstGeom>
        </p:spPr>
        <p:txBody>
          <a:bodyPr lIns="0" tIns="0" rIns="0" bIns="0" rtlCol="0" anchor="t">
            <a:spAutoFit/>
          </a:bodyPr>
          <a:lstStyle/>
          <a:p>
            <a:pPr algn="ctr">
              <a:lnSpc>
                <a:spcPts val="5001"/>
              </a:lnSpc>
              <a:spcBef>
                <a:spcPct val="0"/>
              </a:spcBef>
            </a:pPr>
            <a:r>
              <a:rPr lang="en-US" sz="3200" b="1" spc="142" dirty="0">
                <a:solidFill>
                  <a:srgbClr val="291B25"/>
                </a:solidFill>
                <a:latin typeface="Gill Sans Ultra Bold" pitchFamily="34" charset="0"/>
              </a:rPr>
              <a:t>LANGKAH-LANGKAH PENGAMBILAN SAMPLE BENTHOS </a:t>
            </a:r>
            <a:r>
              <a:rPr lang="en-US" sz="3572" spc="142" dirty="0">
                <a:solidFill>
                  <a:srgbClr val="291B25"/>
                </a:solidFill>
                <a:latin typeface="Gulfs Display Bold"/>
              </a:rPr>
              <a:t>: </a:t>
            </a:r>
          </a:p>
        </p:txBody>
      </p:sp>
      <p:sp>
        <p:nvSpPr>
          <p:cNvPr id="7" name="TextBox 7"/>
          <p:cNvSpPr txBox="1"/>
          <p:nvPr/>
        </p:nvSpPr>
        <p:spPr>
          <a:xfrm>
            <a:off x="3777226" y="3305289"/>
            <a:ext cx="12598322" cy="5380983"/>
          </a:xfrm>
          <a:prstGeom prst="rect">
            <a:avLst/>
          </a:prstGeom>
        </p:spPr>
        <p:txBody>
          <a:bodyPr lIns="0" tIns="0" rIns="0" bIns="0" rtlCol="0" anchor="t">
            <a:spAutoFit/>
          </a:bodyPr>
          <a:lstStyle/>
          <a:p>
            <a:pPr marL="734119" lvl="1" indent="-367060">
              <a:lnSpc>
                <a:spcPts val="4760"/>
              </a:lnSpc>
              <a:buFont typeface="Arial"/>
              <a:buChar char="•"/>
            </a:pPr>
            <a:r>
              <a:rPr lang="en-US" sz="3400" spc="136" dirty="0">
                <a:solidFill>
                  <a:srgbClr val="291B25"/>
                </a:solidFill>
                <a:latin typeface="Glacial Indifference Bold"/>
              </a:rPr>
              <a:t> DISIAPKAN ALAT DAN BAHAN </a:t>
            </a:r>
          </a:p>
          <a:p>
            <a:pPr marL="734119" lvl="1" indent="-367060">
              <a:lnSpc>
                <a:spcPts val="4760"/>
              </a:lnSpc>
              <a:buFont typeface="Arial"/>
              <a:buChar char="•"/>
            </a:pPr>
            <a:r>
              <a:rPr lang="en-US" sz="3400" spc="136" dirty="0">
                <a:solidFill>
                  <a:srgbClr val="291B25"/>
                </a:solidFill>
                <a:latin typeface="Glacial Indifference Bold"/>
              </a:rPr>
              <a:t>DICARI LOKASI PENGAMBILAN SAMPEL </a:t>
            </a:r>
          </a:p>
          <a:p>
            <a:pPr marL="734119" lvl="1" indent="-367060">
              <a:lnSpc>
                <a:spcPts val="4760"/>
              </a:lnSpc>
              <a:buFont typeface="Arial"/>
              <a:buChar char="•"/>
            </a:pPr>
            <a:r>
              <a:rPr lang="en-US" sz="3400" spc="136" dirty="0">
                <a:solidFill>
                  <a:srgbClr val="291B25"/>
                </a:solidFill>
                <a:latin typeface="Glacial Indifference Bold"/>
              </a:rPr>
              <a:t>DIAMBIL SEDIMEN DENGAN MENGGUNAKAN CORESAMPLER</a:t>
            </a:r>
          </a:p>
          <a:p>
            <a:pPr marL="734119" lvl="1" indent="-367060">
              <a:lnSpc>
                <a:spcPts val="4760"/>
              </a:lnSpc>
              <a:buFont typeface="Arial"/>
              <a:buChar char="•"/>
            </a:pPr>
            <a:r>
              <a:rPr lang="en-US" sz="3400" spc="136" dirty="0">
                <a:solidFill>
                  <a:srgbClr val="291B25"/>
                </a:solidFill>
                <a:latin typeface="Glacial Indifference Bold"/>
              </a:rPr>
              <a:t> DILETAKKAN SEDIMEN YANG TERDAPAT PADA CORESAMPLER DI ATAS AYAKAN </a:t>
            </a:r>
          </a:p>
          <a:p>
            <a:pPr marL="734119" lvl="1" indent="-367060">
              <a:lnSpc>
                <a:spcPts val="4760"/>
              </a:lnSpc>
              <a:spcBef>
                <a:spcPct val="0"/>
              </a:spcBef>
              <a:buFont typeface="Arial"/>
              <a:buChar char="•"/>
            </a:pPr>
            <a:r>
              <a:rPr lang="en-US" sz="3400" spc="136" dirty="0">
                <a:solidFill>
                  <a:srgbClr val="291B25"/>
                </a:solidFill>
                <a:latin typeface="Glacial Indifference Bold"/>
              </a:rPr>
              <a:t>DIAYAK SEDIMEN TERSEBUT DAN DIAMBIL HEWAN-HEWAN YANG ADA DAN DIMASUKKAN KE DALAM PLASTIK ZIP YANG TELAH DIISI FORMALIN 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D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2040433">
            <a:off x="317541" y="4539910"/>
            <a:ext cx="2601369" cy="69409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1187861">
            <a:off x="1158384" y="1028700"/>
            <a:ext cx="2023475" cy="22805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871988">
            <a:off x="13554450" y="6637857"/>
            <a:ext cx="1952660" cy="20574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14530779" y="-1865121"/>
            <a:ext cx="5065690" cy="5237085"/>
          </a:xfrm>
          <a:prstGeom prst="rect">
            <a:avLst/>
          </a:prstGeom>
        </p:spPr>
      </p:pic>
      <p:sp>
        <p:nvSpPr>
          <p:cNvPr id="6" name="TextBox 6"/>
          <p:cNvSpPr txBox="1"/>
          <p:nvPr/>
        </p:nvSpPr>
        <p:spPr>
          <a:xfrm>
            <a:off x="2170121" y="2946722"/>
            <a:ext cx="13947758" cy="755234"/>
          </a:xfrm>
          <a:prstGeom prst="rect">
            <a:avLst/>
          </a:prstGeom>
        </p:spPr>
        <p:txBody>
          <a:bodyPr lIns="0" tIns="0" rIns="0" bIns="0" rtlCol="0" anchor="t">
            <a:spAutoFit/>
          </a:bodyPr>
          <a:lstStyle/>
          <a:p>
            <a:pPr marL="0" lvl="0" indent="0" algn="ctr">
              <a:lnSpc>
                <a:spcPts val="6147"/>
              </a:lnSpc>
              <a:spcBef>
                <a:spcPct val="0"/>
              </a:spcBef>
            </a:pPr>
            <a:r>
              <a:rPr lang="en-US" sz="4391" spc="175">
                <a:solidFill>
                  <a:srgbClr val="291B25"/>
                </a:solidFill>
                <a:latin typeface="Gulfs Display"/>
              </a:rPr>
              <a:t>LANGKAH-LANGKAH PENGUKURAN SUHU :</a:t>
            </a:r>
          </a:p>
        </p:txBody>
      </p:sp>
      <p:sp>
        <p:nvSpPr>
          <p:cNvPr id="7" name="TextBox 7"/>
          <p:cNvSpPr txBox="1"/>
          <p:nvPr/>
        </p:nvSpPr>
        <p:spPr>
          <a:xfrm>
            <a:off x="3565508" y="3941253"/>
            <a:ext cx="12168503" cy="3416374"/>
          </a:xfrm>
          <a:prstGeom prst="rect">
            <a:avLst/>
          </a:prstGeom>
        </p:spPr>
        <p:txBody>
          <a:bodyPr lIns="0" tIns="0" rIns="0" bIns="0" rtlCol="0" anchor="t">
            <a:spAutoFit/>
          </a:bodyPr>
          <a:lstStyle/>
          <a:p>
            <a:pPr>
              <a:lnSpc>
                <a:spcPts val="5420"/>
              </a:lnSpc>
              <a:spcBef>
                <a:spcPct val="0"/>
              </a:spcBef>
            </a:pPr>
            <a:r>
              <a:rPr lang="en-US" sz="3872" spc="154">
                <a:solidFill>
                  <a:srgbClr val="291B25"/>
                </a:solidFill>
                <a:latin typeface="Glacial Indifference Bold"/>
              </a:rPr>
              <a:t>1.DISIAPKAN THERMOMETER SUHU</a:t>
            </a:r>
          </a:p>
          <a:p>
            <a:pPr>
              <a:lnSpc>
                <a:spcPts val="5420"/>
              </a:lnSpc>
              <a:spcBef>
                <a:spcPct val="0"/>
              </a:spcBef>
            </a:pPr>
            <a:r>
              <a:rPr lang="en-US" sz="3872" spc="154">
                <a:solidFill>
                  <a:srgbClr val="291B25"/>
                </a:solidFill>
                <a:latin typeface="Glacial Indifference Bold"/>
              </a:rPr>
              <a:t>2. LETAKKAN TERMOMETER DI LOKASI PERAIRAN 3. YANG AKAN DIUKUR SUHUNYA</a:t>
            </a:r>
          </a:p>
          <a:p>
            <a:pPr>
              <a:lnSpc>
                <a:spcPts val="5420"/>
              </a:lnSpc>
              <a:spcBef>
                <a:spcPct val="0"/>
              </a:spcBef>
            </a:pPr>
            <a:r>
              <a:rPr lang="en-US" sz="3872" spc="154">
                <a:solidFill>
                  <a:srgbClr val="291B25"/>
                </a:solidFill>
                <a:latin typeface="Glacial Indifference Bold"/>
              </a:rPr>
              <a:t>4. PEGANG TALI PADA UJUNG THERMOMETER</a:t>
            </a:r>
          </a:p>
          <a:p>
            <a:pPr>
              <a:lnSpc>
                <a:spcPts val="5420"/>
              </a:lnSpc>
              <a:spcBef>
                <a:spcPct val="0"/>
              </a:spcBef>
            </a:pPr>
            <a:r>
              <a:rPr lang="en-US" sz="3872" spc="154">
                <a:solidFill>
                  <a:srgbClr val="291B25"/>
                </a:solidFill>
                <a:latin typeface="Glacial Indifference Bold"/>
              </a:rPr>
              <a:t>5.  TUNGGU 1 MENIT, KEMUDIAN CATAT SUHUNYA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D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028700" y="1454359"/>
            <a:ext cx="1952660" cy="2057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5474139">
            <a:off x="7477827" y="-843325"/>
            <a:ext cx="3468390" cy="160303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11910032" y="830489"/>
            <a:ext cx="5349268" cy="208135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1178483">
            <a:off x="14630005" y="4582049"/>
            <a:ext cx="1436782" cy="194159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rot="-2439073">
            <a:off x="674725" y="3050173"/>
            <a:ext cx="3415171" cy="9112369"/>
          </a:xfrm>
          <a:prstGeom prst="rect">
            <a:avLst/>
          </a:prstGeom>
        </p:spPr>
      </p:pic>
      <p:sp>
        <p:nvSpPr>
          <p:cNvPr id="7" name="TextBox 7"/>
          <p:cNvSpPr txBox="1"/>
          <p:nvPr/>
        </p:nvSpPr>
        <p:spPr>
          <a:xfrm>
            <a:off x="2363261" y="3439388"/>
            <a:ext cx="14539379" cy="1239233"/>
          </a:xfrm>
          <a:prstGeom prst="rect">
            <a:avLst/>
          </a:prstGeom>
        </p:spPr>
        <p:txBody>
          <a:bodyPr lIns="0" tIns="0" rIns="0" bIns="0" rtlCol="0" anchor="t">
            <a:spAutoFit/>
          </a:bodyPr>
          <a:lstStyle/>
          <a:p>
            <a:pPr algn="ctr">
              <a:lnSpc>
                <a:spcPts val="4777"/>
              </a:lnSpc>
            </a:pPr>
            <a:r>
              <a:rPr lang="en-US" sz="4924" spc="196">
                <a:solidFill>
                  <a:srgbClr val="291B25"/>
                </a:solidFill>
                <a:latin typeface="Gulfs Display"/>
              </a:rPr>
              <a:t>LANGKAH-LANGKAH PENGUKURAN PH MENGGUNAKAN PH METER :</a:t>
            </a:r>
          </a:p>
        </p:txBody>
      </p:sp>
      <p:sp>
        <p:nvSpPr>
          <p:cNvPr id="8" name="TextBox 8"/>
          <p:cNvSpPr txBox="1"/>
          <p:nvPr/>
        </p:nvSpPr>
        <p:spPr>
          <a:xfrm>
            <a:off x="2005030" y="6116370"/>
            <a:ext cx="14585067" cy="1997772"/>
          </a:xfrm>
          <a:prstGeom prst="rect">
            <a:avLst/>
          </a:prstGeom>
        </p:spPr>
        <p:txBody>
          <a:bodyPr lIns="0" tIns="0" rIns="0" bIns="0" rtlCol="0" anchor="t">
            <a:spAutoFit/>
          </a:bodyPr>
          <a:lstStyle/>
          <a:p>
            <a:pPr algn="ctr">
              <a:lnSpc>
                <a:spcPts val="3245"/>
              </a:lnSpc>
            </a:pPr>
            <a:r>
              <a:rPr lang="en-US" sz="2317" spc="92">
                <a:solidFill>
                  <a:srgbClr val="291B25"/>
                </a:solidFill>
                <a:latin typeface="Glacial Indifference Bold"/>
              </a:rPr>
              <a:t>1. PH METER DIAKTIFKAN </a:t>
            </a:r>
          </a:p>
          <a:p>
            <a:pPr algn="ctr">
              <a:lnSpc>
                <a:spcPts val="3245"/>
              </a:lnSpc>
            </a:pPr>
            <a:r>
              <a:rPr lang="en-US" sz="2317" spc="92">
                <a:solidFill>
                  <a:srgbClr val="291B25"/>
                </a:solidFill>
                <a:latin typeface="Glacial Indifference Bold"/>
              </a:rPr>
              <a:t>2. MENU PENGUKURAN PH DITEKAN AGAR AKTIF </a:t>
            </a:r>
          </a:p>
          <a:p>
            <a:pPr algn="ctr">
              <a:lnSpc>
                <a:spcPts val="3245"/>
              </a:lnSpc>
            </a:pPr>
            <a:r>
              <a:rPr lang="en-US" sz="2317" spc="92">
                <a:solidFill>
                  <a:srgbClr val="291B25"/>
                </a:solidFill>
                <a:latin typeface="Glacial Indifference Bold"/>
              </a:rPr>
              <a:t>3. UJUNG ALAT PENGUKUR PH METER DIMASUKKAN KEDALAM SUNGAI ATAU DANAU </a:t>
            </a:r>
          </a:p>
          <a:p>
            <a:pPr algn="ctr">
              <a:lnSpc>
                <a:spcPts val="3245"/>
              </a:lnSpc>
            </a:pPr>
            <a:r>
              <a:rPr lang="en-US" sz="2317" spc="92">
                <a:solidFill>
                  <a:srgbClr val="291B25"/>
                </a:solidFill>
                <a:latin typeface="Glacial Indifference Bold"/>
              </a:rPr>
              <a:t>4. NILAI PH DITUNGGU SAMPAI MUNCUL PADA LAYAR PH DAN TIDAK BERUBAH–UBAH LAGI. </a:t>
            </a:r>
          </a:p>
          <a:p>
            <a:pPr marL="0" lvl="0" indent="0" algn="ctr">
              <a:lnSpc>
                <a:spcPts val="3245"/>
              </a:lnSpc>
              <a:spcBef>
                <a:spcPct val="0"/>
              </a:spcBef>
            </a:pPr>
            <a:r>
              <a:rPr lang="en-US" sz="2317" spc="92">
                <a:solidFill>
                  <a:srgbClr val="291B25"/>
                </a:solidFill>
                <a:latin typeface="Glacial Indifference Bold"/>
              </a:rPr>
              <a:t>5. HASIL PENGUKURAN NILAI PH DICATAT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1594</Words>
  <Application>Microsoft Office PowerPoint</Application>
  <PresentationFormat>Custom</PresentationFormat>
  <Paragraphs>117</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Futura Md BT</vt:lpstr>
      <vt:lpstr>Gulfs Display Bold</vt:lpstr>
      <vt:lpstr>Glacial Indifference Bold</vt:lpstr>
      <vt:lpstr>Gill Sans Ultra Bold</vt:lpstr>
      <vt:lpstr>Gulfs Display</vt:lpstr>
      <vt:lpstr>Georgia</vt:lpstr>
      <vt:lpstr>Glacial Indifference</vt:lpstr>
      <vt:lpstr>Gill Sans Ultra Bold Condensed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pencemaran perairan</dc:title>
  <cp:lastModifiedBy>User</cp:lastModifiedBy>
  <cp:revision>7</cp:revision>
  <dcterms:created xsi:type="dcterms:W3CDTF">2006-08-16T00:00:00Z</dcterms:created>
  <dcterms:modified xsi:type="dcterms:W3CDTF">2022-06-11T06:15:29Z</dcterms:modified>
  <dc:identifier>DAFCb2riH-E</dc:identifier>
</cp:coreProperties>
</file>