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5"/>
  </p:notesMasterIdLst>
  <p:sldIdLst>
    <p:sldId id="256" r:id="rId2"/>
    <p:sldId id="257" r:id="rId3"/>
    <p:sldId id="261" r:id="rId4"/>
    <p:sldId id="259" r:id="rId5"/>
    <p:sldId id="286" r:id="rId6"/>
    <p:sldId id="260" r:id="rId7"/>
    <p:sldId id="262" r:id="rId8"/>
    <p:sldId id="263" r:id="rId9"/>
    <p:sldId id="264" r:id="rId10"/>
    <p:sldId id="266" r:id="rId11"/>
    <p:sldId id="268" r:id="rId12"/>
    <p:sldId id="272" r:id="rId13"/>
    <p:sldId id="273" r:id="rId14"/>
    <p:sldId id="284" r:id="rId15"/>
    <p:sldId id="278" r:id="rId16"/>
    <p:sldId id="285" r:id="rId17"/>
    <p:sldId id="280" r:id="rId18"/>
    <p:sldId id="281" r:id="rId19"/>
    <p:sldId id="282" r:id="rId20"/>
    <p:sldId id="283" r:id="rId21"/>
    <p:sldId id="288" r:id="rId22"/>
    <p:sldId id="290" r:id="rId23"/>
    <p:sldId id="291" r:id="rId24"/>
    <p:sldId id="301" r:id="rId25"/>
    <p:sldId id="292" r:id="rId26"/>
    <p:sldId id="294" r:id="rId27"/>
    <p:sldId id="296" r:id="rId28"/>
    <p:sldId id="297" r:id="rId29"/>
    <p:sldId id="298" r:id="rId30"/>
    <p:sldId id="299" r:id="rId31"/>
    <p:sldId id="300" r:id="rId32"/>
    <p:sldId id="304" r:id="rId33"/>
    <p:sldId id="302" r:id="rId3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4D357-A5FC-4D29-A8F7-152717C73FE5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539EB-E765-41FF-8EBA-A38259F4F0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17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49AC-0D01-4420-BBC1-326EB99CCE8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F1D-5542-4278-BD9C-4CACA27F43BE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108B163-189A-42E5-B61E-65EF44A16A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01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F1D-5542-4278-BD9C-4CACA27F43BE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08B163-189A-42E5-B61E-65EF44A16A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27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F1D-5542-4278-BD9C-4CACA27F43BE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08B163-189A-42E5-B61E-65EF44A16A0A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3794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F1D-5542-4278-BD9C-4CACA27F43BE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08B163-189A-42E5-B61E-65EF44A16A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2305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F1D-5542-4278-BD9C-4CACA27F43BE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08B163-189A-42E5-B61E-65EF44A16A0A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4147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F1D-5542-4278-BD9C-4CACA27F43BE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08B163-189A-42E5-B61E-65EF44A16A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7576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F1D-5542-4278-BD9C-4CACA27F43BE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B163-189A-42E5-B61E-65EF44A16A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7056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F1D-5542-4278-BD9C-4CACA27F43BE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B163-189A-42E5-B61E-65EF44A16A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84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F1D-5542-4278-BD9C-4CACA27F43BE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B163-189A-42E5-B61E-65EF44A16A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292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F1D-5542-4278-BD9C-4CACA27F43BE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08B163-189A-42E5-B61E-65EF44A16A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568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F1D-5542-4278-BD9C-4CACA27F43BE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08B163-189A-42E5-B61E-65EF44A16A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824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F1D-5542-4278-BD9C-4CACA27F43BE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08B163-189A-42E5-B61E-65EF44A16A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138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F1D-5542-4278-BD9C-4CACA27F43BE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B163-189A-42E5-B61E-65EF44A16A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878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F1D-5542-4278-BD9C-4CACA27F43BE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B163-189A-42E5-B61E-65EF44A16A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27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F1D-5542-4278-BD9C-4CACA27F43BE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B163-189A-42E5-B61E-65EF44A16A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37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F1D-5542-4278-BD9C-4CACA27F43BE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08B163-189A-42E5-B61E-65EF44A16A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326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EDF1D-5542-4278-BD9C-4CACA27F43BE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108B163-189A-42E5-B61E-65EF44A16A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401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1.bp.blogspot.com/-ApJvrIOCYc4/UqSKV29FJNI/AAAAAAAAApI/SklpcFyWlrc/s1600/ayam+5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Pengenalan</a:t>
            </a:r>
            <a:br>
              <a:rPr lang="id-ID" dirty="0" smtClean="0"/>
            </a:br>
            <a:r>
              <a:rPr lang="id-ID" dirty="0" smtClean="0"/>
              <a:t>Sistem Produksi Unggas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Dr. Ir. Riyanti, M.P.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654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Bibit broiler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465"/>
            <a:ext cx="10515600" cy="4631498"/>
          </a:xfrm>
        </p:spPr>
        <p:txBody>
          <a:bodyPr>
            <a:normAutofit/>
          </a:bodyPr>
          <a:lstStyle/>
          <a:p>
            <a:endParaRPr lang="id-ID" dirty="0" smtClean="0"/>
          </a:p>
          <a:p>
            <a:r>
              <a:rPr lang="id-ID" dirty="0" smtClean="0"/>
              <a:t>Strain broiler:</a:t>
            </a:r>
          </a:p>
          <a:p>
            <a:pPr>
              <a:buNone/>
            </a:pPr>
            <a:r>
              <a:rPr lang="id-ID" dirty="0" smtClean="0"/>
              <a:t>  </a:t>
            </a:r>
            <a:r>
              <a:rPr lang="id-ID" i="1" dirty="0" smtClean="0"/>
              <a:t>   Arbor Acres, Cobb, Avian, Isa vedette, Ross,  Hybro, Hubbard, Lohmann, Indian River</a:t>
            </a:r>
            <a:r>
              <a:rPr lang="id-ID" dirty="0" smtClean="0"/>
              <a:t>, dll</a:t>
            </a:r>
          </a:p>
          <a:p>
            <a:pPr>
              <a:buNone/>
            </a:pPr>
            <a:endParaRPr lang="id-ID" dirty="0" smtClean="0"/>
          </a:p>
          <a:p>
            <a:pPr lvl="0"/>
            <a:r>
              <a:rPr lang="id-ID" dirty="0" smtClean="0"/>
              <a:t>Syarat </a:t>
            </a:r>
            <a:r>
              <a:rPr lang="id-ID" i="1" dirty="0" smtClean="0"/>
              <a:t>doc</a:t>
            </a:r>
            <a:r>
              <a:rPr lang="id-ID" dirty="0" smtClean="0"/>
              <a:t> : </a:t>
            </a:r>
            <a:r>
              <a:rPr lang="en-US" dirty="0" smtClean="0"/>
              <a:t> </a:t>
            </a:r>
            <a:endParaRPr lang="id-ID" dirty="0" smtClean="0"/>
          </a:p>
          <a:p>
            <a:pPr lvl="0">
              <a:buNone/>
            </a:pPr>
            <a:r>
              <a:rPr lang="id-ID" i="1" dirty="0" smtClean="0"/>
              <a:t>-   Berasal dari </a:t>
            </a:r>
            <a:r>
              <a:rPr lang="en-US" i="1" dirty="0" smtClean="0"/>
              <a:t>breeding farm</a:t>
            </a:r>
            <a:r>
              <a:rPr lang="en-US" dirty="0" smtClean="0"/>
              <a:t> yang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-    Berasal dari </a:t>
            </a:r>
            <a:r>
              <a:rPr lang="en-US" dirty="0" err="1" smtClean="0"/>
              <a:t>penetasan</a:t>
            </a:r>
            <a:r>
              <a:rPr lang="en-US" dirty="0" smtClean="0"/>
              <a:t> yang </a:t>
            </a:r>
            <a:r>
              <a:rPr lang="en-US" dirty="0" err="1" smtClean="0"/>
              <a:t>bermutu</a:t>
            </a:r>
            <a:r>
              <a:rPr lang="en-US" dirty="0" smtClean="0"/>
              <a:t> </a:t>
            </a:r>
            <a:r>
              <a:rPr lang="en-US" dirty="0" err="1" smtClean="0"/>
              <a:t>bai</a:t>
            </a:r>
            <a:r>
              <a:rPr lang="id-ID" dirty="0" smtClean="0"/>
              <a:t>k,</a:t>
            </a:r>
          </a:p>
          <a:p>
            <a:pPr lvl="0">
              <a:buNone/>
            </a:pPr>
            <a:r>
              <a:rPr lang="id-ID" dirty="0" smtClean="0"/>
              <a:t>-    Berasal dari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yang </a:t>
            </a:r>
            <a:r>
              <a:rPr lang="en-US" dirty="0" err="1" smtClean="0"/>
              <a:t>efisien</a:t>
            </a:r>
            <a:r>
              <a:rPr lang="id-ID" dirty="0" smtClean="0"/>
              <a:t>,</a:t>
            </a:r>
          </a:p>
          <a:p>
            <a:pPr>
              <a:buNone/>
            </a:pPr>
            <a:r>
              <a:rPr lang="id-ID" i="1" dirty="0" smtClean="0"/>
              <a:t>-   </a:t>
            </a:r>
            <a:r>
              <a:rPr lang="en-US" i="1" dirty="0" smtClean="0"/>
              <a:t>doc </a:t>
            </a:r>
            <a:r>
              <a:rPr lang="en-US" dirty="0" err="1" smtClean="0"/>
              <a:t>berkualitas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seragam</a:t>
            </a:r>
            <a:r>
              <a:rPr lang="id-ID" dirty="0" smtClean="0"/>
              <a:t>, dengan ciri-ciri bobot seragam </a:t>
            </a:r>
            <a:r>
              <a:rPr lang="id-ID" dirty="0" smtClean="0"/>
              <a:t>40</a:t>
            </a:r>
            <a:r>
              <a:rPr lang="id-ID" dirty="0" smtClean="0"/>
              <a:t>--45 </a:t>
            </a:r>
            <a:r>
              <a:rPr lang="id-ID" dirty="0" smtClean="0"/>
              <a:t>g; mata bersinar; lincah; bulu bersih; tidak ada lengketan feses di anus; tidak cacat tubuh.  </a:t>
            </a:r>
          </a:p>
          <a:p>
            <a:endParaRPr lang="id-ID" dirty="0"/>
          </a:p>
        </p:txBody>
      </p:sp>
      <p:pic>
        <p:nvPicPr>
          <p:cNvPr id="4" name="irc_mi" descr="http://202.67.224.138/pdimage/49/4495149_486979_105614052940276_1645700151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50" y="365125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41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KANDANG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OPEN HOUSE                                                  CLOSED HOUSE</a:t>
            </a:r>
            <a:endParaRPr lang="id-ID" dirty="0"/>
          </a:p>
        </p:txBody>
      </p:sp>
      <p:pic>
        <p:nvPicPr>
          <p:cNvPr id="5" name="irc_mi" descr="http://agripet.files.wordpress.com/2010/07/poultry20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7908" y="2675293"/>
            <a:ext cx="58267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cybex.deptan.go.id/files/kandang%20ayam%20pedagin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471" y="2675293"/>
            <a:ext cx="444007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62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Pencucian kandang</a:t>
            </a:r>
            <a:endParaRPr lang="id-ID" dirty="0"/>
          </a:p>
        </p:txBody>
      </p:sp>
      <p:pic>
        <p:nvPicPr>
          <p:cNvPr id="4" name="Content Placeholder 3" descr="http://info.medion.co.id/images/stories/infomedion/tatalaksana/mei09/tatalaksana_manajemen%20persiapan%20kandang_au%20im%20mei%202009_html_582d1307.gif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74019" y="1833842"/>
            <a:ext cx="61245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47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Ransum</a:t>
            </a:r>
            <a:endParaRPr lang="id-ID" dirty="0"/>
          </a:p>
        </p:txBody>
      </p:sp>
      <p:pic>
        <p:nvPicPr>
          <p:cNvPr id="5" name="Content Placeholder 4" descr="Menelaah Sistem Pemberian Ransum Broiler - Medio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80" y="1532586"/>
            <a:ext cx="8474298" cy="4370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5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Pemeliharaan fase starter</a:t>
            </a:r>
            <a:endParaRPr lang="id-ID" dirty="0"/>
          </a:p>
        </p:txBody>
      </p:sp>
      <p:pic>
        <p:nvPicPr>
          <p:cNvPr id="6" name="Content Placeholder 5" descr="Jika Suhu Mulai Panas, Kipas di Kandang Ayam Undip Otomatis Menyala -  Tribun Jate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2925" y="2151062"/>
            <a:ext cx="7787738" cy="37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8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Pemeliharaan fase finisher</a:t>
            </a:r>
            <a:endParaRPr lang="id-ID" dirty="0"/>
          </a:p>
        </p:txBody>
      </p:sp>
      <p:pic>
        <p:nvPicPr>
          <p:cNvPr id="5" name="Content Placeholder 4" descr="KUNCI KEBERHASILAN TERNAK AYAM POTONG | KEDAIBORONG AGR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04" y="2021983"/>
            <a:ext cx="8590208" cy="3953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0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Manajemen kesehatan: Biosekuriti dan vaksinasi (ND, AI, IBD)</a:t>
            </a:r>
            <a:endParaRPr lang="id-ID" dirty="0"/>
          </a:p>
        </p:txBody>
      </p:sp>
      <p:pic>
        <p:nvPicPr>
          <p:cNvPr id="8196" name="Picture 4" descr="Penerapan Biosecurity 3 Zona, Podomoro Feedmi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4" y="2157212"/>
            <a:ext cx="9118242" cy="47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Manajemen panen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85927"/>
            <a:ext cx="8229600" cy="4340237"/>
          </a:xfrm>
        </p:spPr>
        <p:txBody>
          <a:bodyPr>
            <a:normAutofit/>
          </a:bodyPr>
          <a:lstStyle/>
          <a:p>
            <a:r>
              <a:rPr lang="id-ID" dirty="0" smtClean="0"/>
              <a:t>Agar diperoleh kualitas karkas yang bagus,</a:t>
            </a:r>
          </a:p>
          <a:p>
            <a:r>
              <a:rPr lang="id-ID" dirty="0" smtClean="0"/>
              <a:t>proses penangkapan dan pengangkutan saat panen harus dilakukan hati-hati; </a:t>
            </a:r>
          </a:p>
          <a:p>
            <a:r>
              <a:rPr lang="id-ID" dirty="0" smtClean="0"/>
              <a:t>tempat ransum dan tempat air minum</a:t>
            </a:r>
            <a:r>
              <a:rPr lang="en-US" dirty="0" smtClean="0"/>
              <a:t> </a:t>
            </a:r>
            <a:r>
              <a:rPr lang="en-US" dirty="0" err="1" smtClean="0"/>
              <a:t>dikeluarkan</a:t>
            </a:r>
            <a:r>
              <a:rPr lang="id-ID" dirty="0" smtClean="0"/>
              <a:t>; 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en-US" dirty="0" err="1" smtClean="0"/>
              <a:t>di</a:t>
            </a:r>
            <a:r>
              <a:rPr lang="id-ID" dirty="0" smtClean="0"/>
              <a:t>gunakan lampu biru sewaktu menangkap; </a:t>
            </a:r>
          </a:p>
          <a:p>
            <a:r>
              <a:rPr lang="en-US" dirty="0" err="1" smtClean="0"/>
              <a:t>ayam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id-ID" dirty="0" smtClean="0"/>
              <a:t>tangkap dan </a:t>
            </a:r>
            <a:r>
              <a:rPr lang="en-US" dirty="0" err="1" smtClean="0"/>
              <a:t>di</a:t>
            </a:r>
            <a:r>
              <a:rPr lang="id-ID" dirty="0" smtClean="0"/>
              <a:t>angkut pada malam hari; </a:t>
            </a:r>
          </a:p>
          <a:p>
            <a:r>
              <a:rPr lang="id-ID" dirty="0" smtClean="0"/>
              <a:t>pengangkutan tidak terlalu padat; </a:t>
            </a:r>
          </a:p>
          <a:p>
            <a:r>
              <a:rPr lang="id-ID" dirty="0" smtClean="0"/>
              <a:t>ruang penangkapan tidak terlalu luas.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31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Pengangkutan ayam hidup</a:t>
            </a:r>
            <a:endParaRPr lang="id-ID" dirty="0"/>
          </a:p>
        </p:txBody>
      </p:sp>
      <p:pic>
        <p:nvPicPr>
          <p:cNvPr id="4" name="Content Placeholder 3" descr="https://encrypted-tbn1.gstatic.com/images?q=tbn:ANd9GcR8CxPISIrogpn_0asZ5euykEUa8Dwr5n00AmONMKMZP6ZPhnaj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1290" y="1928802"/>
            <a:ext cx="62865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22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 </a:t>
            </a:r>
            <a:r>
              <a:rPr lang="id-ID" dirty="0" smtClean="0"/>
              <a:t>P H </a:t>
            </a:r>
            <a:r>
              <a:rPr lang="id-ID" dirty="0" smtClean="0"/>
              <a:t>U</a:t>
            </a:r>
            <a:endParaRPr lang="id-ID" dirty="0"/>
          </a:p>
        </p:txBody>
      </p:sp>
      <p:pic>
        <p:nvPicPr>
          <p:cNvPr id="4" name="Content Placeholder 3" descr="http://1.bp.blogspot.com/-ApJvrIOCYc4/UqSKV29FJNI/AAAAAAAAApI/SklpcFyWlrc/s400/ayam+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381224" y="1428736"/>
            <a:ext cx="750099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43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Pokok Bahasan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1905000"/>
            <a:ext cx="8761412" cy="4114799"/>
          </a:xfrm>
        </p:spPr>
        <p:txBody>
          <a:bodyPr/>
          <a:lstStyle/>
          <a:p>
            <a:r>
              <a:rPr lang="id-ID" sz="3200" dirty="0" smtClean="0"/>
              <a:t>Karakteristik peternakan unggas</a:t>
            </a:r>
          </a:p>
          <a:p>
            <a:r>
              <a:rPr lang="id-ID" sz="3200" dirty="0" smtClean="0"/>
              <a:t>Produksi Bibit</a:t>
            </a:r>
          </a:p>
          <a:p>
            <a:r>
              <a:rPr lang="id-ID" sz="3200" dirty="0" smtClean="0"/>
              <a:t>Produksi Daging</a:t>
            </a:r>
          </a:p>
          <a:p>
            <a:r>
              <a:rPr lang="id-ID" sz="3200" dirty="0" smtClean="0"/>
              <a:t>Produksi Telur</a:t>
            </a:r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421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Bagian-bagian karkas</a:t>
            </a:r>
            <a:endParaRPr lang="id-ID" dirty="0"/>
          </a:p>
        </p:txBody>
      </p:sp>
      <p:pic>
        <p:nvPicPr>
          <p:cNvPr id="4" name="irc_mi" descr="http://g-ecx.images-amazon.com/images/G/01/askville/3801502_8786089_mywrite/untitle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5538" y="1643050"/>
            <a:ext cx="65008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6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produksi telur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Bibit doc</a:t>
            </a:r>
          </a:p>
          <a:p>
            <a:r>
              <a:rPr lang="id-ID" dirty="0" smtClean="0"/>
              <a:t>Kandang</a:t>
            </a:r>
          </a:p>
          <a:p>
            <a:r>
              <a:rPr lang="id-ID" dirty="0" smtClean="0"/>
              <a:t>Ransum</a:t>
            </a:r>
          </a:p>
          <a:p>
            <a:r>
              <a:rPr lang="id-ID" dirty="0" smtClean="0"/>
              <a:t>Manajemen pemeliharaan</a:t>
            </a:r>
          </a:p>
          <a:p>
            <a:r>
              <a:rPr lang="id-ID" dirty="0" smtClean="0"/>
              <a:t>Kesehatan</a:t>
            </a:r>
          </a:p>
          <a:p>
            <a:r>
              <a:rPr lang="id-ID" dirty="0" smtClean="0"/>
              <a:t>Pascapanen</a:t>
            </a:r>
          </a:p>
          <a:p>
            <a:r>
              <a:rPr lang="id-ID" dirty="0" smtClean="0"/>
              <a:t>Pemasaran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60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bibit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7299"/>
            <a:ext cx="8229600" cy="4768865"/>
          </a:xfrm>
        </p:spPr>
        <p:txBody>
          <a:bodyPr>
            <a:normAutofit/>
          </a:bodyPr>
          <a:lstStyle/>
          <a:p>
            <a:pPr fontAlgn="t"/>
            <a:r>
              <a:rPr lang="id-ID" dirty="0" smtClean="0"/>
              <a:t>Strain :</a:t>
            </a:r>
            <a:r>
              <a:rPr lang="en-US" b="1" dirty="0" smtClean="0"/>
              <a:t> </a:t>
            </a:r>
            <a:r>
              <a:rPr lang="en-US" dirty="0" smtClean="0"/>
              <a:t>Babcock B-300</a:t>
            </a:r>
            <a:r>
              <a:rPr lang="id-ID" b="1" dirty="0" smtClean="0"/>
              <a:t>, </a:t>
            </a:r>
            <a:r>
              <a:rPr lang="en-US" dirty="0" err="1" smtClean="0"/>
              <a:t>Decalb</a:t>
            </a:r>
            <a:r>
              <a:rPr lang="en-US" dirty="0" smtClean="0"/>
              <a:t> Warren</a:t>
            </a:r>
            <a:r>
              <a:rPr lang="id-ID" dirty="0" smtClean="0"/>
              <a:t>, </a:t>
            </a:r>
            <a:r>
              <a:rPr lang="en-US" dirty="0" err="1" smtClean="0"/>
              <a:t>Harco</a:t>
            </a:r>
            <a:r>
              <a:rPr lang="id-ID" dirty="0" smtClean="0"/>
              <a:t>, </a:t>
            </a:r>
            <a:r>
              <a:rPr lang="en-US" dirty="0" err="1" smtClean="0"/>
              <a:t>Hisex</a:t>
            </a:r>
            <a:r>
              <a:rPr lang="en-US" dirty="0" smtClean="0"/>
              <a:t> Brown</a:t>
            </a:r>
            <a:r>
              <a:rPr lang="id-ID" dirty="0" smtClean="0"/>
              <a:t>, </a:t>
            </a:r>
            <a:r>
              <a:rPr lang="en-US" dirty="0" err="1" smtClean="0"/>
              <a:t>Hypeco</a:t>
            </a:r>
            <a:r>
              <a:rPr lang="id-ID" dirty="0" smtClean="0"/>
              <a:t>, </a:t>
            </a:r>
            <a:r>
              <a:rPr lang="en-US" dirty="0" smtClean="0"/>
              <a:t>Hubbard Golden Comet</a:t>
            </a:r>
            <a:r>
              <a:rPr lang="id-ID" dirty="0" smtClean="0"/>
              <a:t>, </a:t>
            </a:r>
            <a:r>
              <a:rPr lang="en-US" dirty="0" smtClean="0"/>
              <a:t>Isa Brown</a:t>
            </a:r>
            <a:r>
              <a:rPr lang="id-ID" dirty="0" smtClean="0"/>
              <a:t>, </a:t>
            </a:r>
            <a:r>
              <a:rPr lang="en-US" dirty="0" err="1" smtClean="0"/>
              <a:t>Lohmann</a:t>
            </a:r>
            <a:r>
              <a:rPr lang="en-US" dirty="0" smtClean="0"/>
              <a:t> Brown</a:t>
            </a:r>
            <a:r>
              <a:rPr lang="id-ID" dirty="0" smtClean="0"/>
              <a:t>, </a:t>
            </a:r>
            <a:r>
              <a:rPr lang="en-US" dirty="0" smtClean="0"/>
              <a:t>H &amp; N Brown Nick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38350" y="3357562"/>
            <a:ext cx="3429023" cy="2714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500" b="1" dirty="0">
                <a:solidFill>
                  <a:srgbClr val="FF3300"/>
                </a:solidFill>
              </a:rPr>
              <a:t>Mata </a:t>
            </a:r>
            <a:r>
              <a:rPr lang="en-US" sz="2500" b="1" dirty="0" err="1">
                <a:solidFill>
                  <a:srgbClr val="FF3300"/>
                </a:solidFill>
              </a:rPr>
              <a:t>Bersih</a:t>
            </a:r>
            <a:r>
              <a:rPr lang="en-US" sz="2500" b="1" dirty="0">
                <a:solidFill>
                  <a:srgbClr val="FF3300"/>
                </a:solidFill>
              </a:rPr>
              <a:t> </a:t>
            </a:r>
            <a:r>
              <a:rPr lang="en-US" sz="2500" b="1" dirty="0" err="1">
                <a:solidFill>
                  <a:srgbClr val="FF3300"/>
                </a:solidFill>
              </a:rPr>
              <a:t>dan</a:t>
            </a:r>
            <a:r>
              <a:rPr lang="en-US" sz="2500" b="1" dirty="0">
                <a:solidFill>
                  <a:srgbClr val="FF3300"/>
                </a:solidFill>
              </a:rPr>
              <a:t> </a:t>
            </a:r>
            <a:r>
              <a:rPr lang="en-US" sz="2500" b="1" dirty="0" err="1">
                <a:solidFill>
                  <a:srgbClr val="FF3300"/>
                </a:solidFill>
              </a:rPr>
              <a:t>Bercahaya</a:t>
            </a:r>
            <a:endParaRPr lang="en-US" sz="2500" b="1" dirty="0">
              <a:solidFill>
                <a:srgbClr val="FF33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500" b="1" dirty="0" err="1">
                <a:solidFill>
                  <a:srgbClr val="FF3300"/>
                </a:solidFill>
              </a:rPr>
              <a:t>Tidak</a:t>
            </a:r>
            <a:r>
              <a:rPr lang="en-US" sz="2500" b="1" dirty="0">
                <a:solidFill>
                  <a:srgbClr val="FF3300"/>
                </a:solidFill>
              </a:rPr>
              <a:t> </a:t>
            </a:r>
            <a:r>
              <a:rPr lang="en-US" sz="2500" b="1" dirty="0" err="1">
                <a:solidFill>
                  <a:srgbClr val="FF3300"/>
                </a:solidFill>
              </a:rPr>
              <a:t>Cacat</a:t>
            </a:r>
            <a:endParaRPr lang="en-US" sz="2500" b="1" dirty="0">
              <a:solidFill>
                <a:srgbClr val="FF33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500" b="1" dirty="0" err="1">
                <a:solidFill>
                  <a:srgbClr val="FF3300"/>
                </a:solidFill>
              </a:rPr>
              <a:t>Bulu</a:t>
            </a:r>
            <a:r>
              <a:rPr lang="en-US" sz="2500" b="1" dirty="0">
                <a:solidFill>
                  <a:srgbClr val="FF3300"/>
                </a:solidFill>
              </a:rPr>
              <a:t> </a:t>
            </a:r>
            <a:r>
              <a:rPr lang="en-US" sz="2500" b="1" dirty="0" err="1">
                <a:solidFill>
                  <a:srgbClr val="FF3300"/>
                </a:solidFill>
              </a:rPr>
              <a:t>Bersih</a:t>
            </a:r>
            <a:r>
              <a:rPr lang="en-US" sz="2500" b="1" dirty="0">
                <a:solidFill>
                  <a:srgbClr val="FF3300"/>
                </a:solidFill>
              </a:rPr>
              <a:t> </a:t>
            </a:r>
            <a:r>
              <a:rPr lang="en-US" sz="2500" b="1" dirty="0" err="1">
                <a:solidFill>
                  <a:srgbClr val="FF3300"/>
                </a:solidFill>
              </a:rPr>
              <a:t>dan</a:t>
            </a:r>
            <a:r>
              <a:rPr lang="en-US" sz="2500" b="1" dirty="0">
                <a:solidFill>
                  <a:srgbClr val="FF3300"/>
                </a:solidFill>
              </a:rPr>
              <a:t> </a:t>
            </a:r>
            <a:r>
              <a:rPr lang="en-US" sz="2500" b="1" dirty="0" err="1">
                <a:solidFill>
                  <a:srgbClr val="FF3300"/>
                </a:solidFill>
              </a:rPr>
              <a:t>Penuh</a:t>
            </a:r>
            <a:r>
              <a:rPr lang="en-US" sz="2500" b="1" dirty="0">
                <a:solidFill>
                  <a:srgbClr val="FF3300"/>
                </a:solidFill>
              </a:rPr>
              <a:t>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500" b="1" dirty="0">
                <a:solidFill>
                  <a:srgbClr val="FF3300"/>
                </a:solidFill>
              </a:rPr>
              <a:t>   </a:t>
            </a:r>
            <a:r>
              <a:rPr lang="id-ID" sz="2500" b="1" dirty="0">
                <a:solidFill>
                  <a:srgbClr val="FF3300"/>
                </a:solidFill>
              </a:rPr>
              <a:t>     </a:t>
            </a:r>
            <a:r>
              <a:rPr lang="en-US" sz="2500" b="1" dirty="0">
                <a:solidFill>
                  <a:srgbClr val="FF3300"/>
                </a:solidFill>
              </a:rPr>
              <a:t>Anus </a:t>
            </a:r>
            <a:r>
              <a:rPr lang="en-US" sz="2500" b="1" dirty="0" err="1">
                <a:solidFill>
                  <a:srgbClr val="FF3300"/>
                </a:solidFill>
              </a:rPr>
              <a:t>Kering</a:t>
            </a:r>
            <a:endParaRPr lang="en-US" sz="2500" b="1" dirty="0">
              <a:solidFill>
                <a:srgbClr val="FF33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500" b="1" dirty="0" err="1">
                <a:solidFill>
                  <a:srgbClr val="FF3300"/>
                </a:solidFill>
              </a:rPr>
              <a:t>Menetas</a:t>
            </a:r>
            <a:r>
              <a:rPr lang="en-US" sz="2500" b="1" dirty="0">
                <a:solidFill>
                  <a:srgbClr val="FF3300"/>
                </a:solidFill>
              </a:rPr>
              <a:t> </a:t>
            </a:r>
            <a:r>
              <a:rPr lang="en-US" sz="2500" b="1" dirty="0" err="1">
                <a:solidFill>
                  <a:srgbClr val="FF3300"/>
                </a:solidFill>
              </a:rPr>
              <a:t>Tepat</a:t>
            </a:r>
            <a:r>
              <a:rPr lang="en-US" sz="2500" b="1" dirty="0">
                <a:solidFill>
                  <a:srgbClr val="FF3300"/>
                </a:solidFill>
              </a:rPr>
              <a:t> </a:t>
            </a:r>
            <a:r>
              <a:rPr lang="en-US" sz="2500" b="1" dirty="0" err="1">
                <a:solidFill>
                  <a:srgbClr val="FF3300"/>
                </a:solidFill>
              </a:rPr>
              <a:t>Waktu</a:t>
            </a:r>
            <a:endParaRPr lang="en-US" sz="2500" b="1" dirty="0">
              <a:solidFill>
                <a:srgbClr val="FF33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500" b="1" dirty="0" err="1">
                <a:solidFill>
                  <a:srgbClr val="FF3300"/>
                </a:solidFill>
              </a:rPr>
              <a:t>Responsif</a:t>
            </a:r>
            <a:endParaRPr lang="en-US" sz="2500" b="1" dirty="0">
              <a:solidFill>
                <a:srgbClr val="FF33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500" b="1" dirty="0">
              <a:solidFill>
                <a:srgbClr val="FF3300"/>
              </a:solidFill>
            </a:endParaRPr>
          </a:p>
        </p:txBody>
      </p:sp>
      <p:pic>
        <p:nvPicPr>
          <p:cNvPr id="5" name="Picture 6" descr="ayam kecil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28" y="3357562"/>
            <a:ext cx="3000396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26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Perkandangan dan peralatan kandang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Kandang postal</a:t>
            </a:r>
          </a:p>
          <a:p>
            <a:r>
              <a:rPr lang="id-ID" dirty="0" smtClean="0"/>
              <a:t>Kandang cage (baterai)</a:t>
            </a:r>
            <a:endParaRPr lang="id-ID" dirty="0"/>
          </a:p>
        </p:txBody>
      </p:sp>
      <p:pic>
        <p:nvPicPr>
          <p:cNvPr id="1026" name="Picture 2" descr="https://encrypted-tbn2.gstatic.com/images?q=tbn:ANd9GcTPUAHxmnxsSAn2wl9MK6Sa3aOFClsWYQZzMKM43VmXP0WiTtX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5949" y="2171308"/>
            <a:ext cx="5181425" cy="370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8809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ransum</a:t>
            </a:r>
            <a:endParaRPr lang="id-ID" dirty="0"/>
          </a:p>
        </p:txBody>
      </p:sp>
      <p:pic>
        <p:nvPicPr>
          <p:cNvPr id="15362" name="Picture 2" descr="Mempelajari Pola Pemberian Ransum Ayam Petelur - Med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25" y="1790163"/>
            <a:ext cx="9348989" cy="45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859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Brooding ayam petelur</a:t>
            </a:r>
            <a:endParaRPr lang="id-ID" dirty="0"/>
          </a:p>
        </p:txBody>
      </p:sp>
      <p:pic>
        <p:nvPicPr>
          <p:cNvPr id="14338" name="Picture 2" descr="Masa brooding ayam ras petelur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164" y="1905000"/>
            <a:ext cx="671688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6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Manajemen fase grower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id-ID" dirty="0" smtClean="0"/>
          </a:p>
          <a:p>
            <a:r>
              <a:rPr lang="id-ID" sz="2400" dirty="0" smtClean="0"/>
              <a:t>Restricted feeding</a:t>
            </a:r>
          </a:p>
          <a:p>
            <a:r>
              <a:rPr lang="id-ID" sz="2400" dirty="0" smtClean="0"/>
              <a:t>Penimbangan bobot badan</a:t>
            </a:r>
          </a:p>
          <a:p>
            <a:r>
              <a:rPr lang="id-ID" sz="2400" dirty="0" smtClean="0"/>
              <a:t>Kontrol bobot tubuh</a:t>
            </a:r>
          </a:p>
          <a:p>
            <a:r>
              <a:rPr lang="id-ID" sz="2400" dirty="0" smtClean="0"/>
              <a:t>Keseragaman</a:t>
            </a:r>
          </a:p>
          <a:p>
            <a:r>
              <a:rPr lang="id-ID" sz="2400" dirty="0" smtClean="0"/>
              <a:t>Kepadatan</a:t>
            </a:r>
          </a:p>
          <a:p>
            <a:r>
              <a:rPr lang="id-ID" sz="2400" dirty="0" smtClean="0"/>
              <a:t>vaksinasi</a:t>
            </a:r>
          </a:p>
          <a:p>
            <a:r>
              <a:rPr lang="id-ID" sz="2400" dirty="0" smtClean="0"/>
              <a:t>Kontrol kesehatan</a:t>
            </a:r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4" name="Picture 3" descr="Nutrisi Pakan Tepat, Performa Ayam Melesat, Manajemen Unggas -Trobos  Livestock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16" y="1689064"/>
            <a:ext cx="2859405" cy="384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7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Pemotongan Paruh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>
              <a:buNone/>
            </a:pPr>
            <a:r>
              <a:rPr lang="en-US" sz="3000" dirty="0" err="1"/>
              <a:t>Mencegah</a:t>
            </a:r>
            <a:r>
              <a:rPr lang="en-US" sz="3000" dirty="0"/>
              <a:t> </a:t>
            </a:r>
            <a:r>
              <a:rPr lang="en-US" sz="3000" dirty="0" err="1"/>
              <a:t>kanibalisme</a:t>
            </a:r>
            <a:r>
              <a:rPr lang="en-US" sz="3000" dirty="0"/>
              <a:t>, </a:t>
            </a:r>
            <a:r>
              <a:rPr lang="en-US" sz="3000" dirty="0" err="1"/>
              <a:t>pematukan</a:t>
            </a:r>
            <a:r>
              <a:rPr lang="en-US" sz="3000" dirty="0"/>
              <a:t> </a:t>
            </a:r>
            <a:r>
              <a:rPr lang="en-US" sz="3000" dirty="0" err="1"/>
              <a:t>bulu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kloaka</a:t>
            </a:r>
            <a:r>
              <a:rPr lang="en-US" sz="3000" dirty="0"/>
              <a:t> &amp; </a:t>
            </a:r>
            <a:r>
              <a:rPr lang="en-US" sz="3000" dirty="0" err="1"/>
              <a:t>efisiensi</a:t>
            </a:r>
            <a:r>
              <a:rPr lang="en-US" sz="3000" dirty="0"/>
              <a:t> </a:t>
            </a:r>
            <a:r>
              <a:rPr lang="en-US" sz="3000" dirty="0" err="1"/>
              <a:t>ransum</a:t>
            </a:r>
            <a:endParaRPr lang="en-US" sz="3000" dirty="0"/>
          </a:p>
          <a:p>
            <a:pPr marL="609600" indent="-609600">
              <a:buNone/>
            </a:pPr>
            <a:endParaRPr lang="en-US" sz="3000" dirty="0"/>
          </a:p>
          <a:p>
            <a:pPr marL="609600" indent="-609600">
              <a:buFontTx/>
              <a:buAutoNum type="alphaLcPeriod"/>
            </a:pPr>
            <a:r>
              <a:rPr lang="en-US" sz="3000" dirty="0" err="1"/>
              <a:t>Umur</a:t>
            </a:r>
            <a:r>
              <a:rPr lang="en-US" sz="3000" dirty="0"/>
              <a:t> 5-8 </a:t>
            </a:r>
            <a:r>
              <a:rPr lang="en-US" sz="3000" dirty="0" err="1"/>
              <a:t>hari</a:t>
            </a:r>
            <a:endParaRPr lang="en-US" sz="3000" dirty="0"/>
          </a:p>
          <a:p>
            <a:pPr marL="609600" indent="-609600">
              <a:buFontTx/>
              <a:buAutoNum type="alphaLcPeriod"/>
            </a:pPr>
            <a:r>
              <a:rPr lang="en-US" sz="3000" dirty="0"/>
              <a:t>1/3 </a:t>
            </a:r>
            <a:r>
              <a:rPr lang="en-US" sz="3000" dirty="0" err="1"/>
              <a:t>paruh</a:t>
            </a:r>
            <a:r>
              <a:rPr lang="en-US" sz="3000" dirty="0"/>
              <a:t> </a:t>
            </a:r>
            <a:r>
              <a:rPr lang="en-US" sz="3000" dirty="0" err="1"/>
              <a:t>bagian</a:t>
            </a:r>
            <a:r>
              <a:rPr lang="en-US" sz="3000" dirty="0"/>
              <a:t> </a:t>
            </a:r>
          </a:p>
          <a:p>
            <a:pPr marL="609600" indent="-609600">
              <a:buNone/>
            </a:pPr>
            <a:r>
              <a:rPr lang="en-US" sz="3000" dirty="0"/>
              <a:t>	</a:t>
            </a:r>
            <a:r>
              <a:rPr lang="en-US" sz="3000" dirty="0" err="1"/>
              <a:t>atas</a:t>
            </a:r>
            <a:endParaRPr lang="en-US" sz="3000" dirty="0"/>
          </a:p>
          <a:p>
            <a:pPr marL="609600" indent="-609600">
              <a:buFontTx/>
              <a:buAutoNum type="alphaLcPeriod"/>
            </a:pPr>
            <a:r>
              <a:rPr lang="en-US" sz="3000" dirty="0"/>
              <a:t>2-3 </a:t>
            </a:r>
            <a:r>
              <a:rPr lang="en-US" sz="3000" dirty="0" err="1"/>
              <a:t>detik</a:t>
            </a:r>
            <a:endParaRPr lang="en-US" sz="3000" dirty="0"/>
          </a:p>
          <a:p>
            <a:pPr marL="609600" indent="-609600">
              <a:buFontTx/>
              <a:buAutoNum type="alphaLcPeriod"/>
            </a:pPr>
            <a:r>
              <a:rPr lang="en-US" sz="3000" dirty="0"/>
              <a:t>815</a:t>
            </a:r>
            <a:r>
              <a:rPr lang="en-US" sz="3000" baseline="30000" dirty="0"/>
              <a:t>o</a:t>
            </a:r>
            <a:r>
              <a:rPr lang="en-US" sz="3000" dirty="0"/>
              <a:t>C (1500</a:t>
            </a:r>
            <a:r>
              <a:rPr lang="en-US" sz="3000" baseline="30000" dirty="0"/>
              <a:t>o</a:t>
            </a:r>
            <a:r>
              <a:rPr lang="en-US" sz="3000" dirty="0"/>
              <a:t>F)</a:t>
            </a:r>
          </a:p>
          <a:p>
            <a:pPr marL="609600" indent="-609600">
              <a:buFontTx/>
              <a:buAutoNum type="alphaLcPeriod"/>
            </a:pPr>
            <a:r>
              <a:rPr lang="en-US" sz="3000" dirty="0"/>
              <a:t>500-600 </a:t>
            </a:r>
            <a:r>
              <a:rPr lang="en-US" sz="3000" dirty="0" err="1"/>
              <a:t>ekor</a:t>
            </a:r>
            <a:endParaRPr lang="en-US" sz="3000" dirty="0"/>
          </a:p>
          <a:p>
            <a:pPr marL="609600" indent="-609600">
              <a:buFontTx/>
              <a:buAutoNum type="alphaLcPeriod"/>
            </a:pPr>
            <a:endParaRPr lang="en-US" sz="3000" dirty="0"/>
          </a:p>
          <a:p>
            <a:pPr marL="609600" indent="-609600">
              <a:buNone/>
            </a:pPr>
            <a:endParaRPr lang="en-US" sz="3000" dirty="0"/>
          </a:p>
        </p:txBody>
      </p:sp>
      <p:pic>
        <p:nvPicPr>
          <p:cNvPr id="50181" name="Picture 5" descr="debeak_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0464" y="3141663"/>
            <a:ext cx="4105275" cy="2925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9567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8" decel="100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Manajemen fase layer (produksi)</a:t>
            </a:r>
            <a:endParaRPr lang="id-ID" dirty="0"/>
          </a:p>
        </p:txBody>
      </p:sp>
      <p:pic>
        <p:nvPicPr>
          <p:cNvPr id="4" name="Content Placeholder 3" descr="https://encrypted-tbn3.gstatic.com/images?q=tbn:ANd9GcQcj2tPP619aWtBUxCoyMN_t7ayU13ELLZG3GcGIh-4Bs8bFRkp6Q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76530" y="1905000"/>
            <a:ext cx="839702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8084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Koleksi telur</a:t>
            </a:r>
            <a:endParaRPr lang="id-ID" dirty="0"/>
          </a:p>
        </p:txBody>
      </p:sp>
      <p:pic>
        <p:nvPicPr>
          <p:cNvPr id="4" name="irc_mi" descr="http://indofarminvestor.com/images/AyamRasPetelur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24259" y="2060621"/>
            <a:ext cx="6194737" cy="405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476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Peternakan tradisional</a:t>
            </a:r>
            <a:endParaRPr lang="id-ID" dirty="0"/>
          </a:p>
        </p:txBody>
      </p:sp>
      <p:pic>
        <p:nvPicPr>
          <p:cNvPr id="4098" name="Picture 2" descr="Permintaan Pasokan Tinggi, Ternak Ayam Kampung Menjanjikan Untung - Harapan  Rakyat On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3" y="1971137"/>
            <a:ext cx="4095481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ernak Bebek Secara Tradisional - MedanBisnisDail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90" y="1971136"/>
            <a:ext cx="472118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Manajemen  kesehatan :</a:t>
            </a:r>
            <a:br>
              <a:rPr lang="id-ID" dirty="0" smtClean="0"/>
            </a:br>
            <a:r>
              <a:rPr lang="id-ID" dirty="0" smtClean="0"/>
              <a:t>biosekuriti dan vaksinasi</a:t>
            </a:r>
            <a:endParaRPr lang="id-ID" dirty="0"/>
          </a:p>
        </p:txBody>
      </p:sp>
      <p:pic>
        <p:nvPicPr>
          <p:cNvPr id="4" name="Content Placeholder 3" descr="https://encrypted-tbn1.gstatic.com/images?q=tbn:ANd9GcRkw87o1avDcwYt7w_ImvgHqBjfSB_NiYD_UAV2l9wLqd4grKrzW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24629" y="1785926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fwi.co.uk/assets/getasset.aspx?itemid=523857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34" y="1714488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encrypted-tbn0.gstatic.com/images?q=tbn:ANd9GcQo8IIOh-w6BSWNXQZ1kfuuJr83WlsMhf-j6SuusUTtK9UFdyf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73" y="3929066"/>
            <a:ext cx="4384675" cy="231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6045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Panen dan pasca panen</a:t>
            </a:r>
            <a:endParaRPr lang="id-ID" dirty="0"/>
          </a:p>
        </p:txBody>
      </p:sp>
      <p:pic>
        <p:nvPicPr>
          <p:cNvPr id="4" name="Content Placeholder 3" descr="https://encrypted-tbn3.gstatic.com/images?q=tbn:ANd9GcRh5n02DdaKXvcGJINGMYLPUMge-ZbOr3RVF3buyJaVF_NfZe2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38414" y="1857364"/>
            <a:ext cx="335758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zakialjufri.files.wordpress.com/2010/05/ayam-petelur-ditinggalkan-bebek-petelur-diliri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066" y="1785926"/>
            <a:ext cx="314327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107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Olahan telur</a:t>
            </a:r>
            <a:endParaRPr lang="id-ID" dirty="0"/>
          </a:p>
        </p:txBody>
      </p:sp>
      <p:pic>
        <p:nvPicPr>
          <p:cNvPr id="4" name="Content Placeholder 3" descr="Aneka Resep Olahan Telur Berbumbu yang Enak dan Lezat - Selerasa.c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37" y="2193925"/>
            <a:ext cx="5970051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432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pic>
        <p:nvPicPr>
          <p:cNvPr id="6" name="Content Placeholder 5" descr="Resep Ayam Woku â hobimasak.inf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2133600"/>
            <a:ext cx="6477000" cy="37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80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Peternakan Semi intensif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				</a:t>
            </a:r>
            <a:endParaRPr lang="id-ID" dirty="0"/>
          </a:p>
        </p:txBody>
      </p:sp>
      <p:pic>
        <p:nvPicPr>
          <p:cNvPr id="5" name="Picture 8" descr="Cara Ternak Ayam Kampung dengan Benar dan Suk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04" y="2071626"/>
            <a:ext cx="4438581" cy="42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ulu Peternak Kini Sukses Membuat Olahan Bebe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38" y="2071626"/>
            <a:ext cx="4855009" cy="4307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0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</a:t>
            </a:r>
            <a:r>
              <a:rPr lang="id-ID" dirty="0" smtClean="0"/>
              <a:t>eternakan unggas intensif</a:t>
            </a:r>
            <a:endParaRPr lang="id-ID" dirty="0"/>
          </a:p>
        </p:txBody>
      </p:sp>
      <p:pic>
        <p:nvPicPr>
          <p:cNvPr id="1026" name="Picture 2" descr="Cara Memelihara Ayam untuk Petani Kecil di Era Persaingan Industri  Teknologi ke 4 (2017) - Afrid Fransisc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8" y="1690690"/>
            <a:ext cx="4340181" cy="357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ullet Ayam Petelur Bali: TIPE KANDANG AYAM PETELU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38" y="1690689"/>
            <a:ext cx="4611718" cy="3576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6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</a:t>
            </a:r>
            <a:r>
              <a:rPr lang="id-ID" dirty="0" smtClean="0"/>
              <a:t>roduksi bibit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9555"/>
            <a:ext cx="10515600" cy="4747408"/>
          </a:xfrm>
        </p:spPr>
        <p:txBody>
          <a:bodyPr/>
          <a:lstStyle/>
          <a:p>
            <a:r>
              <a:rPr lang="id-ID" dirty="0" smtClean="0"/>
              <a:t>Breeding Farm : memasok </a:t>
            </a:r>
            <a:r>
              <a:rPr lang="id-ID" dirty="0"/>
              <a:t>final stock broiler maupun layer ke peternakan komersial</a:t>
            </a:r>
            <a:r>
              <a:rPr lang="id-ID" dirty="0" smtClean="0"/>
              <a:t>.</a:t>
            </a:r>
          </a:p>
          <a:p>
            <a:endParaRPr lang="id-ID" dirty="0"/>
          </a:p>
          <a:p>
            <a:endParaRPr lang="id-ID" dirty="0"/>
          </a:p>
        </p:txBody>
      </p:sp>
      <p:pic>
        <p:nvPicPr>
          <p:cNvPr id="5" name="Picture 4" descr="exportersindia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90" y="2331076"/>
            <a:ext cx="7276562" cy="3747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8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070" y="1300766"/>
            <a:ext cx="9672034" cy="48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131" y="1068946"/>
            <a:ext cx="9208396" cy="49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</a:t>
            </a:r>
            <a:r>
              <a:rPr lang="id-ID" dirty="0" smtClean="0"/>
              <a:t>roduksi daging broiler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Bibit doc</a:t>
            </a:r>
          </a:p>
          <a:p>
            <a:r>
              <a:rPr lang="id-ID" dirty="0" smtClean="0"/>
              <a:t>Kandang</a:t>
            </a:r>
          </a:p>
          <a:p>
            <a:r>
              <a:rPr lang="id-ID" dirty="0" smtClean="0"/>
              <a:t>Ransum</a:t>
            </a:r>
          </a:p>
          <a:p>
            <a:r>
              <a:rPr lang="id-ID" dirty="0" smtClean="0"/>
              <a:t>Manajemen pemeliharaan</a:t>
            </a:r>
          </a:p>
          <a:p>
            <a:r>
              <a:rPr lang="id-ID" dirty="0" smtClean="0"/>
              <a:t>Kesehatan</a:t>
            </a:r>
          </a:p>
          <a:p>
            <a:r>
              <a:rPr lang="id-ID" dirty="0" smtClean="0"/>
              <a:t>Pascapanen</a:t>
            </a:r>
          </a:p>
          <a:p>
            <a:r>
              <a:rPr lang="id-ID" dirty="0" smtClean="0"/>
              <a:t>Pemasaran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41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450</TotalTime>
  <Words>308</Words>
  <Application>Microsoft Office PowerPoint</Application>
  <PresentationFormat>Widescreen</PresentationFormat>
  <Paragraphs>96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Century Gothic</vt:lpstr>
      <vt:lpstr>Wingdings 3</vt:lpstr>
      <vt:lpstr>Wisp</vt:lpstr>
      <vt:lpstr>Pengenalan Sistem Produksi Unggas</vt:lpstr>
      <vt:lpstr>Pokok Bahasan</vt:lpstr>
      <vt:lpstr>Peternakan tradisional</vt:lpstr>
      <vt:lpstr>Peternakan Semi intensif</vt:lpstr>
      <vt:lpstr>Peternakan unggas intensif</vt:lpstr>
      <vt:lpstr>Produksi bibit</vt:lpstr>
      <vt:lpstr>PowerPoint Presentation</vt:lpstr>
      <vt:lpstr>PowerPoint Presentation</vt:lpstr>
      <vt:lpstr>Produksi daging broiler</vt:lpstr>
      <vt:lpstr>Bibit broiler</vt:lpstr>
      <vt:lpstr>SISTEM KANDANG </vt:lpstr>
      <vt:lpstr>Pencucian kandang</vt:lpstr>
      <vt:lpstr>Ransum</vt:lpstr>
      <vt:lpstr>Pemeliharaan fase starter</vt:lpstr>
      <vt:lpstr>Pemeliharaan fase finisher</vt:lpstr>
      <vt:lpstr>Manajemen kesehatan: Biosekuriti dan vaksinasi (ND, AI, IBD)</vt:lpstr>
      <vt:lpstr>Manajemen panen</vt:lpstr>
      <vt:lpstr>Pengangkutan ayam hidup</vt:lpstr>
      <vt:lpstr>R P H U</vt:lpstr>
      <vt:lpstr>Bagian-bagian karkas</vt:lpstr>
      <vt:lpstr>Sistem produksi telur</vt:lpstr>
      <vt:lpstr>bibit</vt:lpstr>
      <vt:lpstr>Perkandangan dan peralatan kandang</vt:lpstr>
      <vt:lpstr>ransum</vt:lpstr>
      <vt:lpstr>Brooding ayam petelur</vt:lpstr>
      <vt:lpstr>Manajemen fase grower</vt:lpstr>
      <vt:lpstr>Pemotongan Paruh</vt:lpstr>
      <vt:lpstr>Manajemen fase layer (produksi)</vt:lpstr>
      <vt:lpstr>Koleksi telur</vt:lpstr>
      <vt:lpstr>Manajemen  kesehatan : biosekuriti dan vaksinasi</vt:lpstr>
      <vt:lpstr>Panen dan pasca panen</vt:lpstr>
      <vt:lpstr>Olahan telur</vt:lpstr>
      <vt:lpstr>terimakasih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Produksi Unggas</dc:title>
  <dc:creator>User</dc:creator>
  <cp:lastModifiedBy>User</cp:lastModifiedBy>
  <cp:revision>25</cp:revision>
  <dcterms:created xsi:type="dcterms:W3CDTF">2020-10-15T07:38:32Z</dcterms:created>
  <dcterms:modified xsi:type="dcterms:W3CDTF">2021-10-13T02:38:19Z</dcterms:modified>
</cp:coreProperties>
</file>