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 id="2147483670" r:id="rId3"/>
  </p:sldMasterIdLst>
  <p:notesMasterIdLst>
    <p:notesMasterId r:id="rId18"/>
  </p:notesMasterIdLst>
  <p:sldIdLst>
    <p:sldId id="256" r:id="rId4"/>
    <p:sldId id="293" r:id="rId5"/>
    <p:sldId id="270" r:id="rId6"/>
    <p:sldId id="326" r:id="rId7"/>
    <p:sldId id="272" r:id="rId8"/>
    <p:sldId id="327" r:id="rId9"/>
    <p:sldId id="289" r:id="rId10"/>
    <p:sldId id="328" r:id="rId11"/>
    <p:sldId id="295" r:id="rId12"/>
    <p:sldId id="329" r:id="rId13"/>
    <p:sldId id="284" r:id="rId14"/>
    <p:sldId id="330" r:id="rId15"/>
    <p:sldId id="331" r:id="rId16"/>
    <p:sldId id="273" r:id="rId17"/>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B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9" d="100"/>
          <a:sy n="109" d="100"/>
        </p:scale>
        <p:origin x="-246" y="-72"/>
      </p:cViewPr>
      <p:guideLst>
        <p:guide orient="horz" pos="1620"/>
        <p:guide pos="2880"/>
      </p:guideLst>
    </p:cSldViewPr>
  </p:slideViewPr>
  <p:notesTextViewPr>
    <p:cViewPr>
      <p:scale>
        <a:sx n="1" d="1"/>
        <a:sy n="1" d="1"/>
      </p:scale>
      <p:origin x="0" y="0"/>
    </p:cViewPr>
  </p:notesTextViewPr>
  <p:notesViewPr>
    <p:cSldViewPr showGuides="1">
      <p:cViewPr varScale="1">
        <p:scale>
          <a:sx n="86" d="100"/>
          <a:sy n="86" d="100"/>
        </p:scale>
        <p:origin x="-5766" y="-72"/>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87FC6-C162-4600-944A-0F806EC53317}" type="datetimeFigureOut">
              <a:rPr lang="ko-KR" altLang="en-US" smtClean="0"/>
              <a:t>2022-06-03</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F45B69-18E8-4114-9911-CDD699B4BB52}" type="slidenum">
              <a:rPr lang="ko-KR" altLang="en-US" smtClean="0"/>
              <a:t>‹#›</a:t>
            </a:fld>
            <a:endParaRPr lang="ko-KR" altLang="en-US"/>
          </a:p>
        </p:txBody>
      </p:sp>
    </p:spTree>
    <p:extLst>
      <p:ext uri="{BB962C8B-B14F-4D97-AF65-F5344CB8AC3E}">
        <p14:creationId xmlns:p14="http://schemas.microsoft.com/office/powerpoint/2010/main" val="416650719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483518"/>
            <a:ext cx="9144000" cy="504057"/>
          </a:xfrm>
          <a:prstGeom prst="rect">
            <a:avLst/>
          </a:prstGeom>
        </p:spPr>
        <p:txBody>
          <a:bodyPr anchor="ctr"/>
          <a:lstStyle>
            <a:lvl1pPr marL="0" indent="0" algn="ctr">
              <a:lnSpc>
                <a:spcPct val="100000"/>
              </a:lnSpc>
              <a:buNone/>
              <a:defRPr sz="3600" b="1" baseline="0">
                <a:solidFill>
                  <a:schemeClr val="tx1">
                    <a:lumMod val="75000"/>
                    <a:lumOff val="25000"/>
                  </a:schemeClr>
                </a:solidFill>
                <a:latin typeface="+mj-lt"/>
                <a:cs typeface="Arial" panose="020B0604020202020204" pitchFamily="34" charset="0"/>
              </a:defRPr>
            </a:lvl1pPr>
          </a:lstStyle>
          <a:p>
            <a:pPr lvl="0"/>
            <a:r>
              <a:rPr lang="en-US" altLang="ko-KR" dirty="0">
                <a:ea typeface="Malgun Gothic" panose="020B0503020000020004" pitchFamily="50" charset="-127"/>
              </a:rPr>
              <a:t>FREE PPT TEMPLATES</a:t>
            </a:r>
            <a:endParaRPr lang="en-US" altLang="ko-KR" dirty="0"/>
          </a:p>
        </p:txBody>
      </p:sp>
      <p:sp>
        <p:nvSpPr>
          <p:cNvPr id="11" name="Text Placeholder 9"/>
          <p:cNvSpPr>
            <a:spLocks noGrp="1"/>
          </p:cNvSpPr>
          <p:nvPr>
            <p:ph type="body" sz="quarter" idx="11" hasCustomPrompt="1"/>
          </p:nvPr>
        </p:nvSpPr>
        <p:spPr>
          <a:xfrm>
            <a:off x="-148" y="987573"/>
            <a:ext cx="9144000" cy="504057"/>
          </a:xfrm>
          <a:prstGeom prst="rect">
            <a:avLst/>
          </a:prstGeom>
        </p:spPr>
        <p:txBody>
          <a:bodyPr anchor="ctr"/>
          <a:lstStyle>
            <a:lvl1pPr marL="0" indent="0" algn="ctr">
              <a:lnSpc>
                <a:spcPct val="100000"/>
              </a:lnSpc>
              <a:buNone/>
              <a:defRPr sz="1400" b="1" baseline="0">
                <a:solidFill>
                  <a:schemeClr val="tx1">
                    <a:lumMod val="75000"/>
                    <a:lumOff val="25000"/>
                  </a:schemeClr>
                </a:solidFill>
                <a:latin typeface="+mn-lt"/>
                <a:cs typeface="Arial" panose="020B0604020202020204" pitchFamily="34" charset="0"/>
              </a:defRPr>
            </a:lvl1pPr>
          </a:lstStyle>
          <a:p>
            <a:pPr lvl="0"/>
            <a:r>
              <a:rPr lang="en-US" altLang="ko-KR" dirty="0"/>
              <a:t>INSTERT THE TITLE</a:t>
            </a:r>
          </a:p>
          <a:p>
            <a:pPr lvl="0"/>
            <a:r>
              <a:rPr lang="en-US" altLang="ko-KR" dirty="0"/>
              <a:t>OF YOUR PRESENTATION HERE</a:t>
            </a:r>
            <a:endParaRPr lang="ko-KR"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2211710"/>
            <a:ext cx="9144000" cy="2931790"/>
          </a:xfrm>
          <a:prstGeom prst="rect">
            <a:avLst/>
          </a:prstGeom>
          <a:solidFill>
            <a:schemeClr val="bg1">
              <a:lumMod val="8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267494"/>
            <a:ext cx="2339752" cy="46085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4895528" y="267494"/>
            <a:ext cx="4248472" cy="46085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Picture Placeholder 2"/>
          <p:cNvSpPr>
            <a:spLocks noGrp="1"/>
          </p:cNvSpPr>
          <p:nvPr>
            <p:ph type="pic" idx="12" hasCustomPrompt="1"/>
          </p:nvPr>
        </p:nvSpPr>
        <p:spPr>
          <a:xfrm>
            <a:off x="3042661" y="499869"/>
            <a:ext cx="2520000" cy="252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3897690" y="3119977"/>
            <a:ext cx="1664971" cy="16649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5690958" y="1354898"/>
            <a:ext cx="1664971" cy="16649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4" name="Rectangle 3"/>
          <p:cNvSpPr/>
          <p:nvPr userDrawn="1"/>
        </p:nvSpPr>
        <p:spPr>
          <a:xfrm>
            <a:off x="0" y="411510"/>
            <a:ext cx="9144000" cy="432048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5" name="Picture Placeholder 2"/>
          <p:cNvSpPr>
            <a:spLocks noGrp="1"/>
          </p:cNvSpPr>
          <p:nvPr>
            <p:ph type="pic" idx="1" hasCustomPrompt="1"/>
          </p:nvPr>
        </p:nvSpPr>
        <p:spPr>
          <a:xfrm>
            <a:off x="2881908"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4970140"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705837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51520" y="229394"/>
            <a:ext cx="3294112"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4" hasCustomPrompt="1"/>
          </p:nvPr>
        </p:nvSpPr>
        <p:spPr>
          <a:xfrm>
            <a:off x="3599552" y="1813570"/>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5" hasCustomPrompt="1"/>
          </p:nvPr>
        </p:nvSpPr>
        <p:spPr>
          <a:xfrm>
            <a:off x="2033632" y="3397746"/>
            <a:ext cx="307792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251520" y="1813570"/>
            <a:ext cx="1728192"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p:cNvSpPr>
            <a:spLocks noGrp="1"/>
          </p:cNvSpPr>
          <p:nvPr>
            <p:ph type="pic" idx="17" hasCustomPrompt="1"/>
          </p:nvPr>
        </p:nvSpPr>
        <p:spPr>
          <a:xfrm>
            <a:off x="2033632" y="1812999"/>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8" hasCustomPrompt="1"/>
          </p:nvPr>
        </p:nvSpPr>
        <p:spPr>
          <a:xfrm>
            <a:off x="3599552" y="229394"/>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7" name="Picture Placeholder 2"/>
          <p:cNvSpPr>
            <a:spLocks noGrp="1"/>
          </p:cNvSpPr>
          <p:nvPr>
            <p:ph type="pic" idx="1" hasCustomPrompt="1"/>
          </p:nvPr>
        </p:nvSpPr>
        <p:spPr>
          <a:xfrm>
            <a:off x="0" y="-1"/>
            <a:ext cx="2988000"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078000" y="3507854"/>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3" hasCustomPrompt="1"/>
          </p:nvPr>
        </p:nvSpPr>
        <p:spPr>
          <a:xfrm>
            <a:off x="6156000" y="3507854"/>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4" hasCustomPrompt="1"/>
          </p:nvPr>
        </p:nvSpPr>
        <p:spPr>
          <a:xfrm>
            <a:off x="3078000" y="1791800"/>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6156000" y="1791800"/>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Text Placeholder 9"/>
          <p:cNvSpPr>
            <a:spLocks noGrp="1"/>
          </p:cNvSpPr>
          <p:nvPr>
            <p:ph type="body" sz="quarter" idx="10" hasCustomPrompt="1"/>
          </p:nvPr>
        </p:nvSpPr>
        <p:spPr>
          <a:xfrm>
            <a:off x="3203848" y="181632"/>
            <a:ext cx="5940152"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anose="020B0604020202020204" pitchFamily="34" charset="0"/>
              </a:defRPr>
            </a:lvl1pPr>
          </a:lstStyle>
          <a:p>
            <a:pPr lvl="0"/>
            <a:r>
              <a:rPr lang="en-US" altLang="ko-KR" dirty="0"/>
              <a:t>IMAGES &amp; CONTENTS</a:t>
            </a:r>
          </a:p>
        </p:txBody>
      </p:sp>
      <p:sp>
        <p:nvSpPr>
          <p:cNvPr id="15" name="Text Placeholder 9"/>
          <p:cNvSpPr>
            <a:spLocks noGrp="1"/>
          </p:cNvSpPr>
          <p:nvPr>
            <p:ph type="body" sz="quarter" idx="11" hasCustomPrompt="1"/>
          </p:nvPr>
        </p:nvSpPr>
        <p:spPr>
          <a:xfrm>
            <a:off x="3203848" y="757696"/>
            <a:ext cx="5940152"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anose="020B0604020202020204" pitchFamily="34" charset="0"/>
              </a:defRPr>
            </a:lvl1pPr>
          </a:lstStyle>
          <a:p>
            <a:pPr lvl="0"/>
            <a:r>
              <a:rPr lang="en-US" altLang="ko-KR" dirty="0"/>
              <a:t>Insert the title of your subtitle Here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anose="020B0604020202020204"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anose="020B0604020202020204" pitchFamily="34" charset="0"/>
              </a:defRPr>
            </a:lvl1pPr>
          </a:lstStyle>
          <a:p>
            <a:pPr lvl="0"/>
            <a:r>
              <a:rPr lang="en-US" altLang="ko-KR" dirty="0"/>
              <a:t>Insert the title of your subtitle Here</a:t>
            </a:r>
          </a:p>
        </p:txBody>
      </p:sp>
      <p:pic>
        <p:nvPicPr>
          <p:cNvPr id="4"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3137" y="1385328"/>
            <a:ext cx="3060911" cy="3706702"/>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 hasCustomPrompt="1"/>
          </p:nvPr>
        </p:nvSpPr>
        <p:spPr>
          <a:xfrm>
            <a:off x="2684935" y="1523475"/>
            <a:ext cx="1765288" cy="272682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anose="020B0604020202020204"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anose="020B0604020202020204" pitchFamily="34" charset="0"/>
              </a:defRPr>
            </a:lvl1pPr>
          </a:lstStyle>
          <a:p>
            <a:pPr lvl="0"/>
            <a:r>
              <a:rPr lang="en-US" altLang="ko-KR" dirty="0"/>
              <a:t>Insert the title of your subtitle Here</a:t>
            </a:r>
          </a:p>
        </p:txBody>
      </p:sp>
      <p:pic>
        <p:nvPicPr>
          <p:cNvPr id="4"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03626" y="1746311"/>
            <a:ext cx="2040674" cy="20347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75656" y="1746311"/>
            <a:ext cx="2040674" cy="203470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4" hasCustomPrompt="1"/>
          </p:nvPr>
        </p:nvSpPr>
        <p:spPr>
          <a:xfrm>
            <a:off x="1556011" y="1828178"/>
            <a:ext cx="1874748" cy="12732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6" hasCustomPrompt="1"/>
          </p:nvPr>
        </p:nvSpPr>
        <p:spPr>
          <a:xfrm>
            <a:off x="5686001" y="1828178"/>
            <a:ext cx="1874748" cy="12732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5" hasCustomPrompt="1"/>
          </p:nvPr>
        </p:nvSpPr>
        <p:spPr>
          <a:xfrm>
            <a:off x="3386602" y="1347614"/>
            <a:ext cx="2346784" cy="160579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pic>
        <p:nvPicPr>
          <p:cNvPr id="4"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354090"/>
            <a:ext cx="4850588" cy="2657820"/>
          </a:xfrm>
          <a:prstGeom prst="rect">
            <a:avLst/>
          </a:prstGeom>
        </p:spPr>
      </p:pic>
      <p:sp>
        <p:nvSpPr>
          <p:cNvPr id="5" name="Picture Placeholder 2"/>
          <p:cNvSpPr>
            <a:spLocks noGrp="1"/>
          </p:cNvSpPr>
          <p:nvPr>
            <p:ph type="pic" idx="1" hasCustomPrompt="1"/>
          </p:nvPr>
        </p:nvSpPr>
        <p:spPr>
          <a:xfrm>
            <a:off x="1032612" y="1452690"/>
            <a:ext cx="3280615" cy="217365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233772" y="4262137"/>
            <a:ext cx="8676456" cy="5418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tx1"/>
              </a:solidFill>
            </a:endParaRPr>
          </a:p>
        </p:txBody>
      </p:sp>
      <p:sp>
        <p:nvSpPr>
          <p:cNvPr id="7"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anose="020B0604020202020204" pitchFamily="34" charset="0"/>
              </a:defRPr>
            </a:lvl1pPr>
          </a:lstStyle>
          <a:p>
            <a:pPr lvl="0"/>
            <a:r>
              <a:rPr lang="en-US" altLang="ko-KR" dirty="0"/>
              <a:t>IMAGES &amp; CONTENTS</a:t>
            </a:r>
          </a:p>
        </p:txBody>
      </p:sp>
      <p:sp>
        <p:nvSpPr>
          <p:cNvPr id="8"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anose="020B0604020202020204" pitchFamily="34" charset="0"/>
              </a:defRPr>
            </a:lvl1pPr>
          </a:lstStyle>
          <a:p>
            <a:pPr lvl="0"/>
            <a:r>
              <a:rPr lang="en-US" altLang="ko-KR" dirty="0"/>
              <a:t>Insert the title of your subtitle Here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anose="020B0604020202020204" pitchFamily="34" charset="0"/>
              </a:defRPr>
            </a:lvl1pPr>
          </a:lstStyle>
          <a:p>
            <a:r>
              <a:rPr lang="en-US" altLang="ko-KR" dirty="0"/>
              <a:t>Fully Editable Shapes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824461"/>
            <a:ext cx="9144000" cy="576063"/>
          </a:xfrm>
          <a:prstGeom prst="rect">
            <a:avLst/>
          </a:prstGeom>
        </p:spPr>
        <p:txBody>
          <a:bodyPr anchor="ctr"/>
          <a:lstStyle>
            <a:lvl1pPr marL="0" indent="0" algn="ctr">
              <a:buNone/>
              <a:defRPr sz="3600" b="1" baseline="0">
                <a:solidFill>
                  <a:schemeClr val="bg1"/>
                </a:solidFill>
                <a:latin typeface="+mj-lt"/>
                <a:cs typeface="Arial" panose="020B0604020202020204"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400525"/>
            <a:ext cx="9144000" cy="288032"/>
          </a:xfrm>
          <a:prstGeom prst="rect">
            <a:avLst/>
          </a:prstGeom>
        </p:spPr>
        <p:txBody>
          <a:bodyPr anchor="ctr"/>
          <a:lstStyle>
            <a:lvl1pPr marL="0" indent="0" algn="ctr">
              <a:buNone/>
              <a:defRPr sz="1400" b="0" baseline="0">
                <a:solidFill>
                  <a:schemeClr val="bg1"/>
                </a:solidFill>
                <a:latin typeface="+mn-lt"/>
                <a:cs typeface="Arial" panose="020B0604020202020204" pitchFamily="34" charset="0"/>
              </a:defRPr>
            </a:lvl1pPr>
          </a:lstStyle>
          <a:p>
            <a:pPr lvl="0"/>
            <a:r>
              <a:rPr lang="en-US" altLang="ko-KR" dirty="0"/>
              <a:t>Insert the title of your subtitle Here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anose="020B0604020202020204"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79512" y="3723878"/>
            <a:ext cx="4176464" cy="576064"/>
          </a:xfrm>
          <a:prstGeom prst="rect">
            <a:avLst/>
          </a:prstGeom>
        </p:spPr>
        <p:txBody>
          <a:bodyPr anchor="ctr"/>
          <a:lstStyle>
            <a:lvl1pPr marL="0" indent="0" algn="l">
              <a:buNone/>
              <a:defRPr sz="3600" b="0" baseline="0">
                <a:solidFill>
                  <a:schemeClr val="bg1"/>
                </a:solidFill>
                <a:latin typeface="+mj-lt"/>
                <a:cs typeface="Arial" panose="020B0604020202020204"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179512" y="4299942"/>
            <a:ext cx="4176464" cy="288032"/>
          </a:xfrm>
          <a:prstGeom prst="rect">
            <a:avLst/>
          </a:prstGeom>
        </p:spPr>
        <p:txBody>
          <a:bodyPr anchor="ctr"/>
          <a:lstStyle>
            <a:lvl1pPr marL="0" indent="0" algn="l">
              <a:buNone/>
              <a:defRPr sz="1400" b="0" baseline="0">
                <a:solidFill>
                  <a:schemeClr val="bg1"/>
                </a:solidFill>
                <a:latin typeface="+mn-lt"/>
                <a:cs typeface="Arial" panose="020B0604020202020204" pitchFamily="34" charset="0"/>
              </a:defRPr>
            </a:lvl1pPr>
          </a:lstStyle>
          <a:p>
            <a:pPr lvl="0"/>
            <a:r>
              <a:rPr lang="en-US" altLang="ko-KR" dirty="0"/>
              <a:t>Insert the title of your subtitle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a:fillRect/>
          </a:stretch>
        </p:blipFill>
        <p:spPr bwMode="auto">
          <a:xfrm>
            <a:off x="0" y="0"/>
            <a:ext cx="9144000" cy="10806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11603"/>
            <a:ext cx="9144000" cy="576064"/>
          </a:xfrm>
          <a:prstGeom prst="rect">
            <a:avLst/>
          </a:prstGeom>
        </p:spPr>
        <p:txBody>
          <a:bodyPr anchor="ctr"/>
          <a:lstStyle>
            <a:lvl1pPr marL="0" indent="0" algn="ctr">
              <a:buNone/>
              <a:defRPr sz="3600" b="0" baseline="0">
                <a:solidFill>
                  <a:schemeClr val="bg1"/>
                </a:solidFill>
                <a:latin typeface="+mj-lt"/>
                <a:cs typeface="Arial" panose="020B0604020202020204"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87667"/>
            <a:ext cx="9144000" cy="288032"/>
          </a:xfrm>
          <a:prstGeom prst="rect">
            <a:avLst/>
          </a:prstGeom>
        </p:spPr>
        <p:txBody>
          <a:bodyPr anchor="ctr"/>
          <a:lstStyle>
            <a:lvl1pPr marL="0" indent="0" algn="ctr">
              <a:buNone/>
              <a:defRPr sz="1400" b="0" baseline="0">
                <a:solidFill>
                  <a:schemeClr val="bg1"/>
                </a:solidFill>
                <a:latin typeface="+mn-lt"/>
                <a:cs typeface="Arial" panose="020B0604020202020204" pitchFamily="34" charset="0"/>
              </a:defRPr>
            </a:lvl1pPr>
          </a:lstStyle>
          <a:p>
            <a:pPr lvl="0"/>
            <a:r>
              <a:rPr lang="en-US" altLang="ko-KR" dirty="0"/>
              <a:t>Insert the title of your subtitle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1"/>
          <p:cNvSpPr/>
          <p:nvPr userDrawn="1"/>
        </p:nvSpPr>
        <p:spPr>
          <a:xfrm>
            <a:off x="1979712" y="195486"/>
            <a:ext cx="7164288" cy="1008112"/>
          </a:xfrm>
          <a:custGeom>
            <a:avLst/>
            <a:gdLst/>
            <a:ahLst/>
            <a:cxnLst/>
            <a:rect l="l" t="t" r="r" b="b"/>
            <a:pathLst>
              <a:path w="7164288" h="1008112">
                <a:moveTo>
                  <a:pt x="504056" y="0"/>
                </a:moveTo>
                <a:lnTo>
                  <a:pt x="7164288" y="0"/>
                </a:lnTo>
                <a:lnTo>
                  <a:pt x="7164288" y="1008112"/>
                </a:lnTo>
                <a:lnTo>
                  <a:pt x="504056" y="1008112"/>
                </a:lnTo>
                <a:cubicBezTo>
                  <a:pt x="225674" y="1008112"/>
                  <a:pt x="0" y="782438"/>
                  <a:pt x="0" y="504056"/>
                </a:cubicBezTo>
                <a:cubicBezTo>
                  <a:pt x="0" y="225674"/>
                  <a:pt x="225674" y="0"/>
                  <a:pt x="5040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2448272" y="257969"/>
            <a:ext cx="6695728" cy="576064"/>
          </a:xfrm>
          <a:prstGeom prst="rect">
            <a:avLst/>
          </a:prstGeom>
        </p:spPr>
        <p:txBody>
          <a:bodyPr anchor="ctr"/>
          <a:lstStyle>
            <a:lvl1pPr marL="0" indent="0" algn="l">
              <a:buNone/>
              <a:defRPr sz="3600" b="0" baseline="0">
                <a:solidFill>
                  <a:schemeClr val="bg1"/>
                </a:solidFill>
                <a:latin typeface="+mj-lt"/>
                <a:cs typeface="Arial" panose="020B0604020202020204" pitchFamily="34" charset="0"/>
              </a:defRPr>
            </a:lvl1pPr>
          </a:lstStyle>
          <a:p>
            <a:pPr lvl="0"/>
            <a:r>
              <a:rPr lang="en-US" altLang="ko-KR" dirty="0"/>
              <a:t>BASIC LAYOUT</a:t>
            </a:r>
          </a:p>
        </p:txBody>
      </p:sp>
      <p:sp>
        <p:nvSpPr>
          <p:cNvPr id="8" name="Text Placeholder 9"/>
          <p:cNvSpPr>
            <a:spLocks noGrp="1"/>
          </p:cNvSpPr>
          <p:nvPr>
            <p:ph type="body" sz="quarter" idx="11" hasCustomPrompt="1"/>
          </p:nvPr>
        </p:nvSpPr>
        <p:spPr>
          <a:xfrm>
            <a:off x="2448272" y="834033"/>
            <a:ext cx="6695728" cy="288032"/>
          </a:xfrm>
          <a:prstGeom prst="rect">
            <a:avLst/>
          </a:prstGeom>
        </p:spPr>
        <p:txBody>
          <a:bodyPr anchor="ctr"/>
          <a:lstStyle>
            <a:lvl1pPr marL="0" indent="0" algn="l">
              <a:buNone/>
              <a:defRPr sz="1400" b="0" baseline="0">
                <a:solidFill>
                  <a:schemeClr val="bg1"/>
                </a:solidFill>
                <a:latin typeface="Arial" panose="020B0604020202020204" pitchFamily="34" charset="0"/>
                <a:cs typeface="Arial" panose="020B0604020202020204" pitchFamily="34" charset="0"/>
              </a:defRPr>
            </a:lvl1pPr>
          </a:lstStyle>
          <a:p>
            <a:pPr lvl="0"/>
            <a:r>
              <a:rPr lang="en-US" altLang="ko-KR" dirty="0"/>
              <a:t>Insert the title of your subtitle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a:xfrm>
            <a:off x="1979712" y="195486"/>
            <a:ext cx="7164288" cy="1008112"/>
          </a:xfrm>
          <a:custGeom>
            <a:avLst/>
            <a:gdLst/>
            <a:ahLst/>
            <a:cxnLst/>
            <a:rect l="l" t="t" r="r" b="b"/>
            <a:pathLst>
              <a:path w="7164288" h="1008112">
                <a:moveTo>
                  <a:pt x="504056" y="0"/>
                </a:moveTo>
                <a:lnTo>
                  <a:pt x="7164288" y="0"/>
                </a:lnTo>
                <a:lnTo>
                  <a:pt x="7164288" y="1008112"/>
                </a:lnTo>
                <a:lnTo>
                  <a:pt x="504056" y="1008112"/>
                </a:lnTo>
                <a:cubicBezTo>
                  <a:pt x="225674" y="1008112"/>
                  <a:pt x="0" y="782438"/>
                  <a:pt x="0" y="504056"/>
                </a:cubicBezTo>
                <a:cubicBezTo>
                  <a:pt x="0" y="225674"/>
                  <a:pt x="225674" y="0"/>
                  <a:pt x="5040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hasCustomPrompt="1"/>
          </p:nvPr>
        </p:nvSpPr>
        <p:spPr>
          <a:xfrm>
            <a:off x="2448272" y="257969"/>
            <a:ext cx="6695728" cy="576064"/>
          </a:xfrm>
          <a:prstGeom prst="rect">
            <a:avLst/>
          </a:prstGeom>
        </p:spPr>
        <p:txBody>
          <a:bodyPr anchor="ctr"/>
          <a:lstStyle>
            <a:lvl1pPr marL="0" indent="0" algn="l">
              <a:buNone/>
              <a:defRPr sz="3600" b="0" baseline="0">
                <a:solidFill>
                  <a:schemeClr val="bg1"/>
                </a:solidFill>
                <a:latin typeface="+mj-lt"/>
                <a:cs typeface="Arial" panose="020B0604020202020204"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448272" y="834033"/>
            <a:ext cx="6695728" cy="288032"/>
          </a:xfrm>
          <a:prstGeom prst="rect">
            <a:avLst/>
          </a:prstGeom>
        </p:spPr>
        <p:txBody>
          <a:bodyPr anchor="ctr"/>
          <a:lstStyle>
            <a:lvl1pPr marL="0" indent="0" algn="l">
              <a:buNone/>
              <a:defRPr sz="1400" b="0" baseline="0">
                <a:solidFill>
                  <a:schemeClr val="bg1"/>
                </a:solidFill>
                <a:latin typeface="+mn-lt"/>
                <a:cs typeface="Arial" panose="020B0604020202020204" pitchFamily="34" charset="0"/>
              </a:defRPr>
            </a:lvl1pPr>
          </a:lstStyle>
          <a:p>
            <a:pPr lvl="0"/>
            <a:r>
              <a:rPr lang="en-US" altLang="ko-KR" dirty="0"/>
              <a:t>Insert the title of your subtitle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a:fillRect/>
          </a:stretch>
        </p:blipFill>
        <p:spPr bwMode="auto">
          <a:xfrm>
            <a:off x="0" y="0"/>
            <a:ext cx="9144000" cy="10806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19286"/>
            <a:ext cx="9144000" cy="576064"/>
          </a:xfrm>
          <a:prstGeom prst="rect">
            <a:avLst/>
          </a:prstGeom>
        </p:spPr>
        <p:txBody>
          <a:bodyPr anchor="ctr"/>
          <a:lstStyle>
            <a:lvl1pPr marL="0" indent="0" algn="ctr">
              <a:buNone/>
              <a:defRPr sz="4000" b="0" baseline="0">
                <a:solidFill>
                  <a:schemeClr val="bg1"/>
                </a:solidFill>
                <a:latin typeface="Arial" panose="020B0604020202020204" pitchFamily="34" charset="0"/>
                <a:cs typeface="Arial" panose="020B0604020202020204"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5350"/>
            <a:ext cx="9144000" cy="288032"/>
          </a:xfrm>
          <a:prstGeom prst="rect">
            <a:avLst/>
          </a:prstGeom>
        </p:spPr>
        <p:txBody>
          <a:bodyPr anchor="ctr"/>
          <a:lstStyle>
            <a:lvl1pPr marL="0" indent="0" algn="ctr">
              <a:buNone/>
              <a:defRPr sz="1400" b="0" baseline="0">
                <a:solidFill>
                  <a:schemeClr val="bg1"/>
                </a:solidFill>
                <a:latin typeface="+mn-lt"/>
                <a:cs typeface="Arial" panose="020B0604020202020204" pitchFamily="34" charset="0"/>
              </a:defRPr>
            </a:lvl1pPr>
          </a:lstStyle>
          <a:p>
            <a:pPr lvl="0"/>
            <a:r>
              <a:rPr lang="en-US" altLang="ko-KR" dirty="0"/>
              <a:t>Insert the title of your subtitle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a:fillRect/>
          </a:stretch>
        </p:blipFill>
        <p:spPr bwMode="auto">
          <a:xfrm>
            <a:off x="0" y="0"/>
            <a:ext cx="9144000" cy="10806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19286"/>
            <a:ext cx="9144000" cy="576064"/>
          </a:xfrm>
          <a:prstGeom prst="rect">
            <a:avLst/>
          </a:prstGeom>
        </p:spPr>
        <p:txBody>
          <a:bodyPr anchor="ctr"/>
          <a:lstStyle>
            <a:lvl1pPr marL="0" indent="0" algn="ctr">
              <a:buNone/>
              <a:defRPr sz="3600" b="0" baseline="0">
                <a:solidFill>
                  <a:schemeClr val="bg1"/>
                </a:solidFill>
                <a:latin typeface="+mj-lt"/>
                <a:cs typeface="Arial" panose="020B0604020202020204"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5350"/>
            <a:ext cx="9144000" cy="288032"/>
          </a:xfrm>
          <a:prstGeom prst="rect">
            <a:avLst/>
          </a:prstGeom>
        </p:spPr>
        <p:txBody>
          <a:bodyPr anchor="ctr"/>
          <a:lstStyle>
            <a:lvl1pPr marL="0" indent="0" algn="ctr">
              <a:buNone/>
              <a:defRPr sz="1400" b="0" baseline="0">
                <a:solidFill>
                  <a:schemeClr val="bg1"/>
                </a:solidFill>
                <a:latin typeface="+mn-lt"/>
                <a:cs typeface="Arial" panose="020B0604020202020204"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683568" y="1491630"/>
            <a:ext cx="2411840" cy="1793419"/>
          </a:xfrm>
          <a:prstGeom prst="rect">
            <a:avLst/>
          </a:prstGeom>
          <a:solidFill>
            <a:schemeClr val="bg1">
              <a:lumMod val="95000"/>
            </a:schemeClr>
          </a:solidFill>
          <a:ln w="38100">
            <a:solidFill>
              <a:schemeClr val="accent2"/>
            </a:solidFill>
          </a:ln>
        </p:spPr>
        <p:txBody>
          <a:bodyPr anchor="ctr"/>
          <a:lstStyle>
            <a:lvl1pPr marL="0" indent="0" algn="ctr">
              <a:buNone/>
              <a:defRPr sz="12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Picture Placeholder 2"/>
          <p:cNvSpPr>
            <a:spLocks noGrp="1"/>
          </p:cNvSpPr>
          <p:nvPr>
            <p:ph type="pic" idx="13" hasCustomPrompt="1"/>
          </p:nvPr>
        </p:nvSpPr>
        <p:spPr>
          <a:xfrm>
            <a:off x="3366080" y="1491630"/>
            <a:ext cx="2411840" cy="1793419"/>
          </a:xfrm>
          <a:prstGeom prst="rect">
            <a:avLst/>
          </a:prstGeom>
          <a:solidFill>
            <a:schemeClr val="bg1">
              <a:lumMod val="95000"/>
            </a:schemeClr>
          </a:solidFill>
          <a:ln w="38100">
            <a:solidFill>
              <a:schemeClr val="accent3"/>
            </a:solidFill>
          </a:ln>
        </p:spPr>
        <p:txBody>
          <a:bodyPr anchor="ctr"/>
          <a:lstStyle>
            <a:lvl1pPr marL="0" indent="0" algn="ctr">
              <a:buNone/>
              <a:defRPr sz="12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8" name="Picture Placeholder 2"/>
          <p:cNvSpPr>
            <a:spLocks noGrp="1"/>
          </p:cNvSpPr>
          <p:nvPr>
            <p:ph type="pic" idx="14" hasCustomPrompt="1"/>
          </p:nvPr>
        </p:nvSpPr>
        <p:spPr>
          <a:xfrm>
            <a:off x="6048592" y="1491630"/>
            <a:ext cx="2411840" cy="1793419"/>
          </a:xfrm>
          <a:prstGeom prst="rect">
            <a:avLst/>
          </a:prstGeom>
          <a:solidFill>
            <a:schemeClr val="bg1">
              <a:lumMod val="95000"/>
            </a:schemeClr>
          </a:solidFill>
          <a:ln w="38100">
            <a:solidFill>
              <a:schemeClr val="accent4"/>
            </a:solidFill>
          </a:ln>
        </p:spPr>
        <p:txBody>
          <a:bodyPr anchor="ctr"/>
          <a:lstStyle>
            <a:lvl1pPr marL="0" indent="0" algn="ctr">
              <a:buNone/>
              <a:defRPr sz="12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1"/>
            <a:ext cx="9144000" cy="514349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0"/>
            <a:ext cx="9144000" cy="1753235"/>
          </a:xfrm>
        </p:spPr>
        <p:txBody>
          <a:bodyPr/>
          <a:lstStyle/>
          <a:p>
            <a:pPr lvl="0" algn="ctr"/>
            <a:r>
              <a:rPr lang="en-US" altLang="ko-KR" sz="2800" b="1" dirty="0"/>
              <a:t>MENGELOLA </a:t>
            </a:r>
            <a:r>
              <a:rPr lang="en-US" altLang="ko-KR" sz="2800" b="1" dirty="0" smtClean="0"/>
              <a:t>KOMUNIKASI </a:t>
            </a:r>
            <a:r>
              <a:rPr lang="en-US" altLang="ko-KR" sz="2800" b="1" dirty="0"/>
              <a:t>&amp; </a:t>
            </a:r>
            <a:r>
              <a:rPr lang="en-US" altLang="ko-KR" sz="3200" b="1" dirty="0"/>
              <a:t>MEMIMPIN TIM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p:cNvSpPr>
            <a:spLocks noGrp="1"/>
          </p:cNvSpPr>
          <p:nvPr>
            <p:ph type="body" sz="quarter" idx="10"/>
          </p:nvPr>
        </p:nvSpPr>
        <p:spPr>
          <a:xfrm>
            <a:off x="1763395" y="267335"/>
            <a:ext cx="5524500" cy="575945"/>
          </a:xfrm>
        </p:spPr>
        <p:txBody>
          <a:bodyPr/>
          <a:lstStyle/>
          <a:p>
            <a:r>
              <a:rPr lang="en-US" altLang="ko-KR" dirty="0"/>
              <a:t>Memimpin Tim</a:t>
            </a:r>
          </a:p>
        </p:txBody>
      </p:sp>
      <p:sp>
        <p:nvSpPr>
          <p:cNvPr id="100" name="Text Box 99"/>
          <p:cNvSpPr txBox="1"/>
          <p:nvPr/>
        </p:nvSpPr>
        <p:spPr>
          <a:xfrm>
            <a:off x="35560" y="1131570"/>
            <a:ext cx="5080000" cy="306705"/>
          </a:xfrm>
          <a:prstGeom prst="rect">
            <a:avLst/>
          </a:prstGeom>
          <a:noFill/>
          <a:ln w="9525">
            <a:noFill/>
          </a:ln>
        </p:spPr>
        <p:txBody>
          <a:bodyPr>
            <a:spAutoFit/>
          </a:bodyPr>
          <a:lstStyle/>
          <a:p>
            <a:pPr indent="0"/>
            <a:r>
              <a:rPr lang="en-US" sz="1400" b="1" u="sng">
                <a:latin typeface="Calibri" panose="020F0502020204030204" pitchFamily="34" charset="0"/>
                <a:cs typeface="Times New Roman" panose="02020603050405020304" charset="0"/>
              </a:rPr>
              <a:t>TIM VIRTUAL </a:t>
            </a:r>
          </a:p>
        </p:txBody>
      </p:sp>
      <p:sp>
        <p:nvSpPr>
          <p:cNvPr id="2" name="Text Box 1"/>
          <p:cNvSpPr txBox="1"/>
          <p:nvPr/>
        </p:nvSpPr>
        <p:spPr>
          <a:xfrm>
            <a:off x="35560" y="1419860"/>
            <a:ext cx="5080000" cy="645160"/>
          </a:xfrm>
          <a:prstGeom prst="rect">
            <a:avLst/>
          </a:prstGeom>
          <a:noFill/>
          <a:ln w="9525">
            <a:noFill/>
          </a:ln>
        </p:spPr>
        <p:txBody>
          <a:bodyPr>
            <a:spAutoFit/>
          </a:bodyPr>
          <a:lstStyle/>
          <a:p>
            <a:pPr indent="0"/>
            <a:r>
              <a:rPr lang="en-US" sz="1200" b="0">
                <a:latin typeface="Calibri" panose="020F0502020204030204" pitchFamily="34" charset="0"/>
                <a:cs typeface="Times New Roman" panose="02020603050405020304" charset="0"/>
              </a:rPr>
              <a:t>Tim virual terdiri atas anggota-anggota yang terpisah secara geografis atau </a:t>
            </a:r>
          </a:p>
          <a:p>
            <a:pPr indent="0"/>
            <a:r>
              <a:rPr lang="en-US" sz="1200" b="0">
                <a:latin typeface="Calibri" panose="020F0502020204030204" pitchFamily="34" charset="0"/>
                <a:cs typeface="Times New Roman" panose="02020603050405020304" charset="0"/>
              </a:rPr>
              <a:t>organisasi, dan berhubungan melalui teknologi informasi dan telekomunikasi </a:t>
            </a:r>
          </a:p>
          <a:p>
            <a:pPr indent="0"/>
            <a:r>
              <a:rPr lang="en-US" sz="1200" b="0">
                <a:latin typeface="Calibri" panose="020F0502020204030204" pitchFamily="34" charset="0"/>
                <a:cs typeface="Times New Roman" panose="02020603050405020304" charset="0"/>
              </a:rPr>
              <a:t>yang maju.  </a:t>
            </a:r>
          </a:p>
        </p:txBody>
      </p:sp>
      <p:sp>
        <p:nvSpPr>
          <p:cNvPr id="3" name="Text Box 2"/>
          <p:cNvSpPr txBox="1"/>
          <p:nvPr/>
        </p:nvSpPr>
        <p:spPr>
          <a:xfrm>
            <a:off x="35560" y="2067560"/>
            <a:ext cx="5080000" cy="306705"/>
          </a:xfrm>
          <a:prstGeom prst="rect">
            <a:avLst/>
          </a:prstGeom>
          <a:noFill/>
          <a:ln w="9525">
            <a:noFill/>
          </a:ln>
        </p:spPr>
        <p:txBody>
          <a:bodyPr>
            <a:spAutoFit/>
          </a:bodyPr>
          <a:lstStyle/>
          <a:p>
            <a:pPr indent="0"/>
            <a:r>
              <a:rPr lang="en-US" sz="1400" b="1" u="sng">
                <a:latin typeface="Calibri" panose="020F0502020204030204" pitchFamily="34" charset="0"/>
                <a:cs typeface="Times New Roman" panose="02020603050405020304" charset="0"/>
              </a:rPr>
              <a:t>TIM GLOBAL </a:t>
            </a:r>
          </a:p>
        </p:txBody>
      </p:sp>
      <p:sp>
        <p:nvSpPr>
          <p:cNvPr id="4" name="Text Box 3"/>
          <p:cNvSpPr txBox="1"/>
          <p:nvPr/>
        </p:nvSpPr>
        <p:spPr>
          <a:xfrm>
            <a:off x="35560" y="2341245"/>
            <a:ext cx="5080000" cy="460375"/>
          </a:xfrm>
          <a:prstGeom prst="rect">
            <a:avLst/>
          </a:prstGeom>
          <a:noFill/>
          <a:ln w="9525">
            <a:noFill/>
          </a:ln>
        </p:spPr>
        <p:txBody>
          <a:bodyPr>
            <a:spAutoFit/>
          </a:bodyPr>
          <a:lstStyle/>
          <a:p>
            <a:pPr indent="0"/>
            <a:r>
              <a:rPr lang="en-US" sz="1200" b="0">
                <a:latin typeface="Calibri" panose="020F0502020204030204" pitchFamily="34" charset="0"/>
                <a:cs typeface="Times New Roman" panose="02020603050405020304" charset="0"/>
              </a:rPr>
              <a:t>Tim global adalah tim kerja lintas batas yang terdiri atas anggota-anggota dari </a:t>
            </a:r>
          </a:p>
          <a:p>
            <a:pPr indent="0"/>
            <a:r>
              <a:rPr lang="en-US" sz="1200" b="0">
                <a:latin typeface="Calibri" panose="020F0502020204030204" pitchFamily="34" charset="0"/>
                <a:cs typeface="Times New Roman" panose="02020603050405020304" charset="0"/>
              </a:rPr>
              <a:t>bangsa yang berbeda dan memiliki aktivitas yang mencakup banyak negara.</a:t>
            </a:r>
          </a:p>
        </p:txBody>
      </p:sp>
      <p:sp>
        <p:nvSpPr>
          <p:cNvPr id="5" name="Text Box 4"/>
          <p:cNvSpPr txBox="1"/>
          <p:nvPr/>
        </p:nvSpPr>
        <p:spPr>
          <a:xfrm>
            <a:off x="35560" y="2801620"/>
            <a:ext cx="5080000" cy="306705"/>
          </a:xfrm>
          <a:prstGeom prst="rect">
            <a:avLst/>
          </a:prstGeom>
          <a:noFill/>
          <a:ln w="9525">
            <a:noFill/>
          </a:ln>
        </p:spPr>
        <p:txBody>
          <a:bodyPr>
            <a:spAutoFit/>
          </a:bodyPr>
          <a:lstStyle/>
          <a:p>
            <a:pPr indent="0"/>
            <a:r>
              <a:rPr lang="en-US" sz="1400" b="1" u="sng">
                <a:latin typeface="Calibri" panose="020F0502020204030204" pitchFamily="34" charset="0"/>
                <a:cs typeface="Times New Roman" panose="02020603050405020304" charset="0"/>
              </a:rPr>
              <a:t>Karakteristik tim </a:t>
            </a:r>
          </a:p>
        </p:txBody>
      </p:sp>
      <p:sp>
        <p:nvSpPr>
          <p:cNvPr id="6" name="Text Box 5"/>
          <p:cNvSpPr txBox="1"/>
          <p:nvPr/>
        </p:nvSpPr>
        <p:spPr>
          <a:xfrm>
            <a:off x="35560" y="3075940"/>
            <a:ext cx="5142865" cy="645160"/>
          </a:xfrm>
          <a:prstGeom prst="rect">
            <a:avLst/>
          </a:prstGeom>
          <a:noFill/>
          <a:ln w="9525">
            <a:noFill/>
          </a:ln>
        </p:spPr>
        <p:txBody>
          <a:bodyPr wrap="square">
            <a:spAutoFit/>
          </a:bodyPr>
          <a:lstStyle/>
          <a:p>
            <a:pPr indent="0"/>
            <a:r>
              <a:rPr lang="en-US" sz="1200" b="0">
                <a:latin typeface="Calibri" panose="020F0502020204030204" pitchFamily="34" charset="0"/>
                <a:cs typeface="Times New Roman" panose="02020603050405020304" charset="0"/>
              </a:rPr>
              <a:t>Persoalan setelah terbentuknya sebuah tim adalah merancang tim agar berkerja secara efektif dan efisien harus memperhatikan ukuran, keberagaman, dan </a:t>
            </a:r>
          </a:p>
          <a:p>
            <a:pPr indent="0"/>
            <a:r>
              <a:rPr lang="en-US" sz="1200" b="0">
                <a:latin typeface="Calibri" panose="020F0502020204030204" pitchFamily="34" charset="0"/>
                <a:cs typeface="Times New Roman" panose="02020603050405020304" charset="0"/>
              </a:rPr>
              <a:t>peran anggota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p:cNvSpPr>
            <a:spLocks noGrp="1"/>
          </p:cNvSpPr>
          <p:nvPr>
            <p:ph type="body" sz="quarter" idx="10"/>
          </p:nvPr>
        </p:nvSpPr>
        <p:spPr>
          <a:xfrm>
            <a:off x="2915920" y="411480"/>
            <a:ext cx="5524500" cy="575945"/>
          </a:xfrm>
        </p:spPr>
        <p:txBody>
          <a:bodyPr/>
          <a:lstStyle/>
          <a:p>
            <a:r>
              <a:rPr lang="en-US" altLang="ko-KR" dirty="0"/>
              <a:t>Memimpin Tim</a:t>
            </a:r>
          </a:p>
        </p:txBody>
      </p:sp>
      <p:sp>
        <p:nvSpPr>
          <p:cNvPr id="100" name="Text Box 99"/>
          <p:cNvSpPr txBox="1"/>
          <p:nvPr/>
        </p:nvSpPr>
        <p:spPr>
          <a:xfrm>
            <a:off x="2032000" y="1275715"/>
            <a:ext cx="5080000" cy="306705"/>
          </a:xfrm>
          <a:prstGeom prst="rect">
            <a:avLst/>
          </a:prstGeom>
          <a:noFill/>
          <a:ln w="9525">
            <a:noFill/>
          </a:ln>
        </p:spPr>
        <p:txBody>
          <a:bodyPr>
            <a:spAutoFit/>
          </a:bodyPr>
          <a:lstStyle/>
          <a:p>
            <a:pPr indent="0"/>
            <a:r>
              <a:rPr lang="en-US" sz="1400" b="1" u="sng">
                <a:latin typeface="Calibri" panose="020F0502020204030204" pitchFamily="34" charset="0"/>
                <a:cs typeface="Times New Roman" panose="02020603050405020304" charset="0"/>
              </a:rPr>
              <a:t>Tahap perkembangan tim</a:t>
            </a:r>
          </a:p>
        </p:txBody>
      </p:sp>
      <p:sp>
        <p:nvSpPr>
          <p:cNvPr id="6" name="Text Box 5"/>
          <p:cNvSpPr txBox="1"/>
          <p:nvPr/>
        </p:nvSpPr>
        <p:spPr>
          <a:xfrm>
            <a:off x="2051685" y="1582420"/>
            <a:ext cx="5080000" cy="275590"/>
          </a:xfrm>
          <a:prstGeom prst="rect">
            <a:avLst/>
          </a:prstGeom>
          <a:noFill/>
          <a:ln w="9525">
            <a:noFill/>
          </a:ln>
        </p:spPr>
        <p:txBody>
          <a:bodyPr>
            <a:spAutoFit/>
          </a:bodyPr>
          <a:lstStyle/>
          <a:p>
            <a:pPr marL="285750" indent="-285750">
              <a:buFont typeface="Arial" panose="020B0604020202020204" pitchFamily="34" charset="0"/>
              <a:buChar char="•"/>
            </a:pPr>
            <a:r>
              <a:rPr lang="en-US" sz="1200">
                <a:latin typeface="Calibri" panose="020F0502020204030204" pitchFamily="34" charset="0"/>
                <a:cs typeface="Times New Roman" panose="02020603050405020304" charset="0"/>
              </a:rPr>
              <a:t>Forming </a:t>
            </a:r>
          </a:p>
        </p:txBody>
      </p:sp>
      <p:sp>
        <p:nvSpPr>
          <p:cNvPr id="7" name="Text Box 6"/>
          <p:cNvSpPr txBox="1"/>
          <p:nvPr/>
        </p:nvSpPr>
        <p:spPr>
          <a:xfrm>
            <a:off x="2051685" y="1779905"/>
            <a:ext cx="5080000" cy="275590"/>
          </a:xfrm>
          <a:prstGeom prst="rect">
            <a:avLst/>
          </a:prstGeom>
          <a:noFill/>
          <a:ln w="9525">
            <a:noFill/>
          </a:ln>
        </p:spPr>
        <p:txBody>
          <a:bodyPr>
            <a:spAutoFit/>
          </a:bodyPr>
          <a:lstStyle/>
          <a:p>
            <a:pPr marL="285750" indent="-285750">
              <a:buFont typeface="Arial" panose="020B0604020202020204" pitchFamily="34" charset="0"/>
              <a:buChar char="•"/>
            </a:pPr>
            <a:r>
              <a:rPr lang="en-US" sz="1200">
                <a:latin typeface="Calibri" panose="020F0502020204030204" pitchFamily="34" charset="0"/>
                <a:cs typeface="Times New Roman" panose="02020603050405020304" charset="0"/>
              </a:rPr>
              <a:t>Tahap storming (proses penyatuan)</a:t>
            </a:r>
          </a:p>
        </p:txBody>
      </p:sp>
      <p:sp>
        <p:nvSpPr>
          <p:cNvPr id="8" name="Text Box 7"/>
          <p:cNvSpPr txBox="1"/>
          <p:nvPr/>
        </p:nvSpPr>
        <p:spPr>
          <a:xfrm>
            <a:off x="2051685" y="1995805"/>
            <a:ext cx="5080000" cy="275590"/>
          </a:xfrm>
          <a:prstGeom prst="rect">
            <a:avLst/>
          </a:prstGeom>
          <a:noFill/>
          <a:ln w="9525">
            <a:noFill/>
          </a:ln>
        </p:spPr>
        <p:txBody>
          <a:bodyPr>
            <a:spAutoFit/>
          </a:bodyPr>
          <a:lstStyle/>
          <a:p>
            <a:pPr marL="285750" indent="-285750">
              <a:buFont typeface="Arial" panose="020B0604020202020204" pitchFamily="34" charset="0"/>
              <a:buChar char="•"/>
            </a:pPr>
            <a:r>
              <a:rPr lang="en-US" sz="1200">
                <a:latin typeface="Calibri" panose="020F0502020204030204" pitchFamily="34" charset="0"/>
                <a:cs typeface="Times New Roman" panose="02020603050405020304" charset="0"/>
              </a:rPr>
              <a:t>Tahap norming (proses kesepakatan dan aturan)</a:t>
            </a:r>
          </a:p>
        </p:txBody>
      </p:sp>
      <p:sp>
        <p:nvSpPr>
          <p:cNvPr id="9" name="Text Box 8"/>
          <p:cNvSpPr txBox="1"/>
          <p:nvPr/>
        </p:nvSpPr>
        <p:spPr>
          <a:xfrm>
            <a:off x="2051685" y="2211705"/>
            <a:ext cx="5080000" cy="275590"/>
          </a:xfrm>
          <a:prstGeom prst="rect">
            <a:avLst/>
          </a:prstGeom>
          <a:noFill/>
          <a:ln w="9525">
            <a:noFill/>
          </a:ln>
        </p:spPr>
        <p:txBody>
          <a:bodyPr>
            <a:spAutoFit/>
          </a:bodyPr>
          <a:lstStyle/>
          <a:p>
            <a:pPr marL="285750" indent="-285750">
              <a:buFont typeface="Arial" panose="020B0604020202020204" pitchFamily="34" charset="0"/>
              <a:buChar char="•"/>
            </a:pPr>
            <a:r>
              <a:rPr lang="en-US" sz="1200">
                <a:latin typeface="Calibri" panose="020F0502020204030204" pitchFamily="34" charset="0"/>
                <a:cs typeface="Times New Roman" panose="02020603050405020304" charset="0"/>
              </a:rPr>
              <a:t>Performing </a:t>
            </a:r>
          </a:p>
        </p:txBody>
      </p:sp>
      <p:sp>
        <p:nvSpPr>
          <p:cNvPr id="10" name="Text Box 9"/>
          <p:cNvSpPr txBox="1"/>
          <p:nvPr/>
        </p:nvSpPr>
        <p:spPr>
          <a:xfrm>
            <a:off x="2051685" y="2409190"/>
            <a:ext cx="5080000" cy="275590"/>
          </a:xfrm>
          <a:prstGeom prst="rect">
            <a:avLst/>
          </a:prstGeom>
          <a:noFill/>
          <a:ln w="9525">
            <a:noFill/>
          </a:ln>
        </p:spPr>
        <p:txBody>
          <a:bodyPr>
            <a:spAutoFit/>
          </a:bodyPr>
          <a:lstStyle/>
          <a:p>
            <a:pPr marL="285750" indent="-285750">
              <a:buFont typeface="Arial" panose="020B0604020202020204" pitchFamily="34" charset="0"/>
              <a:buChar char="•"/>
            </a:pPr>
            <a:r>
              <a:rPr lang="en-US" sz="1200">
                <a:latin typeface="Calibri" panose="020F0502020204030204" pitchFamily="34" charset="0"/>
                <a:cs typeface="Times New Roman" panose="02020603050405020304" charset="0"/>
              </a:rPr>
              <a:t>Tahap adjourning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p:cNvSpPr>
            <a:spLocks noGrp="1"/>
          </p:cNvSpPr>
          <p:nvPr>
            <p:ph type="body" sz="quarter" idx="10"/>
          </p:nvPr>
        </p:nvSpPr>
        <p:spPr>
          <a:xfrm>
            <a:off x="2915920" y="411480"/>
            <a:ext cx="5524500" cy="575945"/>
          </a:xfrm>
        </p:spPr>
        <p:txBody>
          <a:bodyPr/>
          <a:lstStyle/>
          <a:p>
            <a:r>
              <a:rPr lang="en-US" altLang="ko-KR" dirty="0"/>
              <a:t>Memimpin Tim</a:t>
            </a:r>
          </a:p>
        </p:txBody>
      </p:sp>
      <p:sp>
        <p:nvSpPr>
          <p:cNvPr id="2" name="Text Box 1"/>
          <p:cNvSpPr txBox="1"/>
          <p:nvPr/>
        </p:nvSpPr>
        <p:spPr>
          <a:xfrm>
            <a:off x="1979930" y="1275715"/>
            <a:ext cx="5080000" cy="306705"/>
          </a:xfrm>
          <a:prstGeom prst="rect">
            <a:avLst/>
          </a:prstGeom>
          <a:noFill/>
          <a:ln w="9525">
            <a:noFill/>
          </a:ln>
        </p:spPr>
        <p:txBody>
          <a:bodyPr>
            <a:spAutoFit/>
          </a:bodyPr>
          <a:lstStyle/>
          <a:p>
            <a:pPr indent="0"/>
            <a:r>
              <a:rPr lang="en-US" sz="1400" b="1">
                <a:latin typeface="Calibri" panose="020F0502020204030204" pitchFamily="34" charset="0"/>
                <a:cs typeface="等线" charset="0"/>
              </a:rPr>
              <a:t>Mengelola konflik tim</a:t>
            </a:r>
          </a:p>
        </p:txBody>
      </p:sp>
      <p:sp>
        <p:nvSpPr>
          <p:cNvPr id="3" name="Text Box 2"/>
          <p:cNvSpPr txBox="1"/>
          <p:nvPr/>
        </p:nvSpPr>
        <p:spPr>
          <a:xfrm>
            <a:off x="1979930" y="1491298"/>
            <a:ext cx="5080000" cy="829945"/>
          </a:xfrm>
          <a:prstGeom prst="rect">
            <a:avLst/>
          </a:prstGeom>
          <a:noFill/>
          <a:ln w="9525">
            <a:noFill/>
          </a:ln>
        </p:spPr>
        <p:txBody>
          <a:bodyPr>
            <a:spAutoFit/>
          </a:bodyPr>
          <a:lstStyle/>
          <a:p>
            <a:pPr indent="0"/>
            <a:r>
              <a:rPr lang="en-US" sz="1200" b="0">
                <a:latin typeface="Calibri" panose="020F0502020204030204" pitchFamily="34" charset="0"/>
                <a:cs typeface="等线" charset="0"/>
              </a:rPr>
              <a:t>Konflik (conflict) adalah interaksi yang bersifat bermusuhan di mana satu pihak berupaya untuk menghalangi niat atau tujuan pihak lain. Membawa konflik </a:t>
            </a:r>
          </a:p>
          <a:p>
            <a:pPr indent="0"/>
            <a:r>
              <a:rPr lang="en-US" sz="1200" b="0">
                <a:latin typeface="Calibri" panose="020F0502020204030204" pitchFamily="34" charset="0"/>
                <a:cs typeface="等线" charset="0"/>
              </a:rPr>
              <a:t>secara terbuka agar dapat diselesaikan dengan baik adalah salah satu tugas </a:t>
            </a:r>
          </a:p>
          <a:p>
            <a:pPr indent="0"/>
            <a:r>
              <a:rPr lang="en-US" sz="1200" b="0">
                <a:latin typeface="Calibri" panose="020F0502020204030204" pitchFamily="34" charset="0"/>
                <a:cs typeface="等线" charset="0"/>
              </a:rPr>
              <a:t>pemimpin tim yang paling menantang tetapi juga paling penting. </a:t>
            </a:r>
          </a:p>
        </p:txBody>
      </p:sp>
      <p:sp>
        <p:nvSpPr>
          <p:cNvPr id="4" name="Text Box 3"/>
          <p:cNvSpPr txBox="1"/>
          <p:nvPr/>
        </p:nvSpPr>
        <p:spPr>
          <a:xfrm>
            <a:off x="1979930" y="2283460"/>
            <a:ext cx="5080000" cy="306705"/>
          </a:xfrm>
          <a:prstGeom prst="rect">
            <a:avLst/>
          </a:prstGeom>
          <a:noFill/>
          <a:ln w="9525">
            <a:noFill/>
          </a:ln>
        </p:spPr>
        <p:txBody>
          <a:bodyPr>
            <a:spAutoFit/>
          </a:bodyPr>
          <a:lstStyle/>
          <a:p>
            <a:pPr indent="0"/>
            <a:r>
              <a:rPr lang="en-US" sz="1400" b="1">
                <a:latin typeface="Calibri" panose="020F0502020204030204" pitchFamily="34" charset="0"/>
                <a:cs typeface="等线" charset="0"/>
              </a:rPr>
              <a:t>Menyeimbangkan Konflik dan Kerja Sama</a:t>
            </a:r>
          </a:p>
        </p:txBody>
      </p:sp>
      <p:sp>
        <p:nvSpPr>
          <p:cNvPr id="5" name="Text Box 4"/>
          <p:cNvSpPr txBox="1"/>
          <p:nvPr/>
        </p:nvSpPr>
        <p:spPr>
          <a:xfrm>
            <a:off x="1979930" y="2499678"/>
            <a:ext cx="5080000" cy="829945"/>
          </a:xfrm>
          <a:prstGeom prst="rect">
            <a:avLst/>
          </a:prstGeom>
          <a:noFill/>
          <a:ln w="9525">
            <a:noFill/>
          </a:ln>
        </p:spPr>
        <p:txBody>
          <a:bodyPr>
            <a:spAutoFit/>
          </a:bodyPr>
          <a:lstStyle/>
          <a:p>
            <a:pPr indent="0"/>
            <a:r>
              <a:rPr lang="en-US" sz="1200" b="0">
                <a:latin typeface="Calibri" panose="020F0502020204030204" pitchFamily="34" charset="0"/>
                <a:cs typeface="等线" charset="0"/>
              </a:rPr>
              <a:t>Konflik yang terlalu sedikit akan mengurangi kinerja tim karena tim tidak </a:t>
            </a:r>
          </a:p>
          <a:p>
            <a:pPr indent="0"/>
            <a:r>
              <a:rPr lang="en-US" sz="1200" b="0">
                <a:latin typeface="Calibri" panose="020F0502020204030204" pitchFamily="34" charset="0"/>
                <a:cs typeface="等线" charset="0"/>
              </a:rPr>
              <a:t>mendapatkan keuntungan dari paduan ide dan opini-bahkan ketidaksepakatan yang mungkin akan mengarah pada solusi yang lebih baik atau mencegah tim </a:t>
            </a:r>
          </a:p>
          <a:p>
            <a:pPr indent="0"/>
            <a:r>
              <a:rPr lang="en-US" sz="1200" b="0">
                <a:latin typeface="Calibri" panose="020F0502020204030204" pitchFamily="34" charset="0"/>
                <a:cs typeface="等线" charset="0"/>
              </a:rPr>
              <a:t>untuk melakukan kesalahan. </a:t>
            </a:r>
          </a:p>
        </p:txBody>
      </p:sp>
      <p:sp>
        <p:nvSpPr>
          <p:cNvPr id="11" name="Text Box 10"/>
          <p:cNvSpPr txBox="1"/>
          <p:nvPr/>
        </p:nvSpPr>
        <p:spPr>
          <a:xfrm>
            <a:off x="1979930" y="3291205"/>
            <a:ext cx="5080000" cy="306705"/>
          </a:xfrm>
          <a:prstGeom prst="rect">
            <a:avLst/>
          </a:prstGeom>
          <a:noFill/>
          <a:ln w="9525">
            <a:noFill/>
          </a:ln>
        </p:spPr>
        <p:txBody>
          <a:bodyPr>
            <a:spAutoFit/>
          </a:bodyPr>
          <a:lstStyle/>
          <a:p>
            <a:pPr indent="0"/>
            <a:r>
              <a:rPr lang="en-US" sz="1400" b="1">
                <a:latin typeface="Calibri" panose="020F0502020204030204" pitchFamily="34" charset="0"/>
                <a:cs typeface="等线" charset="0"/>
              </a:rPr>
              <a:t>Sebab-sebab Konflik</a:t>
            </a:r>
          </a:p>
        </p:txBody>
      </p:sp>
      <p:sp>
        <p:nvSpPr>
          <p:cNvPr id="12" name="Text Box 11"/>
          <p:cNvSpPr txBox="1"/>
          <p:nvPr/>
        </p:nvSpPr>
        <p:spPr>
          <a:xfrm>
            <a:off x="1979930" y="3508375"/>
            <a:ext cx="5197475" cy="1014730"/>
          </a:xfrm>
          <a:prstGeom prst="rect">
            <a:avLst/>
          </a:prstGeom>
          <a:noFill/>
          <a:ln w="9525">
            <a:noFill/>
          </a:ln>
        </p:spPr>
        <p:txBody>
          <a:bodyPr wrap="square">
            <a:spAutoFit/>
          </a:bodyPr>
          <a:lstStyle/>
          <a:p>
            <a:pPr marL="228600" indent="-228600"/>
            <a:r>
              <a:rPr lang="en-US" sz="1200" b="0">
                <a:latin typeface="Symbol" panose="05050102010706020507" charset="0"/>
                <a:cs typeface="等线" charset="0"/>
              </a:rPr>
              <a:t>· </a:t>
            </a:r>
            <a:r>
              <a:rPr lang="en-US" sz="1200" b="0">
                <a:latin typeface="Calibri" panose="020F0502020204030204" pitchFamily="34" charset="0"/>
                <a:cs typeface="等线" charset="0"/>
              </a:rPr>
              <a:t>Adanya persaingan untuk mendapatkan sumber daya, seperti uang, informasi</a:t>
            </a:r>
          </a:p>
          <a:p>
            <a:pPr marL="228600" indent="-228600"/>
            <a:r>
              <a:rPr lang="en-US" sz="1200" b="0">
                <a:latin typeface="Calibri" panose="020F0502020204030204" pitchFamily="34" charset="0"/>
                <a:cs typeface="等线" charset="0"/>
              </a:rPr>
              <a:t>atau pasokan.</a:t>
            </a:r>
          </a:p>
          <a:p>
            <a:pPr marL="228600" indent="-228600"/>
            <a:r>
              <a:rPr lang="en-US" sz="1200" b="0">
                <a:latin typeface="Symbol" panose="05050102010706020507" charset="0"/>
                <a:cs typeface="等线" charset="0"/>
              </a:rPr>
              <a:t>· </a:t>
            </a:r>
            <a:r>
              <a:rPr lang="en-US" sz="1200" b="0">
                <a:latin typeface="Calibri" panose="020F0502020204030204" pitchFamily="34" charset="0"/>
                <a:cs typeface="等线" charset="0"/>
              </a:rPr>
              <a:t>Karena orang-orang mengejar tujuan yang berbeda.</a:t>
            </a:r>
          </a:p>
          <a:p>
            <a:pPr marL="228600" indent="-228600"/>
            <a:r>
              <a:rPr lang="en-US" sz="1200" b="0">
                <a:latin typeface="Symbol" panose="05050102010706020507" charset="0"/>
                <a:cs typeface="等线" charset="0"/>
              </a:rPr>
              <a:t>· </a:t>
            </a:r>
            <a:r>
              <a:rPr lang="en-US" sz="1200" b="0">
                <a:latin typeface="Calibri" panose="020F0502020204030204" pitchFamily="34" charset="0"/>
                <a:cs typeface="等线" charset="0"/>
              </a:rPr>
              <a:t>Konflik juga dapat terjadi karena gangguan komunikasi </a:t>
            </a:r>
          </a:p>
          <a:p>
            <a:pPr marL="228600" indent="-228600"/>
            <a:r>
              <a:rPr lang="en-US" sz="1200" b="0">
                <a:latin typeface="Calibri" panose="020F0502020204030204" pitchFamily="34" charset="0"/>
                <a:cs typeface="等线" charset="0"/>
              </a:rPr>
              <a:t>(komunikasi yang buruk).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p:cNvSpPr>
            <a:spLocks noGrp="1"/>
          </p:cNvSpPr>
          <p:nvPr>
            <p:ph type="body" sz="quarter" idx="10"/>
          </p:nvPr>
        </p:nvSpPr>
        <p:spPr>
          <a:xfrm>
            <a:off x="2915920" y="411480"/>
            <a:ext cx="5524500" cy="575945"/>
          </a:xfrm>
        </p:spPr>
        <p:txBody>
          <a:bodyPr/>
          <a:lstStyle/>
          <a:p>
            <a:r>
              <a:rPr lang="en-US" altLang="ko-KR" dirty="0"/>
              <a:t>Memimpin Tim</a:t>
            </a:r>
          </a:p>
        </p:txBody>
      </p:sp>
      <p:sp>
        <p:nvSpPr>
          <p:cNvPr id="100" name="Text Box 99"/>
          <p:cNvSpPr txBox="1"/>
          <p:nvPr/>
        </p:nvSpPr>
        <p:spPr>
          <a:xfrm>
            <a:off x="2032000" y="1203325"/>
            <a:ext cx="5080000" cy="306705"/>
          </a:xfrm>
          <a:prstGeom prst="rect">
            <a:avLst/>
          </a:prstGeom>
          <a:noFill/>
          <a:ln w="9525">
            <a:noFill/>
          </a:ln>
        </p:spPr>
        <p:txBody>
          <a:bodyPr>
            <a:spAutoFit/>
          </a:bodyPr>
          <a:lstStyle/>
          <a:p>
            <a:pPr indent="0"/>
            <a:r>
              <a:rPr lang="en-US" sz="1400" b="1">
                <a:latin typeface="Calibri" panose="020F0502020204030204" pitchFamily="34" charset="0"/>
                <a:cs typeface="等线" charset="0"/>
              </a:rPr>
              <a:t>Gaya Penanganan Konflik</a:t>
            </a:r>
          </a:p>
        </p:txBody>
      </p:sp>
      <p:sp>
        <p:nvSpPr>
          <p:cNvPr id="6" name="Text Box 5"/>
          <p:cNvSpPr txBox="1"/>
          <p:nvPr/>
        </p:nvSpPr>
        <p:spPr>
          <a:xfrm>
            <a:off x="2051685" y="1510030"/>
            <a:ext cx="5080000" cy="275590"/>
          </a:xfrm>
          <a:prstGeom prst="rect">
            <a:avLst/>
          </a:prstGeom>
          <a:noFill/>
          <a:ln w="9525">
            <a:noFill/>
          </a:ln>
        </p:spPr>
        <p:txBody>
          <a:bodyPr>
            <a:spAutoFit/>
          </a:bodyPr>
          <a:lstStyle/>
          <a:p>
            <a:pPr marL="285750" indent="-285750">
              <a:buFont typeface="Arial" panose="020B0604020202020204" pitchFamily="34" charset="0"/>
              <a:buChar char="•"/>
            </a:pPr>
            <a:r>
              <a:rPr lang="en-US" sz="1200">
                <a:latin typeface="Calibri" panose="020F0502020204030204" pitchFamily="34" charset="0"/>
                <a:ea typeface="SimSun" panose="02010600030101010101" pitchFamily="2" charset="-122"/>
              </a:rPr>
              <a:t>Gaya bersaing</a:t>
            </a:r>
          </a:p>
        </p:txBody>
      </p:sp>
      <p:sp>
        <p:nvSpPr>
          <p:cNvPr id="7" name="Text Box 6"/>
          <p:cNvSpPr txBox="1"/>
          <p:nvPr/>
        </p:nvSpPr>
        <p:spPr>
          <a:xfrm>
            <a:off x="2051685" y="1707515"/>
            <a:ext cx="5080000" cy="275590"/>
          </a:xfrm>
          <a:prstGeom prst="rect">
            <a:avLst/>
          </a:prstGeom>
          <a:noFill/>
          <a:ln w="9525">
            <a:noFill/>
          </a:ln>
        </p:spPr>
        <p:txBody>
          <a:bodyPr>
            <a:spAutoFit/>
          </a:bodyPr>
          <a:lstStyle/>
          <a:p>
            <a:pPr marL="171450" indent="-171450">
              <a:buFont typeface="Arial" panose="020B0604020202020204" pitchFamily="34" charset="0"/>
              <a:buChar char="•"/>
            </a:pPr>
            <a:r>
              <a:rPr lang="en-US" sz="1200">
                <a:latin typeface="Calibri" panose="020F0502020204030204" pitchFamily="34" charset="0"/>
                <a:ea typeface="SimSun" panose="02010600030101010101" pitchFamily="2" charset="-122"/>
              </a:rPr>
              <a:t>   Gaya menghindar</a:t>
            </a:r>
          </a:p>
        </p:txBody>
      </p:sp>
      <p:sp>
        <p:nvSpPr>
          <p:cNvPr id="8" name="Text Box 7"/>
          <p:cNvSpPr txBox="1"/>
          <p:nvPr/>
        </p:nvSpPr>
        <p:spPr>
          <a:xfrm>
            <a:off x="2051685" y="1923415"/>
            <a:ext cx="5080000" cy="275590"/>
          </a:xfrm>
          <a:prstGeom prst="rect">
            <a:avLst/>
          </a:prstGeom>
          <a:noFill/>
          <a:ln w="9525">
            <a:noFill/>
          </a:ln>
        </p:spPr>
        <p:txBody>
          <a:bodyPr>
            <a:spAutoFit/>
          </a:bodyPr>
          <a:lstStyle/>
          <a:p>
            <a:pPr marL="171450" indent="-171450">
              <a:buFont typeface="Arial" panose="020B0604020202020204" pitchFamily="34" charset="0"/>
              <a:buChar char="•"/>
            </a:pPr>
            <a:r>
              <a:rPr lang="en-US" sz="1200">
                <a:latin typeface="Calibri" panose="020F0502020204030204" pitchFamily="34" charset="0"/>
                <a:ea typeface="SimSun" panose="02010600030101010101" pitchFamily="2" charset="-122"/>
              </a:rPr>
              <a:t>   Gaya berkompromi </a:t>
            </a:r>
          </a:p>
        </p:txBody>
      </p:sp>
      <p:sp>
        <p:nvSpPr>
          <p:cNvPr id="9" name="Text Box 8"/>
          <p:cNvSpPr txBox="1"/>
          <p:nvPr/>
        </p:nvSpPr>
        <p:spPr>
          <a:xfrm>
            <a:off x="2051685" y="2139950"/>
            <a:ext cx="5080000" cy="275590"/>
          </a:xfrm>
          <a:prstGeom prst="rect">
            <a:avLst/>
          </a:prstGeom>
          <a:noFill/>
          <a:ln w="9525">
            <a:noFill/>
          </a:ln>
        </p:spPr>
        <p:txBody>
          <a:bodyPr>
            <a:spAutoFit/>
          </a:bodyPr>
          <a:lstStyle/>
          <a:p>
            <a:pPr marL="171450" indent="-171450">
              <a:buFont typeface="Arial" panose="020B0604020202020204" pitchFamily="34" charset="0"/>
              <a:buChar char="•"/>
            </a:pPr>
            <a:r>
              <a:rPr lang="en-US" sz="1200">
                <a:latin typeface="Calibri" panose="020F0502020204030204" pitchFamily="34" charset="0"/>
                <a:ea typeface="SimSun" panose="02010600030101010101" pitchFamily="2" charset="-122"/>
              </a:rPr>
              <a:t>   Gaya mengakomodasi </a:t>
            </a:r>
          </a:p>
        </p:txBody>
      </p:sp>
      <p:sp>
        <p:nvSpPr>
          <p:cNvPr id="10" name="Text Box 9"/>
          <p:cNvSpPr txBox="1"/>
          <p:nvPr/>
        </p:nvSpPr>
        <p:spPr>
          <a:xfrm>
            <a:off x="2051685" y="2355850"/>
            <a:ext cx="5080000" cy="275590"/>
          </a:xfrm>
          <a:prstGeom prst="rect">
            <a:avLst/>
          </a:prstGeom>
          <a:noFill/>
          <a:ln w="9525">
            <a:noFill/>
          </a:ln>
        </p:spPr>
        <p:txBody>
          <a:bodyPr>
            <a:spAutoFit/>
          </a:bodyPr>
          <a:lstStyle/>
          <a:p>
            <a:pPr marL="171450" indent="-171450">
              <a:buFont typeface="Arial" panose="020B0604020202020204" pitchFamily="34" charset="0"/>
              <a:buChar char="•"/>
            </a:pPr>
            <a:r>
              <a:rPr lang="en-US" sz="1200">
                <a:latin typeface="Calibri" panose="020F0502020204030204" pitchFamily="34" charset="0"/>
                <a:ea typeface="SimSun" panose="02010600030101010101" pitchFamily="2" charset="-122"/>
              </a:rPr>
              <a:t>   Gaya berkolaborasi</a:t>
            </a:r>
          </a:p>
        </p:txBody>
      </p:sp>
      <p:sp>
        <p:nvSpPr>
          <p:cNvPr id="13" name="Text Box 12"/>
          <p:cNvSpPr txBox="1"/>
          <p:nvPr/>
        </p:nvSpPr>
        <p:spPr>
          <a:xfrm>
            <a:off x="2032000" y="2643505"/>
            <a:ext cx="5080000" cy="306705"/>
          </a:xfrm>
          <a:prstGeom prst="rect">
            <a:avLst/>
          </a:prstGeom>
          <a:noFill/>
          <a:ln w="9525">
            <a:noFill/>
          </a:ln>
        </p:spPr>
        <p:txBody>
          <a:bodyPr>
            <a:spAutoFit/>
          </a:bodyPr>
          <a:lstStyle/>
          <a:p>
            <a:pPr indent="0"/>
            <a:r>
              <a:rPr lang="en-US" sz="1400" b="1">
                <a:latin typeface="Calibri" panose="020F0502020204030204" pitchFamily="34" charset="0"/>
                <a:cs typeface="等线" charset="0"/>
              </a:rPr>
              <a:t>Negosiasi</a:t>
            </a:r>
          </a:p>
        </p:txBody>
      </p:sp>
      <p:sp>
        <p:nvSpPr>
          <p:cNvPr id="14" name="Text Box 13"/>
          <p:cNvSpPr txBox="1"/>
          <p:nvPr/>
        </p:nvSpPr>
        <p:spPr>
          <a:xfrm>
            <a:off x="2032000" y="2860357"/>
            <a:ext cx="5080000" cy="1014730"/>
          </a:xfrm>
          <a:prstGeom prst="rect">
            <a:avLst/>
          </a:prstGeom>
          <a:noFill/>
          <a:ln w="9525">
            <a:noFill/>
          </a:ln>
        </p:spPr>
        <p:txBody>
          <a:bodyPr>
            <a:spAutoFit/>
          </a:bodyPr>
          <a:lstStyle/>
          <a:p>
            <a:pPr indent="0"/>
            <a:r>
              <a:rPr lang="en-US" sz="1200" b="0">
                <a:latin typeface="Calibri" panose="020F0502020204030204" pitchFamily="34" charset="0"/>
                <a:cs typeface="等线" charset="0"/>
              </a:rPr>
              <a:t>Negosiasi adalah kegiatan di mana orang-orang terlibat dalam diskusi serah </a:t>
            </a:r>
          </a:p>
          <a:p>
            <a:pPr indent="0"/>
            <a:r>
              <a:rPr lang="en-US" sz="1200" b="0">
                <a:latin typeface="Calibri" panose="020F0502020204030204" pitchFamily="34" charset="0"/>
                <a:cs typeface="等线" charset="0"/>
              </a:rPr>
              <a:t>terima dan mempertimbangkan beragam alternatif untuk mencapai keputusan bersama yang dapat diterima kedua belah pihak. Negosiasi digunakan ketika </a:t>
            </a:r>
          </a:p>
          <a:p>
            <a:pPr indent="0"/>
            <a:r>
              <a:rPr lang="en-US" sz="1200" b="0">
                <a:latin typeface="Calibri" panose="020F0502020204030204" pitchFamily="34" charset="0"/>
                <a:cs typeface="等线" charset="0"/>
              </a:rPr>
              <a:t>konflik tersebut dijadikan sesuatu yang formal, seperti konflik antara serikat </a:t>
            </a:r>
          </a:p>
          <a:p>
            <a:pPr indent="0"/>
            <a:r>
              <a:rPr lang="en-US" sz="1200" b="0">
                <a:latin typeface="Calibri" panose="020F0502020204030204" pitchFamily="34" charset="0"/>
                <a:cs typeface="等线" charset="0"/>
              </a:rPr>
              <a:t>pekerja dan manajemen.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Thank you</a:t>
            </a:r>
            <a:endParaRPr lang="ko-KR"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ANGGOTA KELOMPOK</a:t>
            </a:r>
          </a:p>
        </p:txBody>
      </p:sp>
      <p:sp>
        <p:nvSpPr>
          <p:cNvPr id="17" name="TextBox 16"/>
          <p:cNvSpPr txBox="1"/>
          <p:nvPr/>
        </p:nvSpPr>
        <p:spPr>
          <a:xfrm>
            <a:off x="1461135" y="2355533"/>
            <a:ext cx="1728470" cy="521970"/>
          </a:xfrm>
          <a:prstGeom prst="rect">
            <a:avLst/>
          </a:prstGeom>
          <a:noFill/>
        </p:spPr>
        <p:txBody>
          <a:bodyPr wrap="square" rtlCol="0" anchor="ctr">
            <a:spAutoFit/>
          </a:bodyPr>
          <a:lstStyle/>
          <a:p>
            <a:pPr algn="ctr"/>
            <a:r>
              <a:rPr lang="en-US" altLang="ko-KR" sz="1400" b="1" dirty="0">
                <a:solidFill>
                  <a:schemeClr val="bg1"/>
                </a:solidFill>
                <a:cs typeface="Calibri" panose="020F0502020204030204" pitchFamily="34" charset="0"/>
              </a:rPr>
              <a:t>Farid Azfa Putra</a:t>
            </a:r>
          </a:p>
          <a:p>
            <a:pPr algn="ctr"/>
            <a:r>
              <a:rPr lang="en-US" altLang="ko-KR" sz="1400" b="1" dirty="0">
                <a:solidFill>
                  <a:schemeClr val="bg1"/>
                </a:solidFill>
                <a:cs typeface="Calibri" panose="020F0502020204030204" pitchFamily="34" charset="0"/>
              </a:rPr>
              <a:t>2111021061</a:t>
            </a:r>
          </a:p>
        </p:txBody>
      </p:sp>
      <p:sp>
        <p:nvSpPr>
          <p:cNvPr id="112" name="Round Same Side Corner Rectangle 8"/>
          <p:cNvSpPr/>
          <p:nvPr/>
        </p:nvSpPr>
        <p:spPr>
          <a:xfrm>
            <a:off x="467360" y="1294765"/>
            <a:ext cx="786765" cy="617220"/>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p>
        </p:txBody>
      </p:sp>
      <p:sp>
        <p:nvSpPr>
          <p:cNvPr id="7" name="TextBox 16"/>
          <p:cNvSpPr txBox="1"/>
          <p:nvPr/>
        </p:nvSpPr>
        <p:spPr>
          <a:xfrm>
            <a:off x="1403350" y="4538345"/>
            <a:ext cx="2237740" cy="521970"/>
          </a:xfrm>
          <a:prstGeom prst="rect">
            <a:avLst/>
          </a:prstGeom>
          <a:noFill/>
        </p:spPr>
        <p:txBody>
          <a:bodyPr wrap="square" rtlCol="0" anchor="ctr">
            <a:spAutoFit/>
          </a:bodyPr>
          <a:lstStyle/>
          <a:p>
            <a:pPr algn="ctr"/>
            <a:r>
              <a:rPr lang="en-US" altLang="ko-KR" sz="1400" b="1" dirty="0">
                <a:solidFill>
                  <a:schemeClr val="bg1"/>
                </a:solidFill>
                <a:cs typeface="Calibri" panose="020F0502020204030204" pitchFamily="34" charset="0"/>
              </a:rPr>
              <a:t>Muhammad Faris Quthb 2151021020</a:t>
            </a:r>
          </a:p>
        </p:txBody>
      </p:sp>
      <p:sp>
        <p:nvSpPr>
          <p:cNvPr id="32" name="TextBox 16"/>
          <p:cNvSpPr txBox="1"/>
          <p:nvPr/>
        </p:nvSpPr>
        <p:spPr>
          <a:xfrm>
            <a:off x="1323975" y="3508375"/>
            <a:ext cx="2002155" cy="521970"/>
          </a:xfrm>
          <a:prstGeom prst="rect">
            <a:avLst/>
          </a:prstGeom>
          <a:noFill/>
        </p:spPr>
        <p:txBody>
          <a:bodyPr wrap="square" rtlCol="0" anchor="ctr">
            <a:spAutoFit/>
          </a:bodyPr>
          <a:lstStyle/>
          <a:p>
            <a:pPr algn="ctr"/>
            <a:r>
              <a:rPr lang="en-US" altLang="ko-KR" sz="1400" b="1" dirty="0">
                <a:solidFill>
                  <a:schemeClr val="bg1"/>
                </a:solidFill>
                <a:cs typeface="Calibri" panose="020F0502020204030204" pitchFamily="34" charset="0"/>
              </a:rPr>
              <a:t>Divo Carlo Adyatama 2111021066</a:t>
            </a:r>
          </a:p>
        </p:txBody>
      </p:sp>
      <p:sp>
        <p:nvSpPr>
          <p:cNvPr id="33" name="TextBox 16"/>
          <p:cNvSpPr txBox="1"/>
          <p:nvPr/>
        </p:nvSpPr>
        <p:spPr>
          <a:xfrm>
            <a:off x="1298575" y="1419860"/>
            <a:ext cx="1891030" cy="521970"/>
          </a:xfrm>
          <a:prstGeom prst="rect">
            <a:avLst/>
          </a:prstGeom>
          <a:noFill/>
        </p:spPr>
        <p:txBody>
          <a:bodyPr wrap="square" rtlCol="0" anchor="ctr">
            <a:spAutoFit/>
          </a:bodyPr>
          <a:lstStyle/>
          <a:p>
            <a:pPr algn="ctr"/>
            <a:r>
              <a:rPr lang="en-US" altLang="ko-KR" sz="1400" b="1" dirty="0">
                <a:solidFill>
                  <a:schemeClr val="bg1"/>
                </a:solidFill>
                <a:cs typeface="Calibri" panose="020F0502020204030204" pitchFamily="34" charset="0"/>
              </a:rPr>
              <a:t>Karunia Imanuel Loi 2111021017</a:t>
            </a:r>
          </a:p>
        </p:txBody>
      </p:sp>
      <p:sp>
        <p:nvSpPr>
          <p:cNvPr id="34" name="TextBox 16"/>
          <p:cNvSpPr txBox="1"/>
          <p:nvPr/>
        </p:nvSpPr>
        <p:spPr>
          <a:xfrm>
            <a:off x="5744845" y="3508375"/>
            <a:ext cx="1619885" cy="521970"/>
          </a:xfrm>
          <a:prstGeom prst="rect">
            <a:avLst/>
          </a:prstGeom>
          <a:noFill/>
        </p:spPr>
        <p:txBody>
          <a:bodyPr wrap="square" rtlCol="0" anchor="ctr">
            <a:spAutoFit/>
          </a:bodyPr>
          <a:lstStyle/>
          <a:p>
            <a:pPr algn="ctr"/>
            <a:r>
              <a:rPr lang="en-US" altLang="ko-KR" sz="1400" b="1" dirty="0">
                <a:solidFill>
                  <a:schemeClr val="bg1"/>
                </a:solidFill>
                <a:cs typeface="Calibri" panose="020F0502020204030204" pitchFamily="34" charset="0"/>
              </a:rPr>
              <a:t>Dwi Kurniawan </a:t>
            </a:r>
          </a:p>
          <a:p>
            <a:pPr algn="ctr"/>
            <a:r>
              <a:rPr lang="en-US" altLang="ko-KR" sz="1400" b="1" dirty="0">
                <a:solidFill>
                  <a:schemeClr val="bg1"/>
                </a:solidFill>
                <a:cs typeface="Calibri" panose="020F0502020204030204" pitchFamily="34" charset="0"/>
              </a:rPr>
              <a:t>2111021103</a:t>
            </a:r>
          </a:p>
        </p:txBody>
      </p:sp>
      <p:sp>
        <p:nvSpPr>
          <p:cNvPr id="35" name="Round Same Side Corner Rectangle 8"/>
          <p:cNvSpPr/>
          <p:nvPr/>
        </p:nvSpPr>
        <p:spPr>
          <a:xfrm>
            <a:off x="4427855" y="1294765"/>
            <a:ext cx="786765" cy="617220"/>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p>
        </p:txBody>
      </p:sp>
      <p:sp>
        <p:nvSpPr>
          <p:cNvPr id="36" name="Round Same Side Corner Rectangle 8"/>
          <p:cNvSpPr/>
          <p:nvPr/>
        </p:nvSpPr>
        <p:spPr>
          <a:xfrm>
            <a:off x="467360" y="2291715"/>
            <a:ext cx="786765" cy="617220"/>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p>
        </p:txBody>
      </p:sp>
      <p:sp>
        <p:nvSpPr>
          <p:cNvPr id="37" name="Round Same Side Corner Rectangle 8"/>
          <p:cNvSpPr/>
          <p:nvPr/>
        </p:nvSpPr>
        <p:spPr>
          <a:xfrm>
            <a:off x="467360" y="3368040"/>
            <a:ext cx="786765" cy="617220"/>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p>
        </p:txBody>
      </p:sp>
      <p:sp>
        <p:nvSpPr>
          <p:cNvPr id="38" name="Round Same Side Corner Rectangle 8"/>
          <p:cNvSpPr/>
          <p:nvPr/>
        </p:nvSpPr>
        <p:spPr>
          <a:xfrm>
            <a:off x="4427855" y="2291715"/>
            <a:ext cx="786765" cy="617220"/>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p>
        </p:txBody>
      </p:sp>
      <p:sp>
        <p:nvSpPr>
          <p:cNvPr id="3" name="Round Same Side Corner Rectangle 8"/>
          <p:cNvSpPr/>
          <p:nvPr/>
        </p:nvSpPr>
        <p:spPr>
          <a:xfrm>
            <a:off x="4427855" y="3368040"/>
            <a:ext cx="786765" cy="617220"/>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p>
        </p:txBody>
      </p:sp>
      <p:sp>
        <p:nvSpPr>
          <p:cNvPr id="5" name="TextBox 16"/>
          <p:cNvSpPr txBox="1"/>
          <p:nvPr/>
        </p:nvSpPr>
        <p:spPr>
          <a:xfrm>
            <a:off x="5436235" y="1390015"/>
            <a:ext cx="2237740" cy="521970"/>
          </a:xfrm>
          <a:prstGeom prst="rect">
            <a:avLst/>
          </a:prstGeom>
          <a:noFill/>
        </p:spPr>
        <p:txBody>
          <a:bodyPr wrap="square" rtlCol="0" anchor="ctr">
            <a:spAutoFit/>
          </a:bodyPr>
          <a:lstStyle/>
          <a:p>
            <a:pPr algn="ctr"/>
            <a:r>
              <a:rPr lang="en-US" altLang="ko-KR" sz="1400" b="1" dirty="0">
                <a:solidFill>
                  <a:schemeClr val="bg1"/>
                </a:solidFill>
                <a:cs typeface="Calibri" panose="020F0502020204030204" pitchFamily="34" charset="0"/>
              </a:rPr>
              <a:t>Arya Radinsyah Fauzi </a:t>
            </a:r>
          </a:p>
          <a:p>
            <a:pPr algn="ctr"/>
            <a:r>
              <a:rPr lang="en-US" altLang="ko-KR" sz="1400" b="1" dirty="0">
                <a:solidFill>
                  <a:schemeClr val="bg1"/>
                </a:solidFill>
                <a:cs typeface="Calibri" panose="020F0502020204030204" pitchFamily="34" charset="0"/>
              </a:rPr>
              <a:t>2111021077</a:t>
            </a:r>
          </a:p>
        </p:txBody>
      </p:sp>
      <p:sp>
        <p:nvSpPr>
          <p:cNvPr id="6" name="Round Same Side Corner Rectangle 8"/>
          <p:cNvSpPr/>
          <p:nvPr/>
        </p:nvSpPr>
        <p:spPr>
          <a:xfrm>
            <a:off x="467360" y="4444365"/>
            <a:ext cx="786765" cy="617220"/>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p>
        </p:txBody>
      </p:sp>
      <p:sp>
        <p:nvSpPr>
          <p:cNvPr id="8" name="TextBox 16"/>
          <p:cNvSpPr txBox="1"/>
          <p:nvPr/>
        </p:nvSpPr>
        <p:spPr>
          <a:xfrm>
            <a:off x="5580380" y="2355851"/>
            <a:ext cx="2002155" cy="521970"/>
          </a:xfrm>
          <a:prstGeom prst="rect">
            <a:avLst/>
          </a:prstGeom>
          <a:noFill/>
        </p:spPr>
        <p:txBody>
          <a:bodyPr wrap="square" rtlCol="0" anchor="ctr">
            <a:spAutoFit/>
          </a:bodyPr>
          <a:lstStyle/>
          <a:p>
            <a:pPr algn="ctr"/>
            <a:r>
              <a:rPr lang="en-US" altLang="ko-KR" sz="1400" b="1" dirty="0">
                <a:solidFill>
                  <a:schemeClr val="bg1"/>
                </a:solidFill>
                <a:cs typeface="Calibri" panose="020F0502020204030204" pitchFamily="34" charset="0"/>
              </a:rPr>
              <a:t> Hafiz Aji Kesuma</a:t>
            </a:r>
          </a:p>
          <a:p>
            <a:pPr algn="ctr"/>
            <a:r>
              <a:rPr lang="en-US" altLang="ko-KR" sz="1400" b="1" dirty="0">
                <a:solidFill>
                  <a:schemeClr val="bg1"/>
                </a:solidFill>
                <a:cs typeface="Calibri" panose="020F0502020204030204" pitchFamily="34" charset="0"/>
              </a:rPr>
              <a:t>2111021096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87675" y="411480"/>
            <a:ext cx="5524500" cy="575945"/>
          </a:xfrm>
        </p:spPr>
        <p:txBody>
          <a:bodyPr/>
          <a:lstStyle/>
          <a:p>
            <a:r>
              <a:rPr lang="en-US" altLang="ko-KR" dirty="0" err="1"/>
              <a:t>Mengelola</a:t>
            </a:r>
            <a:r>
              <a:rPr lang="en-US" altLang="ko-KR" dirty="0"/>
              <a:t> </a:t>
            </a:r>
            <a:r>
              <a:rPr lang="en-US" altLang="ko-KR" dirty="0" err="1" smtClean="0"/>
              <a:t>Komunikasi</a:t>
            </a:r>
            <a:endParaRPr lang="en-US" altLang="ko-KR" dirty="0"/>
          </a:p>
        </p:txBody>
      </p:sp>
      <p:sp>
        <p:nvSpPr>
          <p:cNvPr id="100" name="Text Box 99"/>
          <p:cNvSpPr txBox="1"/>
          <p:nvPr/>
        </p:nvSpPr>
        <p:spPr>
          <a:xfrm>
            <a:off x="2555875" y="1347470"/>
            <a:ext cx="6162675" cy="306705"/>
          </a:xfrm>
          <a:prstGeom prst="rect">
            <a:avLst/>
          </a:prstGeom>
          <a:noFill/>
          <a:ln w="9525">
            <a:noFill/>
          </a:ln>
        </p:spPr>
        <p:txBody>
          <a:bodyPr wrap="square">
            <a:spAutoFit/>
          </a:bodyPr>
          <a:lstStyle/>
          <a:p>
            <a:pPr indent="0"/>
            <a:r>
              <a:rPr lang="en-US" sz="1400" b="1">
                <a:latin typeface="Times New Roman" panose="02020603050405020304" charset="0"/>
                <a:cs typeface="Calibri" panose="020F0502020204030204" pitchFamily="34" charset="0"/>
              </a:rPr>
              <a:t>APAKAH ANDA MEMBANGUN JARINGAN PRIBADI?</a:t>
            </a:r>
          </a:p>
        </p:txBody>
      </p:sp>
      <p:sp>
        <p:nvSpPr>
          <p:cNvPr id="29" name="Text Box 28"/>
          <p:cNvSpPr txBox="1"/>
          <p:nvPr/>
        </p:nvSpPr>
        <p:spPr>
          <a:xfrm>
            <a:off x="2555875" y="1563370"/>
            <a:ext cx="6602730" cy="460375"/>
          </a:xfrm>
          <a:prstGeom prst="rect">
            <a:avLst/>
          </a:prstGeom>
          <a:noFill/>
          <a:ln w="9525">
            <a:noFill/>
          </a:ln>
        </p:spPr>
        <p:txBody>
          <a:bodyPr wrap="square">
            <a:spAutoFit/>
          </a:bodyPr>
          <a:lstStyle/>
          <a:p>
            <a:pPr indent="0" algn="just"/>
            <a:r>
              <a:rPr lang="en-US" sz="1200" b="0">
                <a:latin typeface="Times New Roman" panose="02020603050405020304" charset="0"/>
                <a:cs typeface="Calibri" panose="020F0502020204030204" pitchFamily="34" charset="0"/>
              </a:rPr>
              <a:t>Membangun jaringan pribadi merupakan keahlian penting bagi manajer karena memungkinkan mereka menyelesaikan segala sesuatu dengan lebih lancar dan cepat daripada jika mereka terisolasi. </a:t>
            </a:r>
          </a:p>
        </p:txBody>
      </p:sp>
      <p:sp>
        <p:nvSpPr>
          <p:cNvPr id="30" name="Text Box 29"/>
          <p:cNvSpPr txBox="1"/>
          <p:nvPr/>
        </p:nvSpPr>
        <p:spPr>
          <a:xfrm>
            <a:off x="2555875" y="2058035"/>
            <a:ext cx="5080000" cy="306705"/>
          </a:xfrm>
          <a:prstGeom prst="rect">
            <a:avLst/>
          </a:prstGeom>
          <a:noFill/>
          <a:ln w="9525">
            <a:noFill/>
          </a:ln>
        </p:spPr>
        <p:txBody>
          <a:bodyPr>
            <a:spAutoFit/>
          </a:bodyPr>
          <a:lstStyle/>
          <a:p>
            <a:pPr indent="0"/>
            <a:r>
              <a:rPr lang="en-US" sz="1400" b="1">
                <a:latin typeface="Times New Roman" panose="02020603050405020304" charset="0"/>
                <a:cs typeface="Calibri" panose="020F0502020204030204" pitchFamily="34" charset="0"/>
              </a:rPr>
              <a:t>KOMUNIKASI MERUPAKAN PEKERJAAN MANAJER</a:t>
            </a:r>
          </a:p>
        </p:txBody>
      </p:sp>
      <p:sp>
        <p:nvSpPr>
          <p:cNvPr id="31" name="Text Box 30"/>
          <p:cNvSpPr txBox="1"/>
          <p:nvPr/>
        </p:nvSpPr>
        <p:spPr>
          <a:xfrm>
            <a:off x="2555875" y="2283460"/>
            <a:ext cx="6703060" cy="460375"/>
          </a:xfrm>
          <a:prstGeom prst="rect">
            <a:avLst/>
          </a:prstGeom>
          <a:noFill/>
          <a:ln w="9525">
            <a:noFill/>
          </a:ln>
        </p:spPr>
        <p:txBody>
          <a:bodyPr wrap="square">
            <a:spAutoFit/>
          </a:bodyPr>
          <a:lstStyle/>
          <a:p>
            <a:pPr indent="0"/>
            <a:r>
              <a:rPr lang="en-US" sz="1200" b="0">
                <a:latin typeface="Times New Roman" panose="02020603050405020304" charset="0"/>
                <a:cs typeface="Calibri" panose="020F0502020204030204" pitchFamily="34" charset="0"/>
              </a:rPr>
              <a:t>Para manajer mengumpulkan informasi penting baik dari dalam maupun dari luar organisasi. Kemudian </a:t>
            </a:r>
          </a:p>
          <a:p>
            <a:pPr indent="0"/>
            <a:r>
              <a:rPr lang="en-US" sz="1200" b="0">
                <a:latin typeface="Times New Roman" panose="02020603050405020304" charset="0"/>
                <a:cs typeface="Calibri" panose="020F0502020204030204" pitchFamily="34" charset="0"/>
              </a:rPr>
              <a:t>menyalurkan informasi yang sesuai kepada orang lain yang memerlukannya. </a:t>
            </a:r>
          </a:p>
        </p:txBody>
      </p:sp>
      <p:sp>
        <p:nvSpPr>
          <p:cNvPr id="32" name="Text Box 31"/>
          <p:cNvSpPr txBox="1"/>
          <p:nvPr/>
        </p:nvSpPr>
        <p:spPr>
          <a:xfrm>
            <a:off x="2555875" y="2804160"/>
            <a:ext cx="4408805" cy="306705"/>
          </a:xfrm>
          <a:prstGeom prst="rect">
            <a:avLst/>
          </a:prstGeom>
          <a:noFill/>
          <a:ln w="9525">
            <a:noFill/>
          </a:ln>
        </p:spPr>
        <p:txBody>
          <a:bodyPr wrap="square">
            <a:spAutoFit/>
          </a:bodyPr>
          <a:lstStyle/>
          <a:p>
            <a:pPr indent="0"/>
            <a:r>
              <a:rPr lang="en-US" sz="1400" b="1">
                <a:latin typeface="Times New Roman" panose="02020603050405020304" charset="0"/>
                <a:cs typeface="Calibri" panose="020F0502020204030204" pitchFamily="34" charset="0"/>
              </a:rPr>
              <a:t>APA YANG DIMAKSUD DENGAN KOMUNIKASI?</a:t>
            </a:r>
          </a:p>
        </p:txBody>
      </p:sp>
      <p:sp>
        <p:nvSpPr>
          <p:cNvPr id="33" name="Text Box 32"/>
          <p:cNvSpPr txBox="1"/>
          <p:nvPr/>
        </p:nvSpPr>
        <p:spPr>
          <a:xfrm>
            <a:off x="2555875" y="3003550"/>
            <a:ext cx="6447790" cy="460375"/>
          </a:xfrm>
          <a:prstGeom prst="rect">
            <a:avLst/>
          </a:prstGeom>
          <a:noFill/>
          <a:ln w="9525">
            <a:noFill/>
          </a:ln>
        </p:spPr>
        <p:txBody>
          <a:bodyPr wrap="square">
            <a:spAutoFit/>
          </a:bodyPr>
          <a:lstStyle/>
          <a:p>
            <a:pPr indent="0"/>
            <a:r>
              <a:rPr lang="en-US" sz="1200" b="0">
                <a:latin typeface="Times New Roman" panose="02020603050405020304" charset="0"/>
                <a:cs typeface="Calibri" panose="020F0502020204030204" pitchFamily="34" charset="0"/>
              </a:rPr>
              <a:t>Komunikasi </a:t>
            </a:r>
            <a:r>
              <a:rPr lang="en-US" sz="1200" b="0" i="1">
                <a:latin typeface="Times New Roman" panose="02020603050405020304" charset="0"/>
                <a:cs typeface="Calibri" panose="020F0502020204030204" pitchFamily="34" charset="0"/>
              </a:rPr>
              <a:t>(communication)</a:t>
            </a:r>
            <a:r>
              <a:rPr lang="en-US" sz="1200" b="0">
                <a:latin typeface="Times New Roman" panose="02020603050405020304" charset="0"/>
                <a:cs typeface="Calibri" panose="020F0502020204030204" pitchFamily="34" charset="0"/>
              </a:rPr>
              <a:t> adalah proses pertukaran dan pemahaman informasi yang dilakukan </a:t>
            </a:r>
          </a:p>
          <a:p>
            <a:pPr indent="0"/>
            <a:r>
              <a:rPr lang="en-US" sz="1200" b="0">
                <a:latin typeface="Times New Roman" panose="02020603050405020304" charset="0"/>
                <a:cs typeface="Calibri" panose="020F0502020204030204" pitchFamily="34" charset="0"/>
              </a:rPr>
              <a:t>oleh dua orang atau lebih, biasanya dengan tujuan memotivasi atau memengaruhi perilaku.</a:t>
            </a:r>
          </a:p>
        </p:txBody>
      </p:sp>
      <p:sp>
        <p:nvSpPr>
          <p:cNvPr id="34" name="Text Box 33"/>
          <p:cNvSpPr txBox="1"/>
          <p:nvPr/>
        </p:nvSpPr>
        <p:spPr>
          <a:xfrm>
            <a:off x="2555875" y="3483610"/>
            <a:ext cx="5080000" cy="306705"/>
          </a:xfrm>
          <a:prstGeom prst="rect">
            <a:avLst/>
          </a:prstGeom>
          <a:noFill/>
          <a:ln w="9525">
            <a:noFill/>
          </a:ln>
        </p:spPr>
        <p:txBody>
          <a:bodyPr>
            <a:spAutoFit/>
          </a:bodyPr>
          <a:lstStyle/>
          <a:p>
            <a:pPr indent="0"/>
            <a:r>
              <a:rPr lang="en-US" sz="1400" b="1">
                <a:latin typeface="Times New Roman" panose="02020603050405020304" charset="0"/>
                <a:cs typeface="Calibri" panose="020F0502020204030204" pitchFamily="34" charset="0"/>
              </a:rPr>
              <a:t>PROSES KOMUNIKASI</a:t>
            </a:r>
          </a:p>
        </p:txBody>
      </p:sp>
      <p:sp>
        <p:nvSpPr>
          <p:cNvPr id="35" name="Text Box 34"/>
          <p:cNvSpPr txBox="1"/>
          <p:nvPr/>
        </p:nvSpPr>
        <p:spPr>
          <a:xfrm>
            <a:off x="2555875" y="3723640"/>
            <a:ext cx="6102985" cy="645160"/>
          </a:xfrm>
          <a:prstGeom prst="rect">
            <a:avLst/>
          </a:prstGeom>
          <a:noFill/>
          <a:ln w="9525">
            <a:noFill/>
          </a:ln>
        </p:spPr>
        <p:txBody>
          <a:bodyPr wrap="square">
            <a:spAutoFit/>
          </a:bodyPr>
          <a:lstStyle/>
          <a:p>
            <a:pPr indent="0"/>
            <a:r>
              <a:rPr lang="en-US" sz="1200" b="0">
                <a:latin typeface="Times New Roman" panose="02020603050405020304" charset="0"/>
                <a:cs typeface="Calibri" panose="020F0502020204030204" pitchFamily="34" charset="0"/>
              </a:rPr>
              <a:t>Dua unsur penting di setiap situasi komunikasi adalah pengirim dan penerima. </a:t>
            </a:r>
          </a:p>
          <a:p>
            <a:pPr indent="0"/>
            <a:r>
              <a:rPr lang="en-US" sz="1200" b="0">
                <a:latin typeface="Times New Roman" panose="02020603050405020304" charset="0"/>
                <a:cs typeface="Calibri" panose="020F0502020204030204" pitchFamily="34" charset="0"/>
              </a:rPr>
              <a:t>Pengirim adalah siapa pun yang ingin mengemukakan ide atau konsep kepada orang lain, </a:t>
            </a:r>
          </a:p>
          <a:p>
            <a:pPr indent="0"/>
            <a:r>
              <a:rPr lang="en-US" sz="1200" b="0">
                <a:latin typeface="Times New Roman" panose="02020603050405020304" charset="0"/>
                <a:cs typeface="Calibri" panose="020F0502020204030204" pitchFamily="34" charset="0"/>
              </a:rPr>
              <a:t>dan juga mencari informasi. Penerima adalah orang yang menjadi tujuan informasi.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87675" y="411480"/>
            <a:ext cx="5524500" cy="575945"/>
          </a:xfrm>
        </p:spPr>
        <p:txBody>
          <a:bodyPr/>
          <a:lstStyle/>
          <a:p>
            <a:r>
              <a:rPr lang="en-US" altLang="ko-KR" dirty="0" err="1"/>
              <a:t>Mengelola</a:t>
            </a:r>
            <a:r>
              <a:rPr lang="en-US" altLang="ko-KR" dirty="0"/>
              <a:t> </a:t>
            </a:r>
            <a:r>
              <a:rPr lang="en-US" altLang="ko-KR" dirty="0" err="1" smtClean="0"/>
              <a:t>Komunikasi</a:t>
            </a:r>
            <a:endParaRPr lang="en-US" altLang="ko-KR" dirty="0"/>
          </a:p>
        </p:txBody>
      </p:sp>
      <p:sp>
        <p:nvSpPr>
          <p:cNvPr id="3" name="Text Box 2"/>
          <p:cNvSpPr txBox="1"/>
          <p:nvPr/>
        </p:nvSpPr>
        <p:spPr>
          <a:xfrm>
            <a:off x="2771775" y="1275715"/>
            <a:ext cx="3842385" cy="306705"/>
          </a:xfrm>
          <a:prstGeom prst="rect">
            <a:avLst/>
          </a:prstGeom>
          <a:noFill/>
          <a:ln w="9525">
            <a:noFill/>
          </a:ln>
        </p:spPr>
        <p:txBody>
          <a:bodyPr wrap="square">
            <a:spAutoFit/>
          </a:bodyPr>
          <a:lstStyle/>
          <a:p>
            <a:pPr indent="0"/>
            <a:r>
              <a:rPr lang="en-US" sz="1400" b="1">
                <a:latin typeface="Times New Roman" panose="02020603050405020304" charset="0"/>
                <a:cs typeface="Calibri" panose="020F0502020204030204" pitchFamily="34" charset="0"/>
              </a:rPr>
              <a:t>BERKOMUNIKASI DENGAN ORANG LAIN </a:t>
            </a:r>
          </a:p>
        </p:txBody>
      </p:sp>
      <p:sp>
        <p:nvSpPr>
          <p:cNvPr id="4" name="Text Box 3"/>
          <p:cNvSpPr txBox="1"/>
          <p:nvPr/>
        </p:nvSpPr>
        <p:spPr>
          <a:xfrm>
            <a:off x="2771775" y="1491615"/>
            <a:ext cx="5903595" cy="645160"/>
          </a:xfrm>
          <a:prstGeom prst="rect">
            <a:avLst/>
          </a:prstGeom>
          <a:noFill/>
          <a:ln w="9525">
            <a:noFill/>
          </a:ln>
        </p:spPr>
        <p:txBody>
          <a:bodyPr wrap="square">
            <a:spAutoFit/>
          </a:bodyPr>
          <a:lstStyle/>
          <a:p>
            <a:pPr indent="0" algn="just"/>
            <a:r>
              <a:rPr lang="en-US" sz="1200" b="0">
                <a:latin typeface="Times New Roman" panose="02020603050405020304" charset="0"/>
                <a:cs typeface="Calibri" panose="020F0502020204030204" pitchFamily="34" charset="0"/>
              </a:rPr>
              <a:t>Komunikasi dapat gagal jika penerima dan pengirim tidak menafsirkan pesan dengan cara </a:t>
            </a:r>
          </a:p>
          <a:p>
            <a:pPr indent="0" algn="just"/>
            <a:r>
              <a:rPr lang="en-US" sz="1200" b="0">
                <a:latin typeface="Times New Roman" panose="02020603050405020304" charset="0"/>
                <a:cs typeface="Calibri" panose="020F0502020204030204" pitchFamily="34" charset="0"/>
              </a:rPr>
              <a:t>yang sama. Kita semua mengetahui sulitnya berkomunikasi dengan seseorang yang </a:t>
            </a:r>
          </a:p>
          <a:p>
            <a:pPr indent="0" algn="just"/>
            <a:r>
              <a:rPr lang="en-US" sz="1200" b="0">
                <a:latin typeface="Times New Roman" panose="02020603050405020304" charset="0"/>
                <a:cs typeface="Calibri" panose="020F0502020204030204" pitchFamily="34" charset="0"/>
              </a:rPr>
              <a:t>bahasanya berbeda dengan bahasa kita.</a:t>
            </a:r>
          </a:p>
        </p:txBody>
      </p:sp>
      <p:sp>
        <p:nvSpPr>
          <p:cNvPr id="5" name="Text Box 4"/>
          <p:cNvSpPr txBox="1"/>
          <p:nvPr/>
        </p:nvSpPr>
        <p:spPr>
          <a:xfrm>
            <a:off x="2771775" y="2136775"/>
            <a:ext cx="2474595" cy="306705"/>
          </a:xfrm>
          <a:prstGeom prst="rect">
            <a:avLst/>
          </a:prstGeom>
          <a:noFill/>
          <a:ln w="9525">
            <a:noFill/>
          </a:ln>
        </p:spPr>
        <p:txBody>
          <a:bodyPr wrap="square">
            <a:spAutoFit/>
          </a:bodyPr>
          <a:lstStyle/>
          <a:p>
            <a:pPr indent="0"/>
            <a:r>
              <a:rPr lang="en-US" sz="1400" b="1">
                <a:latin typeface="Times New Roman" panose="02020603050405020304" charset="0"/>
                <a:cs typeface="Calibri" panose="020F0502020204030204" pitchFamily="34" charset="0"/>
              </a:rPr>
              <a:t>SALURAN KOMUNIKASI</a:t>
            </a:r>
          </a:p>
        </p:txBody>
      </p:sp>
      <p:sp>
        <p:nvSpPr>
          <p:cNvPr id="6" name="Text Box 5"/>
          <p:cNvSpPr txBox="1"/>
          <p:nvPr/>
        </p:nvSpPr>
        <p:spPr>
          <a:xfrm>
            <a:off x="2771775" y="2355850"/>
            <a:ext cx="5960745" cy="829945"/>
          </a:xfrm>
          <a:prstGeom prst="rect">
            <a:avLst/>
          </a:prstGeom>
          <a:noFill/>
          <a:ln w="9525">
            <a:noFill/>
          </a:ln>
        </p:spPr>
        <p:txBody>
          <a:bodyPr wrap="square">
            <a:spAutoFit/>
          </a:bodyPr>
          <a:lstStyle/>
          <a:p>
            <a:pPr indent="0" algn="just"/>
            <a:r>
              <a:rPr lang="en-US" sz="1200" b="0">
                <a:latin typeface="Times New Roman" panose="02020603050405020304" charset="0"/>
                <a:cs typeface="Calibri" panose="020F0502020204030204" pitchFamily="34" charset="0"/>
              </a:rPr>
              <a:t>Para manajer dapat memilih banyak saluran untuk berkomunikasi dengan manajer lain atau </a:t>
            </a:r>
          </a:p>
          <a:p>
            <a:pPr indent="0" algn="just"/>
            <a:r>
              <a:rPr lang="en-US" sz="1200" b="0">
                <a:latin typeface="Times New Roman" panose="02020603050405020304" charset="0"/>
                <a:cs typeface="Calibri" panose="020F0502020204030204" pitchFamily="34" charset="0"/>
              </a:rPr>
              <a:t>dengan pegawai. Seorang manajer dapat membahas suatu masalah dengan bertatap muka, </a:t>
            </a:r>
          </a:p>
          <a:p>
            <a:pPr indent="0" algn="just"/>
            <a:r>
              <a:rPr lang="en-US" sz="1200" b="0">
                <a:latin typeface="Times New Roman" panose="02020603050405020304" charset="0"/>
                <a:cs typeface="Calibri" panose="020F0502020204030204" pitchFamily="34" charset="0"/>
              </a:rPr>
              <a:t>melalui panggilan telepon, menggunakan olah pesan instan, mengirim e-mail, menulis memo atau surat, atau memuat entri di blog perusahaan, tergantung jenis pesannya. </a:t>
            </a:r>
          </a:p>
        </p:txBody>
      </p:sp>
      <p:sp>
        <p:nvSpPr>
          <p:cNvPr id="7" name="Text Box 6"/>
          <p:cNvSpPr txBox="1"/>
          <p:nvPr/>
        </p:nvSpPr>
        <p:spPr>
          <a:xfrm>
            <a:off x="2771775" y="3185795"/>
            <a:ext cx="6212205" cy="521970"/>
          </a:xfrm>
          <a:prstGeom prst="rect">
            <a:avLst/>
          </a:prstGeom>
          <a:noFill/>
          <a:ln w="9525">
            <a:noFill/>
          </a:ln>
        </p:spPr>
        <p:txBody>
          <a:bodyPr wrap="square">
            <a:spAutoFit/>
          </a:bodyPr>
          <a:lstStyle/>
          <a:p>
            <a:pPr indent="0"/>
            <a:r>
              <a:rPr lang="en-US" sz="1400" b="1">
                <a:latin typeface="Times New Roman" panose="02020603050405020304" charset="0"/>
                <a:cs typeface="Calibri" panose="020F0502020204030204" pitchFamily="34" charset="0"/>
              </a:rPr>
              <a:t>BERKOMUNIKASI UNTUK MEMBUJUK DAN MEMENGARUHI </a:t>
            </a:r>
          </a:p>
          <a:p>
            <a:pPr indent="0"/>
            <a:r>
              <a:rPr lang="en-US" sz="1400" b="1">
                <a:latin typeface="Times New Roman" panose="02020603050405020304" charset="0"/>
                <a:cs typeface="Calibri" panose="020F0502020204030204" pitchFamily="34" charset="0"/>
              </a:rPr>
              <a:t>ORANG LAIN</a:t>
            </a:r>
          </a:p>
        </p:txBody>
      </p:sp>
      <p:sp>
        <p:nvSpPr>
          <p:cNvPr id="8" name="Text Box 7"/>
          <p:cNvSpPr txBox="1"/>
          <p:nvPr/>
        </p:nvSpPr>
        <p:spPr>
          <a:xfrm>
            <a:off x="2771775" y="3651885"/>
            <a:ext cx="5716270" cy="460375"/>
          </a:xfrm>
          <a:prstGeom prst="rect">
            <a:avLst/>
          </a:prstGeom>
          <a:noFill/>
          <a:ln w="9525">
            <a:noFill/>
          </a:ln>
        </p:spPr>
        <p:txBody>
          <a:bodyPr wrap="square">
            <a:spAutoFit/>
          </a:bodyPr>
          <a:lstStyle/>
          <a:p>
            <a:pPr indent="0" algn="just"/>
            <a:r>
              <a:rPr lang="en-US" sz="1200" b="0">
                <a:latin typeface="Times New Roman" panose="02020603050405020304" charset="0"/>
                <a:cs typeface="Calibri" panose="020F0502020204030204" pitchFamily="34" charset="0"/>
              </a:rPr>
              <a:t>Komunikasi tidak hanya untuk menyampaikan informasi, tetapi juga untuk membujuk dan memengaruhi orang lain.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1763395" y="267335"/>
            <a:ext cx="5524500" cy="575945"/>
          </a:xfrm>
        </p:spPr>
        <p:txBody>
          <a:bodyPr/>
          <a:lstStyle/>
          <a:p>
            <a:r>
              <a:rPr lang="en-US" altLang="ko-KR" dirty="0" err="1"/>
              <a:t>Mengelola</a:t>
            </a:r>
            <a:r>
              <a:rPr lang="en-US" altLang="ko-KR" dirty="0"/>
              <a:t> </a:t>
            </a:r>
            <a:r>
              <a:rPr lang="en-US" altLang="ko-KR" dirty="0" err="1" smtClean="0"/>
              <a:t>Komunikasi</a:t>
            </a:r>
            <a:endParaRPr lang="en-US" altLang="ko-KR" dirty="0"/>
          </a:p>
        </p:txBody>
      </p:sp>
      <p:sp>
        <p:nvSpPr>
          <p:cNvPr id="100" name="Text Box 99"/>
          <p:cNvSpPr txBox="1"/>
          <p:nvPr/>
        </p:nvSpPr>
        <p:spPr>
          <a:xfrm>
            <a:off x="107315" y="1131570"/>
            <a:ext cx="5080000" cy="306705"/>
          </a:xfrm>
          <a:prstGeom prst="rect">
            <a:avLst/>
          </a:prstGeom>
          <a:noFill/>
          <a:ln w="9525">
            <a:noFill/>
          </a:ln>
        </p:spPr>
        <p:txBody>
          <a:bodyPr>
            <a:spAutoFit/>
          </a:bodyPr>
          <a:lstStyle/>
          <a:p>
            <a:pPr indent="0"/>
            <a:r>
              <a:rPr lang="en-US" sz="1400" b="1">
                <a:latin typeface="Calibri" panose="020F0502020204030204" pitchFamily="34" charset="0"/>
                <a:cs typeface="Times New Roman" panose="02020603050405020304" charset="0"/>
              </a:rPr>
              <a:t>Perbedaan Gender Dalam Komunikasi</a:t>
            </a:r>
          </a:p>
        </p:txBody>
      </p:sp>
      <p:sp>
        <p:nvSpPr>
          <p:cNvPr id="21" name="Text Box 20"/>
          <p:cNvSpPr txBox="1"/>
          <p:nvPr/>
        </p:nvSpPr>
        <p:spPr>
          <a:xfrm>
            <a:off x="107315" y="1347470"/>
            <a:ext cx="7229475" cy="829945"/>
          </a:xfrm>
          <a:prstGeom prst="rect">
            <a:avLst/>
          </a:prstGeom>
          <a:noFill/>
          <a:ln w="9525">
            <a:noFill/>
          </a:ln>
        </p:spPr>
        <p:txBody>
          <a:bodyPr wrap="square">
            <a:spAutoFit/>
          </a:bodyPr>
          <a:lstStyle/>
          <a:p>
            <a:pPr indent="0" algn="just"/>
            <a:r>
              <a:rPr lang="en-US" sz="1200" b="0">
                <a:latin typeface="Calibri" panose="020F0502020204030204" pitchFamily="34" charset="0"/>
                <a:cs typeface="Times New Roman" panose="02020603050405020304" charset="0"/>
              </a:rPr>
              <a:t>Biasanya perempuan menggunakan gaya percakapan mereka yang unik untuk menunjukkan keterlibatan , </a:t>
            </a:r>
          </a:p>
          <a:p>
            <a:pPr indent="0" algn="just"/>
            <a:r>
              <a:rPr lang="en-US" sz="1200" b="0">
                <a:latin typeface="Calibri" panose="020F0502020204030204" pitchFamily="34" charset="0"/>
                <a:cs typeface="Times New Roman" panose="02020603050405020304" charset="0"/>
              </a:rPr>
              <a:t>hubungan, dan partisipasi, misalnya dengan mencari perbedaan dan pengalaman yang sama dengan orang lain.</a:t>
            </a:r>
          </a:p>
          <a:p>
            <a:pPr indent="0" algn="just"/>
            <a:r>
              <a:rPr lang="en-US" sz="1200" b="0">
                <a:latin typeface="Calibri" panose="020F0502020204030204" pitchFamily="34" charset="0"/>
                <a:cs typeface="Times New Roman" panose="02020603050405020304" charset="0"/>
              </a:rPr>
              <a:t>Sebaliknya bagi kebanyakan laki laki berbicara adalah sarana utama untuk mempertahankan kemandirian dan </a:t>
            </a:r>
          </a:p>
          <a:p>
            <a:pPr indent="0" algn="just"/>
            <a:r>
              <a:rPr lang="en-US" sz="1200" b="0">
                <a:latin typeface="Calibri" panose="020F0502020204030204" pitchFamily="34" charset="0"/>
                <a:cs typeface="Times New Roman" panose="02020603050405020304" charset="0"/>
              </a:rPr>
              <a:t>menegosiasikan status dalam hierarki.</a:t>
            </a:r>
          </a:p>
        </p:txBody>
      </p:sp>
      <p:sp>
        <p:nvSpPr>
          <p:cNvPr id="26" name="Text Box 25"/>
          <p:cNvSpPr txBox="1"/>
          <p:nvPr/>
        </p:nvSpPr>
        <p:spPr>
          <a:xfrm>
            <a:off x="107315" y="2177415"/>
            <a:ext cx="5080000" cy="306705"/>
          </a:xfrm>
          <a:prstGeom prst="rect">
            <a:avLst/>
          </a:prstGeom>
          <a:noFill/>
          <a:ln w="9525">
            <a:noFill/>
          </a:ln>
        </p:spPr>
        <p:txBody>
          <a:bodyPr>
            <a:spAutoFit/>
          </a:bodyPr>
          <a:lstStyle/>
          <a:p>
            <a:pPr indent="0"/>
            <a:r>
              <a:rPr lang="en-US" sz="1400" b="1">
                <a:latin typeface="Calibri" panose="020F0502020204030204" pitchFamily="34" charset="0"/>
                <a:cs typeface="Times New Roman" panose="02020603050405020304" charset="0"/>
              </a:rPr>
              <a:t>Komunikasi Non Verbal</a:t>
            </a:r>
          </a:p>
        </p:txBody>
      </p:sp>
      <p:sp>
        <p:nvSpPr>
          <p:cNvPr id="27" name="Text Box 26"/>
          <p:cNvSpPr txBox="1"/>
          <p:nvPr/>
        </p:nvSpPr>
        <p:spPr>
          <a:xfrm>
            <a:off x="107315" y="2355850"/>
            <a:ext cx="5304790" cy="460375"/>
          </a:xfrm>
          <a:prstGeom prst="rect">
            <a:avLst/>
          </a:prstGeom>
          <a:noFill/>
          <a:ln w="9525">
            <a:noFill/>
          </a:ln>
        </p:spPr>
        <p:txBody>
          <a:bodyPr wrap="square">
            <a:spAutoFit/>
          </a:bodyPr>
          <a:lstStyle/>
          <a:p>
            <a:pPr indent="0"/>
            <a:r>
              <a:rPr lang="en-US" sz="1200" b="0">
                <a:latin typeface="Calibri" panose="020F0502020204030204" pitchFamily="34" charset="0"/>
                <a:cs typeface="Times New Roman" panose="02020603050405020304" charset="0"/>
              </a:rPr>
              <a:t>Komunikasi nonverbal (nonverbal communication) adalah pesan yang lebih banyak dikirim lewat tindakan dan perilaku manusia daripada lewar kata kata. </a:t>
            </a:r>
          </a:p>
        </p:txBody>
      </p:sp>
      <p:sp>
        <p:nvSpPr>
          <p:cNvPr id="29" name="Text Box 28"/>
          <p:cNvSpPr txBox="1"/>
          <p:nvPr/>
        </p:nvSpPr>
        <p:spPr>
          <a:xfrm>
            <a:off x="107315" y="2816225"/>
            <a:ext cx="5080000" cy="306705"/>
          </a:xfrm>
          <a:prstGeom prst="rect">
            <a:avLst/>
          </a:prstGeom>
          <a:noFill/>
          <a:ln w="9525">
            <a:noFill/>
          </a:ln>
        </p:spPr>
        <p:txBody>
          <a:bodyPr>
            <a:spAutoFit/>
          </a:bodyPr>
          <a:lstStyle/>
          <a:p>
            <a:pPr indent="0"/>
            <a:r>
              <a:rPr lang="en-US" sz="1400" b="1">
                <a:latin typeface="Calibri" panose="020F0502020204030204" pitchFamily="34" charset="0"/>
                <a:cs typeface="Times New Roman" panose="02020603050405020304" charset="0"/>
              </a:rPr>
              <a:t>Menyimak</a:t>
            </a:r>
          </a:p>
        </p:txBody>
      </p:sp>
      <p:sp>
        <p:nvSpPr>
          <p:cNvPr id="30" name="Text Box 29"/>
          <p:cNvSpPr txBox="1"/>
          <p:nvPr/>
        </p:nvSpPr>
        <p:spPr>
          <a:xfrm>
            <a:off x="107315" y="3003550"/>
            <a:ext cx="6712585" cy="645160"/>
          </a:xfrm>
          <a:prstGeom prst="rect">
            <a:avLst/>
          </a:prstGeom>
          <a:noFill/>
          <a:ln w="9525">
            <a:noFill/>
          </a:ln>
        </p:spPr>
        <p:txBody>
          <a:bodyPr wrap="square">
            <a:spAutoFit/>
          </a:bodyPr>
          <a:lstStyle/>
          <a:p>
            <a:pPr indent="0"/>
            <a:r>
              <a:rPr lang="en-US" sz="1200" b="0">
                <a:latin typeface="Calibri" panose="020F0502020204030204" pitchFamily="34" charset="0"/>
                <a:cs typeface="Times New Roman" panose="02020603050405020304" charset="0"/>
              </a:rPr>
              <a:t>Merupakan salah satu sarana terpenting bagi manajer dalam berkomunikasi baik menyimak pegawai maupun konsumen. Menyimak ini melibatkan keahlian memahami fakta maupun perasaan untuk menafsirkan makna asli suatu pesan, setelah menyimak maka manajer dapat memberikan respons yang sesuai. </a:t>
            </a:r>
          </a:p>
        </p:txBody>
      </p:sp>
      <p:sp>
        <p:nvSpPr>
          <p:cNvPr id="31" name="Text Box 30"/>
          <p:cNvSpPr txBox="1"/>
          <p:nvPr/>
        </p:nvSpPr>
        <p:spPr>
          <a:xfrm>
            <a:off x="107315" y="3648710"/>
            <a:ext cx="5080000" cy="306705"/>
          </a:xfrm>
          <a:prstGeom prst="rect">
            <a:avLst/>
          </a:prstGeom>
          <a:noFill/>
          <a:ln w="9525">
            <a:noFill/>
          </a:ln>
        </p:spPr>
        <p:txBody>
          <a:bodyPr>
            <a:spAutoFit/>
          </a:bodyPr>
          <a:lstStyle/>
          <a:p>
            <a:pPr indent="0"/>
            <a:r>
              <a:rPr lang="en-US" sz="1400" b="1">
                <a:latin typeface="Calibri" panose="020F0502020204030204" pitchFamily="34" charset="0"/>
                <a:cs typeface="Times New Roman" panose="02020603050405020304" charset="0"/>
              </a:rPr>
              <a:t>Komunikasi organisasi</a:t>
            </a:r>
          </a:p>
        </p:txBody>
      </p:sp>
      <p:sp>
        <p:nvSpPr>
          <p:cNvPr id="33" name="Text Box 32"/>
          <p:cNvSpPr txBox="1"/>
          <p:nvPr/>
        </p:nvSpPr>
        <p:spPr>
          <a:xfrm>
            <a:off x="107315" y="3836035"/>
            <a:ext cx="6226810" cy="275590"/>
          </a:xfrm>
          <a:prstGeom prst="rect">
            <a:avLst/>
          </a:prstGeom>
          <a:noFill/>
          <a:ln w="9525">
            <a:noFill/>
          </a:ln>
        </p:spPr>
        <p:txBody>
          <a:bodyPr wrap="square">
            <a:spAutoFit/>
          </a:bodyPr>
          <a:lstStyle/>
          <a:p>
            <a:pPr indent="0"/>
            <a:r>
              <a:rPr lang="en-US" sz="1200" b="0">
                <a:latin typeface="Calibri" panose="020F0502020204030204" pitchFamily="34" charset="0"/>
                <a:cs typeface="Times New Roman" panose="02020603050405020304" charset="0"/>
              </a:rPr>
              <a:t>Komunikasi di lingkup organisasi biasanya mengalir ke tiga arah; ke bawah, ke atas, dan horizontal.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1763395" y="267335"/>
            <a:ext cx="5524500" cy="575945"/>
          </a:xfrm>
        </p:spPr>
        <p:txBody>
          <a:bodyPr/>
          <a:lstStyle/>
          <a:p>
            <a:r>
              <a:rPr lang="en-US" altLang="ko-KR" dirty="0" err="1"/>
              <a:t>Mengelola</a:t>
            </a:r>
            <a:r>
              <a:rPr lang="en-US" altLang="ko-KR" dirty="0"/>
              <a:t> </a:t>
            </a:r>
            <a:r>
              <a:rPr lang="en-US" altLang="ko-KR" dirty="0" err="1" smtClean="0"/>
              <a:t>Komunikasi</a:t>
            </a:r>
            <a:endParaRPr lang="en-US" altLang="ko-KR" dirty="0" smtClean="0"/>
          </a:p>
        </p:txBody>
      </p:sp>
      <p:sp>
        <p:nvSpPr>
          <p:cNvPr id="2" name="Text Box 1"/>
          <p:cNvSpPr txBox="1"/>
          <p:nvPr/>
        </p:nvSpPr>
        <p:spPr>
          <a:xfrm>
            <a:off x="107315" y="1131570"/>
            <a:ext cx="5080000" cy="306705"/>
          </a:xfrm>
          <a:prstGeom prst="rect">
            <a:avLst/>
          </a:prstGeom>
          <a:noFill/>
          <a:ln w="9525">
            <a:noFill/>
          </a:ln>
        </p:spPr>
        <p:txBody>
          <a:bodyPr>
            <a:spAutoFit/>
          </a:bodyPr>
          <a:lstStyle/>
          <a:p>
            <a:pPr marL="228600" indent="-228600"/>
            <a:r>
              <a:rPr lang="en-US" sz="1400" b="1">
                <a:latin typeface="Calibri" panose="020F0502020204030204" pitchFamily="34" charset="0"/>
                <a:cs typeface="Times New Roman" panose="02020603050405020304" charset="0"/>
              </a:rPr>
              <a:t>Komunikasi ke bawah </a:t>
            </a:r>
          </a:p>
        </p:txBody>
      </p:sp>
      <p:sp>
        <p:nvSpPr>
          <p:cNvPr id="3" name="Text Box 2"/>
          <p:cNvSpPr txBox="1"/>
          <p:nvPr/>
        </p:nvSpPr>
        <p:spPr>
          <a:xfrm>
            <a:off x="107315" y="1347470"/>
            <a:ext cx="5904230" cy="645160"/>
          </a:xfrm>
          <a:prstGeom prst="rect">
            <a:avLst/>
          </a:prstGeom>
          <a:noFill/>
          <a:ln w="9525">
            <a:noFill/>
          </a:ln>
        </p:spPr>
        <p:txBody>
          <a:bodyPr wrap="square">
            <a:spAutoFit/>
          </a:bodyPr>
          <a:lstStyle/>
          <a:p>
            <a:pPr indent="0"/>
            <a:r>
              <a:rPr lang="en-US" sz="1200" b="0">
                <a:latin typeface="Calibri" panose="020F0502020204030204" pitchFamily="34" charset="0"/>
                <a:cs typeface="Times New Roman" panose="02020603050405020304" charset="0"/>
              </a:rPr>
              <a:t>Komunikasi ke bawah(downward communication), aliran komunikasi formal paling akrab dan jelas, adalah sebutan untuk pesan dan informasi yang dikirimkan dari manajemen puncak kepada bawahan kearah bawah.</a:t>
            </a:r>
          </a:p>
        </p:txBody>
      </p:sp>
      <p:sp>
        <p:nvSpPr>
          <p:cNvPr id="4" name="Text Box 3"/>
          <p:cNvSpPr txBox="1"/>
          <p:nvPr/>
        </p:nvSpPr>
        <p:spPr>
          <a:xfrm>
            <a:off x="107315" y="1923415"/>
            <a:ext cx="5080000" cy="337185"/>
          </a:xfrm>
          <a:prstGeom prst="rect">
            <a:avLst/>
          </a:prstGeom>
          <a:noFill/>
          <a:ln w="9525">
            <a:noFill/>
          </a:ln>
        </p:spPr>
        <p:txBody>
          <a:bodyPr>
            <a:spAutoFit/>
          </a:bodyPr>
          <a:lstStyle/>
          <a:p>
            <a:pPr marL="228600" indent="-228600"/>
            <a:r>
              <a:rPr lang="en-US" sz="1400" b="1">
                <a:latin typeface="Calibri" panose="020F0502020204030204" pitchFamily="34" charset="0"/>
                <a:cs typeface="Times New Roman" panose="02020603050405020304" charset="0"/>
              </a:rPr>
              <a:t>Komunikasi ke atas</a:t>
            </a:r>
            <a:r>
              <a:rPr lang="en-US" sz="1600" b="1">
                <a:latin typeface="Calibri" panose="020F0502020204030204" pitchFamily="34" charset="0"/>
                <a:cs typeface="Times New Roman" panose="02020603050405020304" charset="0"/>
              </a:rPr>
              <a:t> </a:t>
            </a:r>
            <a:endParaRPr lang="en-US"/>
          </a:p>
        </p:txBody>
      </p:sp>
      <p:sp>
        <p:nvSpPr>
          <p:cNvPr id="5" name="Text Box 4"/>
          <p:cNvSpPr txBox="1"/>
          <p:nvPr/>
        </p:nvSpPr>
        <p:spPr>
          <a:xfrm>
            <a:off x="107315" y="2139950"/>
            <a:ext cx="5080000" cy="645160"/>
          </a:xfrm>
          <a:prstGeom prst="rect">
            <a:avLst/>
          </a:prstGeom>
          <a:noFill/>
          <a:ln w="9525">
            <a:noFill/>
          </a:ln>
        </p:spPr>
        <p:txBody>
          <a:bodyPr>
            <a:spAutoFit/>
          </a:bodyPr>
          <a:lstStyle/>
          <a:p>
            <a:pPr indent="0"/>
            <a:r>
              <a:rPr lang="en-US" sz="1200" b="0">
                <a:latin typeface="Calibri" panose="020F0502020204030204" pitchFamily="34" charset="0"/>
                <a:cs typeface="Times New Roman" panose="02020603050405020304" charset="0"/>
              </a:rPr>
              <a:t>Komunikasi ke atas (upward communication) formal meliputi pesan pesan yang mengalir dari tingkat hierarki organisasi yang lebih bawah ke tingkat yang lebih tinggi.</a:t>
            </a:r>
          </a:p>
        </p:txBody>
      </p:sp>
      <p:sp>
        <p:nvSpPr>
          <p:cNvPr id="7" name="Text Box 6"/>
          <p:cNvSpPr txBox="1"/>
          <p:nvPr/>
        </p:nvSpPr>
        <p:spPr>
          <a:xfrm>
            <a:off x="107315" y="2715895"/>
            <a:ext cx="5080000" cy="306705"/>
          </a:xfrm>
          <a:prstGeom prst="rect">
            <a:avLst/>
          </a:prstGeom>
          <a:noFill/>
          <a:ln w="9525">
            <a:noFill/>
          </a:ln>
        </p:spPr>
        <p:txBody>
          <a:bodyPr>
            <a:spAutoFit/>
          </a:bodyPr>
          <a:lstStyle/>
          <a:p>
            <a:pPr marL="228600" indent="-228600"/>
            <a:r>
              <a:rPr lang="en-US" sz="1400" b="1">
                <a:latin typeface="Calibri" panose="020F0502020204030204" pitchFamily="34" charset="0"/>
                <a:cs typeface="Times New Roman" panose="02020603050405020304" charset="0"/>
              </a:rPr>
              <a:t>Komunikasi Horizontal</a:t>
            </a:r>
          </a:p>
        </p:txBody>
      </p:sp>
      <p:sp>
        <p:nvSpPr>
          <p:cNvPr id="9" name="Text Box 8"/>
          <p:cNvSpPr txBox="1"/>
          <p:nvPr/>
        </p:nvSpPr>
        <p:spPr>
          <a:xfrm>
            <a:off x="107315" y="2932430"/>
            <a:ext cx="6049010" cy="460375"/>
          </a:xfrm>
          <a:prstGeom prst="rect">
            <a:avLst/>
          </a:prstGeom>
          <a:noFill/>
          <a:ln w="9525">
            <a:noFill/>
          </a:ln>
        </p:spPr>
        <p:txBody>
          <a:bodyPr wrap="square">
            <a:spAutoFit/>
          </a:bodyPr>
          <a:lstStyle/>
          <a:p>
            <a:pPr indent="0"/>
            <a:r>
              <a:rPr lang="en-US" sz="1200" b="0">
                <a:latin typeface="Calibri" panose="020F0502020204030204" pitchFamily="34" charset="0"/>
                <a:cs typeface="Times New Roman" panose="02020603050405020304" charset="0"/>
              </a:rPr>
              <a:t>Komunkasi Horizontal (Horizontal communication) adalah pertukaran pesan secara lateral atau diagonal antara sesama pegawai. Komunikasi ini dapat terjadi di secara lintas departemen.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p:cNvSpPr>
            <a:spLocks noGrp="1"/>
          </p:cNvSpPr>
          <p:nvPr>
            <p:ph type="body" sz="quarter" idx="10"/>
          </p:nvPr>
        </p:nvSpPr>
        <p:spPr>
          <a:xfrm>
            <a:off x="1763395" y="267335"/>
            <a:ext cx="5524500" cy="575945"/>
          </a:xfrm>
        </p:spPr>
        <p:txBody>
          <a:bodyPr/>
          <a:lstStyle/>
          <a:p>
            <a:r>
              <a:rPr lang="en-US" altLang="ko-KR" dirty="0" err="1"/>
              <a:t>Mengelola</a:t>
            </a:r>
            <a:r>
              <a:rPr lang="en-US" altLang="ko-KR" dirty="0"/>
              <a:t> </a:t>
            </a:r>
            <a:r>
              <a:rPr lang="en-US" altLang="ko-KR" dirty="0" err="1" smtClean="0"/>
              <a:t>Komunikasi</a:t>
            </a:r>
            <a:endParaRPr lang="en-US" altLang="ko-KR" dirty="0"/>
          </a:p>
        </p:txBody>
      </p:sp>
      <p:sp>
        <p:nvSpPr>
          <p:cNvPr id="100" name="Text Box 99"/>
          <p:cNvSpPr txBox="1"/>
          <p:nvPr/>
        </p:nvSpPr>
        <p:spPr>
          <a:xfrm>
            <a:off x="35560" y="1131570"/>
            <a:ext cx="5080000" cy="306705"/>
          </a:xfrm>
          <a:prstGeom prst="rect">
            <a:avLst/>
          </a:prstGeom>
          <a:noFill/>
          <a:ln w="9525">
            <a:noFill/>
          </a:ln>
        </p:spPr>
        <p:txBody>
          <a:bodyPr>
            <a:spAutoFit/>
          </a:bodyPr>
          <a:lstStyle/>
          <a:p>
            <a:pPr indent="0"/>
            <a:r>
              <a:rPr lang="en-US" sz="1400" b="1">
                <a:latin typeface="等线" charset="0"/>
                <a:cs typeface="Times New Roman" panose="02020603050405020304" charset="0"/>
              </a:rPr>
              <a:t>Saluran Komunikasi Pribadi</a:t>
            </a:r>
          </a:p>
        </p:txBody>
      </p:sp>
      <p:sp>
        <p:nvSpPr>
          <p:cNvPr id="33" name="Text Box 32"/>
          <p:cNvSpPr txBox="1"/>
          <p:nvPr/>
        </p:nvSpPr>
        <p:spPr>
          <a:xfrm>
            <a:off x="35560" y="1347470"/>
            <a:ext cx="7574915" cy="645160"/>
          </a:xfrm>
          <a:prstGeom prst="rect">
            <a:avLst/>
          </a:prstGeom>
          <a:noFill/>
          <a:ln w="9525">
            <a:noFill/>
          </a:ln>
        </p:spPr>
        <p:txBody>
          <a:bodyPr wrap="square">
            <a:spAutoFit/>
          </a:bodyPr>
          <a:lstStyle/>
          <a:p>
            <a:pPr indent="0"/>
            <a:r>
              <a:rPr lang="en-US" sz="1200" b="0">
                <a:latin typeface="等线" charset="0"/>
                <a:cs typeface="Times New Roman" panose="02020603050405020304" charset="0"/>
              </a:rPr>
              <a:t>Saluran Komunikasi Pribadi (personal communication channels)  berada di luar berkewenangan formal dan tidak mengikuti hierarki otoritas dan organisasi. Ada tiga jenis saluran komunikasi pribadi </a:t>
            </a:r>
          </a:p>
          <a:p>
            <a:pPr indent="0"/>
            <a:r>
              <a:rPr lang="en-US" sz="1200" b="0">
                <a:latin typeface="等线" charset="0"/>
                <a:cs typeface="Times New Roman" panose="02020603050405020304" charset="0"/>
              </a:rPr>
              <a:t>yang penting adalah jaringan pribadi, selentingan, dan komunikasi tertulis.</a:t>
            </a:r>
          </a:p>
        </p:txBody>
      </p:sp>
      <p:sp>
        <p:nvSpPr>
          <p:cNvPr id="35" name="Text Box 34"/>
          <p:cNvSpPr txBox="1"/>
          <p:nvPr/>
        </p:nvSpPr>
        <p:spPr>
          <a:xfrm>
            <a:off x="35560" y="2067560"/>
            <a:ext cx="8653780" cy="460375"/>
          </a:xfrm>
          <a:prstGeom prst="rect">
            <a:avLst/>
          </a:prstGeom>
          <a:noFill/>
          <a:ln w="9525">
            <a:noFill/>
          </a:ln>
        </p:spPr>
        <p:txBody>
          <a:bodyPr wrap="square">
            <a:spAutoFit/>
          </a:bodyPr>
          <a:lstStyle/>
          <a:p>
            <a:pPr marL="228600" indent="-228600"/>
            <a:r>
              <a:rPr lang="en-US" sz="1200" b="1">
                <a:latin typeface="Symbol" panose="05050102010706020507" charset="0"/>
                <a:cs typeface="等线" charset="0"/>
              </a:rPr>
              <a:t>J</a:t>
            </a:r>
            <a:r>
              <a:rPr lang="en-US" sz="1200" b="1">
                <a:latin typeface="等线" charset="0"/>
                <a:cs typeface="Times New Roman" panose="02020603050405020304" charset="0"/>
              </a:rPr>
              <a:t>aringan pribadi (personal networking)</a:t>
            </a:r>
            <a:r>
              <a:rPr lang="en-US" sz="1200" b="0">
                <a:latin typeface="等线" charset="0"/>
                <a:cs typeface="Times New Roman" panose="02020603050405020304" charset="0"/>
              </a:rPr>
              <a:t>, berarti diperoleh dan dipupuknya hubungan pribadi yang menembus </a:t>
            </a:r>
          </a:p>
          <a:p>
            <a:pPr marL="228600" indent="-228600"/>
            <a:r>
              <a:rPr lang="en-US" sz="1200" b="0">
                <a:latin typeface="等线" charset="0"/>
                <a:cs typeface="Times New Roman" panose="02020603050405020304" charset="0"/>
              </a:rPr>
              <a:t>batas-batas departemen, hierarkies, dan bahkan organisasi.</a:t>
            </a:r>
          </a:p>
        </p:txBody>
      </p:sp>
      <p:sp>
        <p:nvSpPr>
          <p:cNvPr id="36" name="Text Box 35"/>
          <p:cNvSpPr txBox="1"/>
          <p:nvPr/>
        </p:nvSpPr>
        <p:spPr>
          <a:xfrm>
            <a:off x="35560" y="2499995"/>
            <a:ext cx="6407785" cy="460375"/>
          </a:xfrm>
          <a:prstGeom prst="rect">
            <a:avLst/>
          </a:prstGeom>
          <a:noFill/>
          <a:ln w="9525">
            <a:noFill/>
          </a:ln>
        </p:spPr>
        <p:txBody>
          <a:bodyPr wrap="square">
            <a:spAutoFit/>
          </a:bodyPr>
          <a:lstStyle/>
          <a:p>
            <a:pPr marL="228600" indent="-228600"/>
            <a:r>
              <a:rPr lang="en-US" sz="1200" b="1">
                <a:latin typeface="等线" charset="0"/>
                <a:cs typeface="Times New Roman" panose="02020603050405020304" charset="0"/>
              </a:rPr>
              <a:t>Selentingan (grapevine), </a:t>
            </a:r>
            <a:r>
              <a:rPr lang="en-US" sz="1200" b="0">
                <a:latin typeface="等线" charset="0"/>
                <a:cs typeface="Times New Roman" panose="02020603050405020304" charset="0"/>
              </a:rPr>
              <a:t>yaitu jaringan komunikasi informal dari orang ke orang </a:t>
            </a:r>
          </a:p>
          <a:p>
            <a:pPr marL="228600" indent="-228600"/>
            <a:r>
              <a:rPr lang="en-US" sz="1200" b="0">
                <a:latin typeface="等线" charset="0"/>
                <a:cs typeface="Times New Roman" panose="02020603050405020304" charset="0"/>
              </a:rPr>
              <a:t>yang tidak dikenai sanksi oleh organisasi.</a:t>
            </a:r>
          </a:p>
        </p:txBody>
      </p:sp>
      <p:sp>
        <p:nvSpPr>
          <p:cNvPr id="38" name="Text Box 37"/>
          <p:cNvSpPr txBox="1"/>
          <p:nvPr/>
        </p:nvSpPr>
        <p:spPr>
          <a:xfrm>
            <a:off x="35560" y="2931795"/>
            <a:ext cx="7580630" cy="645160"/>
          </a:xfrm>
          <a:prstGeom prst="rect">
            <a:avLst/>
          </a:prstGeom>
          <a:noFill/>
          <a:ln w="9525">
            <a:noFill/>
          </a:ln>
        </p:spPr>
        <p:txBody>
          <a:bodyPr wrap="square">
            <a:spAutoFit/>
          </a:bodyPr>
          <a:lstStyle/>
          <a:p>
            <a:pPr marL="228600" indent="-228600"/>
            <a:r>
              <a:rPr lang="en-US" sz="1200" b="1">
                <a:latin typeface="等线" charset="0"/>
                <a:cs typeface="Times New Roman" panose="02020603050405020304" charset="0"/>
              </a:rPr>
              <a:t>Komunikasi tertulis, </a:t>
            </a:r>
            <a:r>
              <a:rPr lang="en-US" sz="1200" b="0">
                <a:latin typeface="等线" charset="0"/>
                <a:cs typeface="Times New Roman" panose="02020603050405020304" charset="0"/>
              </a:rPr>
              <a:t>keahlian komunikasi tertulis menjadi sangat penting di tempat kerja </a:t>
            </a:r>
          </a:p>
          <a:p>
            <a:pPr marL="228600" indent="-228600"/>
            <a:r>
              <a:rPr lang="en-US" sz="1200" b="0">
                <a:latin typeface="等线" charset="0"/>
                <a:cs typeface="Times New Roman" panose="02020603050405020304" charset="0"/>
              </a:rPr>
              <a:t>kolaboratif dewasa ini. Para manajer yang tidak mampu berkomunikasi dengan tulisan akan </a:t>
            </a:r>
          </a:p>
          <a:p>
            <a:pPr marL="228600" indent="-228600"/>
            <a:r>
              <a:rPr lang="en-US" sz="1200" b="0">
                <a:latin typeface="等线" charset="0"/>
                <a:cs typeface="Times New Roman" panose="02020603050405020304" charset="0"/>
              </a:rPr>
              <a:t>membatasi peluang mereka untuk maju.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p:cNvSpPr>
            <a:spLocks noGrp="1"/>
          </p:cNvSpPr>
          <p:nvPr>
            <p:ph type="body" sz="quarter" idx="10"/>
          </p:nvPr>
        </p:nvSpPr>
        <p:spPr>
          <a:xfrm>
            <a:off x="1763395" y="267335"/>
            <a:ext cx="5524500" cy="575945"/>
          </a:xfrm>
        </p:spPr>
        <p:txBody>
          <a:bodyPr/>
          <a:lstStyle/>
          <a:p>
            <a:r>
              <a:rPr lang="en-US" altLang="ko-KR" dirty="0" err="1"/>
              <a:t>Mengelola</a:t>
            </a:r>
            <a:r>
              <a:rPr lang="en-US" altLang="ko-KR" dirty="0"/>
              <a:t> </a:t>
            </a:r>
            <a:r>
              <a:rPr lang="en-US" altLang="ko-KR" dirty="0" err="1" smtClean="0"/>
              <a:t>Komunikasi</a:t>
            </a:r>
            <a:endParaRPr lang="en-US" altLang="ko-KR" dirty="0"/>
          </a:p>
        </p:txBody>
      </p:sp>
      <p:sp>
        <p:nvSpPr>
          <p:cNvPr id="2" name="Text Box 1"/>
          <p:cNvSpPr txBox="1"/>
          <p:nvPr/>
        </p:nvSpPr>
        <p:spPr>
          <a:xfrm>
            <a:off x="35560" y="1131570"/>
            <a:ext cx="5080000" cy="306705"/>
          </a:xfrm>
          <a:prstGeom prst="rect">
            <a:avLst/>
          </a:prstGeom>
          <a:noFill/>
          <a:ln w="9525">
            <a:noFill/>
          </a:ln>
        </p:spPr>
        <p:txBody>
          <a:bodyPr>
            <a:spAutoFit/>
          </a:bodyPr>
          <a:lstStyle/>
          <a:p>
            <a:pPr indent="0"/>
            <a:r>
              <a:rPr lang="en-US" sz="1400" b="1">
                <a:latin typeface="等线" charset="0"/>
                <a:cs typeface="Times New Roman" panose="02020603050405020304" charset="0"/>
              </a:rPr>
              <a:t>Inovasi Dalam Komunikasi Organisasi </a:t>
            </a:r>
          </a:p>
        </p:txBody>
      </p:sp>
      <p:sp>
        <p:nvSpPr>
          <p:cNvPr id="3" name="Text Box 2"/>
          <p:cNvSpPr txBox="1"/>
          <p:nvPr/>
        </p:nvSpPr>
        <p:spPr>
          <a:xfrm>
            <a:off x="35560" y="1347470"/>
            <a:ext cx="5594985" cy="829945"/>
          </a:xfrm>
          <a:prstGeom prst="rect">
            <a:avLst/>
          </a:prstGeom>
          <a:noFill/>
          <a:ln w="9525">
            <a:noFill/>
          </a:ln>
        </p:spPr>
        <p:txBody>
          <a:bodyPr wrap="square">
            <a:spAutoFit/>
          </a:bodyPr>
          <a:lstStyle/>
          <a:p>
            <a:pPr indent="0"/>
            <a:r>
              <a:rPr lang="en-US" sz="1200" b="0">
                <a:latin typeface="等线" charset="0"/>
                <a:cs typeface="Times New Roman" panose="02020603050405020304" charset="0"/>
              </a:rPr>
              <a:t>Organisasi dengan tingkat efektivitas komunikasi yang tinggi membangun strategi-strategi untuk mendorong dialog, mengelola krisis komunikasi, menggunakan umpan balik untuk membina pegawai, dan menciptakan iklim </a:t>
            </a:r>
          </a:p>
          <a:p>
            <a:pPr indent="0"/>
            <a:r>
              <a:rPr lang="en-US" sz="1200" b="0">
                <a:latin typeface="等线" charset="0"/>
                <a:cs typeface="Times New Roman" panose="02020603050405020304" charset="0"/>
              </a:rPr>
              <a:t>kepercayaan dan keterbukaan.</a:t>
            </a:r>
          </a:p>
        </p:txBody>
      </p:sp>
      <p:sp>
        <p:nvSpPr>
          <p:cNvPr id="4" name="Text Box 3"/>
          <p:cNvSpPr txBox="1"/>
          <p:nvPr/>
        </p:nvSpPr>
        <p:spPr>
          <a:xfrm>
            <a:off x="107315" y="2355850"/>
            <a:ext cx="8138795" cy="1753235"/>
          </a:xfrm>
          <a:prstGeom prst="rect">
            <a:avLst/>
          </a:prstGeom>
          <a:noFill/>
          <a:ln w="9525">
            <a:noFill/>
          </a:ln>
        </p:spPr>
        <p:txBody>
          <a:bodyPr wrap="square">
            <a:spAutoFit/>
          </a:bodyPr>
          <a:lstStyle/>
          <a:p>
            <a:pPr marL="228600" indent="-228600"/>
            <a:r>
              <a:rPr lang="en-US" sz="1200" b="1">
                <a:latin typeface="Symbol" panose="05050102010706020507" charset="0"/>
                <a:cs typeface="等线" charset="0"/>
              </a:rPr>
              <a:t>· </a:t>
            </a:r>
            <a:r>
              <a:rPr lang="en-US" sz="1200" b="1">
                <a:latin typeface="等线" charset="0"/>
                <a:cs typeface="Times New Roman" panose="02020603050405020304" charset="0"/>
              </a:rPr>
              <a:t>Dialog (dialogue), </a:t>
            </a:r>
            <a:r>
              <a:rPr lang="en-US" sz="1200" b="0">
                <a:latin typeface="等线" charset="0"/>
                <a:cs typeface="Times New Roman" panose="02020603050405020304" charset="0"/>
              </a:rPr>
              <a:t>adalah proses komunikasi antar kelompok yang di dalamnya orang-orang </a:t>
            </a:r>
          </a:p>
          <a:p>
            <a:pPr marL="228600" indent="-228600"/>
            <a:r>
              <a:rPr lang="en-US" sz="1200" b="0">
                <a:latin typeface="等线" charset="0"/>
                <a:cs typeface="Times New Roman" panose="02020603050405020304" charset="0"/>
              </a:rPr>
              <a:t>menciptakan aliran makna yang memungkinkan mereka saling memahami dan berbagi sudut </a:t>
            </a:r>
          </a:p>
          <a:p>
            <a:pPr marL="228600" indent="-228600"/>
            <a:r>
              <a:rPr lang="en-US" sz="1200" b="0">
                <a:latin typeface="等线" charset="0"/>
                <a:cs typeface="Times New Roman" panose="02020603050405020304" charset="0"/>
              </a:rPr>
              <a:t>pandang</a:t>
            </a:r>
          </a:p>
          <a:p>
            <a:pPr marL="228600" indent="-228600"/>
            <a:r>
              <a:rPr lang="en-US" sz="1200" b="1">
                <a:latin typeface="Symbol" panose="05050102010706020507" charset="0"/>
                <a:cs typeface="等线" charset="0"/>
              </a:rPr>
              <a:t>· </a:t>
            </a:r>
            <a:r>
              <a:rPr lang="en-US" sz="1200" b="1">
                <a:latin typeface="等线" charset="0"/>
                <a:cs typeface="Times New Roman" panose="02020603050405020304" charset="0"/>
              </a:rPr>
              <a:t>Komunikasi krisis,</a:t>
            </a:r>
            <a:r>
              <a:rPr lang="en-US" sz="1200" b="0">
                <a:latin typeface="等线" charset="0"/>
                <a:cs typeface="Times New Roman" panose="02020603050405020304" charset="0"/>
              </a:rPr>
              <a:t> adalah proses dialog yang dilakukan dengan tujuan menangani krisis </a:t>
            </a:r>
          </a:p>
          <a:p>
            <a:pPr marL="228600" indent="-228600"/>
            <a:r>
              <a:rPr lang="en-US" sz="1200" b="0">
                <a:latin typeface="等线" charset="0"/>
                <a:cs typeface="Times New Roman" panose="02020603050405020304" charset="0"/>
              </a:rPr>
              <a:t>yang sedang melanda organisasi</a:t>
            </a:r>
          </a:p>
          <a:p>
            <a:pPr marL="228600" indent="-228600"/>
            <a:r>
              <a:rPr lang="en-US" sz="1200" b="1">
                <a:latin typeface="Symbol" panose="05050102010706020507" charset="0"/>
                <a:cs typeface="等线" charset="0"/>
              </a:rPr>
              <a:t>· </a:t>
            </a:r>
            <a:r>
              <a:rPr lang="en-US" sz="1200" b="1">
                <a:latin typeface="等线" charset="0"/>
                <a:cs typeface="Times New Roman" panose="02020603050405020304" charset="0"/>
              </a:rPr>
              <a:t>Umpan balik dan pembelajaran,</a:t>
            </a:r>
            <a:r>
              <a:rPr lang="en-US" sz="1200" b="0">
                <a:latin typeface="等线" charset="0"/>
                <a:cs typeface="Times New Roman" panose="02020603050405020304" charset="0"/>
              </a:rPr>
              <a:t> terjadi Ketika para manajer menggunakan evaluasi dan </a:t>
            </a:r>
          </a:p>
          <a:p>
            <a:pPr marL="228600" indent="-228600"/>
            <a:r>
              <a:rPr lang="en-US" sz="1200" b="0">
                <a:latin typeface="等线" charset="0"/>
                <a:cs typeface="Times New Roman" panose="02020603050405020304" charset="0"/>
              </a:rPr>
              <a:t>komunikasi untuk membantu para individu dan organisasi belajar dan berkembang.</a:t>
            </a:r>
          </a:p>
          <a:p>
            <a:pPr marL="228600" indent="-228600"/>
            <a:r>
              <a:rPr lang="en-US" sz="1200" b="1">
                <a:latin typeface="Symbol" panose="05050102010706020507" charset="0"/>
                <a:cs typeface="等线" charset="0"/>
              </a:rPr>
              <a:t>· </a:t>
            </a:r>
            <a:r>
              <a:rPr lang="en-US" sz="1200" b="1">
                <a:latin typeface="等线" charset="0"/>
                <a:cs typeface="Times New Roman" panose="02020603050405020304" charset="0"/>
              </a:rPr>
              <a:t>Iklim kepercayaan dan keterbukaan, </a:t>
            </a:r>
            <a:r>
              <a:rPr lang="en-US" sz="1200" b="0">
                <a:latin typeface="等线" charset="0"/>
                <a:cs typeface="Times New Roman" panose="02020603050405020304" charset="0"/>
              </a:rPr>
              <a:t>komunikasi dan dialog secara terbuka dapat mendorong</a:t>
            </a:r>
          </a:p>
          <a:p>
            <a:pPr marL="228600" indent="-228600"/>
            <a:r>
              <a:rPr lang="en-US" sz="1200" b="0">
                <a:latin typeface="等线" charset="0"/>
                <a:cs typeface="Times New Roman" panose="02020603050405020304" charset="0"/>
              </a:rPr>
              <a:t>orang-orang untuk saling berkomunikasi dengan jujur.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p:cNvSpPr>
            <a:spLocks noGrp="1"/>
          </p:cNvSpPr>
          <p:nvPr>
            <p:ph type="body" sz="quarter" idx="10"/>
          </p:nvPr>
        </p:nvSpPr>
        <p:spPr>
          <a:xfrm>
            <a:off x="1763395" y="267335"/>
            <a:ext cx="5524500" cy="575945"/>
          </a:xfrm>
        </p:spPr>
        <p:txBody>
          <a:bodyPr/>
          <a:lstStyle/>
          <a:p>
            <a:r>
              <a:rPr lang="en-US" altLang="ko-KR" dirty="0"/>
              <a:t>Memimpin Tim</a:t>
            </a:r>
          </a:p>
        </p:txBody>
      </p:sp>
      <p:sp>
        <p:nvSpPr>
          <p:cNvPr id="21" name="Text Box 20"/>
          <p:cNvSpPr txBox="1"/>
          <p:nvPr/>
        </p:nvSpPr>
        <p:spPr>
          <a:xfrm>
            <a:off x="35560" y="1131570"/>
            <a:ext cx="2540000" cy="306705"/>
          </a:xfrm>
          <a:prstGeom prst="rect">
            <a:avLst/>
          </a:prstGeom>
          <a:noFill/>
        </p:spPr>
        <p:txBody>
          <a:bodyPr wrap="square" rtlCol="0" anchor="t">
            <a:spAutoFit/>
          </a:bodyPr>
          <a:lstStyle/>
          <a:p>
            <a:r>
              <a:rPr lang="en-US" sz="1400" b="1"/>
              <a:t>Pengertian Tim</a:t>
            </a:r>
          </a:p>
        </p:txBody>
      </p:sp>
      <p:sp>
        <p:nvSpPr>
          <p:cNvPr id="22" name="Text Box 21"/>
          <p:cNvSpPr txBox="1"/>
          <p:nvPr/>
        </p:nvSpPr>
        <p:spPr>
          <a:xfrm>
            <a:off x="35560" y="1347470"/>
            <a:ext cx="5832475" cy="645160"/>
          </a:xfrm>
          <a:prstGeom prst="rect">
            <a:avLst/>
          </a:prstGeom>
          <a:noFill/>
        </p:spPr>
        <p:txBody>
          <a:bodyPr wrap="square" rtlCol="0" anchor="t">
            <a:spAutoFit/>
          </a:bodyPr>
          <a:lstStyle/>
          <a:p>
            <a:r>
              <a:rPr lang="en-US" sz="1200"/>
              <a:t>Tim adalah sekelompok orang yang saling berhubungan atau bekerja sama untuk </a:t>
            </a:r>
          </a:p>
          <a:p>
            <a:r>
              <a:rPr lang="en-US" sz="1200"/>
              <a:t>tujuan yang sama. Dalam Tim setiap orang mempunyai  tugas  yang mana dalam </a:t>
            </a:r>
          </a:p>
          <a:p>
            <a:r>
              <a:rPr lang="en-US" sz="1200"/>
              <a:t>tugas tersebut  terdapat subtugas yang saling terkait.</a:t>
            </a:r>
          </a:p>
        </p:txBody>
      </p:sp>
      <p:sp>
        <p:nvSpPr>
          <p:cNvPr id="23" name="Text Box 22"/>
          <p:cNvSpPr txBox="1"/>
          <p:nvPr/>
        </p:nvSpPr>
        <p:spPr>
          <a:xfrm>
            <a:off x="35560" y="1992630"/>
            <a:ext cx="2540000" cy="306705"/>
          </a:xfrm>
          <a:prstGeom prst="rect">
            <a:avLst/>
          </a:prstGeom>
          <a:noFill/>
        </p:spPr>
        <p:txBody>
          <a:bodyPr wrap="square" rtlCol="0" anchor="t">
            <a:spAutoFit/>
          </a:bodyPr>
          <a:lstStyle/>
          <a:p>
            <a:r>
              <a:rPr lang="en-US" sz="1400" b="1"/>
              <a:t>Kategori Tim</a:t>
            </a:r>
          </a:p>
        </p:txBody>
      </p:sp>
      <p:sp>
        <p:nvSpPr>
          <p:cNvPr id="24" name="Text Box 23"/>
          <p:cNvSpPr txBox="1"/>
          <p:nvPr/>
        </p:nvSpPr>
        <p:spPr>
          <a:xfrm>
            <a:off x="107315" y="2283460"/>
            <a:ext cx="2540000" cy="275590"/>
          </a:xfrm>
          <a:prstGeom prst="rect">
            <a:avLst/>
          </a:prstGeom>
          <a:noFill/>
        </p:spPr>
        <p:txBody>
          <a:bodyPr wrap="square" rtlCol="0" anchor="t">
            <a:spAutoFit/>
          </a:bodyPr>
          <a:lstStyle/>
          <a:p>
            <a:pPr marL="285750" indent="-285750">
              <a:buFont typeface="Arial" panose="020B0604020202020204" pitchFamily="34" charset="0"/>
              <a:buChar char="•"/>
            </a:pPr>
            <a:r>
              <a:rPr lang="en-US" sz="1200"/>
              <a:t>Executive team</a:t>
            </a:r>
          </a:p>
        </p:txBody>
      </p:sp>
      <p:sp>
        <p:nvSpPr>
          <p:cNvPr id="25" name="Text Box 24"/>
          <p:cNvSpPr txBox="1"/>
          <p:nvPr/>
        </p:nvSpPr>
        <p:spPr>
          <a:xfrm>
            <a:off x="107315" y="2559050"/>
            <a:ext cx="2540000" cy="275590"/>
          </a:xfrm>
          <a:prstGeom prst="rect">
            <a:avLst/>
          </a:prstGeom>
          <a:noFill/>
        </p:spPr>
        <p:txBody>
          <a:bodyPr wrap="square" rtlCol="0" anchor="t">
            <a:spAutoFit/>
          </a:bodyPr>
          <a:lstStyle/>
          <a:p>
            <a:pPr marL="285750" indent="-285750">
              <a:buFont typeface="Arial" panose="020B0604020202020204" pitchFamily="34" charset="0"/>
              <a:buChar char="•"/>
            </a:pPr>
            <a:r>
              <a:rPr lang="en-US" sz="1200"/>
              <a:t>Command team (tim perintah)</a:t>
            </a:r>
          </a:p>
        </p:txBody>
      </p:sp>
      <p:sp>
        <p:nvSpPr>
          <p:cNvPr id="26" name="Text Box 25"/>
          <p:cNvSpPr txBox="1"/>
          <p:nvPr/>
        </p:nvSpPr>
        <p:spPr>
          <a:xfrm>
            <a:off x="107315" y="2834640"/>
            <a:ext cx="2540000" cy="275590"/>
          </a:xfrm>
          <a:prstGeom prst="rect">
            <a:avLst/>
          </a:prstGeom>
          <a:noFill/>
        </p:spPr>
        <p:txBody>
          <a:bodyPr wrap="square" rtlCol="0" anchor="t">
            <a:spAutoFit/>
          </a:bodyPr>
          <a:lstStyle/>
          <a:p>
            <a:pPr marL="285750" indent="-285750">
              <a:buFont typeface="Arial" panose="020B0604020202020204" pitchFamily="34" charset="0"/>
              <a:buChar char="•"/>
            </a:pPr>
            <a:r>
              <a:rPr lang="en-US" sz="1200"/>
              <a:t>Project team (tim Proyek)</a:t>
            </a:r>
          </a:p>
        </p:txBody>
      </p:sp>
      <p:sp>
        <p:nvSpPr>
          <p:cNvPr id="27" name="Text Box 26"/>
          <p:cNvSpPr txBox="1"/>
          <p:nvPr/>
        </p:nvSpPr>
        <p:spPr>
          <a:xfrm>
            <a:off x="107315" y="3110230"/>
            <a:ext cx="2540000" cy="275590"/>
          </a:xfrm>
          <a:prstGeom prst="rect">
            <a:avLst/>
          </a:prstGeom>
          <a:noFill/>
        </p:spPr>
        <p:txBody>
          <a:bodyPr wrap="square" rtlCol="0" anchor="t">
            <a:spAutoFit/>
          </a:bodyPr>
          <a:lstStyle/>
          <a:p>
            <a:pPr marL="285750" indent="-285750">
              <a:buFont typeface="Arial" panose="020B0604020202020204" pitchFamily="34" charset="0"/>
              <a:buChar char="•"/>
            </a:pPr>
            <a:r>
              <a:rPr lang="en-US" sz="1200"/>
              <a:t>Work team (Tim Kerja)</a:t>
            </a:r>
          </a:p>
        </p:txBody>
      </p:sp>
      <p:sp>
        <p:nvSpPr>
          <p:cNvPr id="28" name="Text Box 27"/>
          <p:cNvSpPr txBox="1"/>
          <p:nvPr/>
        </p:nvSpPr>
        <p:spPr>
          <a:xfrm>
            <a:off x="107315" y="3385820"/>
            <a:ext cx="2540000" cy="275590"/>
          </a:xfrm>
          <a:prstGeom prst="rect">
            <a:avLst/>
          </a:prstGeom>
          <a:noFill/>
        </p:spPr>
        <p:txBody>
          <a:bodyPr wrap="square" rtlCol="0" anchor="t">
            <a:spAutoFit/>
          </a:bodyPr>
          <a:lstStyle/>
          <a:p>
            <a:pPr marL="285750" indent="-285750">
              <a:buFont typeface="Arial" panose="020B0604020202020204" pitchFamily="34" charset="0"/>
              <a:buChar char="•"/>
            </a:pPr>
            <a:r>
              <a:rPr lang="en-US" sz="1200"/>
              <a:t>Action team</a:t>
            </a:r>
          </a:p>
        </p:txBody>
      </p:sp>
      <p:sp>
        <p:nvSpPr>
          <p:cNvPr id="29" name="Text Box 28"/>
          <p:cNvSpPr txBox="1"/>
          <p:nvPr/>
        </p:nvSpPr>
        <p:spPr>
          <a:xfrm>
            <a:off x="107315" y="3661410"/>
            <a:ext cx="2540000" cy="275590"/>
          </a:xfrm>
          <a:prstGeom prst="rect">
            <a:avLst/>
          </a:prstGeom>
          <a:noFill/>
        </p:spPr>
        <p:txBody>
          <a:bodyPr wrap="square" rtlCol="0" anchor="t">
            <a:spAutoFit/>
          </a:bodyPr>
          <a:lstStyle/>
          <a:p>
            <a:pPr marL="285750" indent="-285750">
              <a:buFont typeface="Arial" panose="020B0604020202020204" pitchFamily="34" charset="0"/>
              <a:buChar char="•"/>
            </a:pPr>
            <a:r>
              <a:rPr lang="en-US" sz="1200"/>
              <a:t>Sports team (tim olahraga)</a:t>
            </a:r>
          </a:p>
        </p:txBody>
      </p:sp>
      <p:sp>
        <p:nvSpPr>
          <p:cNvPr id="30" name="Text Box 29"/>
          <p:cNvSpPr txBox="1"/>
          <p:nvPr/>
        </p:nvSpPr>
        <p:spPr>
          <a:xfrm>
            <a:off x="107315" y="3955415"/>
            <a:ext cx="2540000" cy="275590"/>
          </a:xfrm>
          <a:prstGeom prst="rect">
            <a:avLst/>
          </a:prstGeom>
          <a:noFill/>
        </p:spPr>
        <p:txBody>
          <a:bodyPr wrap="square" rtlCol="0" anchor="t">
            <a:spAutoFit/>
          </a:bodyPr>
          <a:lstStyle/>
          <a:p>
            <a:pPr marL="285750" indent="-285750">
              <a:buFont typeface="Arial" panose="020B0604020202020204" pitchFamily="34" charset="0"/>
              <a:buChar char="•"/>
            </a:pPr>
            <a:r>
              <a:rPr lang="en-US" sz="1200"/>
              <a:t>Virtual team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A27">
      <a:dk1>
        <a:sysClr val="windowText" lastClr="000000"/>
      </a:dk1>
      <a:lt1>
        <a:sysClr val="window" lastClr="FFFFFF"/>
      </a:lt1>
      <a:dk2>
        <a:srgbClr val="1F497D"/>
      </a:dk2>
      <a:lt2>
        <a:srgbClr val="EEECE1"/>
      </a:lt2>
      <a:accent1>
        <a:srgbClr val="797B4F"/>
      </a:accent1>
      <a:accent2>
        <a:srgbClr val="797B4F"/>
      </a:accent2>
      <a:accent3>
        <a:srgbClr val="797B4F"/>
      </a:accent3>
      <a:accent4>
        <a:srgbClr val="797B4F"/>
      </a:accent4>
      <a:accent5>
        <a:srgbClr val="797B4F"/>
      </a:accent5>
      <a:accent6>
        <a:srgbClr val="797B4F"/>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27">
      <a:dk1>
        <a:sysClr val="windowText" lastClr="000000"/>
      </a:dk1>
      <a:lt1>
        <a:sysClr val="window" lastClr="FFFFFF"/>
      </a:lt1>
      <a:dk2>
        <a:srgbClr val="1F497D"/>
      </a:dk2>
      <a:lt2>
        <a:srgbClr val="EEECE1"/>
      </a:lt2>
      <a:accent1>
        <a:srgbClr val="797B4F"/>
      </a:accent1>
      <a:accent2>
        <a:srgbClr val="797B4F"/>
      </a:accent2>
      <a:accent3>
        <a:srgbClr val="797B4F"/>
      </a:accent3>
      <a:accent4>
        <a:srgbClr val="797B4F"/>
      </a:accent4>
      <a:accent5>
        <a:srgbClr val="797B4F"/>
      </a:accent5>
      <a:accent6>
        <a:srgbClr val="797B4F"/>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09">
      <a:dk1>
        <a:sysClr val="windowText" lastClr="000000"/>
      </a:dk1>
      <a:lt1>
        <a:sysClr val="window" lastClr="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1102</Words>
  <Application>Microsoft Office PowerPoint</Application>
  <PresentationFormat>On-screen Show (16:9)</PresentationFormat>
  <Paragraphs>140</Paragraphs>
  <Slides>14</Slides>
  <Notes>0</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PC</cp:lastModifiedBy>
  <cp:revision>96</cp:revision>
  <dcterms:created xsi:type="dcterms:W3CDTF">2016-12-05T23:26:00Z</dcterms:created>
  <dcterms:modified xsi:type="dcterms:W3CDTF">2022-06-03T03:18:44Z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B8AA9E8034D541CEB90D0E8B2B36C5F7</vt:lpwstr>
  </property>
  <property fmtid="{D5CDD505-2E9C-101B-9397-08002B2CF9AE}" pid="3" name="KSOProductBuildVer">
    <vt:lpwstr>1033-11.2.0.11130</vt:lpwstr>
  </property>
</Properties>
</file>