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9144000" cy="5143500"/>
  <p:embeddedFontLst>
    <p:embeddedFont>
      <p:font typeface="BFAGRL+PlayfairDisplay-Regular" panose="020B0604020202020204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DIAIBJ+Arial-BoldMT" panose="020B0604020202020204"/>
      <p:regular r:id="rId36"/>
    </p:embeddedFont>
    <p:embeddedFont>
      <p:font typeface="DQSSSC+PlayfairDisplay-Bold" panose="020B0604020202020204"/>
      <p:regular r:id="rId37"/>
    </p:embeddedFont>
    <p:embeddedFont>
      <p:font typeface="GIBBUO+Roboto-Regular" panose="020B0604020202020204"/>
      <p:regular r:id="rId38"/>
    </p:embeddedFont>
    <p:embeddedFont>
      <p:font typeface="GKMMRI+TimesNewRomanPSMT" panose="020B0604020202020204"/>
      <p:regular r:id="rId39"/>
    </p:embeddedFont>
    <p:embeddedFont>
      <p:font typeface="HIKSOK+Oswald-Bold" panose="020B0604020202020204"/>
      <p:regular r:id="rId40"/>
    </p:embeddedFont>
    <p:embeddedFont>
      <p:font typeface="IWWFOE+Wingdings-Regular" panose="020B0604020202020204"/>
      <p:regular r:id="rId41"/>
    </p:embeddedFont>
    <p:embeddedFont>
      <p:font typeface="LKLTWW+Montserrat-Regular" panose="020B0604020202020204"/>
      <p:regular r:id="rId42"/>
    </p:embeddedFont>
    <p:embeddedFont>
      <p:font typeface="OOVFCN+Comfortaa-Regular" panose="020B0604020202020204"/>
      <p:regular r:id="rId43"/>
    </p:embeddedFont>
    <p:embeddedFont>
      <p:font typeface="PHRPQK+TimesNewRomanPS-BoldMT" panose="020B0604020202020204"/>
      <p:regular r:id="rId44"/>
    </p:embeddedFont>
    <p:embeddedFont>
      <p:font typeface="PKGDFT+Comfortaa-Bold" panose="020B0604020202020204"/>
      <p:regular r:id="rId45"/>
    </p:embeddedFont>
    <p:embeddedFont>
      <p:font typeface="RLHNBP+Montserrat-Bold" panose="020B0604020202020204"/>
      <p:regular r:id="rId46"/>
    </p:embeddedFont>
    <p:embeddedFont>
      <p:font typeface="SFQOEL+ArialMT" panose="020B0604020202020204"/>
      <p:regular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UTENWB+Oswald-Regular" panose="020B0604020202020204"/>
      <p:regular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  <p:embeddedFont>
      <p:font typeface="WSVKPP+PatrickHand-Regular,Bold" panose="020B0604020202020204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Kipas_angi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d.wikipedia.org/wiki/Penyedot_debu" TargetMode="External"/><Relationship Id="rId5" Type="http://schemas.openxmlformats.org/officeDocument/2006/relationships/hyperlink" Target="https://id.wikipedia.org/wiki/Pompa_air" TargetMode="External"/><Relationship Id="rId4" Type="http://schemas.openxmlformats.org/officeDocument/2006/relationships/hyperlink" Target="https://id.wikipedia.org/wiki/Mesin_cuc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2956" y="665322"/>
            <a:ext cx="4776584" cy="9344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57"/>
              </a:lnSpc>
              <a:spcBef>
                <a:spcPts val="0"/>
              </a:spcBef>
              <a:spcAft>
                <a:spcPts val="0"/>
              </a:spcAft>
            </a:pPr>
            <a:r>
              <a:rPr sz="6100" b="1" dirty="0">
                <a:solidFill>
                  <a:srgbClr val="000000"/>
                </a:solidFill>
                <a:latin typeface="DQSSSC+PlayfairDisplay-Bold"/>
                <a:cs typeface="DQSSSC+PlayfairDisplay-Bold"/>
              </a:rPr>
              <a:t>Gaya magnet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6550" y="1925190"/>
            <a:ext cx="1002906" cy="341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7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000000"/>
                </a:solidFill>
                <a:latin typeface="RLHNBP+Montserrat-Bold"/>
                <a:cs typeface="RLHNBP+Montserrat-Bold"/>
              </a:rPr>
              <a:t>OLEH: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99574" y="2181222"/>
            <a:ext cx="4536318" cy="1109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7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LKLTWW+Montserrat-Regular"/>
                <a:cs typeface="LKLTWW+Montserrat-Regular"/>
              </a:rPr>
              <a:t>1.</a:t>
            </a:r>
            <a:r>
              <a:rPr sz="2100" b="1" dirty="0">
                <a:solidFill>
                  <a:srgbClr val="000000"/>
                </a:solidFill>
                <a:latin typeface="RLHNBP+Montserrat-Bold"/>
                <a:cs typeface="RLHNBP+Montserrat-Bold"/>
              </a:rPr>
              <a:t>Delis Amala (2123025014)</a:t>
            </a:r>
          </a:p>
          <a:p>
            <a:pPr marL="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LKLTWW+Montserrat-Regular"/>
                <a:cs typeface="LKLTWW+Montserrat-Regular"/>
              </a:rPr>
              <a:t>2.</a:t>
            </a:r>
            <a:r>
              <a:rPr sz="2100" b="1" dirty="0">
                <a:solidFill>
                  <a:srgbClr val="000000"/>
                </a:solidFill>
                <a:latin typeface="RLHNBP+Montserrat-Bold"/>
                <a:cs typeface="RLHNBP+Montserrat-Bold"/>
              </a:rPr>
              <a:t>Fatynia Ilmiyatni (2123025012)</a:t>
            </a:r>
          </a:p>
          <a:p>
            <a:pPr marL="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LKLTWW+Montserrat-Regular"/>
                <a:cs typeface="LKLTWW+Montserrat-Regular"/>
              </a:rPr>
              <a:t>3.</a:t>
            </a:r>
            <a:r>
              <a:rPr sz="2100" b="1" dirty="0">
                <a:solidFill>
                  <a:srgbClr val="000000"/>
                </a:solidFill>
                <a:latin typeface="RLHNBP+Montserrat-Bold"/>
                <a:cs typeface="RLHNBP+Montserrat-Bold"/>
              </a:rPr>
              <a:t>Nanda Wiguna P (2123025001)</a:t>
            </a:r>
          </a:p>
          <a:p>
            <a:pPr marL="0" marR="0">
              <a:lnSpc>
                <a:spcPts val="201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LKLTWW+Montserrat-Regular"/>
                <a:cs typeface="LKLTWW+Montserrat-Regular"/>
              </a:rPr>
              <a:t>4.</a:t>
            </a:r>
            <a:r>
              <a:rPr sz="2100" b="1" dirty="0">
                <a:solidFill>
                  <a:srgbClr val="000000"/>
                </a:solidFill>
                <a:latin typeface="RLHNBP+Montserrat-Bold"/>
                <a:cs typeface="RLHNBP+Montserrat-Bold"/>
              </a:rPr>
              <a:t>Syukron Fuad (2123025008)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50167" y="3900562"/>
            <a:ext cx="1995677" cy="254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202124"/>
                </a:solidFill>
                <a:latin typeface="RLHNBP+Montserrat-Bold"/>
                <a:cs typeface="RLHNBP+Montserrat-Bold"/>
              </a:rPr>
              <a:t>Dosen Pengampu: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17321" y="4223480"/>
            <a:ext cx="2661364" cy="254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02124"/>
                </a:solidFill>
                <a:latin typeface="LKLTWW+Montserrat-Regular"/>
                <a:cs typeface="LKLTWW+Montserrat-Regular"/>
              </a:rPr>
              <a:t>1.</a:t>
            </a:r>
            <a:r>
              <a:rPr sz="1500" b="1" dirty="0">
                <a:solidFill>
                  <a:srgbClr val="202124"/>
                </a:solidFill>
                <a:latin typeface="RLHNBP+Montserrat-Bold"/>
                <a:cs typeface="RLHNBP+Montserrat-Bold"/>
              </a:rPr>
              <a:t>Dr. I wayan Distrik, M.Si.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55867" y="4478178"/>
            <a:ext cx="2423731" cy="391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02124"/>
                </a:solidFill>
                <a:latin typeface="LKLTWW+Montserrat-Regular"/>
                <a:cs typeface="LKLTWW+Montserrat-Regular"/>
              </a:rPr>
              <a:t>2.</a:t>
            </a:r>
            <a:r>
              <a:rPr sz="1500" b="1" dirty="0">
                <a:solidFill>
                  <a:srgbClr val="202124"/>
                </a:solidFill>
                <a:latin typeface="RLHNBP+Montserrat-Bold"/>
                <a:cs typeface="RLHNBP+Montserrat-Bold"/>
              </a:rPr>
              <a:t>Dr. Doni Andra, S.Pd.,</a:t>
            </a:r>
          </a:p>
          <a:p>
            <a:pPr marL="869028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202124"/>
                </a:solidFill>
                <a:latin typeface="RLHNBP+Montserrat-Bold"/>
                <a:cs typeface="RLHNBP+Montserrat-Bold"/>
              </a:rPr>
              <a:t>M.Sc.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99717" y="315621"/>
            <a:ext cx="4307329" cy="37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Gaya Lorentz Pada </a:t>
            </a:r>
            <a:r>
              <a:rPr sz="2400" spc="1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Dua</a:t>
            </a:r>
            <a:r>
              <a:rPr sz="24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 </a:t>
            </a:r>
            <a:r>
              <a:rPr sz="2400" spc="1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Kawat</a:t>
            </a:r>
            <a:r>
              <a:rPr sz="24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 Sejajar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125" y="987739"/>
            <a:ext cx="1916277" cy="412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4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Contoh soal 2: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6749" y="1646919"/>
            <a:ext cx="7491221" cy="707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2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303030"/>
                </a:solidFill>
                <a:latin typeface="OOVFCN+Comfortaa-Regular"/>
                <a:cs typeface="OOVFCN+Comfortaa-Regular"/>
              </a:rPr>
              <a:t>Dua kawat sejajar sepanjang 1 m berarus listrik 6 A dan 9 A berjarak 18 cm</a:t>
            </a:r>
          </a:p>
          <a:p>
            <a:pPr marL="0" marR="0">
              <a:lnSpc>
                <a:spcPts val="1672"/>
              </a:lnSpc>
              <a:spcBef>
                <a:spcPts val="127"/>
              </a:spcBef>
              <a:spcAft>
                <a:spcPts val="0"/>
              </a:spcAft>
            </a:pPr>
            <a:r>
              <a:rPr sz="1500" dirty="0">
                <a:solidFill>
                  <a:srgbClr val="303030"/>
                </a:solidFill>
                <a:latin typeface="OOVFCN+Comfortaa-Regular"/>
                <a:cs typeface="OOVFCN+Comfortaa-Regular"/>
              </a:rPr>
              <a:t>satu sama lain. Jika kedua arus berarah sama, maka besar dan arah</a:t>
            </a:r>
          </a:p>
          <a:p>
            <a:pPr marL="0" marR="0">
              <a:lnSpc>
                <a:spcPts val="1672"/>
              </a:lnSpc>
              <a:spcBef>
                <a:spcPts val="127"/>
              </a:spcBef>
              <a:spcAft>
                <a:spcPts val="0"/>
              </a:spcAft>
            </a:pPr>
            <a:r>
              <a:rPr sz="1500" dirty="0">
                <a:solidFill>
                  <a:srgbClr val="303030"/>
                </a:solidFill>
                <a:latin typeface="OOVFCN+Comfortaa-Regular"/>
                <a:cs typeface="OOVFCN+Comfortaa-Regular"/>
              </a:rPr>
              <a:t>gaya Lorenz yang ditimbulkan oleh kedua kawat tersebut adalah ….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5" y="315621"/>
            <a:ext cx="6660632" cy="37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TENWB+Oswald-Regular"/>
                <a:cs typeface="UTENWB+Oswald-Regular"/>
              </a:rPr>
              <a:t>Gaya Lorentz Pada Muatan Bergerak Dalam</a:t>
            </a:r>
            <a:r>
              <a:rPr sz="2400" spc="10" dirty="0">
                <a:solidFill>
                  <a:srgbClr val="000000"/>
                </a:solidFill>
                <a:latin typeface="UTENWB+Oswald-Regular"/>
                <a:cs typeface="UTENWB+Oswald-Regular"/>
              </a:rPr>
              <a:t> Medan</a:t>
            </a:r>
            <a:r>
              <a:rPr sz="2400" dirty="0">
                <a:solidFill>
                  <a:srgbClr val="000000"/>
                </a:solidFill>
                <a:latin typeface="UTENWB+Oswald-Regular"/>
                <a:cs typeface="UTENWB+Oswald-Regular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UTENWB+Oswald-Regular"/>
                <a:cs typeface="UTENWB+Oswald-Regular"/>
              </a:rPr>
              <a:t>Magnet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724" y="1034976"/>
            <a:ext cx="4040199" cy="724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4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FAGRL+PlayfairDisplay-Regular"/>
                <a:cs typeface="BFAGRL+PlayfairDisplay-Regular"/>
              </a:rPr>
              <a:t>Besar gaya Lorentz pada muatan yang</a:t>
            </a:r>
          </a:p>
          <a:p>
            <a:pPr marL="0" marR="0">
              <a:lnSpc>
                <a:spcPts val="2048"/>
              </a:lnSpc>
              <a:spcBef>
                <a:spcPts val="136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FAGRL+PlayfairDisplay-Regular"/>
                <a:cs typeface="BFAGRL+PlayfairDisplay-Regular"/>
              </a:rPr>
              <a:t>bergerak dalam medan magnet: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0024" y="2023781"/>
            <a:ext cx="1345468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IAIBJ+Arial-BoldMT"/>
                <a:cs typeface="DIAIBJ+Arial-BoldMT"/>
              </a:rPr>
              <a:t>F = B q v sin</a:t>
            </a:r>
            <a:r>
              <a:rPr sz="1400" b="1" spc="-25" dirty="0">
                <a:solidFill>
                  <a:srgbClr val="000000"/>
                </a:solidFill>
                <a:latin typeface="DIAIBJ+Arial-BoldMT"/>
                <a:cs typeface="DIAIBJ+Arial-BoldMT"/>
              </a:rPr>
              <a:t> </a:t>
            </a:r>
            <a:r>
              <a:rPr sz="1400" b="1" dirty="0">
                <a:solidFill>
                  <a:srgbClr val="4D5156"/>
                </a:solidFill>
                <a:latin typeface="DIAIBJ+Arial-BoldMT"/>
                <a:cs typeface="DIAIBJ+Arial-BoldMT"/>
              </a:rPr>
              <a:t>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0299" y="2641531"/>
            <a:ext cx="340097" cy="876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F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Bꢀ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qꢀ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vꢀꢀ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14699" y="2641531"/>
            <a:ext cx="2222797" cy="1516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=ꢀgayaꢀLorentzꢀ(N)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=ꢀinduksiꢀmagnetꢀ(T)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=ꢀmuatanꢀlistrikꢀ(C)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=ꢀkecepatanꢀmuatanꢀ(m/s)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4D5156"/>
                </a:solidFill>
                <a:latin typeface="SFQOEL+ArialMT"/>
                <a:cs typeface="SFQOEL+ArialMT"/>
              </a:rPr>
              <a:t>=ꢀsudutꢀantaraꢀarahꢀꢀ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4D5156"/>
                </a:solidFill>
                <a:latin typeface="SFQOEL+ArialMT"/>
                <a:cs typeface="SFQOEL+ArialMT"/>
              </a:rPr>
              <a:t>ꢀꢀꢀmuatanꢀdanꢀmedanꢀꢀ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4D5156"/>
                </a:solidFill>
                <a:latin typeface="SFQOEL+ArialMT"/>
                <a:cs typeface="SFQOEL+ArialMT"/>
              </a:rPr>
              <a:t>ꢀꢀꢀmagnet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0299" y="3494971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4D5156"/>
                </a:solidFill>
                <a:latin typeface="SFQOEL+ArialMT"/>
                <a:cs typeface="SFQOEL+ArialMT"/>
              </a:rPr>
              <a:t>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0299" y="3708331"/>
            <a:ext cx="745182" cy="4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4D5156"/>
                </a:solidFill>
                <a:latin typeface="SFQOEL+ArialMT"/>
                <a:cs typeface="SFQOEL+ArialMT"/>
              </a:rPr>
              <a:t>ꢀꢀꢀꢀꢀꢀꢀꢀꢀꢀꢀꢀ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4D5156"/>
                </a:solidFill>
                <a:latin typeface="SFQOEL+ArialMT"/>
                <a:cs typeface="SFQOEL+ArialMT"/>
              </a:rPr>
              <a:t>ꢀꢀꢀꢀꢀꢀꢀꢀꢀꢀꢀꢀ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5724" y="4296336"/>
            <a:ext cx="4863022" cy="298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4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BFAGRL+PlayfairDisplay-Regular"/>
                <a:cs typeface="BFAGRL+PlayfairDisplay-Regular"/>
              </a:rPr>
              <a:t>Jika v tegak lurus B </a:t>
            </a:r>
            <a:r>
              <a:rPr sz="1800" spc="-253" dirty="0">
                <a:solidFill>
                  <a:srgbClr val="000000"/>
                </a:solidFill>
                <a:latin typeface="BFAGRL+PlayfairDisplay-Regular"/>
                <a:cs typeface="BFAGRL+PlayfairDisplay-Regular"/>
              </a:rPr>
              <a:t>(</a:t>
            </a:r>
            <a:r>
              <a:rPr sz="1400" b="1" dirty="0">
                <a:solidFill>
                  <a:srgbClr val="4D5156"/>
                </a:solidFill>
                <a:latin typeface="PKGDFT+Comfortaa-Bold"/>
                <a:cs typeface="PKGDFT+Comfortaa-Bold"/>
              </a:rPr>
              <a:t>θ</a:t>
            </a:r>
            <a:r>
              <a:rPr sz="1400" b="1" spc="-18" dirty="0">
                <a:solidFill>
                  <a:srgbClr val="4D515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4D5156"/>
                </a:solidFill>
                <a:latin typeface="DQSSSC+PlayfairDisplay-Bold"/>
                <a:cs typeface="DQSSSC+PlayfairDisplay-Bold"/>
              </a:rPr>
              <a:t>= 90) maka sin</a:t>
            </a:r>
            <a:r>
              <a:rPr sz="1400" b="1" spc="-67" dirty="0">
                <a:solidFill>
                  <a:srgbClr val="4D5156"/>
                </a:solidFill>
                <a:latin typeface="DQSSSC+PlayfairDisplay-Bold"/>
                <a:cs typeface="DQSSSC+PlayfairDisplay-Bold"/>
              </a:rPr>
              <a:t> </a:t>
            </a:r>
            <a:r>
              <a:rPr sz="1400" b="1" dirty="0">
                <a:solidFill>
                  <a:srgbClr val="4D5156"/>
                </a:solidFill>
                <a:latin typeface="PKGDFT+Comfortaa-Bold"/>
                <a:cs typeface="PKGDFT+Comfortaa-Bold"/>
              </a:rPr>
              <a:t>θ</a:t>
            </a:r>
            <a:r>
              <a:rPr sz="1400" b="1" spc="-18" dirty="0">
                <a:solidFill>
                  <a:srgbClr val="4D5156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4D5156"/>
                </a:solidFill>
                <a:latin typeface="DQSSSC+PlayfairDisplay-Bold"/>
                <a:cs typeface="DQSSSC+PlayfairDisplay-Bold"/>
              </a:rPr>
              <a:t>= 1, sehingga: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9224" y="4739180"/>
            <a:ext cx="89723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IAIBJ+Arial-BoldMT"/>
                <a:cs typeface="DIAIBJ+Arial-BoldMT"/>
              </a:rPr>
              <a:t>F = B q 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849" y="645714"/>
            <a:ext cx="6083221" cy="301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7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8E71C"/>
                </a:solidFill>
                <a:latin typeface="BFAGRL+PlayfairDisplay-Regular"/>
                <a:cs typeface="BFAGRL+PlayfairDisplay-Regular"/>
              </a:rPr>
              <a:t>Jika </a:t>
            </a:r>
            <a:r>
              <a:rPr sz="1800" spc="10" dirty="0">
                <a:solidFill>
                  <a:srgbClr val="F8E71C"/>
                </a:solidFill>
                <a:latin typeface="BFAGRL+PlayfairDisplay-Regular"/>
                <a:cs typeface="BFAGRL+PlayfairDisplay-Regular"/>
              </a:rPr>
              <a:t>gerak</a:t>
            </a:r>
            <a:r>
              <a:rPr sz="1800" dirty="0">
                <a:solidFill>
                  <a:srgbClr val="F8E71C"/>
                </a:solidFill>
                <a:latin typeface="BFAGRL+PlayfairDisplay-Regular"/>
                <a:cs typeface="BFAGRL+PlayfairDisplay-Regular"/>
              </a:rPr>
              <a:t> </a:t>
            </a:r>
            <a:r>
              <a:rPr sz="1800" spc="10" dirty="0">
                <a:solidFill>
                  <a:srgbClr val="F8E71C"/>
                </a:solidFill>
                <a:latin typeface="BFAGRL+PlayfairDisplay-Regular"/>
                <a:cs typeface="BFAGRL+PlayfairDisplay-Regular"/>
              </a:rPr>
              <a:t>muatan</a:t>
            </a:r>
            <a:r>
              <a:rPr sz="1800" dirty="0">
                <a:solidFill>
                  <a:srgbClr val="F8E71C"/>
                </a:solidFill>
                <a:latin typeface="BFAGRL+PlayfairDisplay-Regular"/>
                <a:cs typeface="BFAGRL+PlayfairDisplay-Regular"/>
              </a:rPr>
              <a:t> </a:t>
            </a:r>
            <a:r>
              <a:rPr sz="1800" spc="11" dirty="0">
                <a:solidFill>
                  <a:srgbClr val="F8E71C"/>
                </a:solidFill>
                <a:latin typeface="BFAGRL+PlayfairDisplay-Regular"/>
                <a:cs typeface="BFAGRL+PlayfairDisplay-Regular"/>
              </a:rPr>
              <a:t>membentuk</a:t>
            </a:r>
            <a:r>
              <a:rPr sz="1800" dirty="0">
                <a:solidFill>
                  <a:srgbClr val="F8E71C"/>
                </a:solidFill>
                <a:latin typeface="BFAGRL+PlayfairDisplay-Regular"/>
                <a:cs typeface="BFAGRL+PlayfairDisplay-Regular"/>
              </a:rPr>
              <a:t> lintasan </a:t>
            </a:r>
            <a:r>
              <a:rPr sz="1800" spc="10" dirty="0">
                <a:solidFill>
                  <a:srgbClr val="F8E71C"/>
                </a:solidFill>
                <a:latin typeface="BFAGRL+PlayfairDisplay-Regular"/>
                <a:cs typeface="BFAGRL+PlayfairDisplay-Regular"/>
              </a:rPr>
              <a:t>melingkar,</a:t>
            </a:r>
            <a:r>
              <a:rPr sz="1800" dirty="0">
                <a:solidFill>
                  <a:srgbClr val="F8E71C"/>
                </a:solidFill>
                <a:latin typeface="BFAGRL+PlayfairDisplay-Regular"/>
                <a:cs typeface="BFAGRL+PlayfairDisplay-Regular"/>
              </a:rPr>
              <a:t> </a:t>
            </a:r>
            <a:r>
              <a:rPr sz="1800" spc="11" dirty="0">
                <a:solidFill>
                  <a:srgbClr val="F8E71C"/>
                </a:solidFill>
                <a:latin typeface="BFAGRL+PlayfairDisplay-Regular"/>
                <a:cs typeface="BFAGRL+PlayfairDisplay-Regular"/>
              </a:rPr>
              <a:t>maka: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02900" y="2675106"/>
            <a:ext cx="349907" cy="66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r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mꢀ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v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17300" y="2675106"/>
            <a:ext cx="1827348" cy="876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=ꢀjari-jariꢀorbitꢀ(m)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=ꢀmassaꢀmuatanꢀ(kg)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=ꢀkecepatanꢀmuatanꢀ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ꢀꢀꢀꢀ(m/s)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2900" y="3528546"/>
            <a:ext cx="270991" cy="45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B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q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17300" y="3528546"/>
            <a:ext cx="1777950" cy="45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=ꢀinduksiꢀmagnetꢀ(T)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=ꢀmuatanꢀlistrikꢀ(C)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5" y="277739"/>
            <a:ext cx="1888159" cy="412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4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Contoh soal 1: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5" y="559764"/>
            <a:ext cx="1916277" cy="412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4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Contoh soal 2: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6704" y="301165"/>
            <a:ext cx="7111863" cy="48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9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FFFFFF"/>
                </a:solidFill>
                <a:latin typeface="SFQOEL+ArialMT"/>
                <a:cs typeface="SFQOEL+ArialMT"/>
              </a:rPr>
              <a:t>AplikasiꢀGayaꢀMagnetikꢀ(GayaꢀLorentz)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39254" y="1123272"/>
            <a:ext cx="2108875" cy="336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10" dirty="0">
                <a:solidFill>
                  <a:srgbClr val="FFCC00"/>
                </a:solidFill>
                <a:latin typeface="DIAIBJ+Arial-BoldMT"/>
                <a:cs typeface="DIAIBJ+Arial-BoldMT"/>
              </a:rPr>
              <a:t>1.</a:t>
            </a:r>
            <a:r>
              <a:rPr sz="1750" b="1" spc="776" dirty="0">
                <a:solidFill>
                  <a:srgbClr val="FFCC00"/>
                </a:solidFill>
                <a:latin typeface="DIAIBJ+Arial-BoldMT"/>
                <a:cs typeface="DIAIBJ+Arial-BoldMT"/>
              </a:rPr>
              <a:t> </a:t>
            </a:r>
            <a:r>
              <a:rPr sz="2100" b="1" dirty="0">
                <a:solidFill>
                  <a:srgbClr val="FFFFFF"/>
                </a:solidFill>
                <a:latin typeface="DIAIBJ+Arial-BoldMT"/>
                <a:cs typeface="DIAIBJ+Arial-BoldMT"/>
              </a:rPr>
              <a:t>Motor Listrik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39254" y="1507320"/>
            <a:ext cx="6023446" cy="1296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SFQOEL+ArialMT"/>
                <a:cs typeface="SFQOEL+ArialMT"/>
              </a:rPr>
              <a:t>Motorꢀlistrikꢀmerupakanꢀsuatuꢀalatꢀyangꢀ</a:t>
            </a:r>
          </a:p>
          <a:p>
            <a:pPr marL="0" marR="0">
              <a:lnSpc>
                <a:spcPts val="2346"/>
              </a:lnSpc>
              <a:spcBef>
                <a:spcPts val="223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SFQOEL+ArialMT"/>
                <a:cs typeface="SFQOEL+ArialMT"/>
              </a:rPr>
              <a:t>digunakanꢀuntukꢀmengubahꢀenergiꢀlistrikꢀmenjadiꢀ</a:t>
            </a:r>
          </a:p>
          <a:p>
            <a:pPr marL="0" marR="0">
              <a:lnSpc>
                <a:spcPts val="2346"/>
              </a:lnSpc>
              <a:spcBef>
                <a:spcPts val="173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SFQOEL+ArialMT"/>
                <a:cs typeface="SFQOEL+ArialMT"/>
              </a:rPr>
              <a:t>energiꢀmekanikꢀatauꢀdisebutꢀjugaꢀenergiꢀ</a:t>
            </a:r>
          </a:p>
          <a:p>
            <a:pPr marL="0" marR="0">
              <a:lnSpc>
                <a:spcPts val="2346"/>
              </a:lnSpc>
              <a:spcBef>
                <a:spcPts val="173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SFQOEL+ArialMT"/>
                <a:cs typeface="SFQOEL+ArialMT"/>
              </a:rPr>
              <a:t>gerak/kinetik.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74237" y="3359728"/>
            <a:ext cx="2596487" cy="1028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7"/>
              </a:lnSpc>
              <a:spcBef>
                <a:spcPts val="0"/>
              </a:spcBef>
              <a:spcAft>
                <a:spcPts val="0"/>
              </a:spcAft>
            </a:pPr>
            <a:r>
              <a:rPr sz="1350" b="1" dirty="0">
                <a:solidFill>
                  <a:srgbClr val="FFFFFF"/>
                </a:solidFill>
                <a:latin typeface="Tahoma"/>
                <a:cs typeface="Tahoma"/>
              </a:rPr>
              <a:t>Fungsi komutator adalah</a:t>
            </a:r>
          </a:p>
          <a:p>
            <a:pPr marL="0" marR="0">
              <a:lnSpc>
                <a:spcPts val="1317"/>
              </a:lnSpc>
              <a:spcBef>
                <a:spcPts val="302"/>
              </a:spcBef>
              <a:spcAft>
                <a:spcPts val="0"/>
              </a:spcAft>
            </a:pPr>
            <a:r>
              <a:rPr sz="1350" b="1" dirty="0">
                <a:solidFill>
                  <a:srgbClr val="FFFFFF"/>
                </a:solidFill>
                <a:latin typeface="Tahoma"/>
                <a:cs typeface="Tahoma"/>
              </a:rPr>
              <a:t>agar arus listrik yang</a:t>
            </a:r>
          </a:p>
          <a:p>
            <a:pPr marL="0" marR="0">
              <a:lnSpc>
                <a:spcPts val="1317"/>
              </a:lnSpc>
              <a:spcBef>
                <a:spcPts val="352"/>
              </a:spcBef>
              <a:spcAft>
                <a:spcPts val="0"/>
              </a:spcAft>
            </a:pPr>
            <a:r>
              <a:rPr sz="1350" b="1" dirty="0">
                <a:solidFill>
                  <a:srgbClr val="FFFFFF"/>
                </a:solidFill>
                <a:latin typeface="Tahoma"/>
                <a:cs typeface="Tahoma"/>
              </a:rPr>
              <a:t>mengalir pada loop tidak</a:t>
            </a:r>
          </a:p>
          <a:p>
            <a:pPr marL="0" marR="0">
              <a:lnSpc>
                <a:spcPts val="1317"/>
              </a:lnSpc>
              <a:spcBef>
                <a:spcPts val="302"/>
              </a:spcBef>
              <a:spcAft>
                <a:spcPts val="0"/>
              </a:spcAft>
            </a:pPr>
            <a:r>
              <a:rPr sz="1350" b="1" dirty="0">
                <a:solidFill>
                  <a:srgbClr val="FFFFFF"/>
                </a:solidFill>
                <a:latin typeface="Tahoma"/>
                <a:cs typeface="Tahoma"/>
              </a:rPr>
              <a:t>berbalik arah, sehingga loop</a:t>
            </a:r>
          </a:p>
          <a:p>
            <a:pPr marL="0" marR="0">
              <a:lnSpc>
                <a:spcPts val="1317"/>
              </a:lnSpc>
              <a:spcBef>
                <a:spcPts val="302"/>
              </a:spcBef>
              <a:spcAft>
                <a:spcPts val="0"/>
              </a:spcAft>
            </a:pPr>
            <a:r>
              <a:rPr sz="1350" b="1" dirty="0">
                <a:solidFill>
                  <a:srgbClr val="FFFFFF"/>
                </a:solidFill>
                <a:latin typeface="Tahoma"/>
                <a:cs typeface="Tahoma"/>
              </a:rPr>
              <a:t>dapat terus berputar.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3221" y="342574"/>
            <a:ext cx="7579719" cy="1838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Motor listrik terdiri dari :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1. stator (bagian motor listrik yang tidak bergerak)</a:t>
            </a:r>
          </a:p>
          <a:p>
            <a:pPr marL="762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strator umumnya terdiri dari magnet tetap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2. rotor (bagian motor listrik yang bergerak). rotor umumnya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terdiri dari kumparan kawat yang dililitkan pada jangkar.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805" y="1146910"/>
            <a:ext cx="7878254" cy="1939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FQOEL+ArialMT"/>
                <a:cs typeface="SFQOEL+ArialMT"/>
              </a:rPr>
              <a:t>Padaꢀprinsipnyaꢀmotorꢀlistrikꢀmemilikiꢀkumparanꢀdalamꢀmedanꢀmagnetꢀ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FQOEL+ArialMT"/>
                <a:cs typeface="SFQOEL+ArialMT"/>
              </a:rPr>
              <a:t>tetap.ꢀJikaꢀkumparanꢀtersebutꢀkitaꢀaliriꢀarusꢀlistrik,ꢀmakaꢀkumparanꢀtersebutꢀ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FQOEL+ArialMT"/>
                <a:cs typeface="SFQOEL+ArialMT"/>
              </a:rPr>
              <a:t>akanꢀbekerjaꢀsuatuꢀgayaꢀmagnetikꢀ(gayaꢀLorentz).ꢀGayaꢀtersebutꢀdialamiꢀ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FQOEL+ArialMT"/>
                <a:cs typeface="SFQOEL+ArialMT"/>
              </a:rPr>
              <a:t>olehꢀsetiapꢀbatangꢀkonduktorꢀpadaꢀrotor,ꢀsertaꢀgayaꢀmagnetiknyaꢀmemilikiꢀ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FQOEL+ArialMT"/>
                <a:cs typeface="SFQOEL+ArialMT"/>
              </a:rPr>
              <a:t>arahꢀyangꢀberbedaꢀantaraꢀkumparanꢀkananꢀdanꢀkiri,ꢀsehinggaꢀmembentukꢀ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FQOEL+ArialMT"/>
                <a:cs typeface="SFQOEL+ArialMT"/>
              </a:rPr>
              <a:t>torsiꢀ(momenꢀgaya).ꢀHalꢀtersebutꢀyangꢀakanꢀmenyebabkanꢀkumparanꢀdapatꢀ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SFQOEL+ArialMT"/>
                <a:cs typeface="SFQOEL+ArialMT"/>
              </a:rPr>
              <a:t>berputar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6755" y="537069"/>
            <a:ext cx="2053183" cy="38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FFFFCC"/>
                </a:solidFill>
                <a:latin typeface="SFQOEL+ArialMT"/>
                <a:cs typeface="SFQOEL+ArialMT"/>
              </a:rPr>
              <a:t>•</a:t>
            </a:r>
            <a:r>
              <a:rPr sz="2450" spc="555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CC"/>
                </a:solidFill>
                <a:latin typeface="SFQOEL+ArialMT"/>
                <a:cs typeface="SFQOEL+ArialMT"/>
              </a:rPr>
              <a:t>Motorꢀlistrik</a:t>
            </a:r>
            <a:r>
              <a:rPr sz="2400" dirty="0">
                <a:solidFill>
                  <a:srgbClr val="000000"/>
                </a:solidFill>
                <a:latin typeface="SFQOEL+ArialMT"/>
                <a:cs typeface="SFQOEL+ArialMT"/>
              </a:rPr>
              <a:t>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11995" y="1661260"/>
            <a:ext cx="323068" cy="67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CC"/>
                </a:solidFill>
                <a:latin typeface="SFQOEL+ArialMT"/>
                <a:cs typeface="SFQOEL+ArialMT"/>
              </a:rPr>
              <a:t>F</a:t>
            </a:r>
          </a:p>
          <a:p>
            <a:pPr marL="107155" marR="0">
              <a:lnSpc>
                <a:spcPts val="2010"/>
              </a:lnSpc>
              <a:spcBef>
                <a:spcPts val="960"/>
              </a:spcBef>
              <a:spcAft>
                <a:spcPts val="0"/>
              </a:spcAft>
            </a:pPr>
            <a:r>
              <a:rPr sz="1800" dirty="0">
                <a:solidFill>
                  <a:srgbClr val="FFFF00"/>
                </a:solidFill>
                <a:latin typeface="SFQOEL+ArialMT"/>
                <a:cs typeface="SFQOEL+ArialMT"/>
              </a:rPr>
              <a:t>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81075" y="2147035"/>
            <a:ext cx="30487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FFFF"/>
                </a:solidFill>
                <a:latin typeface="SFQOEL+ArialMT"/>
                <a:cs typeface="SFQOEL+ArialMT"/>
              </a:rPr>
              <a:t>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57562" y="2254191"/>
            <a:ext cx="914883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CC"/>
                </a:solidFill>
                <a:latin typeface="SFQOEL+ArialMT"/>
                <a:cs typeface="SFQOEL+ArialMT"/>
              </a:rPr>
              <a:t>Magnet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17871" y="2470885"/>
            <a:ext cx="304874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FFFF"/>
                </a:solidFill>
                <a:latin typeface="SFQOEL+ArialMT"/>
                <a:cs typeface="SFQOEL+ArialMT"/>
              </a:rPr>
              <a:t>B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51346" y="2524464"/>
            <a:ext cx="21591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00"/>
                </a:solidFill>
                <a:latin typeface="SFQOEL+ArialMT"/>
                <a:cs typeface="SFQOEL+ArialMT"/>
              </a:rPr>
              <a:t>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57563" y="2741157"/>
            <a:ext cx="120710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CC"/>
                </a:solidFill>
                <a:latin typeface="SFQOEL+ArialMT"/>
                <a:cs typeface="SFQOEL+ArialMT"/>
              </a:rPr>
              <a:t>Kumparan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21620" y="2956660"/>
            <a:ext cx="29203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CC"/>
                </a:solidFill>
                <a:latin typeface="SFQOEL+ArialMT"/>
                <a:cs typeface="SFQOEL+ArialMT"/>
              </a:rPr>
              <a:t>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03985" y="3226932"/>
            <a:ext cx="1423094" cy="50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CC"/>
                </a:solidFill>
                <a:latin typeface="SFQOEL+ArialMT"/>
                <a:cs typeface="SFQOEL+ArialMT"/>
              </a:rPr>
              <a:t>Sikatꢀcarbon</a:t>
            </a:r>
          </a:p>
          <a:p>
            <a:pPr marL="0" marR="0">
              <a:lnSpc>
                <a:spcPts val="169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CC"/>
                </a:solidFill>
                <a:latin typeface="SFQOEL+ArialMT"/>
                <a:cs typeface="SFQOEL+ArialMT"/>
              </a:rPr>
              <a:t>Komutator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6704" y="301165"/>
            <a:ext cx="7044277" cy="48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9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FFFFFF"/>
                </a:solidFill>
                <a:latin typeface="SFQOEL+ArialMT"/>
                <a:cs typeface="SFQOEL+ArialMT"/>
              </a:rPr>
              <a:t>MomenꢀKopelꢀ(Torsi)ꢀpadaꢀmotorꢀlistrik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4" y="315621"/>
            <a:ext cx="1586448" cy="37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TENWB+Oswald-Regular"/>
                <a:cs typeface="UTENWB+Oswald-Regular"/>
              </a:rPr>
              <a:t>Gaya Lorentz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125" y="1154255"/>
            <a:ext cx="4255083" cy="562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TENWB+Oswald-Regular"/>
                <a:cs typeface="UTENWB+Oswald-Regular"/>
              </a:rPr>
              <a:t>Gaya Lorenz ditemukan oleh Hendrik Antoon pada</a:t>
            </a:r>
          </a:p>
          <a:p>
            <a:pPr marL="0" marR="0">
              <a:lnSpc>
                <a:spcPts val="1965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TENWB+Oswald-Regular"/>
                <a:cs typeface="UTENWB+Oswald-Regular"/>
              </a:rPr>
              <a:t>tahun 1895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3125" y="2164467"/>
            <a:ext cx="3924528" cy="1110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TENWB+Oswald-Regular"/>
                <a:cs typeface="UTENWB+Oswald-Regular"/>
              </a:rPr>
              <a:t>Lorentz melakukan penelitian di bidang</a:t>
            </a:r>
          </a:p>
          <a:p>
            <a:pPr marL="0" marR="0">
              <a:lnSpc>
                <a:spcPts val="1965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TENWB+Oswald-Regular"/>
                <a:cs typeface="UTENWB+Oswald-Regular"/>
              </a:rPr>
              <a:t>elektromagnetik berdasarkan teori-teori yang</a:t>
            </a:r>
          </a:p>
          <a:p>
            <a:pPr marL="0" marR="0">
              <a:lnSpc>
                <a:spcPts val="1965"/>
              </a:lnSpc>
              <a:spcBef>
                <a:spcPts val="19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TENWB+Oswald-Regular"/>
                <a:cs typeface="UTENWB+Oswald-Regular"/>
              </a:rPr>
              <a:t>telah ditemukan sebelumnya oleh ilmuwan</a:t>
            </a:r>
          </a:p>
          <a:p>
            <a:pPr marL="0" marR="0">
              <a:lnSpc>
                <a:spcPts val="1965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TENWB+Oswald-Regular"/>
                <a:cs typeface="UTENWB+Oswald-Regular"/>
              </a:rPr>
              <a:t>terdahulu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01675" y="3960142"/>
            <a:ext cx="3515105" cy="837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TENWB+Oswald-Regular"/>
                <a:cs typeface="UTENWB+Oswald-Regular"/>
              </a:rPr>
              <a:t>Kemudian, lorentz berhasil mendapatkan</a:t>
            </a:r>
          </a:p>
          <a:p>
            <a:pPr marL="0" marR="0">
              <a:lnSpc>
                <a:spcPts val="1965"/>
              </a:lnSpc>
              <a:spcBef>
                <a:spcPts val="14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TENWB+Oswald-Regular"/>
                <a:cs typeface="UTENWB+Oswald-Regular"/>
              </a:rPr>
              <a:t>temuan baru yang dikenal luas dengan</a:t>
            </a:r>
          </a:p>
          <a:p>
            <a:pPr marL="0" marR="0">
              <a:lnSpc>
                <a:spcPts val="2005"/>
              </a:lnSpc>
              <a:spcBef>
                <a:spcPts val="165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HIKSOK+Oswald-Bold"/>
                <a:cs typeface="HIKSOK+Oswald-Bold"/>
              </a:rPr>
              <a:t>Gaya Lorentz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1040" y="1266323"/>
            <a:ext cx="7453450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996666"/>
                </a:solidFill>
                <a:latin typeface="IWWFOE+Wingdings-Regular"/>
                <a:cs typeface="IWWFOE+Wingdings-Regular"/>
              </a:rPr>
              <a:t>l</a:t>
            </a:r>
            <a:r>
              <a:rPr sz="1950" spc="81" dirty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SFQOEL+ArialMT"/>
                <a:cs typeface="SFQOEL+ArialMT"/>
              </a:rPr>
              <a:t>Motorꢀlistrikꢀdapatꢀditemukanꢀpadaꢀperalatanꢀrumahꢀ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8215" y="1632083"/>
            <a:ext cx="216887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FQOEL+ArialMT"/>
                <a:cs typeface="SFQOEL+ArialMT"/>
              </a:rPr>
              <a:t>tanggaꢀsepertiꢀ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40" y="2070995"/>
            <a:ext cx="2123325" cy="1256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996666"/>
                </a:solidFill>
                <a:latin typeface="IWWFOE+Wingdings-Regular"/>
                <a:cs typeface="IWWFOE+Wingdings-Regular"/>
              </a:rPr>
              <a:t>l</a:t>
            </a:r>
            <a:r>
              <a:rPr sz="1950" spc="81" dirty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996666"/>
                </a:solidFill>
                <a:latin typeface="SFQOEL+ArialMT"/>
                <a:cs typeface="SFQOEL+ArialMT"/>
                <a:hlinkClick r:id="rId3"/>
              </a:rPr>
              <a:t>kipasꢀangin</a:t>
            </a:r>
            <a:r>
              <a:rPr sz="2400" dirty="0">
                <a:solidFill>
                  <a:srgbClr val="000000"/>
                </a:solidFill>
                <a:latin typeface="SFQOEL+ArialMT"/>
                <a:cs typeface="SFQOEL+ArialMT"/>
              </a:rPr>
              <a:t>,ꢀ</a:t>
            </a:r>
          </a:p>
          <a:p>
            <a:pPr marL="0" marR="0">
              <a:lnSpc>
                <a:spcPts val="2681"/>
              </a:lnSpc>
              <a:spcBef>
                <a:spcPts val="724"/>
              </a:spcBef>
              <a:spcAft>
                <a:spcPts val="0"/>
              </a:spcAft>
            </a:pPr>
            <a:r>
              <a:rPr sz="1950" dirty="0">
                <a:solidFill>
                  <a:srgbClr val="996666"/>
                </a:solidFill>
                <a:latin typeface="IWWFOE+Wingdings-Regular"/>
                <a:cs typeface="IWWFOE+Wingdings-Regular"/>
              </a:rPr>
              <a:t>l</a:t>
            </a:r>
            <a:r>
              <a:rPr sz="1950" spc="81" dirty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996666"/>
                </a:solidFill>
                <a:latin typeface="SFQOEL+ArialMT"/>
                <a:cs typeface="SFQOEL+ArialMT"/>
                <a:hlinkClick r:id="rId4"/>
              </a:rPr>
              <a:t>mesinꢀcuci</a:t>
            </a:r>
            <a:r>
              <a:rPr sz="2400" dirty="0">
                <a:solidFill>
                  <a:srgbClr val="000000"/>
                </a:solidFill>
                <a:latin typeface="SFQOEL+ArialMT"/>
                <a:cs typeface="SFQOEL+ArialMT"/>
              </a:rPr>
              <a:t>,ꢀ</a:t>
            </a:r>
          </a:p>
          <a:p>
            <a:pPr marL="0" marR="0">
              <a:lnSpc>
                <a:spcPts val="2681"/>
              </a:lnSpc>
              <a:spcBef>
                <a:spcPts val="774"/>
              </a:spcBef>
              <a:spcAft>
                <a:spcPts val="0"/>
              </a:spcAft>
            </a:pPr>
            <a:r>
              <a:rPr sz="1950" dirty="0">
                <a:solidFill>
                  <a:srgbClr val="996666"/>
                </a:solidFill>
                <a:latin typeface="IWWFOE+Wingdings-Regular"/>
                <a:cs typeface="IWWFOE+Wingdings-Regular"/>
              </a:rPr>
              <a:t>l</a:t>
            </a:r>
            <a:r>
              <a:rPr sz="1950" spc="81" dirty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996666"/>
                </a:solidFill>
                <a:latin typeface="SFQOEL+ArialMT"/>
                <a:cs typeface="SFQOEL+ArialMT"/>
                <a:hlinkClick r:id="rId5"/>
              </a:rPr>
              <a:t>pompaꢀair</a:t>
            </a:r>
            <a:r>
              <a:rPr sz="2400" dirty="0">
                <a:solidFill>
                  <a:srgbClr val="000000"/>
                </a:solidFill>
                <a:latin typeface="SFQOEL+ArialMT"/>
                <a:cs typeface="SFQOEL+ArialMT"/>
              </a:rPr>
              <a:t>ꢀꢀ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1040" y="3387731"/>
            <a:ext cx="2513558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1950" dirty="0">
                <a:solidFill>
                  <a:srgbClr val="996666"/>
                </a:solidFill>
                <a:latin typeface="IWWFOE+Wingdings-Regular"/>
                <a:cs typeface="IWWFOE+Wingdings-Regular"/>
              </a:rPr>
              <a:t>l</a:t>
            </a:r>
            <a:r>
              <a:rPr sz="1950" spc="81" dirty="0">
                <a:solidFill>
                  <a:srgbClr val="996666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996666"/>
                </a:solidFill>
                <a:latin typeface="SFQOEL+ArialMT"/>
                <a:cs typeface="SFQOEL+ArialMT"/>
                <a:hlinkClick r:id="rId6"/>
              </a:rPr>
              <a:t>penyedotꢀdebu</a:t>
            </a:r>
            <a:r>
              <a:rPr sz="2400" dirty="0">
                <a:solidFill>
                  <a:srgbClr val="000000"/>
                </a:solidFill>
                <a:latin typeface="SFQOEL+ArialMT"/>
                <a:cs typeface="SFQOEL+ArialMT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9783" y="208386"/>
            <a:ext cx="2942771" cy="502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54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2. Galvanometer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6586" y="919999"/>
            <a:ext cx="8594757" cy="2485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Galvanometer</a:t>
            </a:r>
            <a:r>
              <a:rPr sz="1800" spc="349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digunakan</a:t>
            </a:r>
            <a:r>
              <a:rPr sz="1800" spc="34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untuk</a:t>
            </a:r>
            <a:r>
              <a:rPr sz="1800" spc="334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mengukur</a:t>
            </a:r>
            <a:r>
              <a:rPr sz="1800" spc="338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arus</a:t>
            </a:r>
            <a:r>
              <a:rPr sz="1800" spc="335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listrik</a:t>
            </a:r>
            <a:r>
              <a:rPr sz="1800" spc="34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yang</a:t>
            </a:r>
            <a:r>
              <a:rPr sz="1800" spc="335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kecil.</a:t>
            </a:r>
            <a:r>
              <a:rPr sz="1800" spc="342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Prinsip</a:t>
            </a:r>
            <a:r>
              <a:rPr sz="1800" spc="335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kerjanya</a:t>
            </a:r>
            <a:r>
              <a:rPr sz="1800" spc="342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yaitu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berputarnya</a:t>
            </a:r>
            <a:r>
              <a:rPr sz="1800" spc="206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kumparan</a:t>
            </a:r>
            <a:r>
              <a:rPr sz="1800" spc="205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karena</a:t>
            </a:r>
            <a:r>
              <a:rPr sz="1800" spc="204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munculnya</a:t>
            </a:r>
            <a:r>
              <a:rPr sz="1800" spc="204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dua</a:t>
            </a:r>
            <a:r>
              <a:rPr sz="1800" spc="199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gaya</a:t>
            </a:r>
            <a:r>
              <a:rPr sz="1800" spc="201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Lorentz</a:t>
            </a:r>
            <a:r>
              <a:rPr sz="1800" spc="199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sama</a:t>
            </a:r>
            <a:r>
              <a:rPr sz="1800" spc="203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besar</a:t>
            </a:r>
            <a:r>
              <a:rPr sz="1800" spc="203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tetapi</a:t>
            </a:r>
            <a:r>
              <a:rPr sz="1800" spc="206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berlawanan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arah,</a:t>
            </a:r>
            <a:r>
              <a:rPr sz="1800" spc="573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yang</a:t>
            </a:r>
            <a:r>
              <a:rPr sz="1800" spc="569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bekerja</a:t>
            </a:r>
            <a:r>
              <a:rPr sz="1800" spc="575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pada</a:t>
            </a:r>
            <a:r>
              <a:rPr sz="1800" spc="569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dua</a:t>
            </a:r>
            <a:r>
              <a:rPr sz="1800" spc="567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sisi</a:t>
            </a:r>
            <a:r>
              <a:rPr sz="1800" spc="567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kumparan</a:t>
            </a:r>
            <a:r>
              <a:rPr sz="1800" spc="573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yang</a:t>
            </a:r>
            <a:r>
              <a:rPr sz="1800" spc="569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saling</a:t>
            </a:r>
            <a:r>
              <a:rPr sz="1800" spc="571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berhadapan.</a:t>
            </a:r>
            <a:r>
              <a:rPr sz="1800" spc="578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Kawat</a:t>
            </a:r>
            <a:r>
              <a:rPr sz="1800" spc="573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tembaga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dililitkan</a:t>
            </a:r>
            <a:r>
              <a:rPr sz="1800" spc="405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pada</a:t>
            </a:r>
            <a:r>
              <a:rPr sz="1800" spc="397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inti</a:t>
            </a:r>
            <a:r>
              <a:rPr sz="1800" spc="396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besi</a:t>
            </a:r>
            <a:r>
              <a:rPr sz="1800" spc="396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lunak</a:t>
            </a:r>
            <a:r>
              <a:rPr sz="1800" spc="398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berbentuk</a:t>
            </a:r>
            <a:r>
              <a:rPr sz="1800" spc="401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silinder</a:t>
            </a:r>
            <a:r>
              <a:rPr sz="1800" spc="401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membentuk</a:t>
            </a:r>
            <a:r>
              <a:rPr sz="1800" spc="403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kumparan,</a:t>
            </a:r>
            <a:r>
              <a:rPr sz="1800" spc="401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dan</a:t>
            </a:r>
            <a:r>
              <a:rPr sz="1800" spc="396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diletakkan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diantara</a:t>
            </a:r>
            <a:r>
              <a:rPr sz="1800" spc="73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diantara</a:t>
            </a:r>
            <a:r>
              <a:rPr sz="1800" spc="73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kutub-kutub</a:t>
            </a:r>
            <a:r>
              <a:rPr sz="1800" spc="723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sebuah</a:t>
            </a:r>
            <a:r>
              <a:rPr sz="1800" spc="725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magnet</a:t>
            </a:r>
            <a:r>
              <a:rPr sz="1800" spc="726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permanen.</a:t>
            </a:r>
            <a:r>
              <a:rPr sz="1800" spc="73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Arus</a:t>
            </a:r>
            <a:r>
              <a:rPr sz="1800" spc="719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listrik</a:t>
            </a:r>
            <a:r>
              <a:rPr sz="1800" spc="726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memasuki</a:t>
            </a:r>
            <a:r>
              <a:rPr sz="1800" spc="728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dan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meninggalkan</a:t>
            </a:r>
            <a:r>
              <a:rPr sz="1800" spc="678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kumparan</a:t>
            </a:r>
            <a:r>
              <a:rPr sz="1800" spc="673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melalui</a:t>
            </a:r>
            <a:r>
              <a:rPr sz="1800" spc="676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pegas</a:t>
            </a:r>
            <a:r>
              <a:rPr sz="1800" spc="671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spiral</a:t>
            </a:r>
            <a:r>
              <a:rPr sz="1800" spc="671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yang</a:t>
            </a:r>
            <a:r>
              <a:rPr sz="1800" spc="669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terpasang</a:t>
            </a:r>
            <a:r>
              <a:rPr sz="1800" spc="676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di</a:t>
            </a:r>
            <a:r>
              <a:rPr sz="1800" spc="665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atas</a:t>
            </a:r>
            <a:r>
              <a:rPr sz="1800" spc="673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dan</a:t>
            </a:r>
            <a:r>
              <a:rPr sz="1800" spc="669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di</a:t>
            </a:r>
            <a:r>
              <a:rPr sz="1800" spc="665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bawah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kumparan.</a:t>
            </a:r>
            <a:r>
              <a:rPr sz="1800" spc="255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Putaran</a:t>
            </a:r>
            <a:r>
              <a:rPr sz="1800" spc="254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kumparan</a:t>
            </a:r>
            <a:r>
              <a:rPr sz="1800" spc="255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ditahan</a:t>
            </a:r>
            <a:r>
              <a:rPr sz="1800" spc="256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oleh</a:t>
            </a:r>
            <a:r>
              <a:rPr sz="1800" spc="252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kedua</a:t>
            </a:r>
            <a:r>
              <a:rPr sz="1800" spc="251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pegas</a:t>
            </a:r>
            <a:r>
              <a:rPr sz="1800" spc="252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spiral,</a:t>
            </a:r>
            <a:r>
              <a:rPr sz="1800" spc="253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sehingga</a:t>
            </a:r>
            <a:r>
              <a:rPr sz="1800" spc="252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kumparan</a:t>
            </a:r>
            <a:r>
              <a:rPr sz="1800" spc="255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hanya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akan</a:t>
            </a:r>
            <a:r>
              <a:rPr sz="1800" spc="167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berputar</a:t>
            </a:r>
            <a:r>
              <a:rPr sz="1800" spc="17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dengan</a:t>
            </a:r>
            <a:r>
              <a:rPr sz="1800" spc="166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sudut</a:t>
            </a:r>
            <a:r>
              <a:rPr sz="1800" spc="161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tertentu.</a:t>
            </a:r>
            <a:r>
              <a:rPr sz="1800" spc="173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Putaran</a:t>
            </a:r>
            <a:r>
              <a:rPr sz="1800" spc="169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dari</a:t>
            </a:r>
            <a:r>
              <a:rPr sz="1800" spc="164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kumparan</a:t>
            </a:r>
            <a:r>
              <a:rPr sz="1800" spc="169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diteruskan</a:t>
            </a:r>
            <a:r>
              <a:rPr sz="1800" spc="171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oleh</a:t>
            </a:r>
            <a:r>
              <a:rPr sz="1800" spc="166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sebuah</a:t>
            </a:r>
            <a:r>
              <a:rPr sz="1800" spc="166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jarum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untuk menunjuk pada skala tertentu.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5028" y="618223"/>
            <a:ext cx="4617637" cy="34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91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Tahoma"/>
                <a:cs typeface="Tahoma"/>
              </a:rPr>
              <a:t>•</a:t>
            </a:r>
            <a:r>
              <a:rPr sz="2400" dirty="0">
                <a:solidFill>
                  <a:srgbClr val="000000"/>
                </a:solidFill>
                <a:latin typeface="Tahoma"/>
                <a:cs typeface="Tahoma"/>
              </a:rPr>
              <a:t>Alat Ukur Listrik</a:t>
            </a:r>
            <a:r>
              <a:rPr sz="2400" spc="34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0000"/>
                </a:solidFill>
                <a:latin typeface="Tahoma"/>
                <a:cs typeface="Tahoma"/>
              </a:rPr>
              <a:t>(Galvanometer)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84822" y="4600359"/>
            <a:ext cx="1258189" cy="205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7"/>
              </a:lnSpc>
              <a:spcBef>
                <a:spcPts val="0"/>
              </a:spcBef>
              <a:spcAft>
                <a:spcPts val="0"/>
              </a:spcAft>
            </a:pPr>
            <a:r>
              <a:rPr sz="1350" b="1" dirty="0">
                <a:solidFill>
                  <a:srgbClr val="000000"/>
                </a:solidFill>
                <a:latin typeface="Tahoma"/>
                <a:cs typeface="Tahoma"/>
              </a:rPr>
              <a:t>Prinsip Kerja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71450" y="301165"/>
            <a:ext cx="2353456" cy="48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19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FFFFFF"/>
                </a:solidFill>
                <a:latin typeface="SFQOEL+ArialMT"/>
                <a:cs typeface="SFQOEL+ArialMT"/>
              </a:rPr>
              <a:t>Prinsipꢀkerja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16681" y="1371893"/>
            <a:ext cx="5142601" cy="2730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8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Verdana"/>
                <a:cs typeface="Verdana"/>
              </a:rPr>
              <a:t>Jika jarum dialiri arus. Kumparan akan</a:t>
            </a:r>
          </a:p>
          <a:p>
            <a:pPr marL="0" marR="0">
              <a:lnSpc>
                <a:spcPts val="1758"/>
              </a:lnSpc>
              <a:spcBef>
                <a:spcPts val="35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Verdana"/>
                <a:cs typeface="Verdana"/>
              </a:rPr>
              <a:t>berputar. Namun, kumparan tidak</a:t>
            </a:r>
          </a:p>
          <a:p>
            <a:pPr marL="0" marR="0">
              <a:lnSpc>
                <a:spcPts val="1758"/>
              </a:lnSpc>
              <a:spcBef>
                <a:spcPts val="40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Verdana"/>
                <a:cs typeface="Verdana"/>
              </a:rPr>
              <a:t>dapat berputar terus karena tertahan</a:t>
            </a:r>
          </a:p>
          <a:p>
            <a:pPr marL="0" marR="0">
              <a:lnSpc>
                <a:spcPts val="1758"/>
              </a:lnSpc>
              <a:spcBef>
                <a:spcPts val="35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Verdana"/>
                <a:cs typeface="Verdana"/>
              </a:rPr>
              <a:t>oleh sebuah pegas spiral. Berputarnya</a:t>
            </a:r>
          </a:p>
          <a:p>
            <a:pPr marL="0" marR="0">
              <a:lnSpc>
                <a:spcPts val="1758"/>
              </a:lnSpc>
              <a:spcBef>
                <a:spcPts val="40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Verdana"/>
                <a:cs typeface="Verdana"/>
              </a:rPr>
              <a:t>spiral akan menggerakkan jarum</a:t>
            </a:r>
          </a:p>
          <a:p>
            <a:pPr marL="0" marR="0">
              <a:lnSpc>
                <a:spcPts val="1758"/>
              </a:lnSpc>
              <a:spcBef>
                <a:spcPts val="40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Verdana"/>
                <a:cs typeface="Verdana"/>
              </a:rPr>
              <a:t>penunjuk angka. Besarnya putaran</a:t>
            </a:r>
          </a:p>
          <a:p>
            <a:pPr marL="0" marR="0">
              <a:lnSpc>
                <a:spcPts val="1758"/>
              </a:lnSpc>
              <a:spcBef>
                <a:spcPts val="35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Verdana"/>
                <a:cs typeface="Verdana"/>
              </a:rPr>
              <a:t>kumparan sama dengan besarnya</a:t>
            </a:r>
          </a:p>
          <a:p>
            <a:pPr marL="0" marR="0">
              <a:lnSpc>
                <a:spcPts val="1758"/>
              </a:lnSpc>
              <a:spcBef>
                <a:spcPts val="40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Verdana"/>
                <a:cs typeface="Verdana"/>
              </a:rPr>
              <a:t>penyimpangan jarum penunjuk angka</a:t>
            </a:r>
          </a:p>
          <a:p>
            <a:pPr marL="0" marR="0">
              <a:lnSpc>
                <a:spcPts val="1758"/>
              </a:lnSpc>
              <a:spcBef>
                <a:spcPts val="35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Verdana"/>
                <a:cs typeface="Verdana"/>
              </a:rPr>
              <a:t>sehingga besarnya penyimpangan itu</a:t>
            </a:r>
          </a:p>
          <a:p>
            <a:pPr marL="0" marR="0">
              <a:lnSpc>
                <a:spcPts val="1758"/>
              </a:lnSpc>
              <a:spcBef>
                <a:spcPts val="40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Verdana"/>
                <a:cs typeface="Verdana"/>
              </a:rPr>
              <a:t>dapat dijadikan sebagai hasil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16681" y="4115093"/>
            <a:ext cx="1777603" cy="261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8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Verdana"/>
                <a:cs typeface="Verdana"/>
              </a:rPr>
              <a:t>pengukuran.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2821" y="437756"/>
            <a:ext cx="2598141" cy="36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4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. Pengeras Suara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4279" y="1079080"/>
            <a:ext cx="7146965" cy="2154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Komponen dasar pengeras suara terdiri dari tiga bagian</a:t>
            </a:r>
          </a:p>
          <a:p>
            <a:pPr marL="0" marR="0">
              <a:lnSpc>
                <a:spcPts val="2265"/>
              </a:lnSpc>
              <a:spcBef>
                <a:spcPts val="56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yaitu sebuah kerucut yertas yang bersambungan dengan</a:t>
            </a:r>
          </a:p>
          <a:p>
            <a:pPr marL="0" marR="0">
              <a:lnSpc>
                <a:spcPts val="2265"/>
              </a:lnSpc>
              <a:spcBef>
                <a:spcPts val="61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sebuah kumparan suara (silinder yang dikitari oleh</a:t>
            </a:r>
          </a:p>
          <a:p>
            <a:pPr marL="0" marR="0">
              <a:lnSpc>
                <a:spcPts val="2265"/>
              </a:lnSpc>
              <a:spcBef>
                <a:spcPts val="61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kawat tembaga) dan sebuah magnet permanen</a:t>
            </a:r>
          </a:p>
          <a:p>
            <a:pPr marL="0" marR="0">
              <a:lnSpc>
                <a:spcPts val="2265"/>
              </a:lnSpc>
              <a:spcBef>
                <a:spcPts val="61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berbentuk silinder (kutub utara di tengah dan dikelilingi</a:t>
            </a:r>
          </a:p>
          <a:p>
            <a:pPr marL="0" marR="0">
              <a:lnSpc>
                <a:spcPts val="2265"/>
              </a:lnSpc>
              <a:spcBef>
                <a:spcPts val="61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kutub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selatan).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34440" y="473708"/>
            <a:ext cx="4106964" cy="502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54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4.</a:t>
            </a:r>
            <a:r>
              <a:rPr sz="3300" spc="825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 </a:t>
            </a:r>
            <a:r>
              <a:rPr sz="33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Spektrometer Massa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1615" y="1497176"/>
            <a:ext cx="6368749" cy="1107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Spektrometer massa adalah alat yang digunakan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untuk menentukan massa atau perbandingan massa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terhadap muatan.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23184" y="2894055"/>
            <a:ext cx="21591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91639" y="3651294"/>
            <a:ext cx="351788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p</a:t>
            </a:r>
            <a:r>
              <a:rPr sz="12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+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63039" y="4068927"/>
            <a:ext cx="355699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PHRPQK+TimesNewRomanPS-BoldMT"/>
                <a:cs typeface="PHRPQK+TimesNewRomanPS-BoldMT"/>
              </a:rPr>
              <a:t>B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79733" y="4322807"/>
            <a:ext cx="26670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80234" y="4344694"/>
            <a:ext cx="582010" cy="333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25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Jadi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33749" y="4526127"/>
            <a:ext cx="496490" cy="514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208" dirty="0">
                <a:solidFill>
                  <a:srgbClr val="000000"/>
                </a:solidFill>
                <a:latin typeface="PHRPQK+TimesNewRomanPS-BoldMT"/>
                <a:cs typeface="PHRPQK+TimesNewRomanPS-BoldMT"/>
              </a:rPr>
              <a:t>B</a:t>
            </a:r>
            <a:r>
              <a:rPr sz="2700" baseline="-50859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19086" y="4635664"/>
            <a:ext cx="355699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66"/>
                </a:solidFill>
                <a:latin typeface="PHRPQK+TimesNewRomanPS-BoldMT"/>
                <a:cs typeface="PHRPQK+TimesNewRomanPS-BoldMT"/>
              </a:rPr>
              <a:t>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9248" y="244684"/>
            <a:ext cx="1552227" cy="325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5. Siklotron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9248" y="909028"/>
            <a:ext cx="5266012" cy="625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FFFFF"/>
                </a:solidFill>
                <a:latin typeface="SFQOEL+ArialMT"/>
                <a:cs typeface="SFQOEL+ArialMT"/>
              </a:rPr>
              <a:t>•</a:t>
            </a:r>
            <a:r>
              <a:rPr sz="21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Siklotron</a:t>
            </a:r>
            <a:r>
              <a:rPr sz="2100" spc="88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adalah</a:t>
            </a:r>
            <a:r>
              <a:rPr sz="2100" spc="88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alat</a:t>
            </a:r>
            <a:r>
              <a:rPr sz="2100" spc="87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2100" spc="8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mempercepat</a:t>
            </a:r>
          </a:p>
          <a:p>
            <a:pPr marL="171458" marR="0">
              <a:lnSpc>
                <a:spcPts val="1982"/>
              </a:lnSpc>
              <a:spcBef>
                <a:spcPts val="237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partikel (proton,detron dll)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9248" y="1549108"/>
            <a:ext cx="5266151" cy="62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FFFFF"/>
                </a:solidFill>
                <a:latin typeface="SFQOEL+ArialMT"/>
                <a:cs typeface="SFQOEL+ArialMT"/>
              </a:rPr>
              <a:t>•</a:t>
            </a:r>
            <a:r>
              <a:rPr sz="21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Terdiri</a:t>
            </a:r>
            <a:r>
              <a:rPr sz="2100" spc="6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sz="2100" spc="8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dua</a:t>
            </a:r>
            <a:r>
              <a:rPr sz="2100" spc="79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ruang</a:t>
            </a:r>
            <a:r>
              <a:rPr sz="2100" spc="80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semi</a:t>
            </a:r>
            <a:r>
              <a:rPr sz="2100" spc="8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silinder</a:t>
            </a:r>
            <a:r>
              <a:rPr sz="2100" spc="83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</a:p>
          <a:p>
            <a:pPr marL="171458" marR="0">
              <a:lnSpc>
                <a:spcPts val="1982"/>
              </a:lnSpc>
              <a:spcBef>
                <a:spcPts val="237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ditempatkan dalam medan magnet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65982" y="1792309"/>
            <a:ext cx="355699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66"/>
                </a:solidFill>
                <a:latin typeface="PHRPQK+TimesNewRomanPS-BoldMT"/>
                <a:cs typeface="PHRPQK+TimesNewRomanPS-BoldMT"/>
              </a:rPr>
              <a:t>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9248" y="2189188"/>
            <a:ext cx="5261875" cy="62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FFFFF"/>
                </a:solidFill>
                <a:latin typeface="SFQOEL+ArialMT"/>
                <a:cs typeface="SFQOEL+ArialMT"/>
              </a:rPr>
              <a:t>•</a:t>
            </a:r>
            <a:r>
              <a:rPr sz="21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100" spc="20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antara</a:t>
            </a:r>
            <a:r>
              <a:rPr sz="2100" spc="10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kedua</a:t>
            </a:r>
            <a:r>
              <a:rPr sz="21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semisilinder</a:t>
            </a:r>
            <a:r>
              <a:rPr sz="2100" spc="25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diberi</a:t>
            </a:r>
            <a:r>
              <a:rPr sz="2100" spc="2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potensial</a:t>
            </a:r>
          </a:p>
          <a:p>
            <a:pPr marL="171458" marR="0">
              <a:lnSpc>
                <a:spcPts val="1982"/>
              </a:lnSpc>
              <a:spcBef>
                <a:spcPts val="142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listrik bolak-balik </a:t>
            </a:r>
            <a:r>
              <a:rPr sz="2100" spc="-27" dirty="0">
                <a:solidFill>
                  <a:srgbClr val="FFFFFF"/>
                </a:solidFill>
                <a:latin typeface="Calibri"/>
                <a:cs typeface="Calibri"/>
              </a:rPr>
              <a:t>(10</a:t>
            </a:r>
            <a:r>
              <a:rPr sz="2100" baseline="30000" dirty="0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volt)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9248" y="2829268"/>
            <a:ext cx="5276294" cy="17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150" dirty="0">
                <a:solidFill>
                  <a:srgbClr val="FFFFFF"/>
                </a:solidFill>
                <a:latin typeface="SFQOEL+ArialMT"/>
                <a:cs typeface="SFQOEL+ArialMT"/>
              </a:rPr>
              <a:t>•</a:t>
            </a:r>
            <a:r>
              <a:rPr sz="21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2100" spc="18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1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semisilinder</a:t>
            </a:r>
            <a:r>
              <a:rPr sz="2100" spc="2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akan</a:t>
            </a:r>
            <a:r>
              <a:rPr sz="21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mengalami</a:t>
            </a:r>
            <a:r>
              <a:rPr sz="21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gaya</a:t>
            </a:r>
          </a:p>
          <a:p>
            <a:pPr marL="171458" marR="0">
              <a:lnSpc>
                <a:spcPts val="1982"/>
              </a:lnSpc>
              <a:spcBef>
                <a:spcPts val="237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magnet</a:t>
            </a:r>
            <a:r>
              <a:rPr sz="2100" spc="4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2100" spc="3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menyebabkan</a:t>
            </a:r>
            <a:r>
              <a:rPr sz="2100" spc="3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bergerak</a:t>
            </a:r>
            <a:r>
              <a:rPr sz="2100" spc="35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</a:p>
          <a:p>
            <a:pPr marL="171458" marR="0">
              <a:lnSpc>
                <a:spcPts val="1982"/>
              </a:lnSpc>
              <a:spcBef>
                <a:spcPts val="285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setengah</a:t>
            </a:r>
            <a:r>
              <a:rPr sz="2100" spc="130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lingkaran</a:t>
            </a:r>
            <a:r>
              <a:rPr sz="2100" spc="1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lalu</a:t>
            </a:r>
            <a:r>
              <a:rPr sz="2100" spc="137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dipercepat</a:t>
            </a:r>
            <a:r>
              <a:rPr sz="2100" spc="13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oleh</a:t>
            </a:r>
          </a:p>
          <a:p>
            <a:pPr marL="171458" marR="0">
              <a:lnSpc>
                <a:spcPts val="1982"/>
              </a:lnSpc>
              <a:spcBef>
                <a:spcPts val="285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medan</a:t>
            </a:r>
            <a:r>
              <a:rPr sz="2100" spc="34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lisrik</a:t>
            </a:r>
            <a:r>
              <a:rPr sz="2100" spc="37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sz="2100" spc="3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masuk</a:t>
            </a:r>
            <a:r>
              <a:rPr sz="2100" spc="3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lagi</a:t>
            </a:r>
            <a:r>
              <a:rPr sz="2100" spc="3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ke</a:t>
            </a:r>
            <a:r>
              <a:rPr sz="2100" spc="2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100" spc="3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medan</a:t>
            </a:r>
          </a:p>
          <a:p>
            <a:pPr marL="171458" marR="0">
              <a:lnSpc>
                <a:spcPts val="1982"/>
              </a:lnSpc>
              <a:spcBef>
                <a:spcPts val="235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magnet B</a:t>
            </a:r>
            <a:r>
              <a:rPr sz="2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bergerak</a:t>
            </a:r>
            <a:r>
              <a:rPr sz="2100" spc="-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milingkar dengan</a:t>
            </a:r>
            <a:r>
              <a:rPr sz="210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jari-</a:t>
            </a:r>
          </a:p>
          <a:p>
            <a:pPr marL="171458" marR="0">
              <a:lnSpc>
                <a:spcPts val="1982"/>
              </a:lnSpc>
              <a:spcBef>
                <a:spcPts val="285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jari lebih besar (karena kecepan lebih besar).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94632" y="3335359"/>
            <a:ext cx="355699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808080"/>
                </a:solidFill>
                <a:latin typeface="PHRPQK+TimesNewRomanPS-BoldMT"/>
                <a:cs typeface="PHRPQK+TimesNewRomanPS-BoldMT"/>
              </a:rPr>
              <a:t>B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08832" y="3501132"/>
            <a:ext cx="351788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p</a:t>
            </a:r>
            <a:r>
              <a:rPr sz="12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+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34440" y="221181"/>
            <a:ext cx="1712565" cy="502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54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GKMMRI+TimesNewRomanPSMT"/>
                <a:cs typeface="GKMMRI+TimesNewRomanPSMT"/>
              </a:rPr>
              <a:t>Siklotron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14802" y="647422"/>
            <a:ext cx="1469135" cy="398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E5366"/>
                </a:solidFill>
                <a:latin typeface="WSVKPP+PatrickHand-Regular,Bold"/>
                <a:cs typeface="WSVKPP+PatrickHand-Regular,Bold"/>
              </a:rPr>
              <a:t>Contoh</a:t>
            </a:r>
            <a:r>
              <a:rPr sz="2400" spc="-48" dirty="0">
                <a:solidFill>
                  <a:srgbClr val="0E5366"/>
                </a:solidFill>
                <a:latin typeface="WSVKPP+PatrickHand-Regular,Bold"/>
                <a:cs typeface="WSVKPP+PatrickHand-Regular,Bold"/>
              </a:rPr>
              <a:t> </a:t>
            </a:r>
            <a:r>
              <a:rPr sz="2400" dirty="0">
                <a:solidFill>
                  <a:srgbClr val="0E5366"/>
                </a:solidFill>
                <a:latin typeface="WSVKPP+PatrickHand-Regular,Bold"/>
                <a:cs typeface="WSVKPP+PatrickHand-Regular,Bold"/>
              </a:rPr>
              <a:t>Soal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9822" y="1667333"/>
            <a:ext cx="6793594" cy="161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SFQOEL+ArialMT"/>
                <a:cs typeface="SFQOEL+ArialMT"/>
              </a:rPr>
              <a:t>Kumparanꢀberbentukꢀlingkaranꢀdenganꢀjari-jariꢀ10ꢀcmꢀ</a:t>
            </a:r>
          </a:p>
          <a:p>
            <a:pPr marL="0" marR="0">
              <a:lnSpc>
                <a:spcPts val="2346"/>
              </a:lnSpc>
              <a:spcBef>
                <a:spcPts val="223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SFQOEL+ArialMT"/>
                <a:cs typeface="SFQOEL+ArialMT"/>
              </a:rPr>
              <a:t>beradaꢀdalamꢀmedanꢀmagnetꢀ20ꢀmT,ꢀkumparanꢀterdiriꢀ</a:t>
            </a:r>
          </a:p>
          <a:p>
            <a:pPr marL="0" marR="0">
              <a:lnSpc>
                <a:spcPts val="2346"/>
              </a:lnSpc>
              <a:spcBef>
                <a:spcPts val="173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SFQOEL+ArialMT"/>
                <a:cs typeface="SFQOEL+ArialMT"/>
              </a:rPr>
              <a:t>dariꢀ15ꢀlilitan.ꢀJikaꢀkumparanꢀdialiriꢀarusꢀlistrikꢀ5ꢀA,ꢀ</a:t>
            </a:r>
          </a:p>
          <a:p>
            <a:pPr marL="0" marR="0">
              <a:lnSpc>
                <a:spcPts val="2346"/>
              </a:lnSpc>
              <a:spcBef>
                <a:spcPts val="173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SFQOEL+ArialMT"/>
                <a:cs typeface="SFQOEL+ArialMT"/>
              </a:rPr>
              <a:t>tentukanꢀmomenꢀgayaꢀmagnetꢀmaksimumꢀyangꢀbekerjaꢀ</a:t>
            </a:r>
          </a:p>
          <a:p>
            <a:pPr marL="0" marR="0">
              <a:lnSpc>
                <a:spcPts val="2346"/>
              </a:lnSpc>
              <a:spcBef>
                <a:spcPts val="173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SFQOEL+ArialMT"/>
                <a:cs typeface="SFQOEL+ArialMT"/>
              </a:rPr>
              <a:t>padaꢀkumparanꢀ!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4" y="315621"/>
            <a:ext cx="1586448" cy="37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TENWB+Oswald-Regular"/>
                <a:cs typeface="UTENWB+Oswald-Regular"/>
              </a:rPr>
              <a:t>Gaya Lorentz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125" y="1032761"/>
            <a:ext cx="3816324" cy="670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434856"/>
                </a:solidFill>
                <a:latin typeface="DQSSSC+PlayfairDisplay-Bold"/>
                <a:cs typeface="DQSSSC+PlayfairDisplay-Bold"/>
              </a:rPr>
              <a:t>Gaya Lorentz adalah gaya yang timbul akibat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sz="1400" b="1" dirty="0">
                <a:solidFill>
                  <a:srgbClr val="434856"/>
                </a:solidFill>
                <a:latin typeface="DQSSSC+PlayfairDisplay-Bold"/>
                <a:cs typeface="DQSSSC+PlayfairDisplay-Bold"/>
              </a:rPr>
              <a:t>adanya arus listrik dalam suatu medan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sz="1400" b="1" dirty="0">
                <a:solidFill>
                  <a:srgbClr val="434856"/>
                </a:solidFill>
                <a:latin typeface="DQSSSC+PlayfairDisplay-Bold"/>
                <a:cs typeface="DQSSSC+PlayfairDisplay-Bold"/>
              </a:rPr>
              <a:t>magnet.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17812" y="2528681"/>
            <a:ext cx="3074017" cy="45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162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ArahꢀgayaꢀLorentzꢀbisaꢀdiketahuiꢀ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menggunakanꢀkaidahꢀtanganꢀkanan.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90762" y="3168761"/>
            <a:ext cx="3576254" cy="663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1424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Ibuꢀjariꢀ=ꢀarahꢀarusꢀlistrikꢀ(I)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Keempatꢀjariꢀlainꢀ=ꢀarahꢀmedanꢀmagnetꢀ(B)</a:t>
            </a:r>
          </a:p>
          <a:p>
            <a:pPr marL="287994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Telapakꢀtanganꢀ=ꢀarahꢀgayaꢀLorentzꢀ(F)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8131" y="3621180"/>
            <a:ext cx="3364780" cy="87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53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434856"/>
                </a:solidFill>
                <a:latin typeface="SFQOEL+ArialMT"/>
                <a:cs typeface="SFQOEL+ArialMT"/>
              </a:rPr>
              <a:t>Tandaꢀpanahꢀmerahꢀmenunjukkanꢀarahꢀ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434856"/>
                </a:solidFill>
                <a:latin typeface="SFQOEL+ArialMT"/>
                <a:cs typeface="SFQOEL+ArialMT"/>
              </a:rPr>
              <a:t>medanꢀmagnet,ꢀsedangkanꢀgarisꢀkuningꢀ</a:t>
            </a:r>
          </a:p>
          <a:p>
            <a:pPr marL="206375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434856"/>
                </a:solidFill>
                <a:latin typeface="SFQOEL+ArialMT"/>
                <a:cs typeface="SFQOEL+ArialMT"/>
              </a:rPr>
              <a:t>menunjukkanꢀarahꢀarusꢀlistrikꢀyangꢀ</a:t>
            </a:r>
          </a:p>
          <a:p>
            <a:pPr marL="733425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434856"/>
                </a:solidFill>
                <a:latin typeface="SFQOEL+ArialMT"/>
                <a:cs typeface="SFQOEL+ArialMT"/>
              </a:rPr>
              <a:t>mengalirꢀpadaꢀkawat.ꢀ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29599" y="4015146"/>
            <a:ext cx="3967719" cy="37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TENWB+Oswald-Regular"/>
                <a:cs typeface="UTENWB+Oswald-Regular"/>
              </a:rPr>
              <a:t>Kaidah tangan Kanan gaya Lorentz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5" y="315621"/>
            <a:ext cx="2174389" cy="37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Arah Gaya Lorentz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125" y="1034906"/>
            <a:ext cx="6883796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434856"/>
                </a:solidFill>
                <a:latin typeface="SFQOEL+ArialMT"/>
                <a:cs typeface="SFQOEL+ArialMT"/>
              </a:rPr>
              <a:t>KitaꢀgunakanꢀkaidahꢀtanganꢀkananꢀuntukꢀmengetahuiꢀarahꢀGayaꢀLorentzꢀyangꢀtimbul.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5" y="315621"/>
            <a:ext cx="2410734" cy="37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2"/>
              </a:lnSpc>
              <a:spcBef>
                <a:spcPts val="0"/>
              </a:spcBef>
              <a:spcAft>
                <a:spcPts val="0"/>
              </a:spcAft>
            </a:pPr>
            <a:r>
              <a:rPr sz="2400" spc="1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Rumus</a:t>
            </a:r>
            <a:r>
              <a:rPr sz="24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 Gaya Lorentz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5" y="277739"/>
            <a:ext cx="1888159" cy="412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4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Contoh soal 1: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2475" y="3141090"/>
            <a:ext cx="4012273" cy="1058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BFAGRL+PlayfairDisplay-Regular"/>
                <a:cs typeface="BFAGRL+PlayfairDisplay-Regular"/>
              </a:rPr>
              <a:t>Sebuah kawat tembaga sepanjang 4 cm dialiri arus</a:t>
            </a:r>
          </a:p>
          <a:p>
            <a:pPr marL="0" marR="0">
              <a:lnSpc>
                <a:spcPts val="1479"/>
              </a:lnSpc>
              <a:spcBef>
                <a:spcPts val="108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BFAGRL+PlayfairDisplay-Regular"/>
                <a:cs typeface="BFAGRL+PlayfairDisplay-Regular"/>
              </a:rPr>
              <a:t>listrik sebesar 5A. Kawat tersebut membentuk sudut</a:t>
            </a:r>
          </a:p>
          <a:p>
            <a:pPr marL="0" marR="0">
              <a:lnSpc>
                <a:spcPts val="1479"/>
              </a:lnSpc>
              <a:spcBef>
                <a:spcPts val="14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SFQOEL+ArialMT"/>
                <a:cs typeface="SFQOEL+ArialMT"/>
              </a:rPr>
              <a:t>30</a:t>
            </a:r>
            <a:r>
              <a:rPr sz="1300" baseline="29999" dirty="0">
                <a:solidFill>
                  <a:srgbClr val="000000"/>
                </a:solidFill>
                <a:latin typeface="SFQOEL+ArialMT"/>
                <a:cs typeface="SFQOEL+ArialMT"/>
              </a:rPr>
              <a:t>0ꢀꢀ</a:t>
            </a:r>
            <a:r>
              <a:rPr sz="1300" dirty="0">
                <a:solidFill>
                  <a:srgbClr val="000000"/>
                </a:solidFill>
                <a:latin typeface="BFAGRL+PlayfairDisplay-Regular"/>
                <a:cs typeface="BFAGRL+PlayfairDisplay-Regular"/>
              </a:rPr>
              <a:t>dengan arah medan magnet. Jika besar medan</a:t>
            </a:r>
          </a:p>
          <a:p>
            <a:pPr marL="0" marR="0">
              <a:lnSpc>
                <a:spcPts val="1479"/>
              </a:lnSpc>
              <a:spcBef>
                <a:spcPts val="16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BFAGRL+PlayfairDisplay-Regular"/>
                <a:cs typeface="BFAGRL+PlayfairDisplay-Regular"/>
              </a:rPr>
              <a:t>magnet adalah 0,2 T, berapakah besar gaya Lorentz</a:t>
            </a:r>
          </a:p>
          <a:p>
            <a:pPr marL="0" marR="0">
              <a:lnSpc>
                <a:spcPts val="1479"/>
              </a:lnSpc>
              <a:spcBef>
                <a:spcPts val="108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BFAGRL+PlayfairDisplay-Regular"/>
                <a:cs typeface="BFAGRL+PlayfairDisplay-Regular"/>
              </a:rPr>
              <a:t>yang timbul?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82699" y="4114735"/>
            <a:ext cx="2813942" cy="453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45464B"/>
                </a:solidFill>
                <a:latin typeface="GIBBUO+Roboto-Regular"/>
                <a:cs typeface="GIBBUO+Roboto-Regular"/>
              </a:rPr>
              <a:t>Jadi,ꢀgayaꢀLorentzꢀyangꢀdiꢀalamiꢀ</a:t>
            </a:r>
          </a:p>
          <a:p>
            <a:pPr marL="0" marR="0">
              <a:lnSpc>
                <a:spcPts val="1530"/>
              </a:lnSpc>
              <a:spcBef>
                <a:spcPts val="259"/>
              </a:spcBef>
              <a:spcAft>
                <a:spcPts val="0"/>
              </a:spcAft>
            </a:pPr>
            <a:r>
              <a:rPr sz="1450" dirty="0">
                <a:solidFill>
                  <a:srgbClr val="45464B"/>
                </a:solidFill>
                <a:latin typeface="GIBBUO+Roboto-Regular"/>
                <a:cs typeface="GIBBUO+Roboto-Regular"/>
              </a:rPr>
              <a:t>elektronꢀadalahꢀ0,02Newton.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125" y="266083"/>
            <a:ext cx="8007119" cy="424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48"/>
              </a:lnSpc>
              <a:spcBef>
                <a:spcPts val="0"/>
              </a:spcBef>
              <a:spcAft>
                <a:spcPts val="0"/>
              </a:spcAft>
            </a:pPr>
            <a:r>
              <a:rPr sz="2700" spc="-948" dirty="0">
                <a:solidFill>
                  <a:srgbClr val="000000"/>
                </a:solidFill>
                <a:latin typeface="UTENWB+Oswald-Regular"/>
                <a:cs typeface="UTENWB+Oswald-Regular"/>
              </a:rPr>
              <a:t>C</a:t>
            </a:r>
            <a:r>
              <a:rPr sz="2400" baseline="44240" dirty="0">
                <a:solidFill>
                  <a:srgbClr val="45464B"/>
                </a:solidFill>
                <a:latin typeface="GIBBUO+Roboto-Regular"/>
                <a:cs typeface="GIBBUO+Roboto-Regular"/>
              </a:rPr>
              <a:t>Kawatꢀlurusꢀberarusꢀlistrikꢀ4ꢀAꢀberadaꢀdalamꢀmedanꢀmagnetꢀsebesarꢀ1ꢀTꢀyangꢀarahnyaꢀ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225" y="546499"/>
            <a:ext cx="8166596" cy="533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45464B"/>
                </a:solidFill>
                <a:latin typeface="GIBBUO+Roboto-Regular"/>
                <a:cs typeface="GIBBUO+Roboto-Regular"/>
              </a:rPr>
              <a:t>tegakꢀlurusꢀterhadapꢀarus.ꢀJikaꢀgayaꢀLorentzꢀyangꢀbekerjaꢀpadaꢀkawatꢀsebesarꢀ4ꢀNꢀmakaꢀ</a:t>
            </a:r>
          </a:p>
          <a:p>
            <a:pPr marL="0" marR="0">
              <a:lnSpc>
                <a:spcPts val="1689"/>
              </a:lnSpc>
              <a:spcBef>
                <a:spcPts val="518"/>
              </a:spcBef>
              <a:spcAft>
                <a:spcPts val="0"/>
              </a:spcAft>
            </a:pPr>
            <a:r>
              <a:rPr sz="1600" dirty="0">
                <a:solidFill>
                  <a:srgbClr val="45464B"/>
                </a:solidFill>
                <a:latin typeface="GIBBUO+Roboto-Regular"/>
                <a:cs typeface="GIBBUO+Roboto-Regular"/>
              </a:rPr>
              <a:t>panjangꢀkawatꢀadalah…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9325" y="1761356"/>
            <a:ext cx="120018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Pembahasan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9325" y="2188076"/>
            <a:ext cx="45860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Dik: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36925" y="2188076"/>
            <a:ext cx="198075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Dit:ꢀLꢀ(panjangꢀkawat)?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9325" y="2401436"/>
            <a:ext cx="740320" cy="663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Iꢀ=ꢀ4ꢀA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Bꢀ=ꢀ1ꢀT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Fꢀ=ꢀ4ꢀN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9325" y="3041516"/>
            <a:ext cx="254419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Sudutꢀꢀ90ꢀ(karenaꢀtegakꢀlurus)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9325" y="3468236"/>
            <a:ext cx="913519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Jawaban: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14349" y="3639430"/>
            <a:ext cx="2692561" cy="663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Jadi,ꢀpanjangꢀkawatꢀjikaꢀgayaꢀ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Lorentzꢀyangꢀbekerjaꢀsebesarꢀ2ꢀ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Newtonꢀadalahꢀ1ꢀmeter.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9325" y="3681596"/>
            <a:ext cx="1422176" cy="87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Fꢀ=ꢀB.I.L.sin90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Lꢀ=ꢀF/(B.I.sin90)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Lꢀ=ꢀ4/(1.4.1)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FQOEL+ArialMT"/>
                <a:cs typeface="SFQOEL+ArialMT"/>
              </a:rPr>
              <a:t>Lꢀ=ꢀ1ꢀm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99717" y="315621"/>
            <a:ext cx="4307329" cy="37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Gaya Lorentz Pada </a:t>
            </a:r>
            <a:r>
              <a:rPr sz="2400" spc="1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Dua</a:t>
            </a:r>
            <a:r>
              <a:rPr sz="24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 </a:t>
            </a:r>
            <a:r>
              <a:rPr sz="2400" spc="1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Kawat</a:t>
            </a:r>
            <a:r>
              <a:rPr sz="24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 Sejajar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125" y="1165570"/>
            <a:ext cx="3121094" cy="1911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OVFCN+Comfortaa-Regular"/>
                <a:cs typeface="OOVFCN+Comfortaa-Regular"/>
              </a:rPr>
              <a:t>Dua buah kawat lurus</a:t>
            </a:r>
          </a:p>
          <a:p>
            <a:pPr marL="0" marR="0">
              <a:lnSpc>
                <a:spcPts val="1728"/>
              </a:lnSpc>
              <a:spcBef>
                <a:spcPts val="181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OVFCN+Comfortaa-Regular"/>
                <a:cs typeface="OOVFCN+Comfortaa-Regular"/>
              </a:rPr>
              <a:t>berarus listrik yang</a:t>
            </a:r>
          </a:p>
          <a:p>
            <a:pPr marL="0" marR="0">
              <a:lnSpc>
                <a:spcPts val="1728"/>
              </a:lnSpc>
              <a:spcBef>
                <a:spcPts val="131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OVFCN+Comfortaa-Regular"/>
                <a:cs typeface="OOVFCN+Comfortaa-Regular"/>
              </a:rPr>
              <a:t>diletakkan sejajar</a:t>
            </a:r>
          </a:p>
          <a:p>
            <a:pPr marL="0" marR="0">
              <a:lnSpc>
                <a:spcPts val="1728"/>
              </a:lnSpc>
              <a:spcBef>
                <a:spcPts val="181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OVFCN+Comfortaa-Regular"/>
                <a:cs typeface="OOVFCN+Comfortaa-Regular"/>
              </a:rPr>
              <a:t>berdekatan akan mengalami</a:t>
            </a:r>
          </a:p>
          <a:p>
            <a:pPr marL="0" marR="0">
              <a:lnSpc>
                <a:spcPts val="1728"/>
              </a:lnSpc>
              <a:spcBef>
                <a:spcPts val="181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OVFCN+Comfortaa-Regular"/>
                <a:cs typeface="OOVFCN+Comfortaa-Regular"/>
              </a:rPr>
              <a:t>gaya Lorentz berupa:</a:t>
            </a:r>
          </a:p>
          <a:p>
            <a:pPr marL="130175" marR="0">
              <a:lnSpc>
                <a:spcPts val="1731"/>
              </a:lnSpc>
              <a:spcBef>
                <a:spcPts val="94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SFQOEL+ArialMT"/>
                <a:cs typeface="SFQOEL+ArialMT"/>
              </a:rPr>
              <a:t>●</a:t>
            </a:r>
            <a:r>
              <a:rPr sz="1550" spc="12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000000"/>
                </a:solidFill>
                <a:latin typeface="OOVFCN+Comfortaa-Regular"/>
                <a:cs typeface="OOVFCN+Comfortaa-Regular"/>
              </a:rPr>
              <a:t>Gaya tarik menarik jika</a:t>
            </a:r>
          </a:p>
          <a:p>
            <a:pPr marL="457200" marR="0">
              <a:lnSpc>
                <a:spcPts val="1728"/>
              </a:lnSpc>
              <a:spcBef>
                <a:spcPts val="181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OVFCN+Comfortaa-Regular"/>
                <a:cs typeface="OOVFCN+Comfortaa-Regular"/>
              </a:rPr>
              <a:t>arus listrik pada kawat</a:t>
            </a:r>
          </a:p>
          <a:p>
            <a:pPr marL="457200" marR="0">
              <a:lnSpc>
                <a:spcPts val="1728"/>
              </a:lnSpc>
              <a:spcBef>
                <a:spcPts val="131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OVFCN+Comfortaa-Regular"/>
                <a:cs typeface="OOVFCN+Comfortaa-Regular"/>
              </a:rPr>
              <a:t>tersebut searah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300" y="3050552"/>
            <a:ext cx="2925876" cy="971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SFQOEL+ArialMT"/>
                <a:cs typeface="SFQOEL+ArialMT"/>
              </a:rPr>
              <a:t>●</a:t>
            </a:r>
            <a:r>
              <a:rPr sz="1550" spc="12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000000"/>
                </a:solidFill>
                <a:latin typeface="OOVFCN+Comfortaa-Regular"/>
                <a:cs typeface="OOVFCN+Comfortaa-Regular"/>
              </a:rPr>
              <a:t>Gaya tolak menolak jika</a:t>
            </a:r>
          </a:p>
          <a:p>
            <a:pPr marL="327025" marR="0">
              <a:lnSpc>
                <a:spcPts val="1728"/>
              </a:lnSpc>
              <a:spcBef>
                <a:spcPts val="181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OVFCN+Comfortaa-Regular"/>
                <a:cs typeface="OOVFCN+Comfortaa-Regular"/>
              </a:rPr>
              <a:t>arus listrik pada kawat</a:t>
            </a:r>
          </a:p>
          <a:p>
            <a:pPr marL="327025" marR="0">
              <a:lnSpc>
                <a:spcPts val="1728"/>
              </a:lnSpc>
              <a:spcBef>
                <a:spcPts val="181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OVFCN+Comfortaa-Regular"/>
                <a:cs typeface="OOVFCN+Comfortaa-Regular"/>
              </a:rPr>
              <a:t>tersebut berlawanan</a:t>
            </a:r>
          </a:p>
          <a:p>
            <a:pPr marL="327025" marR="0">
              <a:lnSpc>
                <a:spcPts val="1728"/>
              </a:lnSpc>
              <a:spcBef>
                <a:spcPts val="131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OOVFCN+Comfortaa-Regular"/>
                <a:cs typeface="OOVFCN+Comfortaa-Regular"/>
              </a:rPr>
              <a:t>arah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21675" y="3292545"/>
            <a:ext cx="1605534" cy="255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SFQOEL+ArialMT"/>
                <a:cs typeface="SFQOEL+ArialMT"/>
              </a:rPr>
              <a:t>●</a:t>
            </a:r>
            <a:r>
              <a:rPr sz="1500" spc="12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OOVFCN+Comfortaa-Regular"/>
                <a:cs typeface="OOVFCN+Comfortaa-Regular"/>
              </a:rPr>
              <a:t>F = gaya (N)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21675" y="3521145"/>
            <a:ext cx="2894076" cy="94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SFQOEL+ArialMT"/>
                <a:cs typeface="SFQOEL+ArialMT"/>
              </a:rPr>
              <a:t>●</a:t>
            </a:r>
            <a:r>
              <a:rPr sz="1500" spc="12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02124"/>
                </a:solidFill>
                <a:latin typeface="OOVFCN+Comfortaa-Regular"/>
                <a:cs typeface="OOVFCN+Comfortaa-Regular"/>
              </a:rPr>
              <a:t>μ = permeabilitas vakum</a:t>
            </a:r>
          </a:p>
          <a:p>
            <a:pPr marL="0" marR="0">
              <a:lnSpc>
                <a:spcPts val="1675"/>
              </a:lnSpc>
              <a:spcBef>
                <a:spcPts val="41"/>
              </a:spcBef>
              <a:spcAft>
                <a:spcPts val="0"/>
              </a:spcAft>
            </a:pPr>
            <a:r>
              <a:rPr sz="1500" dirty="0">
                <a:solidFill>
                  <a:srgbClr val="202124"/>
                </a:solidFill>
                <a:latin typeface="SFQOEL+ArialMT"/>
                <a:cs typeface="SFQOEL+ArialMT"/>
              </a:rPr>
              <a:t>●</a:t>
            </a:r>
            <a:r>
              <a:rPr sz="1500" spc="1268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02124"/>
                </a:solidFill>
                <a:latin typeface="OOVFCN+Comfortaa-Regular"/>
                <a:cs typeface="OOVFCN+Comfortaa-Regular"/>
              </a:rPr>
              <a:t>I</a:t>
            </a:r>
            <a:r>
              <a:rPr sz="1500" spc="440" dirty="0">
                <a:solidFill>
                  <a:srgbClr val="202124"/>
                </a:solidFill>
                <a:latin typeface="OOVFCN+Comfortaa-Regular"/>
                <a:cs typeface="OOVFCN+Comfortaa-Regular"/>
              </a:rPr>
              <a:t> </a:t>
            </a:r>
            <a:r>
              <a:rPr sz="1500" dirty="0">
                <a:solidFill>
                  <a:srgbClr val="202124"/>
                </a:solidFill>
                <a:latin typeface="OOVFCN+Comfortaa-Regular"/>
                <a:cs typeface="OOVFCN+Comfortaa-Regular"/>
              </a:rPr>
              <a:t>= kuat arus (A)</a:t>
            </a:r>
          </a:p>
          <a:p>
            <a:pPr marL="0" marR="0">
              <a:lnSpc>
                <a:spcPts val="1675"/>
              </a:lnSpc>
              <a:spcBef>
                <a:spcPts val="91"/>
              </a:spcBef>
              <a:spcAft>
                <a:spcPts val="0"/>
              </a:spcAft>
            </a:pPr>
            <a:r>
              <a:rPr sz="1500" dirty="0">
                <a:solidFill>
                  <a:srgbClr val="202124"/>
                </a:solidFill>
                <a:latin typeface="SFQOEL+ArialMT"/>
                <a:cs typeface="SFQOEL+ArialMT"/>
              </a:rPr>
              <a:t>●</a:t>
            </a:r>
            <a:r>
              <a:rPr sz="1500" spc="1268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02124"/>
                </a:solidFill>
                <a:latin typeface="OOVFCN+Comfortaa-Regular"/>
                <a:cs typeface="OOVFCN+Comfortaa-Regular"/>
              </a:rPr>
              <a:t>l</a:t>
            </a:r>
            <a:r>
              <a:rPr sz="1500" spc="440" dirty="0">
                <a:solidFill>
                  <a:srgbClr val="202124"/>
                </a:solidFill>
                <a:latin typeface="OOVFCN+Comfortaa-Regular"/>
                <a:cs typeface="OOVFCN+Comfortaa-Regular"/>
              </a:rPr>
              <a:t> </a:t>
            </a:r>
            <a:r>
              <a:rPr sz="1500" dirty="0">
                <a:solidFill>
                  <a:srgbClr val="202124"/>
                </a:solidFill>
                <a:latin typeface="OOVFCN+Comfortaa-Regular"/>
                <a:cs typeface="OOVFCN+Comfortaa-Regular"/>
              </a:rPr>
              <a:t>= panjang kawat</a:t>
            </a:r>
          </a:p>
          <a:p>
            <a:pPr marL="323850" marR="0">
              <a:lnSpc>
                <a:spcPts val="1672"/>
              </a:lnSpc>
              <a:spcBef>
                <a:spcPts val="127"/>
              </a:spcBef>
              <a:spcAft>
                <a:spcPts val="0"/>
              </a:spcAft>
            </a:pPr>
            <a:r>
              <a:rPr sz="1500" dirty="0">
                <a:solidFill>
                  <a:srgbClr val="202124"/>
                </a:solidFill>
                <a:latin typeface="OOVFCN+Comfortaa-Regular"/>
                <a:cs typeface="OOVFCN+Comfortaa-Regular"/>
              </a:rPr>
              <a:t>penghantar (m)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21675" y="4435545"/>
            <a:ext cx="2636711" cy="255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202124"/>
                </a:solidFill>
                <a:latin typeface="SFQOEL+ArialMT"/>
                <a:cs typeface="SFQOEL+ArialMT"/>
              </a:rPr>
              <a:t>●</a:t>
            </a:r>
            <a:r>
              <a:rPr sz="1500" spc="1268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02124"/>
                </a:solidFill>
                <a:latin typeface="OOVFCN+Comfortaa-Regular"/>
                <a:cs typeface="OOVFCN+Comfortaa-Regular"/>
              </a:rPr>
              <a:t>a = jarak kedua kawat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99717" y="315621"/>
            <a:ext cx="4307329" cy="37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Gaya Lorentz Pada </a:t>
            </a:r>
            <a:r>
              <a:rPr sz="2400" spc="1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Dua</a:t>
            </a:r>
            <a:r>
              <a:rPr sz="24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 </a:t>
            </a:r>
            <a:r>
              <a:rPr sz="2400" spc="1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Kawat</a:t>
            </a:r>
            <a:r>
              <a:rPr sz="24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 Sejajar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125" y="987739"/>
            <a:ext cx="1888159" cy="412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48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highlight>
                  <a:srgbClr val="F8E71C"/>
                </a:highlight>
                <a:latin typeface="UTENWB+Oswald-Regular"/>
                <a:cs typeface="UTENWB+Oswald-Regular"/>
              </a:rPr>
              <a:t>Contoh soal 1: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58149" y="1106037"/>
            <a:ext cx="5988748" cy="1564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2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303030"/>
                </a:solidFill>
                <a:latin typeface="OOVFCN+Comfortaa-Regular"/>
                <a:cs typeface="OOVFCN+Comfortaa-Regular"/>
              </a:rPr>
              <a:t>Dua kawat lurus sejajar berjarak 20 cm satu sama lain</a:t>
            </a:r>
          </a:p>
          <a:p>
            <a:pPr marL="0" marR="0">
              <a:lnSpc>
                <a:spcPts val="1672"/>
              </a:lnSpc>
              <a:spcBef>
                <a:spcPts val="347"/>
              </a:spcBef>
              <a:spcAft>
                <a:spcPts val="0"/>
              </a:spcAft>
            </a:pPr>
            <a:r>
              <a:rPr sz="1500" dirty="0">
                <a:solidFill>
                  <a:srgbClr val="303030"/>
                </a:solidFill>
                <a:latin typeface="OOVFCN+Comfortaa-Regular"/>
                <a:cs typeface="OOVFCN+Comfortaa-Regular"/>
              </a:rPr>
              <a:t>seperti telihat pada gambar di samping.</a:t>
            </a:r>
            <a:r>
              <a:rPr sz="1500" spc="10" dirty="0">
                <a:solidFill>
                  <a:srgbClr val="303030"/>
                </a:solidFill>
                <a:latin typeface="OOVFCN+Comfortaa-Regular"/>
                <a:cs typeface="OOVFCN+Comfortaa-Regular"/>
              </a:rPr>
              <a:t> </a:t>
            </a:r>
            <a:r>
              <a:rPr sz="1500" dirty="0">
                <a:solidFill>
                  <a:srgbClr val="303030"/>
                </a:solidFill>
                <a:latin typeface="OOVFCN+Comfortaa-Regular"/>
                <a:cs typeface="OOVFCN+Comfortaa-Regular"/>
              </a:rPr>
              <a:t>Apabila kawat</a:t>
            </a:r>
          </a:p>
          <a:p>
            <a:pPr marL="0" marR="0">
              <a:lnSpc>
                <a:spcPts val="1672"/>
              </a:lnSpc>
              <a:spcBef>
                <a:spcPts val="397"/>
              </a:spcBef>
              <a:spcAft>
                <a:spcPts val="0"/>
              </a:spcAft>
            </a:pPr>
            <a:r>
              <a:rPr sz="1500" dirty="0">
                <a:solidFill>
                  <a:srgbClr val="303030"/>
                </a:solidFill>
                <a:latin typeface="OOVFCN+Comfortaa-Regular"/>
                <a:cs typeface="OOVFCN+Comfortaa-Regular"/>
              </a:rPr>
              <a:t>pertama menghantarkan arus sebesar i1 = 0,5 A dan kedua</a:t>
            </a:r>
          </a:p>
          <a:p>
            <a:pPr marL="0" marR="0">
              <a:lnSpc>
                <a:spcPts val="1672"/>
              </a:lnSpc>
              <a:spcBef>
                <a:spcPts val="397"/>
              </a:spcBef>
              <a:spcAft>
                <a:spcPts val="0"/>
              </a:spcAft>
            </a:pPr>
            <a:r>
              <a:rPr sz="1500" dirty="0">
                <a:solidFill>
                  <a:srgbClr val="303030"/>
                </a:solidFill>
                <a:latin typeface="OOVFCN+Comfortaa-Regular"/>
                <a:cs typeface="OOVFCN+Comfortaa-Regular"/>
              </a:rPr>
              <a:t>kawat mengalami gaya tarik menarik per satuan panjang</a:t>
            </a:r>
          </a:p>
          <a:p>
            <a:pPr marL="0" marR="0">
              <a:lnSpc>
                <a:spcPts val="1672"/>
              </a:lnSpc>
              <a:spcBef>
                <a:spcPts val="397"/>
              </a:spcBef>
              <a:spcAft>
                <a:spcPts val="0"/>
              </a:spcAft>
            </a:pPr>
            <a:r>
              <a:rPr sz="1500" dirty="0">
                <a:solidFill>
                  <a:srgbClr val="303030"/>
                </a:solidFill>
                <a:latin typeface="OOVFCN+Comfortaa-Regular"/>
                <a:cs typeface="OOVFCN+Comfortaa-Regular"/>
              </a:rPr>
              <a:t>sebesar 2×10–6 N/m (µ0 = 4π×10–7 Wb/Am) maka besar dan</a:t>
            </a:r>
          </a:p>
          <a:p>
            <a:pPr marL="0" marR="0">
              <a:lnSpc>
                <a:spcPts val="1672"/>
              </a:lnSpc>
              <a:spcBef>
                <a:spcPts val="347"/>
              </a:spcBef>
              <a:spcAft>
                <a:spcPts val="0"/>
              </a:spcAft>
            </a:pPr>
            <a:r>
              <a:rPr sz="1500" dirty="0">
                <a:solidFill>
                  <a:srgbClr val="303030"/>
                </a:solidFill>
                <a:latin typeface="OOVFCN+Comfortaa-Regular"/>
                <a:cs typeface="OOVFCN+Comfortaa-Regular"/>
              </a:rPr>
              <a:t>arah arus listrik i2 adalah ….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1608</Words>
  <Application>Microsoft Office PowerPoint</Application>
  <PresentationFormat>On-screen Show (16:9)</PresentationFormat>
  <Paragraphs>235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Tahoma</vt:lpstr>
      <vt:lpstr>RLHNBP+Montserrat-Bold</vt:lpstr>
      <vt:lpstr>OOVFCN+Comfortaa-Regular</vt:lpstr>
      <vt:lpstr>Calibri</vt:lpstr>
      <vt:lpstr>DQSSSC+PlayfairDisplay-Bold</vt:lpstr>
      <vt:lpstr>PHRPQK+TimesNewRomanPS-BoldMT</vt:lpstr>
      <vt:lpstr>GIBBUO+Roboto-Regular</vt:lpstr>
      <vt:lpstr>IWWFOE+Wingdings-Regular</vt:lpstr>
      <vt:lpstr>BFAGRL+PlayfairDisplay-Regular</vt:lpstr>
      <vt:lpstr>WSVKPP+PatrickHand-Regular,Bold</vt:lpstr>
      <vt:lpstr>Times New Roman</vt:lpstr>
      <vt:lpstr>HIKSOK+Oswald-Bold</vt:lpstr>
      <vt:lpstr>DIAIBJ+Arial-BoldMT</vt:lpstr>
      <vt:lpstr>Verdana</vt:lpstr>
      <vt:lpstr>SFQOEL+ArialMT</vt:lpstr>
      <vt:lpstr>PKGDFT+Comfortaa-Bold</vt:lpstr>
      <vt:lpstr>LKLTWW+Montserrat-Regular</vt:lpstr>
      <vt:lpstr>UTENWB+Oswald-Regular</vt:lpstr>
      <vt:lpstr>GKMMRI+TimesNewRomanPSMT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Delis Amala</cp:lastModifiedBy>
  <cp:revision>2</cp:revision>
  <dcterms:modified xsi:type="dcterms:W3CDTF">2022-05-27T03:00:41Z</dcterms:modified>
</cp:coreProperties>
</file>