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753600" cy="7315200"/>
  <p:notesSz cx="9753600" cy="7315200"/>
  <p:embeddedFontLst>
    <p:embeddedFont>
      <p:font typeface="WNQTTT+Gaegu-Bold"/>
      <p:regular r:id="rId22"/>
    </p:embeddedFont>
    <p:embeddedFont>
      <p:font typeface="IOFIQI+Gaegu-Bold"/>
      <p:regular r:id="rId23"/>
    </p:embeddedFont>
    <p:embeddedFont>
      <p:font typeface="BCPROA+ArialMT"/>
      <p:regular r:id="rId24"/>
    </p:embeddedFont>
    <p:embeddedFont>
      <p:font typeface="UTKSCE+Gaegu-Bold,Italic"/>
      <p:regular r:id="rId25"/>
    </p:embeddedFont>
    <p:embeddedFont>
      <p:font typeface="QTHLUG+MicrosoftSansSerif"/>
      <p:regular r:id="rId26"/>
    </p:embeddedFont>
    <p:embeddedFont>
      <p:font typeface="NKECBF+Arial-ItalicMT"/>
      <p:regular r:id="rId2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tableStyles" Target="tableStyles.xml" /><Relationship Id="rId20" Type="http://schemas.openxmlformats.org/officeDocument/2006/relationships/slide" Target="slides/slide15.xml" /><Relationship Id="rId21" Type="http://schemas.openxmlformats.org/officeDocument/2006/relationships/slide" Target="slides/slide16.xml" /><Relationship Id="rId22" Type="http://schemas.openxmlformats.org/officeDocument/2006/relationships/font" Target="fonts/font1.fntdata" /><Relationship Id="rId23" Type="http://schemas.openxmlformats.org/officeDocument/2006/relationships/font" Target="fonts/font2.fntdata" /><Relationship Id="rId24" Type="http://schemas.openxmlformats.org/officeDocument/2006/relationships/font" Target="fonts/font3.fntdata" /><Relationship Id="rId25" Type="http://schemas.openxmlformats.org/officeDocument/2006/relationships/font" Target="fonts/font4.fntdata" /><Relationship Id="rId26" Type="http://schemas.openxmlformats.org/officeDocument/2006/relationships/font" Target="fonts/font5.fntdata" /><Relationship Id="rId27" Type="http://schemas.openxmlformats.org/officeDocument/2006/relationships/font" Target="fonts/font6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6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513023" y="588684"/>
            <a:ext cx="7077056" cy="15007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0229" marR="0">
              <a:lnSpc>
                <a:spcPts val="3599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KONSEP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SOP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UNTUK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PENANGANAN</a:t>
            </a:r>
          </a:p>
          <a:p>
            <a:pPr marL="0" marR="0">
              <a:lnSpc>
                <a:spcPts val="3599"/>
              </a:lnSpc>
              <a:spcBef>
                <a:spcPts val="359"/>
              </a:spcBef>
              <a:spcAft>
                <a:spcPts val="0"/>
              </a:spcAft>
            </a:pP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PASCAPANEN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MANGGA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CV.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GEDONG</a:t>
            </a:r>
          </a:p>
          <a:p>
            <a:pPr marL="1197660" marR="0">
              <a:lnSpc>
                <a:spcPts val="3599"/>
              </a:lnSpc>
              <a:spcBef>
                <a:spcPts val="309"/>
              </a:spcBef>
              <a:spcAft>
                <a:spcPts val="0"/>
              </a:spcAft>
            </a:pP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UNTUK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TUJUAN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3600" b="1">
                <a:solidFill>
                  <a:srgbClr val="5d398e"/>
                </a:solidFill>
                <a:latin typeface="WNQTTT+Gaegu-Bold"/>
                <a:cs typeface="WNQTTT+Gaegu-Bold"/>
              </a:rPr>
              <a:t>EKSPOR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09545" y="3933654"/>
            <a:ext cx="267271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500" spc="-135" b="1">
                <a:solidFill>
                  <a:srgbClr val="5e708f"/>
                </a:solidFill>
                <a:latin typeface="WNQTTT+Gaegu-Bold"/>
                <a:cs typeface="WNQTTT+Gaegu-Bold"/>
              </a:rPr>
              <a:t>Kelompok</a:t>
            </a:r>
            <a:r>
              <a:rPr dirty="0" sz="4500" spc="-135" b="1">
                <a:solidFill>
                  <a:srgbClr val="5e708f"/>
                </a:solidFill>
                <a:latin typeface="WNQTTT+Gaegu-Bold"/>
                <a:cs typeface="WNQTTT+Gaegu-Bold"/>
              </a:rPr>
              <a:t> </a:t>
            </a:r>
            <a:r>
              <a:rPr dirty="0" sz="4500" b="1">
                <a:solidFill>
                  <a:srgbClr val="5e708f"/>
                </a:solidFill>
                <a:latin typeface="WNQTTT+Gaegu-Bold"/>
                <a:cs typeface="WNQTTT+Gaegu-Bold"/>
              </a:rPr>
              <a:t>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76673" y="4448004"/>
            <a:ext cx="6925230" cy="1638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500" spc="-135" b="1">
                <a:solidFill>
                  <a:srgbClr val="5e708f"/>
                </a:solidFill>
                <a:latin typeface="WNQTTT+Gaegu-Bold"/>
                <a:cs typeface="WNQTTT+Gaegu-Bold"/>
              </a:rPr>
              <a:t>Bondan</a:t>
            </a:r>
            <a:r>
              <a:rPr dirty="0" sz="4500" spc="-135" b="1">
                <a:solidFill>
                  <a:srgbClr val="5e708f"/>
                </a:solidFill>
                <a:latin typeface="WNQTTT+Gaegu-Bold"/>
                <a:cs typeface="WNQTTT+Gaegu-Bold"/>
              </a:rPr>
              <a:t> </a:t>
            </a:r>
            <a:r>
              <a:rPr dirty="0" sz="4500" spc="-135" b="1">
                <a:solidFill>
                  <a:srgbClr val="5e708f"/>
                </a:solidFill>
                <a:latin typeface="WNQTTT+Gaegu-Bold"/>
                <a:cs typeface="WNQTTT+Gaegu-Bold"/>
              </a:rPr>
              <a:t>Wibisono</a:t>
            </a:r>
            <a:r>
              <a:rPr dirty="0" sz="4500" spc="-122" b="1">
                <a:solidFill>
                  <a:srgbClr val="5e708f"/>
                </a:solidFill>
                <a:latin typeface="WNQTTT+Gaegu-Bold"/>
                <a:cs typeface="WNQTTT+Gaegu-Bold"/>
              </a:rPr>
              <a:t> </a:t>
            </a: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2054121006</a:t>
            </a:r>
          </a:p>
          <a:p>
            <a:pPr marL="54512" marR="0">
              <a:lnSpc>
                <a:spcPts val="4050"/>
              </a:lnSpc>
              <a:spcBef>
                <a:spcPts val="50"/>
              </a:spcBef>
              <a:spcAft>
                <a:spcPts val="0"/>
              </a:spcAft>
            </a:pP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Anis</a:t>
            </a: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 </a:t>
            </a: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Maimunah</a:t>
            </a: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 </a:t>
            </a: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2054121008</a:t>
            </a:r>
          </a:p>
          <a:p>
            <a:pPr marL="427473" marR="0">
              <a:lnSpc>
                <a:spcPts val="4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Dona</a:t>
            </a: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 </a:t>
            </a: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Renata</a:t>
            </a: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 </a:t>
            </a:r>
            <a:r>
              <a:rPr dirty="0" sz="4500" spc="-43" b="1">
                <a:solidFill>
                  <a:srgbClr val="5e708f"/>
                </a:solidFill>
                <a:latin typeface="WNQTTT+Gaegu-Bold"/>
                <a:cs typeface="WNQTTT+Gaegu-Bold"/>
              </a:rPr>
              <a:t>2054121012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1360" y="320479"/>
            <a:ext cx="1778761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3.4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Pengemasan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1360" y="897115"/>
            <a:ext cx="8535414" cy="30860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Pengemasan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merupakan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bagian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dari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kegiatan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pascapanen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sebelum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transpotrasi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atau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penyimpanan.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Pengemasan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tujuan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melindungi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kerusakan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terjadi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selama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distribusi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pemasaran.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Fungsi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ain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dari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pengemasan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aalah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mempertahankan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bentuk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kekuatan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kemasan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dalam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waktu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lama,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termasuk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dalam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kondisi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kelelmbaban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nisbi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mendekati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jenuh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atau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setelah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terguyur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air.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pemasaran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ekspor,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sebalum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dimasukkan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kedalam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karton,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manga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diberi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pelapis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net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foam.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Hel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tersebut,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mencegah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kerusakan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fisik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akibat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benturan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selama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dalam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transportasi.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Setelah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pengemasan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net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foam,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kemudian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dimasukkan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dalam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karton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dibagian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dalam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diberi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pelapis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lilin.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Ukuran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karton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digunakan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adalah</a:t>
            </a:r>
          </a:p>
          <a:p>
            <a:pPr marL="0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40x30x10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cm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isi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tiap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karton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b="1">
                <a:solidFill>
                  <a:srgbClr val="2e3c54"/>
                </a:solidFill>
                <a:latin typeface="IOFIQI+Gaegu-Bold"/>
                <a:cs typeface="IOFIQI+Gaegu-Bold"/>
              </a:rPr>
              <a:t>2</a:t>
            </a:r>
            <a:r>
              <a:rPr dirty="0" sz="2000" spc="-12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kg.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27014" y="6338703"/>
            <a:ext cx="6034278" cy="571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Gambar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diatas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merupakan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pengemasan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</a:p>
          <a:p>
            <a:pPr marL="2283186" marR="0">
              <a:lnSpc>
                <a:spcPts val="2000"/>
              </a:lnSpc>
              <a:spcBef>
                <a:spcPts val="2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tujaun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ekspor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67813" y="267207"/>
            <a:ext cx="1400809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3.5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Adaptasi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3400" y="800607"/>
            <a:ext cx="8293100" cy="2120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manga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sebulum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disimpan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perlu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adaptasi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suhu.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Adaptasi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suhu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diperlukan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mencegah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terjadinya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chilling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injury.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ada[ptasi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suhu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dapat</a:t>
            </a:r>
          </a:p>
          <a:p>
            <a:pPr marL="0" marR="0">
              <a:lnSpc>
                <a:spcPts val="2234"/>
              </a:lnSpc>
              <a:spcBef>
                <a:spcPts val="109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suhu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74" b="1">
                <a:solidFill>
                  <a:srgbClr val="2e3c54"/>
                </a:solidFill>
                <a:latin typeface="IOFIQI+Gaegu-Bold"/>
                <a:cs typeface="IOFIQI+Gaegu-Bold"/>
              </a:rPr>
              <a:t>15</a:t>
            </a:r>
            <a:r>
              <a:rPr dirty="0" sz="2000">
                <a:solidFill>
                  <a:srgbClr val="2e3c54"/>
                </a:solidFill>
                <a:latin typeface="BCPROA+ArialMT"/>
                <a:cs typeface="BCPROA+ArialMT"/>
              </a:rPr>
              <a:t>˚</a:t>
            </a:r>
            <a:r>
              <a:rPr dirty="0" sz="2000" spc="216">
                <a:solidFill>
                  <a:srgbClr val="2e3c54"/>
                </a:solidFill>
                <a:latin typeface="Times New Roman"/>
                <a:cs typeface="Times New Roman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selama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24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jam.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Hal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ini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agar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dapat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mempertahankan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kesegaran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selama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b="1">
                <a:solidFill>
                  <a:srgbClr val="2e3c54"/>
                </a:solidFill>
                <a:latin typeface="IOFIQI+Gaegu-Bold"/>
                <a:cs typeface="IOFIQI+Gaegu-Bold"/>
              </a:rPr>
              <a:t>4</a:t>
            </a:r>
            <a:r>
              <a:rPr dirty="0" sz="2000" spc="-12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minggu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(Lam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dkk,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1984).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Setelah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dikemas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kemudian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adaptasi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coll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room.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Setelah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tercapai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suhu</a:t>
            </a:r>
          </a:p>
          <a:p>
            <a:pPr marL="0" marR="0">
              <a:lnSpc>
                <a:spcPts val="2234"/>
              </a:lnSpc>
              <a:spcBef>
                <a:spcPts val="159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diinginkan,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dipindahkan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ke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ruang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berpendingin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suhu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87" b="1">
                <a:solidFill>
                  <a:srgbClr val="2e3c54"/>
                </a:solidFill>
                <a:latin typeface="IOFIQI+Gaegu-Bold"/>
                <a:cs typeface="IOFIQI+Gaegu-Bold"/>
              </a:rPr>
              <a:t>10</a:t>
            </a:r>
            <a:r>
              <a:rPr dirty="0" sz="2000">
                <a:solidFill>
                  <a:srgbClr val="2e3c54"/>
                </a:solidFill>
                <a:latin typeface="BCPROA+ArialMT"/>
                <a:cs typeface="BCPROA+ArialMT"/>
              </a:rPr>
              <a:t>˚</a:t>
            </a:r>
            <a:r>
              <a:rPr dirty="0" sz="2000" spc="216">
                <a:solidFill>
                  <a:srgbClr val="2e3c54"/>
                </a:solidFill>
                <a:latin typeface="Times New Roman"/>
                <a:cs typeface="Times New Roman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penyimpanan.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3400" y="3239007"/>
            <a:ext cx="1947163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3.6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Penyimpanan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3400" y="3543807"/>
            <a:ext cx="8296403" cy="273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Penyimpanan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mangga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dilakukan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dalam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dingin.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Penyimpanan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dingin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klimakterik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selain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mengakibatkan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tertundanya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kematangan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juga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berpengaruh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respon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jaringan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terhadap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etilen.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Hal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ini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berarti,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memerlukan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waktu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kontak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lebih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lama</a:t>
            </a:r>
            <a:r>
              <a:rPr dirty="0" sz="2000" spc="-1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dosis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etilen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tertentu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untuk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mengawali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kematangannya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rendah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(Broto,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W,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2003).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Penyimpanan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dingin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bertujuan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untuk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membatasi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pembusukan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tanpa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menyebabkan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terjadinya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kematangan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abnormal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atau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perubahan-perubahan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lainnya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yang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tidak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diinginkan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mempertahankan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mutu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sampai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ke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tangan</a:t>
            </a:r>
          </a:p>
          <a:p>
            <a:pPr marL="0" marR="0">
              <a:lnSpc>
                <a:spcPts val="2000"/>
              </a:lnSpc>
              <a:spcBef>
                <a:spcPts val="40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konsumen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dalam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jangka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waktu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yang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000" b="1">
                <a:solidFill>
                  <a:srgbClr val="000000"/>
                </a:solidFill>
                <a:latin typeface="WNQTTT+Gaegu-Bold"/>
                <a:cs typeface="WNQTTT+Gaegu-Bold"/>
              </a:rPr>
              <a:t>lama.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1360" y="320479"/>
            <a:ext cx="1840484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3.6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Penyimpanan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07555" y="2423656"/>
            <a:ext cx="508803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Gambar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Kerusakan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yang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Terjadi</a:t>
            </a:r>
            <a:r>
              <a:rPr dirty="0" sz="1800" spc="-1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Mangga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58850" y="2876144"/>
            <a:ext cx="8396120" cy="39268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7489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600" spc="24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penelitian</a:t>
            </a:r>
            <a:r>
              <a:rPr dirty="0" sz="1600" spc="26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ini,</a:t>
            </a:r>
            <a:r>
              <a:rPr dirty="0" sz="1600" spc="25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600" spc="23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disimpan</a:t>
            </a:r>
            <a:r>
              <a:rPr dirty="0" sz="1600" spc="51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600" spc="25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1600" spc="23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10</a:t>
            </a:r>
            <a:r>
              <a:rPr dirty="0" sz="1600" baseline="29999">
                <a:solidFill>
                  <a:srgbClr val="000000"/>
                </a:solidFill>
                <a:latin typeface="BCPROA+ArialMT"/>
                <a:cs typeface="BCPROA+ArialMT"/>
              </a:rPr>
              <a:t>°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C.</a:t>
            </a:r>
            <a:r>
              <a:rPr dirty="0" sz="1600" spc="23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600" spc="23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yang</a:t>
            </a:r>
            <a:r>
              <a:rPr dirty="0" sz="1600" spc="25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telah</a:t>
            </a:r>
            <a:r>
              <a:rPr dirty="0" sz="1600" spc="22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disimpan</a:t>
            </a:r>
            <a:r>
              <a:rPr dirty="0" sz="1600" spc="24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kemudian</a:t>
            </a:r>
          </a:p>
          <a:p>
            <a:pPr marL="0" marR="0">
              <a:lnSpc>
                <a:spcPts val="1600"/>
              </a:lnSpc>
              <a:spcBef>
                <a:spcPts val="106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dikeluarkan</a:t>
            </a:r>
            <a:r>
              <a:rPr dirty="0" sz="1600" spc="22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600" spc="20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diekspose</a:t>
            </a:r>
            <a:r>
              <a:rPr dirty="0" sz="1600" spc="19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600" spc="207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1600" spc="19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18</a:t>
            </a:r>
            <a:r>
              <a:rPr dirty="0" sz="1600" spc="20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-</a:t>
            </a:r>
            <a:r>
              <a:rPr dirty="0" sz="1600" spc="18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20</a:t>
            </a:r>
            <a:r>
              <a:rPr dirty="0" sz="1600" baseline="30000">
                <a:solidFill>
                  <a:srgbClr val="000000"/>
                </a:solidFill>
                <a:latin typeface="BCPROA+ArialMT"/>
                <a:cs typeface="BCPROA+ArialMT"/>
              </a:rPr>
              <a:t>°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C</a:t>
            </a:r>
            <a:r>
              <a:rPr dirty="0" sz="1600" spc="2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hingga</a:t>
            </a:r>
            <a:r>
              <a:rPr dirty="0" sz="1600" spc="22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matang.</a:t>
            </a:r>
            <a:r>
              <a:rPr dirty="0" sz="1600" spc="20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Penentuan</a:t>
            </a:r>
            <a:r>
              <a:rPr dirty="0" sz="1600" spc="21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1600" spc="2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ekspose</a:t>
            </a:r>
            <a:r>
              <a:rPr dirty="0" sz="1600" spc="19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ini</a:t>
            </a:r>
          </a:p>
          <a:p>
            <a:pPr marL="0" marR="0">
              <a:lnSpc>
                <a:spcPts val="1600"/>
              </a:lnSpc>
              <a:spcBef>
                <a:spcPts val="1229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didasarkan</a:t>
            </a:r>
            <a:r>
              <a:rPr dirty="0" sz="1600" spc="49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600" spc="49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1600" spc="47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di</a:t>
            </a:r>
            <a:r>
              <a:rPr dirty="0" sz="1600" spc="48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supermarket</a:t>
            </a:r>
            <a:r>
              <a:rPr dirty="0" sz="1600" spc="48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600" spc="48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swalayan.</a:t>
            </a:r>
            <a:r>
              <a:rPr dirty="0" sz="1600" spc="49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Hasil</a:t>
            </a:r>
            <a:r>
              <a:rPr dirty="0" sz="1600" spc="47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penelitian</a:t>
            </a:r>
            <a:r>
              <a:rPr dirty="0" sz="1600" spc="49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menunjukkan</a:t>
            </a:r>
            <a:r>
              <a:rPr dirty="0" sz="1600" spc="49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bahwa</a:t>
            </a:r>
          </a:p>
          <a:p>
            <a:pPr marL="0" marR="0">
              <a:lnSpc>
                <a:spcPts val="1600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selama</a:t>
            </a:r>
            <a:r>
              <a:rPr dirty="0" sz="1600" spc="4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penyimpanan</a:t>
            </a:r>
            <a:r>
              <a:rPr dirty="0" sz="1600" spc="8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terjadi</a:t>
            </a:r>
            <a:r>
              <a:rPr dirty="0" sz="1600" spc="4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perubahan</a:t>
            </a:r>
            <a:r>
              <a:rPr dirty="0" sz="1600" spc="6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warna,</a:t>
            </a:r>
            <a:r>
              <a:rPr dirty="0" sz="1600" spc="6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perubahan</a:t>
            </a:r>
            <a:r>
              <a:rPr dirty="0" sz="1600" spc="6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total</a:t>
            </a:r>
            <a:r>
              <a:rPr dirty="0" sz="1600" spc="4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padatan</a:t>
            </a:r>
            <a:r>
              <a:rPr dirty="0" sz="1600" spc="6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terlarut</a:t>
            </a:r>
            <a:r>
              <a:rPr dirty="0" sz="1600" spc="4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(TPT),</a:t>
            </a:r>
            <a:r>
              <a:rPr dirty="0" sz="1600" spc="37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vitamin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C</a:t>
            </a:r>
            <a:r>
              <a:rPr dirty="0" sz="1600" spc="25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600" spc="517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total</a:t>
            </a:r>
            <a:r>
              <a:rPr dirty="0" sz="1600" spc="507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asam.</a:t>
            </a:r>
            <a:r>
              <a:rPr dirty="0" sz="1600" spc="50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Vitamin</a:t>
            </a:r>
            <a:r>
              <a:rPr dirty="0" sz="1600" spc="52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C</a:t>
            </a:r>
            <a:r>
              <a:rPr dirty="0" sz="1600" spc="50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tidak</a:t>
            </a:r>
            <a:r>
              <a:rPr dirty="0" sz="1600" spc="517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mengalami</a:t>
            </a:r>
            <a:r>
              <a:rPr dirty="0" sz="1600" spc="52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banyak</a:t>
            </a:r>
            <a:r>
              <a:rPr dirty="0" sz="1600" spc="52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perubahan</a:t>
            </a:r>
            <a:r>
              <a:rPr dirty="0" sz="1600" spc="52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karena</a:t>
            </a:r>
            <a:r>
              <a:rPr dirty="0" sz="1600" spc="52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600" spc="52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adanya</a:t>
            </a:r>
          </a:p>
          <a:p>
            <a:pPr marL="0" marR="0">
              <a:lnSpc>
                <a:spcPts val="1600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perlakuan,</a:t>
            </a:r>
            <a:r>
              <a:rPr dirty="0" sz="1600" spc="31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proses</a:t>
            </a:r>
            <a:r>
              <a:rPr dirty="0" sz="1600" spc="27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fisiologis</a:t>
            </a:r>
            <a:r>
              <a:rPr dirty="0" sz="1600" spc="29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akan</a:t>
            </a:r>
            <a:r>
              <a:rPr dirty="0" sz="1600" spc="29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terhambat.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Tetapi</a:t>
            </a:r>
            <a:r>
              <a:rPr dirty="0" sz="1600" spc="27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600" spc="28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saat</a:t>
            </a:r>
            <a:r>
              <a:rPr dirty="0" sz="1600" spc="27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600" spc="27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diekspose</a:t>
            </a:r>
            <a:r>
              <a:rPr dirty="0" sz="1600" spc="27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di</a:t>
            </a:r>
            <a:r>
              <a:rPr dirty="0" sz="1600" spc="27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1600" spc="27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18</a:t>
            </a:r>
            <a:r>
              <a:rPr dirty="0" sz="1600" spc="28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-</a:t>
            </a:r>
          </a:p>
          <a:p>
            <a:pPr marL="0" marR="0">
              <a:lnSpc>
                <a:spcPts val="1600"/>
              </a:lnSpc>
              <a:spcBef>
                <a:spcPts val="101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20</a:t>
            </a:r>
            <a:r>
              <a:rPr dirty="0" sz="1600" baseline="30000">
                <a:solidFill>
                  <a:srgbClr val="000000"/>
                </a:solidFill>
                <a:latin typeface="BCPROA+ArialMT"/>
                <a:cs typeface="BCPROA+ArialMT"/>
              </a:rPr>
              <a:t>°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C</a:t>
            </a:r>
            <a:r>
              <a:rPr dirty="0" sz="1600" spc="26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600" spc="26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mengalami</a:t>
            </a:r>
            <a:r>
              <a:rPr dirty="0" sz="1600" spc="28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matang</a:t>
            </a:r>
            <a:r>
              <a:rPr dirty="0" sz="1600" spc="538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sempurna.</a:t>
            </a:r>
            <a:r>
              <a:rPr dirty="0" sz="1600" spc="27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Selama</a:t>
            </a:r>
            <a:r>
              <a:rPr dirty="0" sz="1600" spc="27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penyimpanan</a:t>
            </a:r>
            <a:r>
              <a:rPr dirty="0" sz="1600" spc="30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juga</a:t>
            </a:r>
            <a:r>
              <a:rPr dirty="0" sz="1600" spc="27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telah</a:t>
            </a:r>
            <a:r>
              <a:rPr dirty="0" sz="1600" spc="26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terjadi</a:t>
            </a:r>
            <a:r>
              <a:rPr dirty="0" sz="1600" spc="26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perubahan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karbohidrat</a:t>
            </a:r>
            <a:r>
              <a:rPr dirty="0" sz="1600" spc="45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menjadi</a:t>
            </a:r>
            <a:r>
              <a:rPr dirty="0" sz="1600" spc="45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gula</a:t>
            </a:r>
            <a:r>
              <a:rPr dirty="0" sz="1600" spc="46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sehingga</a:t>
            </a:r>
            <a:r>
              <a:rPr dirty="0" sz="1600" spc="46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meningkatkan</a:t>
            </a:r>
            <a:r>
              <a:rPr dirty="0" sz="1600" spc="46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kandungan</a:t>
            </a:r>
            <a:r>
              <a:rPr dirty="0" sz="1600" spc="47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total</a:t>
            </a:r>
            <a:r>
              <a:rPr dirty="0" sz="1600" spc="44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padatan</a:t>
            </a:r>
            <a:r>
              <a:rPr dirty="0" sz="1600" spc="459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terlarut.</a:t>
            </a:r>
            <a:r>
              <a:rPr dirty="0" sz="1600" spc="45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Selain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perubahan</a:t>
            </a:r>
            <a:r>
              <a:rPr dirty="0" sz="1600" spc="65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secara</a:t>
            </a:r>
            <a:r>
              <a:rPr dirty="0" sz="1600" spc="64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warna</a:t>
            </a:r>
            <a:r>
              <a:rPr dirty="0" sz="1600" spc="65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tidak</a:t>
            </a:r>
            <a:r>
              <a:rPr dirty="0" sz="1600" spc="64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berbeda</a:t>
            </a:r>
            <a:r>
              <a:rPr dirty="0" sz="1600" spc="63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antara</a:t>
            </a:r>
            <a:r>
              <a:rPr dirty="0" sz="1600" spc="65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600" spc="64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600" spc="91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perlakuan</a:t>
            </a:r>
            <a:r>
              <a:rPr dirty="0" sz="1600" spc="667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600" spc="64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600" spc="63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tanpa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perlakuan</a:t>
            </a:r>
            <a:r>
              <a:rPr dirty="0" sz="1600" spc="32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(kontrol).</a:t>
            </a:r>
            <a:r>
              <a:rPr dirty="0" sz="1600" spc="29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600" spc="29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tanpa</a:t>
            </a:r>
            <a:r>
              <a:rPr dirty="0" sz="1600" spc="311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perlakuan</a:t>
            </a:r>
            <a:r>
              <a:rPr dirty="0" sz="1600" spc="323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(kontrol)</a:t>
            </a:r>
            <a:r>
              <a:rPr dirty="0" sz="1600" spc="29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600" spc="30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hari</a:t>
            </a:r>
            <a:r>
              <a:rPr dirty="0" sz="1600" spc="3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ke</a:t>
            </a:r>
            <a:r>
              <a:rPr dirty="0" sz="1600" spc="29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2</a:t>
            </a:r>
            <a:r>
              <a:rPr dirty="0" sz="1600" spc="296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sudah</a:t>
            </a:r>
            <a:r>
              <a:rPr dirty="0" sz="1600" spc="292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mulai</a:t>
            </a:r>
            <a:r>
              <a:rPr dirty="0" sz="1600" spc="314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terserang</a:t>
            </a:r>
          </a:p>
          <a:p>
            <a:pPr marL="0" marR="0">
              <a:lnSpc>
                <a:spcPts val="1600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WNQTTT+Gaegu-Bold"/>
                <a:cs typeface="WNQTTT+Gaegu-Bold"/>
              </a:rPr>
              <a:t>penyakit.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41206" y="545229"/>
            <a:ext cx="2279904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spc="-60" b="1">
                <a:solidFill>
                  <a:srgbClr val="2e3c54"/>
                </a:solidFill>
                <a:latin typeface="IOFIQI+Gaegu-Bold"/>
                <a:cs typeface="IOFIQI+Gaegu-Bold"/>
              </a:rPr>
              <a:t>3.7</a:t>
            </a:r>
            <a:r>
              <a:rPr dirty="0" sz="24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400" spc="-60" b="1">
                <a:solidFill>
                  <a:srgbClr val="2e3c54"/>
                </a:solidFill>
                <a:latin typeface="IOFIQI+Gaegu-Bold"/>
                <a:cs typeface="IOFIQI+Gaegu-Bold"/>
              </a:rPr>
              <a:t>Pengangkutan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71185" y="1466754"/>
            <a:ext cx="8054949" cy="4732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Pada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pengangkutan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buah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mangga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untuk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tujuan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ekspor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maupun</a:t>
            </a:r>
          </a:p>
          <a:p>
            <a:pPr marL="0" marR="0">
              <a:lnSpc>
                <a:spcPts val="2400"/>
              </a:lnSpc>
              <a:spcBef>
                <a:spcPts val="1919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domestik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harus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menggunakan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mobil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yang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dilengkapi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ruang</a:t>
            </a:r>
          </a:p>
          <a:p>
            <a:pPr marL="0" marR="0">
              <a:lnSpc>
                <a:spcPts val="2400"/>
              </a:lnSpc>
              <a:spcBef>
                <a:spcPts val="192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pendingin.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Hal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ini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untuk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menjaga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rantai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dingin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selama</a:t>
            </a:r>
          </a:p>
          <a:p>
            <a:pPr marL="0" marR="0">
              <a:lnSpc>
                <a:spcPts val="2400"/>
              </a:lnSpc>
              <a:spcBef>
                <a:spcPts val="1969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transportasi.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Rantai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dingin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diperlukan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untuk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membatasi</a:t>
            </a:r>
          </a:p>
          <a:p>
            <a:pPr marL="0" marR="0">
              <a:lnSpc>
                <a:spcPts val="2400"/>
              </a:lnSpc>
              <a:spcBef>
                <a:spcPts val="192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pembusukan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tanpa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menyebabkan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terjadinya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kematangan</a:t>
            </a:r>
          </a:p>
          <a:p>
            <a:pPr marL="0" marR="0">
              <a:lnSpc>
                <a:spcPts val="2400"/>
              </a:lnSpc>
              <a:spcBef>
                <a:spcPts val="192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abormal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atau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perubahan-perubahan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lainnya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yang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tidak</a:t>
            </a:r>
          </a:p>
          <a:p>
            <a:pPr marL="0" marR="0">
              <a:lnSpc>
                <a:spcPts val="2400"/>
              </a:lnSpc>
              <a:spcBef>
                <a:spcPts val="1919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diinginkan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dan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mempertahankan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mutu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sampai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ke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tangan</a:t>
            </a:r>
          </a:p>
          <a:p>
            <a:pPr marL="0" marR="0">
              <a:lnSpc>
                <a:spcPts val="2400"/>
              </a:lnSpc>
              <a:spcBef>
                <a:spcPts val="192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konsumen.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Suhu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yang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tepat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untuk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pengangkutan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mangga</a:t>
            </a:r>
          </a:p>
          <a:p>
            <a:pPr marL="0" marR="0">
              <a:lnSpc>
                <a:spcPts val="2400"/>
              </a:lnSpc>
              <a:spcBef>
                <a:spcPts val="159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adalah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10</a:t>
            </a:r>
            <a:r>
              <a:rPr dirty="0" sz="2400" baseline="30000">
                <a:solidFill>
                  <a:srgbClr val="000000"/>
                </a:solidFill>
                <a:latin typeface="BCPROA+ArialMT"/>
                <a:cs typeface="BCPROA+ArialMT"/>
              </a:rPr>
              <a:t>°</a:t>
            </a:r>
            <a:r>
              <a:rPr dirty="0" sz="2400" b="1">
                <a:solidFill>
                  <a:srgbClr val="000000"/>
                </a:solidFill>
                <a:latin typeface="IOFIQI+Gaegu-Bold"/>
                <a:cs typeface="IOFIQI+Gaegu-Bold"/>
              </a:rPr>
              <a:t>C.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85132" y="189660"/>
            <a:ext cx="1804161" cy="393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60" b="1">
                <a:solidFill>
                  <a:srgbClr val="2e3c54"/>
                </a:solidFill>
                <a:latin typeface="IOFIQI+Gaegu-Bold"/>
                <a:cs typeface="IOFIQI+Gaegu-Bold"/>
              </a:rPr>
              <a:t>Kesimpulan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5840" y="968592"/>
            <a:ext cx="7735967" cy="11286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BCPROA+ArialMT"/>
                <a:cs typeface="BCPROA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tahapan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proses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dalam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penanganan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mangga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gedong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untuk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tujuan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ekspor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meliputi: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pemanenan,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sortasi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grading,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pelilinan,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pengemasan,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adaptasi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suhu,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penyimpanan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pengangkutan.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5840" y="2203032"/>
            <a:ext cx="7800898" cy="11286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BCPROA+ArialMT"/>
                <a:cs typeface="BCPROA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Pemanenan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dilakukan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menyisakan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tangkai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sepanjang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10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-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15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mm</a:t>
            </a:r>
          </a:p>
          <a:p>
            <a:pPr marL="285750" marR="0">
              <a:lnSpc>
                <a:spcPts val="1800"/>
              </a:lnSpc>
              <a:spcBef>
                <a:spcPts val="144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waktu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petik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yang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disarankan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adalah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pagi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hari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yaitu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pukul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07.00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-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08.00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WIB.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05840" y="3437472"/>
            <a:ext cx="7543310" cy="11286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BCPROA+ArialMT"/>
                <a:cs typeface="BCPROA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Pelilinan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dilakukan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pencelupan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selama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10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-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30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detik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konsentrasi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6%,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penambahan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benomyl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1000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ppm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800" spc="-4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glossy</a:t>
            </a:r>
            <a:r>
              <a:rPr dirty="0" sz="1800" spc="306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agent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0,125%.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05840" y="4671911"/>
            <a:ext cx="7914055" cy="11286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BCPROA+ArialMT"/>
                <a:cs typeface="BCPROA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Untuk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tujuan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ekspor,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pengemasan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menggunakan</a:t>
            </a:r>
            <a:r>
              <a:rPr dirty="0" sz="1800" spc="-37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net</a:t>
            </a:r>
            <a:r>
              <a:rPr dirty="0" sz="1800" spc="305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18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foam</a:t>
            </a:r>
            <a:r>
              <a:rPr dirty="0" sz="1800" spc="299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kemudian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dimasukkan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ke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dalam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karton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yang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dibagian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dalam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diberi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pelapis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lilin.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Ukuran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karton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yang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digunakan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adalah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40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x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30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x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10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cm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isi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tiap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karton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2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kg.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1360" y="320479"/>
            <a:ext cx="1033525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Lanjutan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31401" y="1312466"/>
            <a:ext cx="6573405" cy="71713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BCPROA+ArialMT"/>
                <a:cs typeface="BCPROA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adaptasi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dilakukan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spc="-31" b="1">
                <a:solidFill>
                  <a:srgbClr val="000000"/>
                </a:solidFill>
                <a:latin typeface="WNQTTT+Gaegu-Bold"/>
                <a:cs typeface="WNQTTT+Gaegu-Bold"/>
              </a:rPr>
              <a:t>15</a:t>
            </a:r>
            <a:r>
              <a:rPr dirty="0" sz="1800">
                <a:solidFill>
                  <a:srgbClr val="000000"/>
                </a:solidFill>
                <a:latin typeface="BCPROA+ArialMT"/>
                <a:cs typeface="BCPROA+ArialMT"/>
              </a:rPr>
              <a:t>°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C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selama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24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jam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</a:p>
          <a:p>
            <a:pPr marL="285750" marR="0">
              <a:lnSpc>
                <a:spcPts val="2010"/>
              </a:lnSpc>
              <a:spcBef>
                <a:spcPts val="1178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penyimpanan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pengangkutan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spc="-27" b="1">
                <a:solidFill>
                  <a:srgbClr val="000000"/>
                </a:solidFill>
                <a:latin typeface="WNQTTT+Gaegu-Bold"/>
                <a:cs typeface="WNQTTT+Gaegu-Bold"/>
              </a:rPr>
              <a:t>10</a:t>
            </a:r>
            <a:r>
              <a:rPr dirty="0" sz="1800">
                <a:solidFill>
                  <a:srgbClr val="000000"/>
                </a:solidFill>
                <a:latin typeface="BCPROA+ArialMT"/>
                <a:cs typeface="BCPROA+ArialMT"/>
              </a:rPr>
              <a:t>°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C.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31401" y="2135425"/>
            <a:ext cx="7211714" cy="1128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BCPROA+ArialMT"/>
                <a:cs typeface="BCPROA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Serangan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penyakit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pascapanen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yang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meliputi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antraknosa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botryodiplodia</a:t>
            </a:r>
            <a:r>
              <a:rPr dirty="0" sz="1800" spc="305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18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sp</a:t>
            </a:r>
            <a:r>
              <a:rPr dirty="0" sz="1800" spc="296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terjadi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minggu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ke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4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serangan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sebanyak</a:t>
            </a:r>
          </a:p>
          <a:p>
            <a:pPr marL="285750" marR="0">
              <a:lnSpc>
                <a:spcPts val="1800"/>
              </a:lnSpc>
              <a:spcBef>
                <a:spcPts val="144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16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-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50%.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31401" y="3369865"/>
            <a:ext cx="7368159" cy="23630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BCPROA+ArialMT"/>
                <a:cs typeface="BCPROA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mangga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gedong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yang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diberi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perlakuan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dapat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terjaga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kesegarannya</a:t>
            </a:r>
          </a:p>
          <a:p>
            <a:pPr marL="285750" marR="0">
              <a:lnSpc>
                <a:spcPts val="2010"/>
              </a:lnSpc>
              <a:spcBef>
                <a:spcPts val="1178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hingga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3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minggu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suhu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ekspose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18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-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spc="-27" b="1">
                <a:solidFill>
                  <a:srgbClr val="000000"/>
                </a:solidFill>
                <a:latin typeface="WNQTTT+Gaegu-Bold"/>
                <a:cs typeface="WNQTTT+Gaegu-Bold"/>
              </a:rPr>
              <a:t>20</a:t>
            </a:r>
            <a:r>
              <a:rPr dirty="0" sz="1800">
                <a:solidFill>
                  <a:srgbClr val="000000"/>
                </a:solidFill>
                <a:latin typeface="BCPROA+ArialMT"/>
                <a:cs typeface="BCPROA+ArialMT"/>
              </a:rPr>
              <a:t>°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C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matang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hari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ke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6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karakteristik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kimia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yaitu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berturut-turut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total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asam,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vitamin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C,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TPT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warna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(L,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a,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b)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yaitu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0.94%,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87,68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mg/100gr,</a:t>
            </a:r>
          </a:p>
          <a:p>
            <a:pPr marL="285750" marR="0">
              <a:lnSpc>
                <a:spcPts val="1800"/>
              </a:lnSpc>
              <a:spcBef>
                <a:spcPts val="148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16,5obrix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63,24;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-4,26;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49,85.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buah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matang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serangan</a:t>
            </a:r>
          </a:p>
          <a:p>
            <a:pPr marL="285750" marR="0">
              <a:lnSpc>
                <a:spcPts val="1800"/>
              </a:lnSpc>
              <a:spcBef>
                <a:spcPts val="1439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terjadi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pada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hari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ke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6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dengan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skor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warna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5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dan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tekstur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WNQTTT+Gaegu-Bold"/>
                <a:cs typeface="WNQTTT+Gaegu-Bold"/>
              </a:rPr>
              <a:t>3.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36857" y="467847"/>
            <a:ext cx="2214321" cy="393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60" b="1">
                <a:solidFill>
                  <a:srgbClr val="2e3c54"/>
                </a:solidFill>
                <a:latin typeface="IOFIQI+Gaegu-Bold"/>
                <a:cs typeface="IOFIQI+Gaegu-Bold"/>
              </a:rPr>
              <a:t>Daftar</a:t>
            </a:r>
            <a:r>
              <a:rPr dirty="0" sz="28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800" spc="-60" b="1">
                <a:solidFill>
                  <a:srgbClr val="2e3c54"/>
                </a:solidFill>
                <a:latin typeface="IOFIQI+Gaegu-Bold"/>
                <a:cs typeface="IOFIQI+Gaegu-Bold"/>
              </a:rPr>
              <a:t>Pustaka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75077" y="1017322"/>
            <a:ext cx="215912" cy="2697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3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THLUG+MicrosoftSansSerif"/>
                <a:cs typeface="QTHLUG+MicrosoftSansSerif"/>
              </a:rPr>
              <a:t>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12473" y="1844649"/>
            <a:ext cx="7727911" cy="708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Broto,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W.,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2003.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Mangga:</a:t>
            </a:r>
            <a:r>
              <a:rPr dirty="0" sz="2400" spc="17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Budi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Daya,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Pascapanen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danTata</a:t>
            </a:r>
          </a:p>
          <a:p>
            <a:pPr marL="914400" marR="0">
              <a:lnSpc>
                <a:spcPts val="2400"/>
              </a:lnSpc>
              <a:spcBef>
                <a:spcPts val="48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Niaganya.</a:t>
            </a:r>
            <a:r>
              <a:rPr dirty="0" sz="2400" spc="39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Agromedia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Pustaka.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Jakarta.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12473" y="2941929"/>
            <a:ext cx="7504594" cy="1074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Fitriyanti,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U.,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Widodo,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S.E.,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Hadi,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M.S.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2007.</a:t>
            </a:r>
            <a:r>
              <a:rPr dirty="0" sz="2400" spc="25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Pengaruh</a:t>
            </a:r>
          </a:p>
          <a:p>
            <a:pPr marL="914400" marR="0">
              <a:lnSpc>
                <a:spcPts val="2400"/>
              </a:lnSpc>
              <a:spcBef>
                <a:spcPts val="48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Konsentrasi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Pelilinan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pada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Perubahan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Sifat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Fisik</a:t>
            </a:r>
          </a:p>
          <a:p>
            <a:pPr marL="914400" marR="0">
              <a:lnSpc>
                <a:spcPts val="2681"/>
              </a:lnSpc>
              <a:spcBef>
                <a:spcPts val="131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dan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Kimia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Jeruk</a:t>
            </a:r>
            <a:r>
              <a:rPr dirty="0" sz="2400" spc="401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>
                <a:solidFill>
                  <a:srgbClr val="000000"/>
                </a:solidFill>
                <a:latin typeface="NKECBF+Arial-ItalicMT"/>
                <a:cs typeface="NKECBF+Arial-ItalicMT"/>
              </a:rPr>
              <a:t>„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Siam</a:t>
            </a:r>
            <a:r>
              <a:rPr dirty="0" sz="2400">
                <a:solidFill>
                  <a:srgbClr val="000000"/>
                </a:solidFill>
                <a:latin typeface="NKECBF+Arial-ItalicMT"/>
                <a:cs typeface="NKECBF+Arial-ItalicMT"/>
              </a:rPr>
              <a:t>‟</a:t>
            </a:r>
            <a:r>
              <a:rPr dirty="0" sz="2400" spc="4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(Citrus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reticulate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426873" y="3994930"/>
            <a:ext cx="6142351" cy="7529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Blanco.cv.</a:t>
            </a:r>
            <a:r>
              <a:rPr dirty="0" sz="2400" spc="409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>
                <a:solidFill>
                  <a:srgbClr val="000000"/>
                </a:solidFill>
                <a:latin typeface="NKECBF+Arial-ItalicMT"/>
                <a:cs typeface="NKECBF+Arial-ItalicMT"/>
              </a:rPr>
              <a:t>„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Siam</a:t>
            </a:r>
            <a:r>
              <a:rPr dirty="0" sz="2400">
                <a:solidFill>
                  <a:srgbClr val="000000"/>
                </a:solidFill>
                <a:latin typeface="NKECBF+Arial-ItalicMT"/>
                <a:cs typeface="NKECBF+Arial-ItalicMT"/>
              </a:rPr>
              <a:t>‟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)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Selama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Masa</a:t>
            </a:r>
            <a:r>
              <a:rPr dirty="0" sz="2400" spc="407" b="1">
                <a:solidFill>
                  <a:srgbClr val="000000"/>
                </a:solidFill>
                <a:latin typeface="UTKSCE+Gaegu-Bold,Italic"/>
                <a:cs typeface="UTKSCE+Gaegu-Bold,Italic"/>
              </a:rPr>
              <a:t> </a:t>
            </a:r>
            <a:r>
              <a:rPr dirty="0" sz="2400" b="1">
                <a:solidFill>
                  <a:srgbClr val="000000"/>
                </a:solidFill>
                <a:latin typeface="UTKSCE+Gaegu-Bold,Italic"/>
                <a:cs typeface="UTKSCE+Gaegu-Bold,Italic"/>
              </a:rPr>
              <a:t>Penyimpanan.</a:t>
            </a:r>
          </a:p>
          <a:p>
            <a:pPr marL="0" marR="0">
              <a:lnSpc>
                <a:spcPts val="2400"/>
              </a:lnSpc>
              <a:spcBef>
                <a:spcPts val="479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Skripsi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Fak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Pertanian.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Univ.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 </a:t>
            </a:r>
            <a:r>
              <a:rPr dirty="0" sz="2400" b="1">
                <a:solidFill>
                  <a:srgbClr val="000000"/>
                </a:solidFill>
                <a:latin typeface="WNQTTT+Gaegu-Bold"/>
                <a:cs typeface="WNQTTT+Gaegu-Bold"/>
              </a:rPr>
              <a:t>Lampung.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967966" y="469824"/>
            <a:ext cx="3969812" cy="5967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1.PENDAHULUAN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96241" y="1317305"/>
            <a:ext cx="4833894" cy="2115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Indonesia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telah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mengembangkan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luasan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areal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kebun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melalui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96241" y="1560256"/>
            <a:ext cx="4808269" cy="11833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program</a:t>
            </a:r>
            <a:r>
              <a:rPr dirty="0" sz="1350" spc="-2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pengembangan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sentra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dimulai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sejak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tahun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1989/1990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hingga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baru-baru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ini.Pada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tahun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2006,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luas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areal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panen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sebesar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195.503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ha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produksi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mencapai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1.621.997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ton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atau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sebesar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8,3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ton/ha.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Hal</a:t>
            </a:r>
            <a:r>
              <a:rPr dirty="0" sz="1350" spc="-3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ini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menjadikan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mempunyai</a:t>
            </a:r>
            <a:r>
              <a:rPr dirty="0" sz="1350" spc="-3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potensi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dikembangkan.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96241" y="3017962"/>
            <a:ext cx="4928392" cy="19122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Kondisi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perdagangan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dalam</a:t>
            </a:r>
            <a:r>
              <a:rPr dirty="0" sz="1350" spc="-2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negeri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saat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musim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raya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kurang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menguntungkan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petani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karena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bersubstitusi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lain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seperti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apel,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jeruk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lainnya,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saat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musim</a:t>
            </a:r>
            <a:r>
              <a:rPr dirty="0" sz="1350" spc="-2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bersamaan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sehingga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harga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di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pasaran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domestik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harganya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rendah.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Hal</a:t>
            </a:r>
            <a:r>
              <a:rPr dirty="0" sz="1350" spc="-3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ini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merupakan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peluang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dalam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usaha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peningkatan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melalui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pemasaran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ekspor.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Pemasaran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ke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luar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negeri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menjadi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alternatif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guna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mengurangi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kemerosotan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harga,</a:t>
            </a:r>
          </a:p>
          <a:p>
            <a:pPr marL="0" marR="0">
              <a:lnSpc>
                <a:spcPts val="1365"/>
              </a:lnSpc>
              <a:spcBef>
                <a:spcPts val="596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sekaligus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sebagai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upaya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berkontribusi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pendapatan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devisa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negara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96241" y="5204521"/>
            <a:ext cx="4927872" cy="1426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menghasilkan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layak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ekspor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diperlukan</a:t>
            </a:r>
          </a:p>
          <a:p>
            <a:pPr marL="0" marR="0">
              <a:lnSpc>
                <a:spcPts val="1365"/>
              </a:lnSpc>
              <a:spcBef>
                <a:spcPts val="546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teknologi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dapat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dijadikan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sebagai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dasar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dalam</a:t>
            </a:r>
            <a:r>
              <a:rPr dirty="0" sz="1350" spc="-2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penyusunan</a:t>
            </a:r>
          </a:p>
          <a:p>
            <a:pPr marL="0" marR="0">
              <a:lnSpc>
                <a:spcPts val="1365"/>
              </a:lnSpc>
              <a:spcBef>
                <a:spcPts val="546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Standar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Operasional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Prosedur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(SOP).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Penelitian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ini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</a:p>
          <a:p>
            <a:pPr marL="0" marR="0">
              <a:lnSpc>
                <a:spcPts val="1365"/>
              </a:lnSpc>
              <a:spcBef>
                <a:spcPts val="546"/>
              </a:spcBef>
              <a:spcAft>
                <a:spcPts val="0"/>
              </a:spcAft>
            </a:pP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menguji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teknologi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penanganan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pascapanen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sebagai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bahan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SOP</a:t>
            </a:r>
          </a:p>
          <a:p>
            <a:pPr marL="0" marR="0">
              <a:lnSpc>
                <a:spcPts val="1365"/>
              </a:lnSpc>
              <a:spcBef>
                <a:spcPts val="546"/>
              </a:spcBef>
              <a:spcAft>
                <a:spcPts val="0"/>
              </a:spcAft>
            </a:pP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dapat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diterapkan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pemasaran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ekspor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sehingga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dapat</a:t>
            </a:r>
          </a:p>
          <a:p>
            <a:pPr marL="0" marR="0">
              <a:lnSpc>
                <a:spcPts val="1365"/>
              </a:lnSpc>
              <a:spcBef>
                <a:spcPts val="547"/>
              </a:spcBef>
              <a:spcAft>
                <a:spcPts val="0"/>
              </a:spcAft>
            </a:pP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meningkatkan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kualitas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volume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3" b="1">
                <a:solidFill>
                  <a:srgbClr val="2e3c54"/>
                </a:solidFill>
                <a:latin typeface="IOFIQI+Gaegu-Bold"/>
                <a:cs typeface="IOFIQI+Gaegu-Bold"/>
              </a:rPr>
              <a:t>ekspor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1350" spc="-3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Cv.</a:t>
            </a:r>
            <a:r>
              <a:rPr dirty="0" sz="1350" spc="-3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350" spc="-31" b="1">
                <a:solidFill>
                  <a:srgbClr val="2e3c54"/>
                </a:solidFill>
                <a:latin typeface="IOFIQI+Gaegu-Bold"/>
                <a:cs typeface="IOFIQI+Gaegu-Bold"/>
              </a:rPr>
              <a:t>Gedong.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9828" y="671056"/>
            <a:ext cx="3897744" cy="5967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2.</a:t>
            </a: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METODOLOGI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9893" y="1573753"/>
            <a:ext cx="1859234" cy="2801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 spc="-54" b="1">
                <a:solidFill>
                  <a:srgbClr val="2e3c54"/>
                </a:solidFill>
                <a:latin typeface="IOFIQI+Gaegu-Bold"/>
                <a:cs typeface="IOFIQI+Gaegu-Bold"/>
              </a:rPr>
              <a:t>BAHAN</a:t>
            </a:r>
            <a:r>
              <a:rPr dirty="0" sz="1900" spc="-5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900" spc="-54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1900" spc="-5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900" spc="-54" b="1">
                <a:solidFill>
                  <a:srgbClr val="2e3c54"/>
                </a:solidFill>
                <a:latin typeface="IOFIQI+Gaegu-Bold"/>
                <a:cs typeface="IOFIQI+Gaegu-Bold"/>
              </a:rPr>
              <a:t>ALAT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25466" y="2135373"/>
            <a:ext cx="3236774" cy="6069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Bahan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baku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digunakan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</a:p>
          <a:p>
            <a:pPr marL="0" marR="0">
              <a:lnSpc>
                <a:spcPts val="1865"/>
              </a:lnSpc>
              <a:spcBef>
                <a:spcPts val="747"/>
              </a:spcBef>
              <a:spcAft>
                <a:spcPts val="0"/>
              </a:spcAft>
            </a:pP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penelitian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adalah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810486" y="2224277"/>
            <a:ext cx="2148443" cy="2801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 spc="-54" b="1">
                <a:solidFill>
                  <a:srgbClr val="2e3c54"/>
                </a:solidFill>
                <a:latin typeface="IOFIQI+Gaegu-Bold"/>
                <a:cs typeface="IOFIQI+Gaegu-Bold"/>
              </a:rPr>
              <a:t>METODE</a:t>
            </a:r>
            <a:r>
              <a:rPr dirty="0" sz="1900" spc="-55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900" spc="-54" b="1">
                <a:solidFill>
                  <a:srgbClr val="2e3c54"/>
                </a:solidFill>
                <a:latin typeface="IOFIQI+Gaegu-Bold"/>
                <a:cs typeface="IOFIQI+Gaegu-Bold"/>
              </a:rPr>
              <a:t>PENELITIAN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138946" y="2690947"/>
            <a:ext cx="4026119" cy="24608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Penelitian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dilaksanakan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di</a:t>
            </a:r>
            <a:r>
              <a:rPr dirty="0" sz="17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Balai</a:t>
            </a:r>
            <a:r>
              <a:rPr dirty="0" sz="17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Besar</a:t>
            </a:r>
          </a:p>
          <a:p>
            <a:pPr marL="0" marR="0">
              <a:lnSpc>
                <a:spcPts val="1765"/>
              </a:lnSpc>
              <a:spcBef>
                <a:spcPts val="657"/>
              </a:spcBef>
              <a:spcAft>
                <a:spcPts val="0"/>
              </a:spcAft>
            </a:pP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Penelitian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Pengembangan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Pascapanen</a:t>
            </a:r>
          </a:p>
          <a:p>
            <a:pPr marL="0" marR="0">
              <a:lnSpc>
                <a:spcPts val="1765"/>
              </a:lnSpc>
              <a:spcBef>
                <a:spcPts val="706"/>
              </a:spcBef>
              <a:spcAft>
                <a:spcPts val="0"/>
              </a:spcAft>
            </a:pP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Pertanian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tahun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2007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menguji</a:t>
            </a:r>
          </a:p>
          <a:p>
            <a:pPr marL="0" marR="0">
              <a:lnSpc>
                <a:spcPts val="1765"/>
              </a:lnSpc>
              <a:spcBef>
                <a:spcPts val="707"/>
              </a:spcBef>
              <a:spcAft>
                <a:spcPts val="0"/>
              </a:spcAft>
            </a:pP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teknologi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sudah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dihasilkan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</a:p>
          <a:p>
            <a:pPr marL="0" marR="0">
              <a:lnSpc>
                <a:spcPts val="1765"/>
              </a:lnSpc>
              <a:spcBef>
                <a:spcPts val="707"/>
              </a:spcBef>
              <a:spcAft>
                <a:spcPts val="0"/>
              </a:spcAft>
            </a:pP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melakukan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beberapa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modifikasi.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Tahapan</a:t>
            </a:r>
          </a:p>
          <a:p>
            <a:pPr marL="0" marR="0">
              <a:lnSpc>
                <a:spcPts val="1765"/>
              </a:lnSpc>
              <a:spcBef>
                <a:spcPts val="657"/>
              </a:spcBef>
              <a:spcAft>
                <a:spcPts val="0"/>
              </a:spcAft>
            </a:pP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teknologi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adalah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meliputi</a:t>
            </a:r>
          </a:p>
          <a:p>
            <a:pPr marL="0" marR="0">
              <a:lnSpc>
                <a:spcPts val="1765"/>
              </a:lnSpc>
              <a:spcBef>
                <a:spcPts val="706"/>
              </a:spcBef>
              <a:spcAft>
                <a:spcPts val="0"/>
              </a:spcAft>
            </a:pP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pemanenan,</a:t>
            </a:r>
            <a:r>
              <a:rPr dirty="0" sz="17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sortasi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grading,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pelilinan,</a:t>
            </a:r>
          </a:p>
          <a:p>
            <a:pPr marL="0" marR="0">
              <a:lnSpc>
                <a:spcPts val="1765"/>
              </a:lnSpc>
              <a:spcBef>
                <a:spcPts val="706"/>
              </a:spcBef>
              <a:spcAft>
                <a:spcPts val="0"/>
              </a:spcAft>
            </a:pP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pengemasan,</a:t>
            </a:r>
            <a:r>
              <a:rPr dirty="0" sz="17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adaptasi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suhu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25466" y="2799075"/>
            <a:ext cx="3805455" cy="35935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Cv.Gedong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diperoleh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dari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petani</a:t>
            </a:r>
          </a:p>
          <a:p>
            <a:pPr marL="0" marR="0">
              <a:lnSpc>
                <a:spcPts val="1865"/>
              </a:lnSpc>
              <a:spcBef>
                <a:spcPts val="747"/>
              </a:spcBef>
              <a:spcAft>
                <a:spcPts val="0"/>
              </a:spcAft>
            </a:pP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di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Majalengka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sekitarnya,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kardus</a:t>
            </a:r>
          </a:p>
          <a:p>
            <a:pPr marL="0" marR="0">
              <a:lnSpc>
                <a:spcPts val="1865"/>
              </a:lnSpc>
              <a:spcBef>
                <a:spcPts val="747"/>
              </a:spcBef>
              <a:spcAft>
                <a:spcPts val="0"/>
              </a:spcAft>
            </a:pP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karton,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net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foam,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benomyl,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formula</a:t>
            </a:r>
          </a:p>
          <a:p>
            <a:pPr marL="0" marR="0">
              <a:lnSpc>
                <a:spcPts val="1865"/>
              </a:lnSpc>
              <a:spcBef>
                <a:spcPts val="746"/>
              </a:spcBef>
              <a:spcAft>
                <a:spcPts val="0"/>
              </a:spcAft>
            </a:pP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pelilinan.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Bahan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kimia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analisa</a:t>
            </a:r>
          </a:p>
          <a:p>
            <a:pPr marL="0" marR="0">
              <a:lnSpc>
                <a:spcPts val="1865"/>
              </a:lnSpc>
              <a:spcBef>
                <a:spcPts val="747"/>
              </a:spcBef>
              <a:spcAft>
                <a:spcPts val="0"/>
              </a:spcAft>
            </a:pP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meliputi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amilum</a:t>
            </a:r>
            <a:r>
              <a:rPr dirty="0" sz="1850" spc="-4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4" b="1">
                <a:solidFill>
                  <a:srgbClr val="2e3c54"/>
                </a:solidFill>
                <a:latin typeface="IOFIQI+Gaegu-Bold"/>
                <a:cs typeface="IOFIQI+Gaegu-Bold"/>
              </a:rPr>
              <a:t>1%,</a:t>
            </a:r>
            <a:r>
              <a:rPr dirty="0" sz="1850" spc="-51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indikator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pp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4" b="1">
                <a:solidFill>
                  <a:srgbClr val="2e3c54"/>
                </a:solidFill>
                <a:latin typeface="IOFIQI+Gaegu-Bold"/>
                <a:cs typeface="IOFIQI+Gaegu-Bold"/>
              </a:rPr>
              <a:t>1%,</a:t>
            </a:r>
          </a:p>
          <a:p>
            <a:pPr marL="0" marR="0">
              <a:lnSpc>
                <a:spcPts val="1865"/>
              </a:lnSpc>
              <a:spcBef>
                <a:spcPts val="747"/>
              </a:spcBef>
              <a:spcAft>
                <a:spcPts val="0"/>
              </a:spcAft>
            </a:pP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larutan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standar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NaoH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larutan</a:t>
            </a:r>
          </a:p>
          <a:p>
            <a:pPr marL="0" marR="0">
              <a:lnSpc>
                <a:spcPts val="1865"/>
              </a:lnSpc>
              <a:spcBef>
                <a:spcPts val="746"/>
              </a:spcBef>
              <a:spcAft>
                <a:spcPts val="0"/>
              </a:spcAft>
            </a:pP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standar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Iodium.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Sedangkan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peralatan</a:t>
            </a:r>
          </a:p>
          <a:p>
            <a:pPr marL="0" marR="0">
              <a:lnSpc>
                <a:spcPts val="1865"/>
              </a:lnSpc>
              <a:spcBef>
                <a:spcPts val="796"/>
              </a:spcBef>
              <a:spcAft>
                <a:spcPts val="0"/>
              </a:spcAft>
            </a:pP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digunakan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meliputi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jaring,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cool</a:t>
            </a:r>
          </a:p>
          <a:p>
            <a:pPr marL="0" marR="0">
              <a:lnSpc>
                <a:spcPts val="1865"/>
              </a:lnSpc>
              <a:spcBef>
                <a:spcPts val="747"/>
              </a:spcBef>
              <a:spcAft>
                <a:spcPts val="0"/>
              </a:spcAft>
            </a:pP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room,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baskom,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keranjang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peralatan</a:t>
            </a:r>
          </a:p>
          <a:p>
            <a:pPr marL="0" marR="0">
              <a:lnSpc>
                <a:spcPts val="1865"/>
              </a:lnSpc>
              <a:spcBef>
                <a:spcPts val="747"/>
              </a:spcBef>
              <a:spcAft>
                <a:spcPts val="0"/>
              </a:spcAft>
            </a:pP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analisa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seperti</a:t>
            </a:r>
            <a:r>
              <a:rPr dirty="0" sz="1850" spc="-5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hand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refraktometer,</a:t>
            </a:r>
          </a:p>
          <a:p>
            <a:pPr marL="0" marR="0">
              <a:lnSpc>
                <a:spcPts val="1865"/>
              </a:lnSpc>
              <a:spcBef>
                <a:spcPts val="746"/>
              </a:spcBef>
              <a:spcAft>
                <a:spcPts val="0"/>
              </a:spcAft>
            </a:pP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pipet,</a:t>
            </a:r>
            <a:r>
              <a:rPr dirty="0" sz="1850" spc="-49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7" b="1">
                <a:solidFill>
                  <a:srgbClr val="2e3c54"/>
                </a:solidFill>
                <a:latin typeface="IOFIQI+Gaegu-Bold"/>
                <a:cs typeface="IOFIQI+Gaegu-Bold"/>
              </a:rPr>
              <a:t>pH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850" spc="-46" b="1">
                <a:solidFill>
                  <a:srgbClr val="2e3c54"/>
                </a:solidFill>
                <a:latin typeface="IOFIQI+Gaegu-Bold"/>
                <a:cs typeface="IOFIQI+Gaegu-Bold"/>
              </a:rPr>
              <a:t>meter.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38946" y="5203515"/>
            <a:ext cx="3920258" cy="1204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penyimpanan.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tiap-tiap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tahapan</a:t>
            </a:r>
          </a:p>
          <a:p>
            <a:pPr marL="0" marR="0">
              <a:lnSpc>
                <a:spcPts val="1765"/>
              </a:lnSpc>
              <a:spcBef>
                <a:spcPts val="657"/>
              </a:spcBef>
              <a:spcAft>
                <a:spcPts val="0"/>
              </a:spcAft>
            </a:pP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proses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pengamatan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</a:p>
          <a:p>
            <a:pPr marL="0" marR="0">
              <a:lnSpc>
                <a:spcPts val="1765"/>
              </a:lnSpc>
              <a:spcBef>
                <a:spcPts val="706"/>
              </a:spcBef>
              <a:spcAft>
                <a:spcPts val="0"/>
              </a:spcAft>
            </a:pP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mengetahui</a:t>
            </a:r>
            <a:r>
              <a:rPr dirty="0" sz="1750" spc="-4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pengaruhnya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terhadap</a:t>
            </a:r>
            <a:r>
              <a:rPr dirty="0" sz="1750" spc="-4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1750" spc="-46" b="1">
                <a:solidFill>
                  <a:srgbClr val="2e3c54"/>
                </a:solidFill>
                <a:latin typeface="IOFIQI+Gaegu-Bold"/>
                <a:cs typeface="IOFIQI+Gaegu-Bold"/>
              </a:rPr>
              <a:t>kualitas</a:t>
            </a:r>
          </a:p>
          <a:p>
            <a:pPr marL="0" marR="0">
              <a:lnSpc>
                <a:spcPts val="1765"/>
              </a:lnSpc>
              <a:spcBef>
                <a:spcPts val="707"/>
              </a:spcBef>
              <a:spcAft>
                <a:spcPts val="0"/>
              </a:spcAft>
            </a:pPr>
            <a:r>
              <a:rPr dirty="0" sz="1750" spc="-43" b="1">
                <a:solidFill>
                  <a:srgbClr val="2e3c54"/>
                </a:solidFill>
                <a:latin typeface="IOFIQI+Gaegu-Bold"/>
                <a:cs typeface="IOFIQI+Gaegu-Bold"/>
              </a:rPr>
              <a:t>buah.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9828" y="671056"/>
            <a:ext cx="2491564" cy="5967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LANJUTAN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62108" y="469824"/>
            <a:ext cx="4012272" cy="5967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3.</a:t>
            </a: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 </a:t>
            </a: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PEMBAHASAN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2107" y="1402380"/>
            <a:ext cx="1721129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3.1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Pemanenan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2107" y="1775760"/>
            <a:ext cx="8633993" cy="4411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Dari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hasil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penelitian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menunjukkan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bahwa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pemanenan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benar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serta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tingkat</a:t>
            </a:r>
          </a:p>
          <a:p>
            <a:pPr marL="0" marR="0">
              <a:lnSpc>
                <a:spcPts val="2100"/>
              </a:lnSpc>
              <a:spcBef>
                <a:spcPts val="840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kematangan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sesuai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akan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mempengaruhi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kualitas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mangga.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</a:p>
          <a:p>
            <a:pPr marL="0" marR="0">
              <a:lnSpc>
                <a:spcPts val="2100"/>
              </a:lnSpc>
              <a:spcBef>
                <a:spcPts val="889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dipanen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tingkat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ketuaan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85%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yaitu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berumur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110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b="1">
                <a:solidFill>
                  <a:srgbClr val="2e3c54"/>
                </a:solidFill>
                <a:latin typeface="IOFIQI+Gaegu-Bold"/>
                <a:cs typeface="IOFIQI+Gaegu-Bold"/>
              </a:rPr>
              <a:t>-</a:t>
            </a:r>
            <a:r>
              <a:rPr dirty="0" sz="2100" spc="-125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120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hari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semenjak</a:t>
            </a:r>
          </a:p>
          <a:p>
            <a:pPr marL="0" marR="0">
              <a:lnSpc>
                <a:spcPts val="2100"/>
              </a:lnSpc>
              <a:spcBef>
                <a:spcPts val="840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bunga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mekar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warna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hijau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pangkal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kemerahan.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</a:p>
          <a:p>
            <a:pPr marL="0" marR="0">
              <a:lnSpc>
                <a:spcPts val="2100"/>
              </a:lnSpc>
              <a:spcBef>
                <a:spcPts val="889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dipanen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menyisakan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tangkai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sepanjang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10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b="1">
                <a:solidFill>
                  <a:srgbClr val="2e3c54"/>
                </a:solidFill>
                <a:latin typeface="IOFIQI+Gaegu-Bold"/>
                <a:cs typeface="IOFIQI+Gaegu-Bold"/>
              </a:rPr>
              <a:t>-</a:t>
            </a:r>
            <a:r>
              <a:rPr dirty="0" sz="2100" spc="-125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15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mm.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Hal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ini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dikarenakan</a:t>
            </a:r>
          </a:p>
          <a:p>
            <a:pPr marL="0" marR="0">
              <a:lnSpc>
                <a:spcPts val="2100"/>
              </a:lnSpc>
              <a:spcBef>
                <a:spcPts val="840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menyisakan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tangkai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tidak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akan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terjadi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penyebaran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getah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Waktu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panen</a:t>
            </a:r>
          </a:p>
          <a:p>
            <a:pPr marL="0" marR="0">
              <a:lnSpc>
                <a:spcPts val="2100"/>
              </a:lnSpc>
              <a:spcBef>
                <a:spcPts val="839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cara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petik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tepat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dapat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menekan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kerusakan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meningkatkan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kualitas</a:t>
            </a:r>
          </a:p>
          <a:p>
            <a:pPr marL="0" marR="0">
              <a:lnSpc>
                <a:spcPts val="2100"/>
              </a:lnSpc>
              <a:spcBef>
                <a:spcPts val="890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terutama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pemasaran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eskspor.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Waktu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petik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disarankan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adalah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</a:p>
          <a:p>
            <a:pPr marL="0" marR="0">
              <a:lnSpc>
                <a:spcPts val="2100"/>
              </a:lnSpc>
              <a:spcBef>
                <a:spcPts val="839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pagi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hari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yaitu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pukul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07.00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b="1">
                <a:solidFill>
                  <a:srgbClr val="2e3c54"/>
                </a:solidFill>
                <a:latin typeface="IOFIQI+Gaegu-Bold"/>
                <a:cs typeface="IOFIQI+Gaegu-Bold"/>
              </a:rPr>
              <a:t>-</a:t>
            </a:r>
            <a:r>
              <a:rPr dirty="0" sz="2100" spc="-125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08.00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WIB.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Tetapi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beberapa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daerah</a:t>
            </a:r>
          </a:p>
          <a:p>
            <a:pPr marL="0" marR="0">
              <a:lnSpc>
                <a:spcPts val="2100"/>
              </a:lnSpc>
              <a:spcBef>
                <a:spcPts val="889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tertentu,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waktu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petik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lebih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disesuaikan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budaya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serta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kebiasaan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daerah</a:t>
            </a:r>
          </a:p>
          <a:p>
            <a:pPr marL="0" marR="0">
              <a:lnSpc>
                <a:spcPts val="2100"/>
              </a:lnSpc>
              <a:spcBef>
                <a:spcPts val="840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setempat.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Setelah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pemetikan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sebaiknya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jangan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langsung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terkena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sinar</a:t>
            </a:r>
          </a:p>
          <a:p>
            <a:pPr marL="0" marR="0">
              <a:lnSpc>
                <a:spcPts val="2100"/>
              </a:lnSpc>
              <a:spcBef>
                <a:spcPts val="839"/>
              </a:spcBef>
              <a:spcAft>
                <a:spcPts val="0"/>
              </a:spcAft>
            </a:pP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matahari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karena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akan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mempercepat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kerusakan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100" spc="-62" b="1">
                <a:solidFill>
                  <a:srgbClr val="2e3c54"/>
                </a:solidFill>
                <a:latin typeface="IOFIQI+Gaegu-Bold"/>
                <a:cs typeface="IOFIQI+Gaegu-Bold"/>
              </a:rPr>
              <a:t>buah.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62108" y="469824"/>
            <a:ext cx="2491564" cy="5967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LANJUTAN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1520" y="5568695"/>
            <a:ext cx="8707118" cy="1003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906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Dari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gambar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b="1">
                <a:solidFill>
                  <a:srgbClr val="2e3c54"/>
                </a:solidFill>
                <a:latin typeface="IOFIQI+Gaegu-Bold"/>
                <a:cs typeface="IOFIQI+Gaegu-Bold"/>
              </a:rPr>
              <a:t>1</a:t>
            </a:r>
            <a:r>
              <a:rPr dirty="0" sz="2000" spc="-12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terlihat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bahwa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dipanen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menyisakan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tangkai</a:t>
            </a:r>
          </a:p>
          <a:p>
            <a:pPr marL="0" marR="0">
              <a:lnSpc>
                <a:spcPts val="2000"/>
              </a:lnSpc>
              <a:spcBef>
                <a:spcPts val="8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menunjukkan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getah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bersih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tidak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mengotori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permukaan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berbeda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</a:p>
          <a:p>
            <a:pPr marL="0" marR="0">
              <a:lnSpc>
                <a:spcPts val="2000"/>
              </a:lnSpc>
              <a:spcBef>
                <a:spcPts val="800"/>
              </a:spcBef>
              <a:spcAft>
                <a:spcPts val="0"/>
              </a:spcAft>
            </a:pP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dipanen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tanpa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menyisakan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000" spc="-60" b="1">
                <a:solidFill>
                  <a:srgbClr val="2e3c54"/>
                </a:solidFill>
                <a:latin typeface="IOFIQI+Gaegu-Bold"/>
                <a:cs typeface="IOFIQI+Gaegu-Bold"/>
              </a:rPr>
              <a:t>tangkai.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00083" y="803224"/>
            <a:ext cx="3043410" cy="3427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spc="-70" b="1">
                <a:solidFill>
                  <a:srgbClr val="2e3c54"/>
                </a:solidFill>
                <a:latin typeface="IOFIQI+Gaegu-Bold"/>
                <a:cs typeface="IOFIQI+Gaegu-Bold"/>
              </a:rPr>
              <a:t>3.2</a:t>
            </a:r>
            <a:r>
              <a:rPr dirty="0" sz="2400" spc="-72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400" spc="-70" b="1">
                <a:solidFill>
                  <a:srgbClr val="2e3c54"/>
                </a:solidFill>
                <a:latin typeface="IOFIQI+Gaegu-Bold"/>
                <a:cs typeface="IOFIQI+Gaegu-Bold"/>
              </a:rPr>
              <a:t>Sortasi</a:t>
            </a:r>
            <a:r>
              <a:rPr dirty="0" sz="2400" spc="-7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400" spc="-70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400" spc="-7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400" spc="-70" b="1">
                <a:solidFill>
                  <a:srgbClr val="2e3c54"/>
                </a:solidFill>
                <a:latin typeface="IOFIQI+Gaegu-Bold"/>
                <a:cs typeface="IOFIQI+Gaegu-Bold"/>
              </a:rPr>
              <a:t>Grading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0083" y="1237538"/>
            <a:ext cx="8574259" cy="4527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98"/>
              </a:lnSpc>
              <a:spcBef>
                <a:spcPts val="0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Setelah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7" b="1">
                <a:solidFill>
                  <a:srgbClr val="2e3c54"/>
                </a:solidFill>
                <a:latin typeface="IOFIQI+Gaegu-Bold"/>
                <a:cs typeface="IOFIQI+Gaegu-Bold"/>
              </a:rPr>
              <a:t>pemanenan,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sortasi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grading.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Perlakuan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ini</a:t>
            </a:r>
          </a:p>
          <a:p>
            <a:pPr marL="0" marR="0">
              <a:lnSpc>
                <a:spcPts val="2598"/>
              </a:lnSpc>
              <a:spcBef>
                <a:spcPts val="1040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memperoleh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ukuran,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tingkat</a:t>
            </a:r>
          </a:p>
          <a:p>
            <a:pPr marL="0" marR="0">
              <a:lnSpc>
                <a:spcPts val="2598"/>
              </a:lnSpc>
              <a:spcBef>
                <a:spcPts val="1089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kematangan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kualitas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seragam.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Sortasi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bertujuan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</a:p>
          <a:p>
            <a:pPr marL="0" marR="0">
              <a:lnSpc>
                <a:spcPts val="2598"/>
              </a:lnSpc>
              <a:spcBef>
                <a:spcPts val="1039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memisahkan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layak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jual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tidak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layak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dijual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agar</a:t>
            </a:r>
          </a:p>
          <a:p>
            <a:pPr marL="0" marR="0">
              <a:lnSpc>
                <a:spcPts val="2598"/>
              </a:lnSpc>
              <a:spcBef>
                <a:spcPts val="1090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diperoleh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seragam</a:t>
            </a:r>
            <a:r>
              <a:rPr dirty="0" sz="2600" spc="-7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bentuk,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warna,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ukuran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</a:p>
          <a:p>
            <a:pPr marL="0" marR="0">
              <a:lnSpc>
                <a:spcPts val="2598"/>
              </a:lnSpc>
              <a:spcBef>
                <a:spcPts val="1039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kematangannya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sedangkan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grading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memperoleh</a:t>
            </a:r>
          </a:p>
          <a:p>
            <a:pPr marL="0" marR="0">
              <a:lnSpc>
                <a:spcPts val="2598"/>
              </a:lnSpc>
              <a:spcBef>
                <a:spcPts val="1039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seragam</a:t>
            </a:r>
            <a:r>
              <a:rPr dirty="0" sz="2600" spc="-7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ukurannya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(besar,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sedang,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kecil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atau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sangat</a:t>
            </a:r>
          </a:p>
          <a:p>
            <a:pPr marL="0" marR="0">
              <a:lnSpc>
                <a:spcPts val="2598"/>
              </a:lnSpc>
              <a:spcBef>
                <a:spcPts val="1090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kecil).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Sortasi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grading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7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gedong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</a:p>
          <a:p>
            <a:pPr marL="0" marR="0">
              <a:lnSpc>
                <a:spcPts val="2598"/>
              </a:lnSpc>
              <a:spcBef>
                <a:spcPts val="1040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kriteria</a:t>
            </a:r>
            <a:r>
              <a:rPr dirty="0" sz="2600" spc="-7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ukuran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seragam</a:t>
            </a:r>
            <a:r>
              <a:rPr dirty="0" sz="2600" spc="-77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dilakukan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pemilahan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</a:p>
          <a:p>
            <a:pPr marL="0" marR="0">
              <a:lnSpc>
                <a:spcPts val="2598"/>
              </a:lnSpc>
              <a:spcBef>
                <a:spcPts val="1090"/>
              </a:spcBef>
              <a:spcAft>
                <a:spcPts val="0"/>
              </a:spcAft>
            </a:pP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berdasarkan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ukuran,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tidak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cacat,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600" spc="-76" b="1">
                <a:solidFill>
                  <a:srgbClr val="2e3c54"/>
                </a:solidFill>
                <a:latin typeface="IOFIQI+Gaegu-Bold"/>
                <a:cs typeface="IOFIQI+Gaegu-Bold"/>
              </a:rPr>
              <a:t>utuh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31430" y="1201717"/>
            <a:ext cx="1631553" cy="3300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9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3.3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Pelilinan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1430" y="1610530"/>
            <a:ext cx="7821869" cy="44182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9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Dalam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penanganan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pascapanen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mangga,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pelapisan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lilin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atau</a:t>
            </a:r>
          </a:p>
          <a:p>
            <a:pPr marL="0" marR="0">
              <a:lnSpc>
                <a:spcPts val="2299"/>
              </a:lnSpc>
              <a:spcBef>
                <a:spcPts val="919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waxing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dapat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menekan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laju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respirasi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sehingga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perlakuan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ini</a:t>
            </a:r>
          </a:p>
          <a:p>
            <a:pPr marL="0" marR="0">
              <a:lnSpc>
                <a:spcPts val="2299"/>
              </a:lnSpc>
              <a:spcBef>
                <a:spcPts val="919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merupakan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salah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satu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alternatif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memperpanjang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masa</a:t>
            </a:r>
          </a:p>
          <a:p>
            <a:pPr marL="0" marR="0">
              <a:lnSpc>
                <a:spcPts val="2299"/>
              </a:lnSpc>
              <a:spcBef>
                <a:spcPts val="969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simpan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buah-buahan.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Pelilinan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akan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menghambat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proses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respirasi</a:t>
            </a:r>
          </a:p>
          <a:p>
            <a:pPr marL="0" marR="0">
              <a:lnSpc>
                <a:spcPts val="2299"/>
              </a:lnSpc>
              <a:spcBef>
                <a:spcPts val="919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sehingga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perubahan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kimiawi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terjadi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mangga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relatif</a:t>
            </a:r>
          </a:p>
          <a:p>
            <a:pPr marL="0" marR="0">
              <a:lnSpc>
                <a:spcPts val="2299"/>
              </a:lnSpc>
              <a:spcBef>
                <a:spcPts val="919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terhambat.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Dengan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terjadinya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penghambatan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respirasi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akan</a:t>
            </a:r>
          </a:p>
          <a:p>
            <a:pPr marL="0" marR="0">
              <a:lnSpc>
                <a:spcPts val="2299"/>
              </a:lnSpc>
              <a:spcBef>
                <a:spcPts val="920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menunda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kematangan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buah.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Pada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jeruk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Siam,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pelilinan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dapat</a:t>
            </a:r>
          </a:p>
          <a:p>
            <a:pPr marL="0" marR="0">
              <a:lnSpc>
                <a:spcPts val="2299"/>
              </a:lnSpc>
              <a:spcBef>
                <a:spcPts val="919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mempertahankan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mutu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kimia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selama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penyimpanan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serta</a:t>
            </a:r>
          </a:p>
          <a:p>
            <a:pPr marL="0" marR="0">
              <a:lnSpc>
                <a:spcPts val="2299"/>
              </a:lnSpc>
              <a:spcBef>
                <a:spcPts val="969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menghambat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pola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rehidrasi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(Fitriyanti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et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al.,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2007).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Pelilinan</a:t>
            </a:r>
          </a:p>
          <a:p>
            <a:pPr marL="0" marR="0">
              <a:lnSpc>
                <a:spcPts val="2299"/>
              </a:lnSpc>
              <a:spcBef>
                <a:spcPts val="919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sudah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banyak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diterapkan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untuk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sayuran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seperti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jeruk,</a:t>
            </a:r>
          </a:p>
          <a:p>
            <a:pPr marL="0" marR="0">
              <a:lnSpc>
                <a:spcPts val="2299"/>
              </a:lnSpc>
              <a:spcBef>
                <a:spcPts val="920"/>
              </a:spcBef>
              <a:spcAft>
                <a:spcPts val="0"/>
              </a:spcAft>
            </a:pP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apel,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anggur,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tomat,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paprika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300" spc="-68" b="1">
                <a:solidFill>
                  <a:srgbClr val="2e3c54"/>
                </a:solidFill>
                <a:latin typeface="IOFIQI+Gaegu-Bold"/>
                <a:cs typeface="IOFIQI+Gaegu-Bold"/>
              </a:rPr>
              <a:t>lainnya.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753600" cy="73152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54235" y="469824"/>
            <a:ext cx="2491564" cy="5967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5d398e"/>
                </a:solidFill>
                <a:latin typeface="WNQTTT+Gaegu-Bold"/>
                <a:cs typeface="WNQTTT+Gaegu-Bold"/>
              </a:rPr>
              <a:t>LANJUTAN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9564" y="5140571"/>
            <a:ext cx="7632948" cy="10994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98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 spc="-66" b="1">
                <a:solidFill>
                  <a:srgbClr val="2e3c54"/>
                </a:solidFill>
                <a:latin typeface="IOFIQI+Gaegu-Bold"/>
                <a:cs typeface="IOFIQI+Gaegu-Bold"/>
              </a:rPr>
              <a:t>Gambar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b="1">
                <a:solidFill>
                  <a:srgbClr val="2e3c54"/>
                </a:solidFill>
                <a:latin typeface="IOFIQI+Gaegu-Bold"/>
                <a:cs typeface="IOFIQI+Gaegu-Bold"/>
              </a:rPr>
              <a:t>2</a:t>
            </a:r>
            <a:r>
              <a:rPr dirty="0" sz="2200" spc="-130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memperlihatkan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kerusakan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yang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terjadi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akibat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tidak</a:t>
            </a:r>
          </a:p>
          <a:p>
            <a:pPr marL="0" marR="0">
              <a:lnSpc>
                <a:spcPts val="2198"/>
              </a:lnSpc>
              <a:spcBef>
                <a:spcPts val="880"/>
              </a:spcBef>
              <a:spcAft>
                <a:spcPts val="0"/>
              </a:spcAft>
            </a:pP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diberi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pelilinan.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6" b="1">
                <a:solidFill>
                  <a:srgbClr val="2e3c54"/>
                </a:solidFill>
                <a:latin typeface="IOFIQI+Gaegu-Bold"/>
                <a:cs typeface="IOFIQI+Gaegu-Bold"/>
              </a:rPr>
              <a:t>Buah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terlihat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kusam</a:t>
            </a:r>
            <a:r>
              <a:rPr dirty="0" sz="2200" spc="-66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dan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timbul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bintik-bintik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serta</a:t>
            </a:r>
          </a:p>
          <a:p>
            <a:pPr marL="0" marR="0">
              <a:lnSpc>
                <a:spcPts val="2198"/>
              </a:lnSpc>
              <a:spcBef>
                <a:spcPts val="880"/>
              </a:spcBef>
              <a:spcAft>
                <a:spcPts val="0"/>
              </a:spcAft>
            </a:pP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mulai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terkena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serangan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 </a:t>
            </a:r>
            <a:r>
              <a:rPr dirty="0" sz="2200" spc="-64" b="1">
                <a:solidFill>
                  <a:srgbClr val="2e3c54"/>
                </a:solidFill>
                <a:latin typeface="IOFIQI+Gaegu-Bold"/>
                <a:cs typeface="IOFIQI+Gaegu-Bold"/>
              </a:rPr>
              <a:t>antracnose.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2022-04-26T22:27:02-05:00</dcterms:modified>
</cp:coreProperties>
</file>