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4" r:id="rId2"/>
    <p:sldId id="265" r:id="rId3"/>
    <p:sldId id="266" r:id="rId4"/>
    <p:sldId id="267" r:id="rId5"/>
    <p:sldId id="268" r:id="rId6"/>
    <p:sldId id="270" r:id="rId7"/>
    <p:sldId id="272" r:id="rId8"/>
    <p:sldId id="274" r:id="rId9"/>
    <p:sldId id="273" r:id="rId10"/>
    <p:sldId id="275" r:id="rId11"/>
    <p:sldId id="271" r:id="rId12"/>
  </p:sldIdLst>
  <p:sldSz cx="12192000" cy="6858000"/>
  <p:notesSz cx="6858000" cy="9144000"/>
  <p:embeddedFontLst>
    <p:embeddedFont>
      <p:font typeface="Tempus Sans ITC" pitchFamily="82" charset="0"/>
      <p:regular r:id="rId13"/>
    </p:embeddedFont>
    <p:embeddedFont>
      <p:font typeface="Childscribble By Reka" charset="0"/>
      <p:regular r:id="rId14"/>
    </p:embeddedFont>
    <p:embeddedFont>
      <p:font typeface="Calibri Light" pitchFamily="34" charset="0"/>
      <p:regular r:id="rId15"/>
      <p:italic r:id="rId16"/>
    </p:embeddedFont>
    <p:embeddedFont>
      <p:font typeface="Calibri" pitchFamily="34" charset="0"/>
      <p:regular r:id="rId17"/>
      <p:bold r:id="rId18"/>
      <p:italic r:id="rId19"/>
      <p:boldItalic r:id="rId20"/>
    </p:embeddedFont>
    <p:embeddedFont>
      <p:font typeface="Arial Rounded MT Bold" pitchFamily="34" charset="0"/>
      <p:regular r:id="rId21"/>
    </p:embeddedFont>
    <p:embeddedFont>
      <p:font typeface="Baby Party"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091"/>
    <a:srgbClr val="D0C7E3"/>
    <a:srgbClr val="9A8CB6"/>
    <a:srgbClr val="8C7CAC"/>
    <a:srgbClr val="8590C5"/>
    <a:srgbClr val="5261AC"/>
    <a:srgbClr val="AAB2D7"/>
    <a:srgbClr val="909ACA"/>
    <a:srgbClr val="C9CEE5"/>
    <a:srgbClr val="E5A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p:scale>
          <a:sx n="68" d="100"/>
          <a:sy n="68" d="100"/>
        </p:scale>
        <p:origin x="-858"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d-ID"/>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DAF61A-D172-48DF-BB3D-DE5B11FE58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F53F083D-EB9C-4904-B8F5-E74BF08E23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 xmlns:a16="http://schemas.microsoft.com/office/drawing/2014/main" id="{9B434590-C82A-4461-B152-4B8D5FBAB8F5}"/>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5" name="Footer Placeholder 4">
            <a:extLst>
              <a:ext uri="{FF2B5EF4-FFF2-40B4-BE49-F238E27FC236}">
                <a16:creationId xmlns="" xmlns:a16="http://schemas.microsoft.com/office/drawing/2014/main" id="{7959D771-A51A-4DF3-9EF4-51FB97C0EF5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950BF722-EE09-4378-828C-8797729EB9C3}"/>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167939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815A1B-6135-4194-865F-D25240D894FE}"/>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B99250C5-C76D-4B8F-A72C-0F59398218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7D02649D-0AC3-4902-8497-E7D4D2901827}"/>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5" name="Footer Placeholder 4">
            <a:extLst>
              <a:ext uri="{FF2B5EF4-FFF2-40B4-BE49-F238E27FC236}">
                <a16:creationId xmlns="" xmlns:a16="http://schemas.microsoft.com/office/drawing/2014/main" id="{1C6D0B70-2A68-44CC-AF41-910A8CA7A99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E0925EAF-21B8-4AE2-8DB7-5DDCF8CE1165}"/>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33017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3BB698-0467-46D4-8A17-753F16B50F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E63B86BC-73EE-4C65-8CF1-9570BE230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31E2CB48-75F6-403E-95B9-E80045FF2653}"/>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5" name="Footer Placeholder 4">
            <a:extLst>
              <a:ext uri="{FF2B5EF4-FFF2-40B4-BE49-F238E27FC236}">
                <a16:creationId xmlns="" xmlns:a16="http://schemas.microsoft.com/office/drawing/2014/main" id="{02CA424D-5E02-4CE8-A33F-2F52F6C96B3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0879953A-77A5-4236-B7E0-041094D15E35}"/>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344615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2F83C8-2262-49A7-91BB-35F30CC0B52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5619FF38-82E5-48B5-860F-0732CAF5C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B1656256-D855-45EC-9CBF-8818FE9DAFF4}"/>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5" name="Footer Placeholder 4">
            <a:extLst>
              <a:ext uri="{FF2B5EF4-FFF2-40B4-BE49-F238E27FC236}">
                <a16:creationId xmlns="" xmlns:a16="http://schemas.microsoft.com/office/drawing/2014/main" id="{9D8E4961-7E37-4695-81FD-E852A290CF7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ADEA91CD-946A-446D-9398-F8C5CDF54AFA}"/>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315685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DB9D2-A383-44B4-8BAF-55BB8A5F95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5A7A771B-AC80-4D5F-BB58-17519A96EF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8D55C28-436D-427E-A545-5456ABDBEBE2}"/>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5" name="Footer Placeholder 4">
            <a:extLst>
              <a:ext uri="{FF2B5EF4-FFF2-40B4-BE49-F238E27FC236}">
                <a16:creationId xmlns="" xmlns:a16="http://schemas.microsoft.com/office/drawing/2014/main" id="{82C714D0-C72F-46F4-BE24-73DE1E88ACA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26DFDA26-6BAC-42CC-983A-395A6A56DB3D}"/>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86721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2F7E72-40A1-4DC3-B9BB-7E8281706C2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2BF8006C-E436-4D97-8CB0-AC0662F906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B1C50EB6-5B45-4FAD-8864-49476E849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 xmlns:a16="http://schemas.microsoft.com/office/drawing/2014/main" id="{7B595299-B92A-4801-920B-B93C54F1B6F2}"/>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6" name="Footer Placeholder 5">
            <a:extLst>
              <a:ext uri="{FF2B5EF4-FFF2-40B4-BE49-F238E27FC236}">
                <a16:creationId xmlns="" xmlns:a16="http://schemas.microsoft.com/office/drawing/2014/main" id="{321C9B5F-A19E-4E09-A6A0-8C8E5260A01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446BC58E-29D4-40B0-A59C-00B266F9343B}"/>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91291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F2A16-9498-438E-B886-736B7306F4A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1431F869-1BDD-47B3-AC17-212856BF8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D91341F-396C-4AC6-AF62-EA66CEA476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 xmlns:a16="http://schemas.microsoft.com/office/drawing/2014/main" id="{55AA7BBD-DA80-4A5A-9A98-930A7E0EC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2FFCA15-0596-4680-A000-8E4647D6C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 xmlns:a16="http://schemas.microsoft.com/office/drawing/2014/main" id="{464BFDE6-8DE5-4B34-A902-BE6BB3705338}"/>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8" name="Footer Placeholder 7">
            <a:extLst>
              <a:ext uri="{FF2B5EF4-FFF2-40B4-BE49-F238E27FC236}">
                <a16:creationId xmlns="" xmlns:a16="http://schemas.microsoft.com/office/drawing/2014/main" id="{6EBAA9FB-D663-4D7D-A8A8-956C1AB5B9C1}"/>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 xmlns:a16="http://schemas.microsoft.com/office/drawing/2014/main" id="{CB1F538E-F872-49E7-A924-7FF8E98DF5CA}"/>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313465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D5D5F-77D4-4103-95C2-21C7BC1F9B73}"/>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 xmlns:a16="http://schemas.microsoft.com/office/drawing/2014/main" id="{AEF53FAE-5EED-4DA1-9D93-226BF5B977D4}"/>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4" name="Footer Placeholder 3">
            <a:extLst>
              <a:ext uri="{FF2B5EF4-FFF2-40B4-BE49-F238E27FC236}">
                <a16:creationId xmlns="" xmlns:a16="http://schemas.microsoft.com/office/drawing/2014/main" id="{346F2231-948A-4C00-9468-827CD884091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 xmlns:a16="http://schemas.microsoft.com/office/drawing/2014/main" id="{1A05882F-590A-4542-BA74-923A1D973701}"/>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150851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6F1E89E-EFC4-41B0-A4AF-5D524A1E31BC}"/>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3" name="Footer Placeholder 2">
            <a:extLst>
              <a:ext uri="{FF2B5EF4-FFF2-40B4-BE49-F238E27FC236}">
                <a16:creationId xmlns="" xmlns:a16="http://schemas.microsoft.com/office/drawing/2014/main" id="{D2080004-D545-40B6-B033-E44F832E82AA}"/>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 xmlns:a16="http://schemas.microsoft.com/office/drawing/2014/main" id="{68A4E00C-D46F-4019-981C-BF8F35797231}"/>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159216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167B8D-E5A4-45CF-B6F1-3B96CEF6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D7205566-1E25-4889-95A9-BF7D6011F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C2B6AFF8-0F42-4F2B-B737-B5CB205D3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49BB8D9-66ED-42B1-813D-6D0E13207C97}"/>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6" name="Footer Placeholder 5">
            <a:extLst>
              <a:ext uri="{FF2B5EF4-FFF2-40B4-BE49-F238E27FC236}">
                <a16:creationId xmlns="" xmlns:a16="http://schemas.microsoft.com/office/drawing/2014/main" id="{CCA19999-1AE0-43CA-A886-679A04AC08B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42CB287E-3C5D-4EBE-8163-1E8FBB258E92}"/>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112395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ADA716-A95F-456E-912F-D2481AE58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4E799938-6DEA-4749-A517-1752CF5E3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C9910C9A-D471-42D6-A621-FE87A5CDC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B325C17-7C92-4ED0-92F6-6ED1508245AD}"/>
              </a:ext>
            </a:extLst>
          </p:cNvPr>
          <p:cNvSpPr>
            <a:spLocks noGrp="1"/>
          </p:cNvSpPr>
          <p:nvPr>
            <p:ph type="dt" sz="half" idx="10"/>
          </p:nvPr>
        </p:nvSpPr>
        <p:spPr/>
        <p:txBody>
          <a:bodyPr/>
          <a:lstStyle/>
          <a:p>
            <a:fld id="{8EB933F6-5ED0-475A-AD32-34EF3F3250F2}" type="datetimeFigureOut">
              <a:rPr lang="en-ID" smtClean="0"/>
              <a:t>4/26/2022</a:t>
            </a:fld>
            <a:endParaRPr lang="en-ID"/>
          </a:p>
        </p:txBody>
      </p:sp>
      <p:sp>
        <p:nvSpPr>
          <p:cNvPr id="6" name="Footer Placeholder 5">
            <a:extLst>
              <a:ext uri="{FF2B5EF4-FFF2-40B4-BE49-F238E27FC236}">
                <a16:creationId xmlns="" xmlns:a16="http://schemas.microsoft.com/office/drawing/2014/main" id="{1FF624CD-3FE2-4E34-AD3E-3B5ED85E618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0EB51251-92C8-4884-BE80-C6EF9710EBFC}"/>
              </a:ext>
            </a:extLst>
          </p:cNvPr>
          <p:cNvSpPr>
            <a:spLocks noGrp="1"/>
          </p:cNvSpPr>
          <p:nvPr>
            <p:ph type="sldNum" sz="quarter" idx="12"/>
          </p:nvPr>
        </p:nvSpPr>
        <p:spPr/>
        <p:txBody>
          <a:bodyPr/>
          <a:lstStyle/>
          <a:p>
            <a:fld id="{6EA9AFE3-1E00-4B31-91AD-DD6AC74E58A2}" type="slidenum">
              <a:rPr lang="en-ID" smtClean="0"/>
              <a:t>‹#›</a:t>
            </a:fld>
            <a:endParaRPr lang="en-ID"/>
          </a:p>
        </p:txBody>
      </p:sp>
    </p:spTree>
    <p:extLst>
      <p:ext uri="{BB962C8B-B14F-4D97-AF65-F5344CB8AC3E}">
        <p14:creationId xmlns:p14="http://schemas.microsoft.com/office/powerpoint/2010/main" val="7764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4E2C25-8B11-4436-B078-9FD71FBF0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454C1182-33C0-4973-9AE2-A37ECC013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68A09FBF-13D0-42F1-BFB5-9B8CF49C0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933F6-5ED0-475A-AD32-34EF3F3250F2}" type="datetimeFigureOut">
              <a:rPr lang="en-ID" smtClean="0"/>
              <a:t>4/26/2022</a:t>
            </a:fld>
            <a:endParaRPr lang="en-ID"/>
          </a:p>
        </p:txBody>
      </p:sp>
      <p:sp>
        <p:nvSpPr>
          <p:cNvPr id="5" name="Footer Placeholder 4">
            <a:extLst>
              <a:ext uri="{FF2B5EF4-FFF2-40B4-BE49-F238E27FC236}">
                <a16:creationId xmlns="" xmlns:a16="http://schemas.microsoft.com/office/drawing/2014/main" id="{1337FCC3-9AE5-49EE-AAD8-8AD22B6C0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 xmlns:a16="http://schemas.microsoft.com/office/drawing/2014/main" id="{A38B11FB-A318-4F19-B4D3-E3B75AEB0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9AFE3-1E00-4B31-91AD-DD6AC74E58A2}" type="slidenum">
              <a:rPr lang="en-ID" smtClean="0"/>
              <a:t>‹#›</a:t>
            </a:fld>
            <a:endParaRPr lang="en-ID"/>
          </a:p>
        </p:txBody>
      </p:sp>
    </p:spTree>
    <p:extLst>
      <p:ext uri="{BB962C8B-B14F-4D97-AF65-F5344CB8AC3E}">
        <p14:creationId xmlns:p14="http://schemas.microsoft.com/office/powerpoint/2010/main" val="289450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alodokter.com/degenerasi-makula" TargetMode="External"/><Relationship Id="rId5" Type="http://schemas.openxmlformats.org/officeDocument/2006/relationships/hyperlink" Target="https://www.alodokter.com/utamakan-beta-karoten-alami-untuk-mata-dan-tubuh-sehat" TargetMode="Externa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A8C8"/>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2BC9AF-B70A-4316-A047-75FF5D8DCDE6}"/>
              </a:ext>
            </a:extLst>
          </p:cNvPr>
          <p:cNvSpPr/>
          <p:nvPr/>
        </p:nvSpPr>
        <p:spPr>
          <a:xfrm>
            <a:off x="2661313" y="309361"/>
            <a:ext cx="9162332" cy="6214269"/>
          </a:xfrm>
          <a:prstGeom prst="rect">
            <a:avLst/>
          </a:prstGeom>
          <a:solidFill>
            <a:srgbClr val="8C7CAC"/>
          </a:solidFill>
          <a:ln w="76200">
            <a:solidFill>
              <a:srgbClr val="E4E0E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sp>
        <p:nvSpPr>
          <p:cNvPr id="28" name="TextBox 27">
            <a:extLst>
              <a:ext uri="{FF2B5EF4-FFF2-40B4-BE49-F238E27FC236}">
                <a16:creationId xmlns="" xmlns:a16="http://schemas.microsoft.com/office/drawing/2014/main" id="{B1D9BE19-D1A5-4184-A638-120CB61F4B6C}"/>
              </a:ext>
            </a:extLst>
          </p:cNvPr>
          <p:cNvSpPr txBox="1"/>
          <p:nvPr/>
        </p:nvSpPr>
        <p:spPr>
          <a:xfrm>
            <a:off x="3263271" y="1656714"/>
            <a:ext cx="7939661" cy="2308324"/>
          </a:xfrm>
          <a:prstGeom prst="rect">
            <a:avLst/>
          </a:prstGeom>
          <a:noFill/>
        </p:spPr>
        <p:txBody>
          <a:bodyPr wrap="square" rtlCol="0">
            <a:spAutoFit/>
          </a:bodyPr>
          <a:lstStyle/>
          <a:p>
            <a:pPr algn="ctr"/>
            <a:r>
              <a:rPr lang="id-ID" sz="2400" b="1" dirty="0">
                <a:solidFill>
                  <a:schemeClr val="bg1"/>
                </a:solidFill>
                <a:latin typeface="Tempus Sans ITC" pitchFamily="82" charset="0"/>
              </a:rPr>
              <a:t>Perubahan Kualitas Pasca Panen Bayam Organik selama Penyimpanan setelah Perlakuan </a:t>
            </a:r>
            <a:r>
              <a:rPr lang="id-ID" sz="2400" b="1" i="1" dirty="0">
                <a:solidFill>
                  <a:schemeClr val="bg1"/>
                </a:solidFill>
                <a:latin typeface="Tempus Sans ITC" pitchFamily="82" charset="0"/>
              </a:rPr>
              <a:t>Heat Shock </a:t>
            </a:r>
            <a:r>
              <a:rPr lang="id-ID" sz="2400" b="1" dirty="0">
                <a:solidFill>
                  <a:schemeClr val="bg1"/>
                </a:solidFill>
                <a:latin typeface="Tempus Sans ITC" pitchFamily="82" charset="0"/>
              </a:rPr>
              <a:t>dan </a:t>
            </a:r>
            <a:r>
              <a:rPr lang="id-ID" sz="2400" b="1" i="1" dirty="0" smtClean="0">
                <a:solidFill>
                  <a:schemeClr val="bg1"/>
                </a:solidFill>
                <a:latin typeface="Tempus Sans ITC" pitchFamily="82" charset="0"/>
              </a:rPr>
              <a:t>Hydrocooling</a:t>
            </a:r>
          </a:p>
          <a:p>
            <a:pPr algn="ctr"/>
            <a:endParaRPr lang="id-ID" sz="2400" b="1" spc="400" dirty="0">
              <a:solidFill>
                <a:srgbClr val="FCE8E7"/>
              </a:solidFill>
              <a:latin typeface="Tempus Sans ITC" pitchFamily="82" charset="0"/>
            </a:endParaRPr>
          </a:p>
          <a:p>
            <a:pPr algn="ctr"/>
            <a:r>
              <a:rPr lang="en-US" sz="2400" b="1" spc="400" dirty="0" err="1" smtClean="0">
                <a:solidFill>
                  <a:srgbClr val="FCE8E7"/>
                </a:solidFill>
                <a:latin typeface="Tempus Sans ITC" pitchFamily="82" charset="0"/>
              </a:rPr>
              <a:t>Kelompok</a:t>
            </a:r>
            <a:r>
              <a:rPr lang="en-US" sz="2400" b="1" spc="400" dirty="0" smtClean="0">
                <a:solidFill>
                  <a:srgbClr val="FCE8E7"/>
                </a:solidFill>
                <a:latin typeface="Tempus Sans ITC" pitchFamily="82" charset="0"/>
              </a:rPr>
              <a:t> 1</a:t>
            </a:r>
            <a:endParaRPr lang="id-ID" sz="2400" b="1" spc="400" dirty="0" smtClean="0">
              <a:solidFill>
                <a:srgbClr val="FCE8E7"/>
              </a:solidFill>
              <a:latin typeface="Tempus Sans ITC" pitchFamily="82" charset="0"/>
            </a:endParaRPr>
          </a:p>
          <a:p>
            <a:pPr algn="ctr"/>
            <a:endParaRPr lang="en-ID" sz="2400" b="1" spc="400" dirty="0">
              <a:solidFill>
                <a:srgbClr val="F6CAD9"/>
              </a:solidFill>
              <a:latin typeface="Tempus Sans ITC" pitchFamily="82" charset="0"/>
            </a:endParaRPr>
          </a:p>
        </p:txBody>
      </p:sp>
      <p:sp>
        <p:nvSpPr>
          <p:cNvPr id="39" name="Freeform: Shape 38">
            <a:extLst>
              <a:ext uri="{FF2B5EF4-FFF2-40B4-BE49-F238E27FC236}">
                <a16:creationId xmlns="" xmlns:a16="http://schemas.microsoft.com/office/drawing/2014/main" id="{7DD092CF-6C08-4DC0-BDF0-D44668C7751C}"/>
              </a:ext>
            </a:extLst>
          </p:cNvPr>
          <p:cNvSpPr/>
          <p:nvPr/>
        </p:nvSpPr>
        <p:spPr>
          <a:xfrm>
            <a:off x="8114991" y="4322730"/>
            <a:ext cx="4090657" cy="2548919"/>
          </a:xfrm>
          <a:custGeom>
            <a:avLst/>
            <a:gdLst>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5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0" fmla="*/ 4418120 w 4418120"/>
              <a:gd name="connsiteY0" fmla="*/ 0 h 2535271"/>
              <a:gd name="connsiteX1" fmla="*/ 4418120 w 4418120"/>
              <a:gd name="connsiteY1" fmla="*/ 2535271 h 2535271"/>
              <a:gd name="connsiteX2" fmla="*/ 1 w 4418120"/>
              <a:gd name="connsiteY2" fmla="*/ 2535271 h 2535271"/>
              <a:gd name="connsiteX3" fmla="*/ 382054 w 4418120"/>
              <a:gd name="connsiteY3" fmla="*/ 2521376 h 2535271"/>
              <a:gd name="connsiteX4" fmla="*/ 1065722 w 4418120"/>
              <a:gd name="connsiteY4" fmla="*/ 1968642 h 2535271"/>
              <a:gd name="connsiteX5" fmla="*/ 2485089 w 4418120"/>
              <a:gd name="connsiteY5" fmla="*/ 1627448 h 2535271"/>
              <a:gd name="connsiteX6" fmla="*/ 3194773 w 4418120"/>
              <a:gd name="connsiteY6" fmla="*/ 576571 h 2535271"/>
              <a:gd name="connsiteX7" fmla="*/ 4358964 w 4418120"/>
              <a:gd name="connsiteY7" fmla="*/ 18999 h 2535271"/>
              <a:gd name="connsiteX8" fmla="*/ 4418120 w 4418120"/>
              <a:gd name="connsiteY8" fmla="*/ 0 h 2535271"/>
              <a:gd name="connsiteX0" fmla="*/ 4418120 w 4418120"/>
              <a:gd name="connsiteY0" fmla="*/ 0 h 2535271"/>
              <a:gd name="connsiteX1" fmla="*/ 4418120 w 4418120"/>
              <a:gd name="connsiteY1" fmla="*/ 2535271 h 2535271"/>
              <a:gd name="connsiteX2" fmla="*/ 1 w 4418120"/>
              <a:gd name="connsiteY2" fmla="*/ 2535271 h 2535271"/>
              <a:gd name="connsiteX3" fmla="*/ 382054 w 4418120"/>
              <a:gd name="connsiteY3" fmla="*/ 2521376 h 2535271"/>
              <a:gd name="connsiteX4" fmla="*/ 1065722 w 4418120"/>
              <a:gd name="connsiteY4" fmla="*/ 1968642 h 2535271"/>
              <a:gd name="connsiteX5" fmla="*/ 2485089 w 4418120"/>
              <a:gd name="connsiteY5" fmla="*/ 1627448 h 2535271"/>
              <a:gd name="connsiteX6" fmla="*/ 3194773 w 4418120"/>
              <a:gd name="connsiteY6" fmla="*/ 576571 h 2535271"/>
              <a:gd name="connsiteX7" fmla="*/ 4358964 w 4418120"/>
              <a:gd name="connsiteY7" fmla="*/ 18999 h 2535271"/>
              <a:gd name="connsiteX8" fmla="*/ 4418120 w 4418120"/>
              <a:gd name="connsiteY8" fmla="*/ 0 h 2535271"/>
              <a:gd name="connsiteX0" fmla="*/ 4036066 w 4036066"/>
              <a:gd name="connsiteY0" fmla="*/ 0 h 2862817"/>
              <a:gd name="connsiteX1" fmla="*/ 4036066 w 4036066"/>
              <a:gd name="connsiteY1" fmla="*/ 2535271 h 2862817"/>
              <a:gd name="connsiteX2" fmla="*/ 313983 w 4036066"/>
              <a:gd name="connsiteY2" fmla="*/ 2862817 h 2862817"/>
              <a:gd name="connsiteX3" fmla="*/ 0 w 4036066"/>
              <a:gd name="connsiteY3" fmla="*/ 2521376 h 2862817"/>
              <a:gd name="connsiteX4" fmla="*/ 683668 w 4036066"/>
              <a:gd name="connsiteY4" fmla="*/ 1968642 h 2862817"/>
              <a:gd name="connsiteX5" fmla="*/ 2103035 w 4036066"/>
              <a:gd name="connsiteY5" fmla="*/ 1627448 h 2862817"/>
              <a:gd name="connsiteX6" fmla="*/ 2812719 w 4036066"/>
              <a:gd name="connsiteY6" fmla="*/ 576571 h 2862817"/>
              <a:gd name="connsiteX7" fmla="*/ 3976910 w 4036066"/>
              <a:gd name="connsiteY7" fmla="*/ 18999 h 2862817"/>
              <a:gd name="connsiteX8" fmla="*/ 4036066 w 4036066"/>
              <a:gd name="connsiteY8" fmla="*/ 0 h 2862817"/>
              <a:gd name="connsiteX0" fmla="*/ 4090657 w 4090657"/>
              <a:gd name="connsiteY0" fmla="*/ 0 h 2862817"/>
              <a:gd name="connsiteX1" fmla="*/ 4090657 w 4090657"/>
              <a:gd name="connsiteY1" fmla="*/ 2535271 h 2862817"/>
              <a:gd name="connsiteX2" fmla="*/ 368574 w 4090657"/>
              <a:gd name="connsiteY2" fmla="*/ 2862817 h 2862817"/>
              <a:gd name="connsiteX3" fmla="*/ 0 w 4090657"/>
              <a:gd name="connsiteY3" fmla="*/ 2521376 h 2862817"/>
              <a:gd name="connsiteX4" fmla="*/ 738259 w 4090657"/>
              <a:gd name="connsiteY4" fmla="*/ 1968642 h 2862817"/>
              <a:gd name="connsiteX5" fmla="*/ 2157626 w 4090657"/>
              <a:gd name="connsiteY5" fmla="*/ 1627448 h 2862817"/>
              <a:gd name="connsiteX6" fmla="*/ 2867310 w 4090657"/>
              <a:gd name="connsiteY6" fmla="*/ 576571 h 2862817"/>
              <a:gd name="connsiteX7" fmla="*/ 4031501 w 4090657"/>
              <a:gd name="connsiteY7" fmla="*/ 18999 h 2862817"/>
              <a:gd name="connsiteX8" fmla="*/ 4090657 w 4090657"/>
              <a:gd name="connsiteY8" fmla="*/ 0 h 2862817"/>
              <a:gd name="connsiteX0" fmla="*/ 4090657 w 4090657"/>
              <a:gd name="connsiteY0" fmla="*/ 0 h 2862817"/>
              <a:gd name="connsiteX1" fmla="*/ 4090657 w 4090657"/>
              <a:gd name="connsiteY1" fmla="*/ 2535271 h 2862817"/>
              <a:gd name="connsiteX2" fmla="*/ 368574 w 4090657"/>
              <a:gd name="connsiteY2" fmla="*/ 2862817 h 2862817"/>
              <a:gd name="connsiteX3" fmla="*/ 0 w 4090657"/>
              <a:gd name="connsiteY3" fmla="*/ 2521376 h 2862817"/>
              <a:gd name="connsiteX4" fmla="*/ 738259 w 4090657"/>
              <a:gd name="connsiteY4" fmla="*/ 1968642 h 2862817"/>
              <a:gd name="connsiteX5" fmla="*/ 2266808 w 4090657"/>
              <a:gd name="connsiteY5" fmla="*/ 1531914 h 2862817"/>
              <a:gd name="connsiteX6" fmla="*/ 2867310 w 4090657"/>
              <a:gd name="connsiteY6" fmla="*/ 576571 h 2862817"/>
              <a:gd name="connsiteX7" fmla="*/ 4031501 w 4090657"/>
              <a:gd name="connsiteY7" fmla="*/ 18999 h 2862817"/>
              <a:gd name="connsiteX8" fmla="*/ 4090657 w 4090657"/>
              <a:gd name="connsiteY8" fmla="*/ 0 h 2862817"/>
              <a:gd name="connsiteX0" fmla="*/ 4090657 w 4090657"/>
              <a:gd name="connsiteY0" fmla="*/ 0 h 2548919"/>
              <a:gd name="connsiteX1" fmla="*/ 4090657 w 4090657"/>
              <a:gd name="connsiteY1" fmla="*/ 2535271 h 2548919"/>
              <a:gd name="connsiteX2" fmla="*/ 1269326 w 4090657"/>
              <a:gd name="connsiteY2" fmla="*/ 2548919 h 2548919"/>
              <a:gd name="connsiteX3" fmla="*/ 0 w 4090657"/>
              <a:gd name="connsiteY3" fmla="*/ 2521376 h 2548919"/>
              <a:gd name="connsiteX4" fmla="*/ 738259 w 4090657"/>
              <a:gd name="connsiteY4" fmla="*/ 1968642 h 2548919"/>
              <a:gd name="connsiteX5" fmla="*/ 2266808 w 4090657"/>
              <a:gd name="connsiteY5" fmla="*/ 1531914 h 2548919"/>
              <a:gd name="connsiteX6" fmla="*/ 2867310 w 4090657"/>
              <a:gd name="connsiteY6" fmla="*/ 576571 h 2548919"/>
              <a:gd name="connsiteX7" fmla="*/ 4031501 w 4090657"/>
              <a:gd name="connsiteY7" fmla="*/ 18999 h 2548919"/>
              <a:gd name="connsiteX8" fmla="*/ 4090657 w 4090657"/>
              <a:gd name="connsiteY8" fmla="*/ 0 h 2548919"/>
              <a:gd name="connsiteX0" fmla="*/ 4090657 w 4090657"/>
              <a:gd name="connsiteY0" fmla="*/ 0 h 2548919"/>
              <a:gd name="connsiteX1" fmla="*/ 4090657 w 4090657"/>
              <a:gd name="connsiteY1" fmla="*/ 2535271 h 2548919"/>
              <a:gd name="connsiteX2" fmla="*/ 1474042 w 4090657"/>
              <a:gd name="connsiteY2" fmla="*/ 2548919 h 2548919"/>
              <a:gd name="connsiteX3" fmla="*/ 0 w 4090657"/>
              <a:gd name="connsiteY3" fmla="*/ 2521376 h 2548919"/>
              <a:gd name="connsiteX4" fmla="*/ 738259 w 4090657"/>
              <a:gd name="connsiteY4" fmla="*/ 1968642 h 2548919"/>
              <a:gd name="connsiteX5" fmla="*/ 2266808 w 4090657"/>
              <a:gd name="connsiteY5" fmla="*/ 1531914 h 2548919"/>
              <a:gd name="connsiteX6" fmla="*/ 2867310 w 4090657"/>
              <a:gd name="connsiteY6" fmla="*/ 576571 h 2548919"/>
              <a:gd name="connsiteX7" fmla="*/ 4031501 w 4090657"/>
              <a:gd name="connsiteY7" fmla="*/ 18999 h 2548919"/>
              <a:gd name="connsiteX8" fmla="*/ 4090657 w 4090657"/>
              <a:gd name="connsiteY8" fmla="*/ 0 h 254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0657" h="2548919">
                <a:moveTo>
                  <a:pt x="4090657" y="0"/>
                </a:moveTo>
                <a:lnTo>
                  <a:pt x="4090657" y="2535271"/>
                </a:lnTo>
                <a:lnTo>
                  <a:pt x="1474042" y="2548919"/>
                </a:lnTo>
                <a:cubicBezTo>
                  <a:pt x="1474014" y="2544287"/>
                  <a:pt x="28" y="2526008"/>
                  <a:pt x="0" y="2521376"/>
                </a:cubicBezTo>
                <a:cubicBezTo>
                  <a:pt x="57150" y="2353765"/>
                  <a:pt x="360458" y="2133552"/>
                  <a:pt x="738259" y="1968642"/>
                </a:cubicBezTo>
                <a:cubicBezTo>
                  <a:pt x="1116060" y="1803732"/>
                  <a:pt x="1911966" y="1763926"/>
                  <a:pt x="2266808" y="1531914"/>
                </a:cubicBezTo>
                <a:cubicBezTo>
                  <a:pt x="2621650" y="1299902"/>
                  <a:pt x="2457877" y="867723"/>
                  <a:pt x="2867310" y="576571"/>
                </a:cubicBezTo>
                <a:cubicBezTo>
                  <a:pt x="3123206" y="394601"/>
                  <a:pt x="3619003" y="163762"/>
                  <a:pt x="4031501" y="18999"/>
                </a:cubicBezTo>
                <a:lnTo>
                  <a:pt x="4090657" y="0"/>
                </a:lnTo>
                <a:close/>
              </a:path>
            </a:pathLst>
          </a:custGeom>
          <a:solidFill>
            <a:srgbClr val="E7C4E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46" name="Freeform: Shape 45">
            <a:extLst>
              <a:ext uri="{FF2B5EF4-FFF2-40B4-BE49-F238E27FC236}">
                <a16:creationId xmlns="" xmlns:a16="http://schemas.microsoft.com/office/drawing/2014/main" id="{4B66DA5A-0D2D-4B13-9BFE-71DB99EB20AC}"/>
              </a:ext>
            </a:extLst>
          </p:cNvPr>
          <p:cNvSpPr/>
          <p:nvPr/>
        </p:nvSpPr>
        <p:spPr>
          <a:xfrm>
            <a:off x="8425158" y="4664896"/>
            <a:ext cx="3780424" cy="2193104"/>
          </a:xfrm>
          <a:custGeom>
            <a:avLst/>
            <a:gdLst>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5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6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8" fmla="*/ 4418203 w 4418203"/>
              <a:gd name="connsiteY8" fmla="*/ 0 h 2535271"/>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6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8" fmla="*/ 4418203 w 4418203"/>
              <a:gd name="connsiteY8" fmla="*/ 0 h 2535271"/>
              <a:gd name="connsiteX0" fmla="*/ 4519770 w 4519770"/>
              <a:gd name="connsiteY0" fmla="*/ 0 h 2538323"/>
              <a:gd name="connsiteX1" fmla="*/ 4519770 w 4519770"/>
              <a:gd name="connsiteY1" fmla="*/ 2535271 h 2538323"/>
              <a:gd name="connsiteX2" fmla="*/ 101651 w 4519770"/>
              <a:gd name="connsiteY2" fmla="*/ 2535271 h 2538323"/>
              <a:gd name="connsiteX3" fmla="*/ 0 w 4519770"/>
              <a:gd name="connsiteY3" fmla="*/ 2537173 h 2538323"/>
              <a:gd name="connsiteX4" fmla="*/ 1167373 w 4519770"/>
              <a:gd name="connsiteY4" fmla="*/ 1968642 h 2538323"/>
              <a:gd name="connsiteX5" fmla="*/ 2586739 w 4519770"/>
              <a:gd name="connsiteY5" fmla="*/ 1627448 h 2538323"/>
              <a:gd name="connsiteX6" fmla="*/ 3296423 w 4519770"/>
              <a:gd name="connsiteY6" fmla="*/ 576571 h 2538323"/>
              <a:gd name="connsiteX7" fmla="*/ 4460614 w 4519770"/>
              <a:gd name="connsiteY7" fmla="*/ 18999 h 2538323"/>
              <a:gd name="connsiteX8" fmla="*/ 4519770 w 4519770"/>
              <a:gd name="connsiteY8" fmla="*/ 0 h 2538323"/>
              <a:gd name="connsiteX0" fmla="*/ 4519770 w 4519770"/>
              <a:gd name="connsiteY0" fmla="*/ 0 h 2538323"/>
              <a:gd name="connsiteX1" fmla="*/ 4519770 w 4519770"/>
              <a:gd name="connsiteY1" fmla="*/ 2535271 h 2538323"/>
              <a:gd name="connsiteX2" fmla="*/ 101651 w 4519770"/>
              <a:gd name="connsiteY2" fmla="*/ 2535271 h 2538323"/>
              <a:gd name="connsiteX3" fmla="*/ 0 w 4519770"/>
              <a:gd name="connsiteY3" fmla="*/ 2537173 h 2538323"/>
              <a:gd name="connsiteX4" fmla="*/ 1167373 w 4519770"/>
              <a:gd name="connsiteY4" fmla="*/ 1968642 h 2538323"/>
              <a:gd name="connsiteX5" fmla="*/ 2586739 w 4519770"/>
              <a:gd name="connsiteY5" fmla="*/ 1627448 h 2538323"/>
              <a:gd name="connsiteX6" fmla="*/ 3296423 w 4519770"/>
              <a:gd name="connsiteY6" fmla="*/ 576571 h 2538323"/>
              <a:gd name="connsiteX7" fmla="*/ 4460614 w 4519770"/>
              <a:gd name="connsiteY7" fmla="*/ 18999 h 2538323"/>
              <a:gd name="connsiteX8" fmla="*/ 4519770 w 4519770"/>
              <a:gd name="connsiteY8" fmla="*/ 0 h 2538323"/>
              <a:gd name="connsiteX0" fmla="*/ 4519770 w 4519770"/>
              <a:gd name="connsiteY0" fmla="*/ 0 h 2538323"/>
              <a:gd name="connsiteX1" fmla="*/ 4519770 w 4519770"/>
              <a:gd name="connsiteY1" fmla="*/ 2535271 h 2538323"/>
              <a:gd name="connsiteX2" fmla="*/ 101651 w 4519770"/>
              <a:gd name="connsiteY2" fmla="*/ 2535271 h 2538323"/>
              <a:gd name="connsiteX3" fmla="*/ 0 w 4519770"/>
              <a:gd name="connsiteY3" fmla="*/ 2537173 h 2538323"/>
              <a:gd name="connsiteX4" fmla="*/ 1167373 w 4519770"/>
              <a:gd name="connsiteY4" fmla="*/ 1968642 h 2538323"/>
              <a:gd name="connsiteX5" fmla="*/ 2586739 w 4519770"/>
              <a:gd name="connsiteY5" fmla="*/ 1627448 h 2538323"/>
              <a:gd name="connsiteX6" fmla="*/ 3296423 w 4519770"/>
              <a:gd name="connsiteY6" fmla="*/ 576571 h 2538323"/>
              <a:gd name="connsiteX7" fmla="*/ 4460614 w 4519770"/>
              <a:gd name="connsiteY7" fmla="*/ 18999 h 2538323"/>
              <a:gd name="connsiteX8" fmla="*/ 4519770 w 4519770"/>
              <a:gd name="connsiteY8" fmla="*/ 0 h 2538323"/>
              <a:gd name="connsiteX0" fmla="*/ 4689049 w 4689049"/>
              <a:gd name="connsiteY0" fmla="*/ 0 h 2538323"/>
              <a:gd name="connsiteX1" fmla="*/ 4689049 w 4689049"/>
              <a:gd name="connsiteY1" fmla="*/ 2535271 h 2538323"/>
              <a:gd name="connsiteX2" fmla="*/ 270930 w 4689049"/>
              <a:gd name="connsiteY2" fmla="*/ 2535271 h 2538323"/>
              <a:gd name="connsiteX3" fmla="*/ 0 w 4689049"/>
              <a:gd name="connsiteY3" fmla="*/ 2537174 h 2538323"/>
              <a:gd name="connsiteX4" fmla="*/ 1336652 w 4689049"/>
              <a:gd name="connsiteY4" fmla="*/ 1968642 h 2538323"/>
              <a:gd name="connsiteX5" fmla="*/ 2756018 w 4689049"/>
              <a:gd name="connsiteY5" fmla="*/ 1627448 h 2538323"/>
              <a:gd name="connsiteX6" fmla="*/ 3465702 w 4689049"/>
              <a:gd name="connsiteY6" fmla="*/ 576571 h 2538323"/>
              <a:gd name="connsiteX7" fmla="*/ 4629893 w 4689049"/>
              <a:gd name="connsiteY7" fmla="*/ 18999 h 2538323"/>
              <a:gd name="connsiteX8" fmla="*/ 4689049 w 4689049"/>
              <a:gd name="connsiteY8" fmla="*/ 0 h 253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9049" h="2538323">
                <a:moveTo>
                  <a:pt x="4689049" y="0"/>
                </a:moveTo>
                <a:lnTo>
                  <a:pt x="4689049" y="2535271"/>
                </a:lnTo>
                <a:lnTo>
                  <a:pt x="270930" y="2535271"/>
                </a:lnTo>
                <a:cubicBezTo>
                  <a:pt x="270902" y="2530639"/>
                  <a:pt x="28" y="2541806"/>
                  <a:pt x="0" y="2537174"/>
                </a:cubicBezTo>
                <a:cubicBezTo>
                  <a:pt x="57150" y="2369563"/>
                  <a:pt x="877316" y="2120263"/>
                  <a:pt x="1336652" y="1968642"/>
                </a:cubicBezTo>
                <a:cubicBezTo>
                  <a:pt x="1795988" y="1817021"/>
                  <a:pt x="2401176" y="1859460"/>
                  <a:pt x="2756018" y="1627448"/>
                </a:cubicBezTo>
                <a:cubicBezTo>
                  <a:pt x="3110860" y="1395436"/>
                  <a:pt x="3056269" y="867723"/>
                  <a:pt x="3465702" y="576571"/>
                </a:cubicBezTo>
                <a:cubicBezTo>
                  <a:pt x="3721598" y="394601"/>
                  <a:pt x="4217395" y="163762"/>
                  <a:pt x="4629893" y="18999"/>
                </a:cubicBezTo>
                <a:lnTo>
                  <a:pt x="4689049" y="0"/>
                </a:lnTo>
                <a:close/>
              </a:path>
            </a:pathLst>
          </a:custGeom>
          <a:solidFill>
            <a:srgbClr val="B3A8C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61" name="Picture 60">
            <a:extLst>
              <a:ext uri="{FF2B5EF4-FFF2-40B4-BE49-F238E27FC236}">
                <a16:creationId xmlns="" xmlns:a16="http://schemas.microsoft.com/office/drawing/2014/main" id="{2D59439E-B48D-4784-A262-09ACCD7991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60319" y="-785789"/>
            <a:ext cx="2857500" cy="2857500"/>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9530835"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9535133"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9539658"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9544408"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9" name="TextBox 28">
            <a:extLst>
              <a:ext uri="{FF2B5EF4-FFF2-40B4-BE49-F238E27FC236}">
                <a16:creationId xmlns="" xmlns:a16="http://schemas.microsoft.com/office/drawing/2014/main" id="{456072B1-BACD-4216-A73B-D00351427C23}"/>
              </a:ext>
            </a:extLst>
          </p:cNvPr>
          <p:cNvSpPr txBox="1"/>
          <p:nvPr/>
        </p:nvSpPr>
        <p:spPr>
          <a:xfrm>
            <a:off x="3634142" y="3861563"/>
            <a:ext cx="7395398" cy="1200329"/>
          </a:xfrm>
          <a:prstGeom prst="rect">
            <a:avLst/>
          </a:prstGeom>
          <a:noFill/>
        </p:spPr>
        <p:txBody>
          <a:bodyPr wrap="square" rtlCol="0">
            <a:spAutoFit/>
          </a:bodyPr>
          <a:lstStyle/>
          <a:p>
            <a:pPr marL="457200" indent="-457200" algn="ctr">
              <a:buAutoNum type="arabicPeriod"/>
            </a:pPr>
            <a:r>
              <a:rPr lang="en-ID" sz="2400" spc="100" dirty="0" err="1" smtClean="0">
                <a:solidFill>
                  <a:schemeClr val="bg1"/>
                </a:solidFill>
                <a:latin typeface="Tempus Sans ITC" pitchFamily="82" charset="0"/>
              </a:rPr>
              <a:t>Shalya</a:t>
            </a:r>
            <a:r>
              <a:rPr lang="en-ID" sz="2400" spc="100" dirty="0" smtClean="0">
                <a:solidFill>
                  <a:schemeClr val="bg1"/>
                </a:solidFill>
                <a:latin typeface="Tempus Sans ITC" pitchFamily="82" charset="0"/>
              </a:rPr>
              <a:t> </a:t>
            </a:r>
            <a:r>
              <a:rPr lang="en-ID" sz="2400" spc="100" dirty="0">
                <a:solidFill>
                  <a:schemeClr val="bg1"/>
                </a:solidFill>
                <a:latin typeface="Tempus Sans ITC" pitchFamily="82" charset="0"/>
              </a:rPr>
              <a:t>Hanna </a:t>
            </a:r>
            <a:r>
              <a:rPr lang="en-ID" sz="2400" spc="100" dirty="0" err="1">
                <a:solidFill>
                  <a:schemeClr val="bg1"/>
                </a:solidFill>
                <a:latin typeface="Tempus Sans ITC" pitchFamily="82" charset="0"/>
              </a:rPr>
              <a:t>Sayyida</a:t>
            </a:r>
            <a:r>
              <a:rPr lang="en-ID" sz="2400" spc="100" dirty="0">
                <a:solidFill>
                  <a:schemeClr val="bg1"/>
                </a:solidFill>
                <a:latin typeface="Tempus Sans ITC" pitchFamily="82" charset="0"/>
              </a:rPr>
              <a:t> </a:t>
            </a:r>
            <a:r>
              <a:rPr lang="en-ID" sz="2400" spc="100" dirty="0" smtClean="0">
                <a:solidFill>
                  <a:schemeClr val="bg1"/>
                </a:solidFill>
                <a:latin typeface="Tempus Sans ITC" pitchFamily="82" charset="0"/>
              </a:rPr>
              <a:t>(2014121002)</a:t>
            </a:r>
          </a:p>
          <a:p>
            <a:pPr marL="457200" indent="-457200" algn="ctr">
              <a:buAutoNum type="arabicPeriod"/>
            </a:pPr>
            <a:r>
              <a:rPr lang="en-ID" sz="2400" spc="100" dirty="0" err="1" smtClean="0">
                <a:solidFill>
                  <a:schemeClr val="bg1"/>
                </a:solidFill>
                <a:latin typeface="Tempus Sans ITC" pitchFamily="82" charset="0"/>
              </a:rPr>
              <a:t>Dea</a:t>
            </a:r>
            <a:r>
              <a:rPr lang="en-ID" sz="2400" spc="100" dirty="0" smtClean="0">
                <a:solidFill>
                  <a:schemeClr val="bg1"/>
                </a:solidFill>
                <a:latin typeface="Tempus Sans ITC" pitchFamily="82" charset="0"/>
              </a:rPr>
              <a:t> </a:t>
            </a:r>
            <a:r>
              <a:rPr lang="en-ID" sz="2400" spc="100" dirty="0" err="1" smtClean="0">
                <a:solidFill>
                  <a:schemeClr val="bg1"/>
                </a:solidFill>
                <a:latin typeface="Tempus Sans ITC" pitchFamily="82" charset="0"/>
              </a:rPr>
              <a:t>Putri</a:t>
            </a:r>
            <a:r>
              <a:rPr lang="en-ID" sz="2400" spc="100" dirty="0" smtClean="0">
                <a:solidFill>
                  <a:schemeClr val="bg1"/>
                </a:solidFill>
                <a:latin typeface="Tempus Sans ITC" pitchFamily="82" charset="0"/>
              </a:rPr>
              <a:t> </a:t>
            </a:r>
            <a:r>
              <a:rPr lang="en-ID" sz="2400" spc="100" dirty="0" err="1" smtClean="0">
                <a:solidFill>
                  <a:schemeClr val="bg1"/>
                </a:solidFill>
                <a:latin typeface="Tempus Sans ITC" pitchFamily="82" charset="0"/>
              </a:rPr>
              <a:t>Helsa</a:t>
            </a:r>
            <a:r>
              <a:rPr lang="en-ID" sz="2400" spc="100" dirty="0" smtClean="0">
                <a:solidFill>
                  <a:schemeClr val="bg1"/>
                </a:solidFill>
                <a:latin typeface="Tempus Sans ITC" pitchFamily="82" charset="0"/>
              </a:rPr>
              <a:t> (2014121006)</a:t>
            </a:r>
            <a:endParaRPr lang="en-ID" sz="2400" spc="100" dirty="0">
              <a:solidFill>
                <a:schemeClr val="bg1"/>
              </a:solidFill>
              <a:latin typeface="Tempus Sans ITC" pitchFamily="82" charset="0"/>
            </a:endParaRPr>
          </a:p>
          <a:p>
            <a:pPr algn="ctr"/>
            <a:r>
              <a:rPr lang="en-ID" sz="2400" spc="100" dirty="0">
                <a:solidFill>
                  <a:schemeClr val="bg1"/>
                </a:solidFill>
                <a:latin typeface="Tempus Sans ITC" pitchFamily="82" charset="0"/>
              </a:rPr>
              <a:t>3</a:t>
            </a:r>
            <a:r>
              <a:rPr lang="en-ID" sz="2400" spc="100" dirty="0" smtClean="0">
                <a:solidFill>
                  <a:schemeClr val="bg1"/>
                </a:solidFill>
                <a:latin typeface="Tempus Sans ITC" pitchFamily="82" charset="0"/>
              </a:rPr>
              <a:t>.   </a:t>
            </a:r>
            <a:r>
              <a:rPr lang="en-ID" sz="2400" spc="100" dirty="0" err="1" smtClean="0">
                <a:solidFill>
                  <a:schemeClr val="bg1"/>
                </a:solidFill>
                <a:latin typeface="Tempus Sans ITC" pitchFamily="82" charset="0"/>
              </a:rPr>
              <a:t>Trisa</a:t>
            </a:r>
            <a:r>
              <a:rPr lang="en-ID" sz="2400" spc="100" dirty="0" smtClean="0">
                <a:solidFill>
                  <a:schemeClr val="bg1"/>
                </a:solidFill>
                <a:latin typeface="Tempus Sans ITC" pitchFamily="82" charset="0"/>
              </a:rPr>
              <a:t> </a:t>
            </a:r>
            <a:r>
              <a:rPr lang="en-ID" sz="2400" spc="100" dirty="0" err="1">
                <a:solidFill>
                  <a:schemeClr val="bg1"/>
                </a:solidFill>
                <a:latin typeface="Tempus Sans ITC" pitchFamily="82" charset="0"/>
              </a:rPr>
              <a:t>Kartika</a:t>
            </a:r>
            <a:r>
              <a:rPr lang="en-ID" sz="2400" spc="100" dirty="0">
                <a:solidFill>
                  <a:schemeClr val="bg1"/>
                </a:solidFill>
                <a:latin typeface="Tempus Sans ITC" pitchFamily="82" charset="0"/>
              </a:rPr>
              <a:t> </a:t>
            </a:r>
            <a:r>
              <a:rPr lang="en-ID" sz="2400" spc="100" dirty="0" smtClean="0">
                <a:solidFill>
                  <a:schemeClr val="bg1"/>
                </a:solidFill>
                <a:latin typeface="Tempus Sans ITC" pitchFamily="82" charset="0"/>
              </a:rPr>
              <a:t>(2014121008)</a:t>
            </a:r>
            <a:endParaRPr lang="en-ID" sz="2400" spc="100" dirty="0">
              <a:solidFill>
                <a:schemeClr val="bg1"/>
              </a:solidFill>
              <a:latin typeface="Tempus Sans ITC" pitchFamily="82" charset="0"/>
            </a:endParaRPr>
          </a:p>
        </p:txBody>
      </p:sp>
    </p:spTree>
    <p:extLst>
      <p:ext uri="{BB962C8B-B14F-4D97-AF65-F5344CB8AC3E}">
        <p14:creationId xmlns:p14="http://schemas.microsoft.com/office/powerpoint/2010/main" val="192901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61"/>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left)">
                                      <p:cBhvr>
                                        <p:cTn id="9" dur="500"/>
                                        <p:tgtEl>
                                          <p:spTgt spid="28"/>
                                        </p:tgtEl>
                                      </p:cBhvr>
                                    </p:animEffect>
                                  </p:childTnLst>
                                </p:cTn>
                              </p:par>
                              <p:par>
                                <p:cTn id="10" presetID="6" presetClass="emph" presetSubtype="0" repeatCount="indefinite" autoRev="1" fill="hold" grpId="0" nodeType="withEffect">
                                  <p:stCondLst>
                                    <p:cond delay="0"/>
                                  </p:stCondLst>
                                  <p:endCondLst>
                                    <p:cond evt="onNext" delay="0">
                                      <p:tgtEl>
                                        <p:sldTgt/>
                                      </p:tgtEl>
                                    </p:cond>
                                  </p:endCondLst>
                                  <p:childTnLst>
                                    <p:animScale>
                                      <p:cBhvr>
                                        <p:cTn id="11" dur="2000" fill="hold"/>
                                        <p:tgtEl>
                                          <p:spTgt spid="46"/>
                                        </p:tgtEl>
                                      </p:cBhvr>
                                      <p:by x="150000" y="150000"/>
                                    </p:animScale>
                                  </p:childTnLst>
                                </p:cTn>
                              </p:par>
                              <p:par>
                                <p:cTn id="12" presetID="6" presetClass="emph" presetSubtype="0" repeatCount="indefinite" autoRev="1" fill="hold" grpId="0" nodeType="withEffect">
                                  <p:stCondLst>
                                    <p:cond delay="0"/>
                                  </p:stCondLst>
                                  <p:endCondLst>
                                    <p:cond evt="onNext" delay="0">
                                      <p:tgtEl>
                                        <p:sldTgt/>
                                      </p:tgtEl>
                                    </p:cond>
                                  </p:endCondLst>
                                  <p:childTnLst>
                                    <p:animScale>
                                      <p:cBhvr>
                                        <p:cTn id="13"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9" grpId="0" animBg="1"/>
      <p:bldP spid="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9539658"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9544408"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 name="Oval 9">
            <a:extLst>
              <a:ext uri="{FF2B5EF4-FFF2-40B4-BE49-F238E27FC236}">
                <a16:creationId xmlns="" xmlns:a16="http://schemas.microsoft.com/office/drawing/2014/main" id="{C09B3A53-515E-4AC8-839A-919C582444D5}"/>
              </a:ext>
            </a:extLst>
          </p:cNvPr>
          <p:cNvSpPr/>
          <p:nvPr/>
        </p:nvSpPr>
        <p:spPr>
          <a:xfrm>
            <a:off x="3360442" y="343062"/>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 xmlns:a16="http://schemas.microsoft.com/office/drawing/2014/main" id="{217A1C27-A452-4F5D-A9EE-0095A478FCDB}"/>
              </a:ext>
            </a:extLst>
          </p:cNvPr>
          <p:cNvSpPr/>
          <p:nvPr/>
        </p:nvSpPr>
        <p:spPr>
          <a:xfrm>
            <a:off x="8249344" y="309361"/>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8" name="Chart 17">
            <a:extLst>
              <a:ext uri="{FF2B5EF4-FFF2-40B4-BE49-F238E27FC236}">
                <a16:creationId xmlns="" xmlns:a16="http://schemas.microsoft.com/office/drawing/2014/main" id="{B04B501B-D427-4AEB-A95D-B9127151AD11}"/>
              </a:ext>
            </a:extLst>
          </p:cNvPr>
          <p:cNvGraphicFramePr/>
          <p:nvPr>
            <p:extLst>
              <p:ext uri="{D42A27DB-BD31-4B8C-83A1-F6EECF244321}">
                <p14:modId xmlns:p14="http://schemas.microsoft.com/office/powerpoint/2010/main" val="2457978361"/>
              </p:ext>
            </p:extLst>
          </p:nvPr>
        </p:nvGraphicFramePr>
        <p:xfrm>
          <a:off x="2674385" y="3087867"/>
          <a:ext cx="3998496" cy="330527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 xmlns:a16="http://schemas.microsoft.com/office/drawing/2014/main" id="{404C2C39-113A-4E08-AAA5-A815411F2A21}"/>
              </a:ext>
            </a:extLst>
          </p:cNvPr>
          <p:cNvSpPr txBox="1"/>
          <p:nvPr/>
        </p:nvSpPr>
        <p:spPr>
          <a:xfrm>
            <a:off x="2014329" y="1106838"/>
            <a:ext cx="9419199" cy="6001643"/>
          </a:xfrm>
          <a:prstGeom prst="rect">
            <a:avLst/>
          </a:prstGeom>
          <a:noFill/>
        </p:spPr>
        <p:txBody>
          <a:bodyPr wrap="square" rtlCol="0">
            <a:spAutoFit/>
          </a:bodyPr>
          <a:lstStyle/>
          <a:p>
            <a:pPr>
              <a:lnSpc>
                <a:spcPct val="150000"/>
              </a:lnSpc>
            </a:pPr>
            <a:r>
              <a:rPr lang="id-ID" sz="1600" dirty="0">
                <a:latin typeface="Tempus Sans ITC" pitchFamily="82" charset="0"/>
              </a:rPr>
              <a:t>Gomez, F., L. Fernandez, G. Gergoff, J.J. Guiamet. 2008. Heat shock increase mitocondrial H2O2 production and extend postharvest life of spinach leaves. </a:t>
            </a:r>
            <a:r>
              <a:rPr lang="id-ID" sz="1600" i="1" dirty="0">
                <a:latin typeface="Tempus Sans ITC" pitchFamily="82" charset="0"/>
              </a:rPr>
              <a:t>Postharvest Biology and </a:t>
            </a:r>
            <a:r>
              <a:rPr lang="id-ID" sz="1600" i="1" dirty="0" smtClean="0">
                <a:latin typeface="Tempus Sans ITC" pitchFamily="82" charset="0"/>
              </a:rPr>
              <a:t>Technology</a:t>
            </a:r>
            <a:r>
              <a:rPr lang="id-ID" sz="1600" dirty="0" smtClean="0">
                <a:latin typeface="Tempus Sans ITC" pitchFamily="82" charset="0"/>
              </a:rPr>
              <a:t>. 49:229-234.</a:t>
            </a:r>
          </a:p>
          <a:p>
            <a:endParaRPr lang="id-ID" sz="1600" dirty="0" smtClean="0">
              <a:latin typeface="Tempus Sans ITC" pitchFamily="82" charset="0"/>
            </a:endParaRPr>
          </a:p>
          <a:p>
            <a:pPr>
              <a:lnSpc>
                <a:spcPct val="150000"/>
              </a:lnSpc>
            </a:pPr>
            <a:r>
              <a:rPr lang="en-US" sz="1600" dirty="0" err="1">
                <a:latin typeface="Tempus Sans ITC" pitchFamily="82" charset="0"/>
              </a:rPr>
              <a:t>Jaworska</a:t>
            </a:r>
            <a:r>
              <a:rPr lang="en-US" sz="1600" dirty="0">
                <a:latin typeface="Tempus Sans ITC" pitchFamily="82" charset="0"/>
              </a:rPr>
              <a:t>, G. 2005. Nitrates, nitrites, and oxalates in products of spinach and New Zealand spinach Effect of technological measures and storage time on the level of nitrates, nitrites, and oxalates in frozen and canned products of spinach and New Zealand spinach. </a:t>
            </a:r>
            <a:r>
              <a:rPr lang="en-US" sz="1600" i="1" dirty="0">
                <a:latin typeface="Tempus Sans ITC" pitchFamily="82" charset="0"/>
              </a:rPr>
              <a:t>Food </a:t>
            </a:r>
            <a:r>
              <a:rPr lang="en-US" sz="1600" i="1" dirty="0" smtClean="0">
                <a:latin typeface="Tempus Sans ITC" pitchFamily="82" charset="0"/>
              </a:rPr>
              <a:t>chemistry</a:t>
            </a:r>
            <a:r>
              <a:rPr lang="id-ID" sz="1600" i="1" dirty="0" smtClean="0">
                <a:latin typeface="Tempus Sans ITC" pitchFamily="82" charset="0"/>
              </a:rPr>
              <a:t>. </a:t>
            </a:r>
            <a:r>
              <a:rPr lang="en-US" sz="1600" dirty="0" smtClean="0">
                <a:latin typeface="Tempus Sans ITC" pitchFamily="82" charset="0"/>
              </a:rPr>
              <a:t>93</a:t>
            </a:r>
            <a:r>
              <a:rPr lang="en-US" sz="1600" dirty="0">
                <a:latin typeface="Tempus Sans ITC" pitchFamily="82" charset="0"/>
              </a:rPr>
              <a:t>: 395- 401</a:t>
            </a:r>
            <a:r>
              <a:rPr lang="en-US" sz="1600" dirty="0" smtClean="0">
                <a:latin typeface="Tempus Sans ITC" pitchFamily="82" charset="0"/>
              </a:rPr>
              <a:t>.</a:t>
            </a:r>
            <a:endParaRPr lang="id-ID" sz="1600" dirty="0" smtClean="0">
              <a:latin typeface="Tempus Sans ITC" pitchFamily="82" charset="0"/>
            </a:endParaRPr>
          </a:p>
          <a:p>
            <a:endParaRPr lang="id-ID" sz="1600" dirty="0" smtClean="0">
              <a:latin typeface="Tempus Sans ITC" pitchFamily="82" charset="0"/>
            </a:endParaRPr>
          </a:p>
          <a:p>
            <a:pPr>
              <a:lnSpc>
                <a:spcPct val="150000"/>
              </a:lnSpc>
            </a:pPr>
            <a:r>
              <a:rPr lang="en-US" sz="1600" dirty="0">
                <a:latin typeface="Tempus Sans ITC" pitchFamily="82" charset="0"/>
              </a:rPr>
              <a:t>Lee, S.K., A.A. Kader. 2000. </a:t>
            </a:r>
            <a:r>
              <a:rPr lang="en-US" sz="1600" dirty="0" err="1">
                <a:latin typeface="Tempus Sans ITC" pitchFamily="82" charset="0"/>
              </a:rPr>
              <a:t>Preharvest</a:t>
            </a:r>
            <a:r>
              <a:rPr lang="en-US" sz="1600" dirty="0">
                <a:latin typeface="Tempus Sans ITC" pitchFamily="82" charset="0"/>
              </a:rPr>
              <a:t> and Postharvest Factors </a:t>
            </a:r>
            <a:r>
              <a:rPr lang="en-US" sz="1600" dirty="0" err="1">
                <a:latin typeface="Tempus Sans ITC" pitchFamily="82" charset="0"/>
              </a:rPr>
              <a:t>infleuncing</a:t>
            </a:r>
            <a:r>
              <a:rPr lang="en-US" sz="1600" dirty="0">
                <a:latin typeface="Tempus Sans ITC" pitchFamily="82" charset="0"/>
              </a:rPr>
              <a:t> vitamin C content of horticultural crops. </a:t>
            </a:r>
            <a:r>
              <a:rPr lang="en-US" sz="1600" i="1" dirty="0">
                <a:latin typeface="Tempus Sans ITC" pitchFamily="82" charset="0"/>
              </a:rPr>
              <a:t>Postharvest Biology and </a:t>
            </a:r>
            <a:r>
              <a:rPr lang="en-US" sz="1600" i="1" dirty="0" smtClean="0">
                <a:latin typeface="Tempus Sans ITC" pitchFamily="82" charset="0"/>
              </a:rPr>
              <a:t>Technology</a:t>
            </a:r>
            <a:r>
              <a:rPr lang="id-ID" sz="1600" i="1" dirty="0" smtClean="0">
                <a:latin typeface="Tempus Sans ITC" pitchFamily="82" charset="0"/>
              </a:rPr>
              <a:t>. </a:t>
            </a:r>
            <a:r>
              <a:rPr lang="en-US" sz="1600" dirty="0" smtClean="0">
                <a:latin typeface="Tempus Sans ITC" pitchFamily="82" charset="0"/>
              </a:rPr>
              <a:t>20:207-220.</a:t>
            </a:r>
            <a:endParaRPr lang="id-ID" sz="1600" dirty="0" smtClean="0">
              <a:latin typeface="Tempus Sans ITC" pitchFamily="82" charset="0"/>
            </a:endParaRPr>
          </a:p>
          <a:p>
            <a:endParaRPr lang="id-ID" sz="1600" dirty="0" smtClean="0">
              <a:latin typeface="Tempus Sans ITC" pitchFamily="82" charset="0"/>
            </a:endParaRPr>
          </a:p>
          <a:p>
            <a:pPr>
              <a:lnSpc>
                <a:spcPct val="150000"/>
              </a:lnSpc>
            </a:pPr>
            <a:r>
              <a:rPr lang="id-ID" sz="1600" dirty="0">
                <a:latin typeface="Tempus Sans ITC" pitchFamily="82" charset="0"/>
              </a:rPr>
              <a:t>Liu, D., J. Shi, A.C. Ibarra, Y. Kakuda, S.J. Xue 2008. The scavenging capacity and synergistic effects of lycopene, vitamin E, vitamin C, and carotene mixtures on the DPPH free radical. </a:t>
            </a:r>
            <a:r>
              <a:rPr lang="id-ID" sz="1600" i="1" dirty="0">
                <a:latin typeface="Tempus Sans ITC" pitchFamily="82" charset="0"/>
              </a:rPr>
              <a:t>Food Sci </a:t>
            </a:r>
            <a:r>
              <a:rPr lang="id-ID" sz="1600" i="1" dirty="0" smtClean="0">
                <a:latin typeface="Tempus Sans ITC" pitchFamily="82" charset="0"/>
              </a:rPr>
              <a:t>Technol. </a:t>
            </a:r>
            <a:r>
              <a:rPr lang="id-ID" sz="1600" dirty="0" smtClean="0">
                <a:latin typeface="Tempus Sans ITC" pitchFamily="82" charset="0"/>
              </a:rPr>
              <a:t>41:1344–1349.</a:t>
            </a:r>
          </a:p>
          <a:p>
            <a:endParaRPr lang="id-ID" sz="1600" dirty="0" smtClean="0">
              <a:latin typeface="Tempus Sans ITC" pitchFamily="82" charset="0"/>
            </a:endParaRPr>
          </a:p>
          <a:p>
            <a:pPr>
              <a:lnSpc>
                <a:spcPct val="150000"/>
              </a:lnSpc>
            </a:pPr>
            <a:r>
              <a:rPr lang="en-US" sz="1600" dirty="0">
                <a:latin typeface="Tempus Sans ITC" pitchFamily="82" charset="0"/>
              </a:rPr>
              <a:t>Phillips, W.E.J. 1968. Changes in the nitrate and nitrite contents of fresh and processed spinach during storage. </a:t>
            </a:r>
            <a:r>
              <a:rPr lang="en-US" sz="1600" i="1" dirty="0">
                <a:latin typeface="Tempus Sans ITC" pitchFamily="82" charset="0"/>
              </a:rPr>
              <a:t>Journal of Agricultural Food </a:t>
            </a:r>
            <a:r>
              <a:rPr lang="en-US" sz="1600" i="1" dirty="0" smtClean="0">
                <a:latin typeface="Tempus Sans ITC" pitchFamily="82" charset="0"/>
              </a:rPr>
              <a:t>Chemistry</a:t>
            </a:r>
            <a:r>
              <a:rPr lang="id-ID" sz="1600" i="1" smtClean="0">
                <a:latin typeface="Tempus Sans ITC" pitchFamily="82" charset="0"/>
              </a:rPr>
              <a:t>.</a:t>
            </a:r>
            <a:r>
              <a:rPr lang="en-US" sz="1600" i="1" smtClean="0">
                <a:latin typeface="Tempus Sans ITC" pitchFamily="82" charset="0"/>
              </a:rPr>
              <a:t> </a:t>
            </a:r>
            <a:r>
              <a:rPr lang="en-US" sz="1600" dirty="0">
                <a:latin typeface="Tempus Sans ITC" pitchFamily="82" charset="0"/>
              </a:rPr>
              <a:t>16: 88–91.</a:t>
            </a:r>
            <a:endParaRPr lang="id-ID" sz="1600" dirty="0" smtClean="0">
              <a:latin typeface="Tempus Sans ITC" pitchFamily="82" charset="0"/>
            </a:endParaRPr>
          </a:p>
          <a:p>
            <a:pPr>
              <a:lnSpc>
                <a:spcPct val="150000"/>
              </a:lnSpc>
            </a:pPr>
            <a:endParaRPr lang="en-ID" sz="1600" spc="500" dirty="0">
              <a:solidFill>
                <a:srgbClr val="D27091"/>
              </a:solidFill>
              <a:latin typeface="Tempus Sans ITC" pitchFamily="82" charset="0"/>
            </a:endParaRPr>
          </a:p>
        </p:txBody>
      </p:sp>
      <p:sp>
        <p:nvSpPr>
          <p:cNvPr id="31" name="TextBox 30">
            <a:extLst>
              <a:ext uri="{FF2B5EF4-FFF2-40B4-BE49-F238E27FC236}">
                <a16:creationId xmlns="" xmlns:a16="http://schemas.microsoft.com/office/drawing/2014/main" id="{447E1EB6-9EC1-48A8-A195-4867B2BB6206}"/>
              </a:ext>
            </a:extLst>
          </p:cNvPr>
          <p:cNvSpPr txBox="1"/>
          <p:nvPr/>
        </p:nvSpPr>
        <p:spPr>
          <a:xfrm>
            <a:off x="4075710" y="276804"/>
            <a:ext cx="4182025" cy="707886"/>
          </a:xfrm>
          <a:prstGeom prst="rect">
            <a:avLst/>
          </a:prstGeom>
          <a:noFill/>
        </p:spPr>
        <p:txBody>
          <a:bodyPr wrap="square" rtlCol="0">
            <a:spAutoFit/>
          </a:bodyPr>
          <a:lstStyle/>
          <a:p>
            <a:pPr algn="ctr"/>
            <a:r>
              <a:rPr lang="id-ID" sz="4000" spc="500" dirty="0" smtClean="0">
                <a:latin typeface="Tempus Sans ITC" pitchFamily="82" charset="0"/>
              </a:rPr>
              <a:t>Daftar Pustaka</a:t>
            </a:r>
            <a:endParaRPr lang="en-ID" sz="4000" spc="500" dirty="0">
              <a:latin typeface="Tempus Sans ITC" pitchFamily="82" charset="0"/>
            </a:endParaRPr>
          </a:p>
        </p:txBody>
      </p:sp>
    </p:spTree>
    <p:extLst>
      <p:ext uri="{BB962C8B-B14F-4D97-AF65-F5344CB8AC3E}">
        <p14:creationId xmlns:p14="http://schemas.microsoft.com/office/powerpoint/2010/main" val="147970949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9705886"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9691471"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9691471"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9703126"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665921"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757863" y="0"/>
            <a:ext cx="10793999"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2" name="Rectangle 21">
            <a:extLst>
              <a:ext uri="{FF2B5EF4-FFF2-40B4-BE49-F238E27FC236}">
                <a16:creationId xmlns="" xmlns:a16="http://schemas.microsoft.com/office/drawing/2014/main" id="{D31052F8-3C1B-465F-B7F7-6DA65A71726F}"/>
              </a:ext>
            </a:extLst>
          </p:cNvPr>
          <p:cNvSpPr/>
          <p:nvPr/>
        </p:nvSpPr>
        <p:spPr>
          <a:xfrm>
            <a:off x="2661313" y="309361"/>
            <a:ext cx="9162332" cy="6214269"/>
          </a:xfrm>
          <a:prstGeom prst="rect">
            <a:avLst/>
          </a:prstGeom>
          <a:solidFill>
            <a:srgbClr val="8C7CAC"/>
          </a:solidFill>
          <a:ln w="76200">
            <a:solidFill>
              <a:srgbClr val="E4E0E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TextBox 25">
            <a:extLst>
              <a:ext uri="{FF2B5EF4-FFF2-40B4-BE49-F238E27FC236}">
                <a16:creationId xmlns="" xmlns:a16="http://schemas.microsoft.com/office/drawing/2014/main" id="{9871CE7C-5B36-4597-AA33-79A083022CE4}"/>
              </a:ext>
            </a:extLst>
          </p:cNvPr>
          <p:cNvSpPr txBox="1"/>
          <p:nvPr/>
        </p:nvSpPr>
        <p:spPr>
          <a:xfrm>
            <a:off x="4501695" y="2643222"/>
            <a:ext cx="5986731" cy="1107996"/>
          </a:xfrm>
          <a:prstGeom prst="rect">
            <a:avLst/>
          </a:prstGeom>
          <a:noFill/>
        </p:spPr>
        <p:txBody>
          <a:bodyPr wrap="square" rtlCol="0">
            <a:spAutoFit/>
          </a:bodyPr>
          <a:lstStyle/>
          <a:p>
            <a:r>
              <a:rPr lang="en-US" sz="6600" spc="400" dirty="0">
                <a:solidFill>
                  <a:srgbClr val="FCE8E7"/>
                </a:solidFill>
                <a:latin typeface="Baby Party" panose="02000500000000000000" pitchFamily="2" charset="0"/>
              </a:rPr>
              <a:t>T</a:t>
            </a:r>
            <a:r>
              <a:rPr lang="en-US" sz="6600" spc="400" dirty="0">
                <a:solidFill>
                  <a:srgbClr val="F8D8E3"/>
                </a:solidFill>
                <a:latin typeface="Baby Party" panose="02000500000000000000" pitchFamily="2" charset="0"/>
              </a:rPr>
              <a:t>h</a:t>
            </a:r>
            <a:r>
              <a:rPr lang="en-US" sz="6600" spc="400" dirty="0">
                <a:solidFill>
                  <a:srgbClr val="E7C4E4"/>
                </a:solidFill>
                <a:latin typeface="Baby Party" panose="02000500000000000000" pitchFamily="2" charset="0"/>
              </a:rPr>
              <a:t>a</a:t>
            </a:r>
            <a:r>
              <a:rPr lang="en-US" sz="6600" spc="400" dirty="0">
                <a:solidFill>
                  <a:srgbClr val="F6CAD9"/>
                </a:solidFill>
                <a:latin typeface="Baby Party" panose="02000500000000000000" pitchFamily="2" charset="0"/>
              </a:rPr>
              <a:t>n</a:t>
            </a:r>
            <a:r>
              <a:rPr lang="en-US" sz="6600" spc="400" dirty="0">
                <a:solidFill>
                  <a:srgbClr val="FCE8E7"/>
                </a:solidFill>
                <a:latin typeface="Baby Party" panose="02000500000000000000" pitchFamily="2" charset="0"/>
              </a:rPr>
              <a:t>k </a:t>
            </a:r>
            <a:r>
              <a:rPr lang="en-US" sz="6600" spc="400" dirty="0">
                <a:solidFill>
                  <a:srgbClr val="E7C4E4"/>
                </a:solidFill>
                <a:latin typeface="Baby Party" panose="02000500000000000000" pitchFamily="2" charset="0"/>
              </a:rPr>
              <a:t>y</a:t>
            </a:r>
            <a:r>
              <a:rPr lang="en-US" sz="6600" spc="400" dirty="0">
                <a:solidFill>
                  <a:srgbClr val="FCE8E7"/>
                </a:solidFill>
                <a:latin typeface="Baby Party" panose="02000500000000000000" pitchFamily="2" charset="0"/>
              </a:rPr>
              <a:t>o</a:t>
            </a:r>
            <a:r>
              <a:rPr lang="en-US" sz="6600" spc="400" dirty="0">
                <a:solidFill>
                  <a:srgbClr val="F8D8E3"/>
                </a:solidFill>
                <a:latin typeface="Baby Party" panose="02000500000000000000" pitchFamily="2" charset="0"/>
              </a:rPr>
              <a:t>u </a:t>
            </a:r>
            <a:r>
              <a:rPr lang="en-US" sz="6600" spc="400" dirty="0">
                <a:solidFill>
                  <a:srgbClr val="F6CAD9"/>
                </a:solidFill>
                <a:latin typeface="Baby Party" panose="02000500000000000000" pitchFamily="2" charset="0"/>
              </a:rPr>
              <a:t>!</a:t>
            </a:r>
            <a:endParaRPr lang="en-ID" sz="6600" spc="400" dirty="0">
              <a:solidFill>
                <a:srgbClr val="F6CAD9"/>
              </a:solidFill>
              <a:latin typeface="Baby Party" panose="02000500000000000000" pitchFamily="2" charset="0"/>
            </a:endParaRPr>
          </a:p>
        </p:txBody>
      </p:sp>
      <p:sp>
        <p:nvSpPr>
          <p:cNvPr id="32" name="Freeform: Shape 31">
            <a:extLst>
              <a:ext uri="{FF2B5EF4-FFF2-40B4-BE49-F238E27FC236}">
                <a16:creationId xmlns="" xmlns:a16="http://schemas.microsoft.com/office/drawing/2014/main" id="{FB75826F-B374-4AFD-8261-B53C4A08A08D}"/>
              </a:ext>
            </a:extLst>
          </p:cNvPr>
          <p:cNvSpPr/>
          <p:nvPr/>
        </p:nvSpPr>
        <p:spPr>
          <a:xfrm>
            <a:off x="8114991" y="4322730"/>
            <a:ext cx="4090657" cy="2548919"/>
          </a:xfrm>
          <a:custGeom>
            <a:avLst/>
            <a:gdLst>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5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0" fmla="*/ 4418120 w 4418120"/>
              <a:gd name="connsiteY0" fmla="*/ 0 h 2535271"/>
              <a:gd name="connsiteX1" fmla="*/ 4418120 w 4418120"/>
              <a:gd name="connsiteY1" fmla="*/ 2535271 h 2535271"/>
              <a:gd name="connsiteX2" fmla="*/ 1 w 4418120"/>
              <a:gd name="connsiteY2" fmla="*/ 2535271 h 2535271"/>
              <a:gd name="connsiteX3" fmla="*/ 382054 w 4418120"/>
              <a:gd name="connsiteY3" fmla="*/ 2521376 h 2535271"/>
              <a:gd name="connsiteX4" fmla="*/ 1065722 w 4418120"/>
              <a:gd name="connsiteY4" fmla="*/ 1968642 h 2535271"/>
              <a:gd name="connsiteX5" fmla="*/ 2485089 w 4418120"/>
              <a:gd name="connsiteY5" fmla="*/ 1627448 h 2535271"/>
              <a:gd name="connsiteX6" fmla="*/ 3194773 w 4418120"/>
              <a:gd name="connsiteY6" fmla="*/ 576571 h 2535271"/>
              <a:gd name="connsiteX7" fmla="*/ 4358964 w 4418120"/>
              <a:gd name="connsiteY7" fmla="*/ 18999 h 2535271"/>
              <a:gd name="connsiteX8" fmla="*/ 4418120 w 4418120"/>
              <a:gd name="connsiteY8" fmla="*/ 0 h 2535271"/>
              <a:gd name="connsiteX0" fmla="*/ 4418120 w 4418120"/>
              <a:gd name="connsiteY0" fmla="*/ 0 h 2535271"/>
              <a:gd name="connsiteX1" fmla="*/ 4418120 w 4418120"/>
              <a:gd name="connsiteY1" fmla="*/ 2535271 h 2535271"/>
              <a:gd name="connsiteX2" fmla="*/ 1 w 4418120"/>
              <a:gd name="connsiteY2" fmla="*/ 2535271 h 2535271"/>
              <a:gd name="connsiteX3" fmla="*/ 382054 w 4418120"/>
              <a:gd name="connsiteY3" fmla="*/ 2521376 h 2535271"/>
              <a:gd name="connsiteX4" fmla="*/ 1065722 w 4418120"/>
              <a:gd name="connsiteY4" fmla="*/ 1968642 h 2535271"/>
              <a:gd name="connsiteX5" fmla="*/ 2485089 w 4418120"/>
              <a:gd name="connsiteY5" fmla="*/ 1627448 h 2535271"/>
              <a:gd name="connsiteX6" fmla="*/ 3194773 w 4418120"/>
              <a:gd name="connsiteY6" fmla="*/ 576571 h 2535271"/>
              <a:gd name="connsiteX7" fmla="*/ 4358964 w 4418120"/>
              <a:gd name="connsiteY7" fmla="*/ 18999 h 2535271"/>
              <a:gd name="connsiteX8" fmla="*/ 4418120 w 4418120"/>
              <a:gd name="connsiteY8" fmla="*/ 0 h 2535271"/>
              <a:gd name="connsiteX0" fmla="*/ 4036066 w 4036066"/>
              <a:gd name="connsiteY0" fmla="*/ 0 h 2862817"/>
              <a:gd name="connsiteX1" fmla="*/ 4036066 w 4036066"/>
              <a:gd name="connsiteY1" fmla="*/ 2535271 h 2862817"/>
              <a:gd name="connsiteX2" fmla="*/ 313983 w 4036066"/>
              <a:gd name="connsiteY2" fmla="*/ 2862817 h 2862817"/>
              <a:gd name="connsiteX3" fmla="*/ 0 w 4036066"/>
              <a:gd name="connsiteY3" fmla="*/ 2521376 h 2862817"/>
              <a:gd name="connsiteX4" fmla="*/ 683668 w 4036066"/>
              <a:gd name="connsiteY4" fmla="*/ 1968642 h 2862817"/>
              <a:gd name="connsiteX5" fmla="*/ 2103035 w 4036066"/>
              <a:gd name="connsiteY5" fmla="*/ 1627448 h 2862817"/>
              <a:gd name="connsiteX6" fmla="*/ 2812719 w 4036066"/>
              <a:gd name="connsiteY6" fmla="*/ 576571 h 2862817"/>
              <a:gd name="connsiteX7" fmla="*/ 3976910 w 4036066"/>
              <a:gd name="connsiteY7" fmla="*/ 18999 h 2862817"/>
              <a:gd name="connsiteX8" fmla="*/ 4036066 w 4036066"/>
              <a:gd name="connsiteY8" fmla="*/ 0 h 2862817"/>
              <a:gd name="connsiteX0" fmla="*/ 4090657 w 4090657"/>
              <a:gd name="connsiteY0" fmla="*/ 0 h 2862817"/>
              <a:gd name="connsiteX1" fmla="*/ 4090657 w 4090657"/>
              <a:gd name="connsiteY1" fmla="*/ 2535271 h 2862817"/>
              <a:gd name="connsiteX2" fmla="*/ 368574 w 4090657"/>
              <a:gd name="connsiteY2" fmla="*/ 2862817 h 2862817"/>
              <a:gd name="connsiteX3" fmla="*/ 0 w 4090657"/>
              <a:gd name="connsiteY3" fmla="*/ 2521376 h 2862817"/>
              <a:gd name="connsiteX4" fmla="*/ 738259 w 4090657"/>
              <a:gd name="connsiteY4" fmla="*/ 1968642 h 2862817"/>
              <a:gd name="connsiteX5" fmla="*/ 2157626 w 4090657"/>
              <a:gd name="connsiteY5" fmla="*/ 1627448 h 2862817"/>
              <a:gd name="connsiteX6" fmla="*/ 2867310 w 4090657"/>
              <a:gd name="connsiteY6" fmla="*/ 576571 h 2862817"/>
              <a:gd name="connsiteX7" fmla="*/ 4031501 w 4090657"/>
              <a:gd name="connsiteY7" fmla="*/ 18999 h 2862817"/>
              <a:gd name="connsiteX8" fmla="*/ 4090657 w 4090657"/>
              <a:gd name="connsiteY8" fmla="*/ 0 h 2862817"/>
              <a:gd name="connsiteX0" fmla="*/ 4090657 w 4090657"/>
              <a:gd name="connsiteY0" fmla="*/ 0 h 2862817"/>
              <a:gd name="connsiteX1" fmla="*/ 4090657 w 4090657"/>
              <a:gd name="connsiteY1" fmla="*/ 2535271 h 2862817"/>
              <a:gd name="connsiteX2" fmla="*/ 368574 w 4090657"/>
              <a:gd name="connsiteY2" fmla="*/ 2862817 h 2862817"/>
              <a:gd name="connsiteX3" fmla="*/ 0 w 4090657"/>
              <a:gd name="connsiteY3" fmla="*/ 2521376 h 2862817"/>
              <a:gd name="connsiteX4" fmla="*/ 738259 w 4090657"/>
              <a:gd name="connsiteY4" fmla="*/ 1968642 h 2862817"/>
              <a:gd name="connsiteX5" fmla="*/ 2266808 w 4090657"/>
              <a:gd name="connsiteY5" fmla="*/ 1531914 h 2862817"/>
              <a:gd name="connsiteX6" fmla="*/ 2867310 w 4090657"/>
              <a:gd name="connsiteY6" fmla="*/ 576571 h 2862817"/>
              <a:gd name="connsiteX7" fmla="*/ 4031501 w 4090657"/>
              <a:gd name="connsiteY7" fmla="*/ 18999 h 2862817"/>
              <a:gd name="connsiteX8" fmla="*/ 4090657 w 4090657"/>
              <a:gd name="connsiteY8" fmla="*/ 0 h 2862817"/>
              <a:gd name="connsiteX0" fmla="*/ 4090657 w 4090657"/>
              <a:gd name="connsiteY0" fmla="*/ 0 h 2548919"/>
              <a:gd name="connsiteX1" fmla="*/ 4090657 w 4090657"/>
              <a:gd name="connsiteY1" fmla="*/ 2535271 h 2548919"/>
              <a:gd name="connsiteX2" fmla="*/ 1269326 w 4090657"/>
              <a:gd name="connsiteY2" fmla="*/ 2548919 h 2548919"/>
              <a:gd name="connsiteX3" fmla="*/ 0 w 4090657"/>
              <a:gd name="connsiteY3" fmla="*/ 2521376 h 2548919"/>
              <a:gd name="connsiteX4" fmla="*/ 738259 w 4090657"/>
              <a:gd name="connsiteY4" fmla="*/ 1968642 h 2548919"/>
              <a:gd name="connsiteX5" fmla="*/ 2266808 w 4090657"/>
              <a:gd name="connsiteY5" fmla="*/ 1531914 h 2548919"/>
              <a:gd name="connsiteX6" fmla="*/ 2867310 w 4090657"/>
              <a:gd name="connsiteY6" fmla="*/ 576571 h 2548919"/>
              <a:gd name="connsiteX7" fmla="*/ 4031501 w 4090657"/>
              <a:gd name="connsiteY7" fmla="*/ 18999 h 2548919"/>
              <a:gd name="connsiteX8" fmla="*/ 4090657 w 4090657"/>
              <a:gd name="connsiteY8" fmla="*/ 0 h 2548919"/>
              <a:gd name="connsiteX0" fmla="*/ 4090657 w 4090657"/>
              <a:gd name="connsiteY0" fmla="*/ 0 h 2548919"/>
              <a:gd name="connsiteX1" fmla="*/ 4090657 w 4090657"/>
              <a:gd name="connsiteY1" fmla="*/ 2535271 h 2548919"/>
              <a:gd name="connsiteX2" fmla="*/ 1474042 w 4090657"/>
              <a:gd name="connsiteY2" fmla="*/ 2548919 h 2548919"/>
              <a:gd name="connsiteX3" fmla="*/ 0 w 4090657"/>
              <a:gd name="connsiteY3" fmla="*/ 2521376 h 2548919"/>
              <a:gd name="connsiteX4" fmla="*/ 738259 w 4090657"/>
              <a:gd name="connsiteY4" fmla="*/ 1968642 h 2548919"/>
              <a:gd name="connsiteX5" fmla="*/ 2266808 w 4090657"/>
              <a:gd name="connsiteY5" fmla="*/ 1531914 h 2548919"/>
              <a:gd name="connsiteX6" fmla="*/ 2867310 w 4090657"/>
              <a:gd name="connsiteY6" fmla="*/ 576571 h 2548919"/>
              <a:gd name="connsiteX7" fmla="*/ 4031501 w 4090657"/>
              <a:gd name="connsiteY7" fmla="*/ 18999 h 2548919"/>
              <a:gd name="connsiteX8" fmla="*/ 4090657 w 4090657"/>
              <a:gd name="connsiteY8" fmla="*/ 0 h 254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0657" h="2548919">
                <a:moveTo>
                  <a:pt x="4090657" y="0"/>
                </a:moveTo>
                <a:lnTo>
                  <a:pt x="4090657" y="2535271"/>
                </a:lnTo>
                <a:lnTo>
                  <a:pt x="1474042" y="2548919"/>
                </a:lnTo>
                <a:cubicBezTo>
                  <a:pt x="1474014" y="2544287"/>
                  <a:pt x="28" y="2526008"/>
                  <a:pt x="0" y="2521376"/>
                </a:cubicBezTo>
                <a:cubicBezTo>
                  <a:pt x="57150" y="2353765"/>
                  <a:pt x="360458" y="2133552"/>
                  <a:pt x="738259" y="1968642"/>
                </a:cubicBezTo>
                <a:cubicBezTo>
                  <a:pt x="1116060" y="1803732"/>
                  <a:pt x="1911966" y="1763926"/>
                  <a:pt x="2266808" y="1531914"/>
                </a:cubicBezTo>
                <a:cubicBezTo>
                  <a:pt x="2621650" y="1299902"/>
                  <a:pt x="2457877" y="867723"/>
                  <a:pt x="2867310" y="576571"/>
                </a:cubicBezTo>
                <a:cubicBezTo>
                  <a:pt x="3123206" y="394601"/>
                  <a:pt x="3619003" y="163762"/>
                  <a:pt x="4031501" y="18999"/>
                </a:cubicBezTo>
                <a:lnTo>
                  <a:pt x="4090657" y="0"/>
                </a:lnTo>
                <a:close/>
              </a:path>
            </a:pathLst>
          </a:custGeom>
          <a:solidFill>
            <a:srgbClr val="E7C4E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3" name="Freeform: Shape 32">
            <a:extLst>
              <a:ext uri="{FF2B5EF4-FFF2-40B4-BE49-F238E27FC236}">
                <a16:creationId xmlns="" xmlns:a16="http://schemas.microsoft.com/office/drawing/2014/main" id="{E1EEFD6C-2D46-4727-8E05-116DBC602AEC}"/>
              </a:ext>
            </a:extLst>
          </p:cNvPr>
          <p:cNvSpPr/>
          <p:nvPr/>
        </p:nvSpPr>
        <p:spPr>
          <a:xfrm>
            <a:off x="8425158" y="4664896"/>
            <a:ext cx="3780424" cy="2193104"/>
          </a:xfrm>
          <a:custGeom>
            <a:avLst/>
            <a:gdLst>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5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6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8" fmla="*/ 4418203 w 4418203"/>
              <a:gd name="connsiteY8" fmla="*/ 0 h 2535271"/>
              <a:gd name="connsiteX0" fmla="*/ 4418203 w 4418203"/>
              <a:gd name="connsiteY0" fmla="*/ 0 h 2535271"/>
              <a:gd name="connsiteX1" fmla="*/ 4418203 w 4418203"/>
              <a:gd name="connsiteY1" fmla="*/ 2535271 h 2535271"/>
              <a:gd name="connsiteX2" fmla="*/ 84 w 4418203"/>
              <a:gd name="connsiteY2" fmla="*/ 2535271 h 2535271"/>
              <a:gd name="connsiteX3" fmla="*/ 0 w 4418203"/>
              <a:gd name="connsiteY3" fmla="*/ 2521376 h 2535271"/>
              <a:gd name="connsiteX4" fmla="*/ 1065806 w 4418203"/>
              <a:gd name="connsiteY4" fmla="*/ 1968642 h 2535271"/>
              <a:gd name="connsiteX5" fmla="*/ 2485172 w 4418203"/>
              <a:gd name="connsiteY5" fmla="*/ 1627448 h 2535271"/>
              <a:gd name="connsiteX6" fmla="*/ 3194856 w 4418203"/>
              <a:gd name="connsiteY6" fmla="*/ 576571 h 2535271"/>
              <a:gd name="connsiteX7" fmla="*/ 4359047 w 4418203"/>
              <a:gd name="connsiteY7" fmla="*/ 18999 h 2535271"/>
              <a:gd name="connsiteX8" fmla="*/ 4418203 w 4418203"/>
              <a:gd name="connsiteY8" fmla="*/ 0 h 2535271"/>
              <a:gd name="connsiteX0" fmla="*/ 4519770 w 4519770"/>
              <a:gd name="connsiteY0" fmla="*/ 0 h 2538323"/>
              <a:gd name="connsiteX1" fmla="*/ 4519770 w 4519770"/>
              <a:gd name="connsiteY1" fmla="*/ 2535271 h 2538323"/>
              <a:gd name="connsiteX2" fmla="*/ 101651 w 4519770"/>
              <a:gd name="connsiteY2" fmla="*/ 2535271 h 2538323"/>
              <a:gd name="connsiteX3" fmla="*/ 0 w 4519770"/>
              <a:gd name="connsiteY3" fmla="*/ 2537173 h 2538323"/>
              <a:gd name="connsiteX4" fmla="*/ 1167373 w 4519770"/>
              <a:gd name="connsiteY4" fmla="*/ 1968642 h 2538323"/>
              <a:gd name="connsiteX5" fmla="*/ 2586739 w 4519770"/>
              <a:gd name="connsiteY5" fmla="*/ 1627448 h 2538323"/>
              <a:gd name="connsiteX6" fmla="*/ 3296423 w 4519770"/>
              <a:gd name="connsiteY6" fmla="*/ 576571 h 2538323"/>
              <a:gd name="connsiteX7" fmla="*/ 4460614 w 4519770"/>
              <a:gd name="connsiteY7" fmla="*/ 18999 h 2538323"/>
              <a:gd name="connsiteX8" fmla="*/ 4519770 w 4519770"/>
              <a:gd name="connsiteY8" fmla="*/ 0 h 2538323"/>
              <a:gd name="connsiteX0" fmla="*/ 4519770 w 4519770"/>
              <a:gd name="connsiteY0" fmla="*/ 0 h 2538323"/>
              <a:gd name="connsiteX1" fmla="*/ 4519770 w 4519770"/>
              <a:gd name="connsiteY1" fmla="*/ 2535271 h 2538323"/>
              <a:gd name="connsiteX2" fmla="*/ 101651 w 4519770"/>
              <a:gd name="connsiteY2" fmla="*/ 2535271 h 2538323"/>
              <a:gd name="connsiteX3" fmla="*/ 0 w 4519770"/>
              <a:gd name="connsiteY3" fmla="*/ 2537173 h 2538323"/>
              <a:gd name="connsiteX4" fmla="*/ 1167373 w 4519770"/>
              <a:gd name="connsiteY4" fmla="*/ 1968642 h 2538323"/>
              <a:gd name="connsiteX5" fmla="*/ 2586739 w 4519770"/>
              <a:gd name="connsiteY5" fmla="*/ 1627448 h 2538323"/>
              <a:gd name="connsiteX6" fmla="*/ 3296423 w 4519770"/>
              <a:gd name="connsiteY6" fmla="*/ 576571 h 2538323"/>
              <a:gd name="connsiteX7" fmla="*/ 4460614 w 4519770"/>
              <a:gd name="connsiteY7" fmla="*/ 18999 h 2538323"/>
              <a:gd name="connsiteX8" fmla="*/ 4519770 w 4519770"/>
              <a:gd name="connsiteY8" fmla="*/ 0 h 2538323"/>
              <a:gd name="connsiteX0" fmla="*/ 4519770 w 4519770"/>
              <a:gd name="connsiteY0" fmla="*/ 0 h 2538323"/>
              <a:gd name="connsiteX1" fmla="*/ 4519770 w 4519770"/>
              <a:gd name="connsiteY1" fmla="*/ 2535271 h 2538323"/>
              <a:gd name="connsiteX2" fmla="*/ 101651 w 4519770"/>
              <a:gd name="connsiteY2" fmla="*/ 2535271 h 2538323"/>
              <a:gd name="connsiteX3" fmla="*/ 0 w 4519770"/>
              <a:gd name="connsiteY3" fmla="*/ 2537173 h 2538323"/>
              <a:gd name="connsiteX4" fmla="*/ 1167373 w 4519770"/>
              <a:gd name="connsiteY4" fmla="*/ 1968642 h 2538323"/>
              <a:gd name="connsiteX5" fmla="*/ 2586739 w 4519770"/>
              <a:gd name="connsiteY5" fmla="*/ 1627448 h 2538323"/>
              <a:gd name="connsiteX6" fmla="*/ 3296423 w 4519770"/>
              <a:gd name="connsiteY6" fmla="*/ 576571 h 2538323"/>
              <a:gd name="connsiteX7" fmla="*/ 4460614 w 4519770"/>
              <a:gd name="connsiteY7" fmla="*/ 18999 h 2538323"/>
              <a:gd name="connsiteX8" fmla="*/ 4519770 w 4519770"/>
              <a:gd name="connsiteY8" fmla="*/ 0 h 2538323"/>
              <a:gd name="connsiteX0" fmla="*/ 4689049 w 4689049"/>
              <a:gd name="connsiteY0" fmla="*/ 0 h 2538323"/>
              <a:gd name="connsiteX1" fmla="*/ 4689049 w 4689049"/>
              <a:gd name="connsiteY1" fmla="*/ 2535271 h 2538323"/>
              <a:gd name="connsiteX2" fmla="*/ 270930 w 4689049"/>
              <a:gd name="connsiteY2" fmla="*/ 2535271 h 2538323"/>
              <a:gd name="connsiteX3" fmla="*/ 0 w 4689049"/>
              <a:gd name="connsiteY3" fmla="*/ 2537174 h 2538323"/>
              <a:gd name="connsiteX4" fmla="*/ 1336652 w 4689049"/>
              <a:gd name="connsiteY4" fmla="*/ 1968642 h 2538323"/>
              <a:gd name="connsiteX5" fmla="*/ 2756018 w 4689049"/>
              <a:gd name="connsiteY5" fmla="*/ 1627448 h 2538323"/>
              <a:gd name="connsiteX6" fmla="*/ 3465702 w 4689049"/>
              <a:gd name="connsiteY6" fmla="*/ 576571 h 2538323"/>
              <a:gd name="connsiteX7" fmla="*/ 4629893 w 4689049"/>
              <a:gd name="connsiteY7" fmla="*/ 18999 h 2538323"/>
              <a:gd name="connsiteX8" fmla="*/ 4689049 w 4689049"/>
              <a:gd name="connsiteY8" fmla="*/ 0 h 253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9049" h="2538323">
                <a:moveTo>
                  <a:pt x="4689049" y="0"/>
                </a:moveTo>
                <a:lnTo>
                  <a:pt x="4689049" y="2535271"/>
                </a:lnTo>
                <a:lnTo>
                  <a:pt x="270930" y="2535271"/>
                </a:lnTo>
                <a:cubicBezTo>
                  <a:pt x="270902" y="2530639"/>
                  <a:pt x="28" y="2541806"/>
                  <a:pt x="0" y="2537174"/>
                </a:cubicBezTo>
                <a:cubicBezTo>
                  <a:pt x="57150" y="2369563"/>
                  <a:pt x="877316" y="2120263"/>
                  <a:pt x="1336652" y="1968642"/>
                </a:cubicBezTo>
                <a:cubicBezTo>
                  <a:pt x="1795988" y="1817021"/>
                  <a:pt x="2401176" y="1859460"/>
                  <a:pt x="2756018" y="1627448"/>
                </a:cubicBezTo>
                <a:cubicBezTo>
                  <a:pt x="3110860" y="1395436"/>
                  <a:pt x="3056269" y="867723"/>
                  <a:pt x="3465702" y="576571"/>
                </a:cubicBezTo>
                <a:cubicBezTo>
                  <a:pt x="3721598" y="394601"/>
                  <a:pt x="4217395" y="163762"/>
                  <a:pt x="4629893" y="18999"/>
                </a:cubicBezTo>
                <a:lnTo>
                  <a:pt x="4689049" y="0"/>
                </a:lnTo>
                <a:close/>
              </a:path>
            </a:pathLst>
          </a:custGeom>
          <a:solidFill>
            <a:srgbClr val="B3A8C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35" name="Picture 34">
            <a:extLst>
              <a:ext uri="{FF2B5EF4-FFF2-40B4-BE49-F238E27FC236}">
                <a16:creationId xmlns="" xmlns:a16="http://schemas.microsoft.com/office/drawing/2014/main" id="{405591F2-3BBA-4C41-9022-52FB6F50F0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60319" y="-785789"/>
            <a:ext cx="2857500" cy="2857500"/>
          </a:xfrm>
          <a:prstGeom prst="rect">
            <a:avLst/>
          </a:prstGeom>
        </p:spPr>
      </p:pic>
    </p:spTree>
    <p:extLst>
      <p:ext uri="{BB962C8B-B14F-4D97-AF65-F5344CB8AC3E}">
        <p14:creationId xmlns:p14="http://schemas.microsoft.com/office/powerpoint/2010/main" val="4029826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endCondLst>
                                    <p:cond evt="onNext" delay="0">
                                      <p:tgtEl>
                                        <p:sldTgt/>
                                      </p:tgtEl>
                                    </p:cond>
                                  </p:endCondLst>
                                  <p:childTnLst>
                                    <p:animScale>
                                      <p:cBhvr>
                                        <p:cTn id="6" dur="2000" fill="hold"/>
                                        <p:tgtEl>
                                          <p:spTgt spid="33"/>
                                        </p:tgtEl>
                                      </p:cBhvr>
                                      <p:by x="150000" y="150000"/>
                                    </p:animScale>
                                  </p:childTnLst>
                                </p:cTn>
                              </p:par>
                              <p:par>
                                <p:cTn id="7" presetID="6" presetClass="emph" presetSubtype="0" repeatCount="indefinite" autoRev="1" fill="hold" grpId="0" nodeType="withEffect">
                                  <p:stCondLst>
                                    <p:cond delay="0"/>
                                  </p:stCondLst>
                                  <p:endCondLst>
                                    <p:cond evt="onNext" delay="0">
                                      <p:tgtEl>
                                        <p:sldTgt/>
                                      </p:tgtEl>
                                    </p:cond>
                                  </p:endCondLst>
                                  <p:childTnLst>
                                    <p:animScale>
                                      <p:cBhvr>
                                        <p:cTn id="8" dur="2000" fill="hold"/>
                                        <p:tgtEl>
                                          <p:spTgt spid="32"/>
                                        </p:tgtEl>
                                      </p:cBhvr>
                                      <p:by x="150000" y="150000"/>
                                    </p:animScale>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3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9535133"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9539658"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9544408"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2" name="TextBox 51">
            <a:extLst>
              <a:ext uri="{FF2B5EF4-FFF2-40B4-BE49-F238E27FC236}">
                <a16:creationId xmlns="" xmlns:a16="http://schemas.microsoft.com/office/drawing/2014/main" id="{8288DF33-9C0C-4E26-86CE-42C93A1A6466}"/>
              </a:ext>
            </a:extLst>
          </p:cNvPr>
          <p:cNvSpPr txBox="1"/>
          <p:nvPr/>
        </p:nvSpPr>
        <p:spPr>
          <a:xfrm>
            <a:off x="3089359" y="370526"/>
            <a:ext cx="5623081" cy="1200329"/>
          </a:xfrm>
          <a:prstGeom prst="rect">
            <a:avLst/>
          </a:prstGeom>
          <a:noFill/>
        </p:spPr>
        <p:txBody>
          <a:bodyPr wrap="square" rtlCol="0">
            <a:spAutoFit/>
          </a:bodyPr>
          <a:lstStyle/>
          <a:p>
            <a:r>
              <a:rPr lang="en-US" sz="7200" spc="500" dirty="0">
                <a:solidFill>
                  <a:srgbClr val="FCE8E7"/>
                </a:solidFill>
                <a:latin typeface="Calose FREE" panose="02000506000000020004" pitchFamily="50" charset="0"/>
              </a:rPr>
              <a:t>MY PART</a:t>
            </a:r>
            <a:endParaRPr lang="en-ID" sz="7200" spc="500" dirty="0">
              <a:solidFill>
                <a:srgbClr val="FCE8E7"/>
              </a:solidFill>
              <a:latin typeface="Calose FREE" panose="02000506000000020004" pitchFamily="50" charset="0"/>
            </a:endParaRPr>
          </a:p>
        </p:txBody>
      </p:sp>
      <p:sp>
        <p:nvSpPr>
          <p:cNvPr id="32" name="TextBox 31">
            <a:extLst>
              <a:ext uri="{FF2B5EF4-FFF2-40B4-BE49-F238E27FC236}">
                <a16:creationId xmlns="" xmlns:a16="http://schemas.microsoft.com/office/drawing/2014/main" id="{E8F9B550-A51F-4FFE-8D68-2C92D5BF9372}"/>
              </a:ext>
            </a:extLst>
          </p:cNvPr>
          <p:cNvSpPr txBox="1"/>
          <p:nvPr/>
        </p:nvSpPr>
        <p:spPr>
          <a:xfrm>
            <a:off x="2754775" y="1415322"/>
            <a:ext cx="8184695" cy="5016758"/>
          </a:xfrm>
          <a:prstGeom prst="rect">
            <a:avLst/>
          </a:prstGeom>
          <a:noFill/>
        </p:spPr>
        <p:txBody>
          <a:bodyPr wrap="square" rtlCol="0">
            <a:spAutoFit/>
          </a:bodyPr>
          <a:lstStyle/>
          <a:p>
            <a:pPr>
              <a:lnSpc>
                <a:spcPct val="200000"/>
              </a:lnSpc>
            </a:pPr>
            <a:r>
              <a:rPr lang="en-US" sz="1600" dirty="0" err="1">
                <a:latin typeface="Tempus Sans ITC" pitchFamily="82" charset="0"/>
              </a:rPr>
              <a:t>Berkembangnya</a:t>
            </a:r>
            <a:r>
              <a:rPr lang="en-US" sz="1600" dirty="0">
                <a:latin typeface="Tempus Sans ITC" pitchFamily="82" charset="0"/>
              </a:rPr>
              <a:t> </a:t>
            </a:r>
            <a:r>
              <a:rPr lang="en-US" sz="1600" dirty="0" err="1">
                <a:latin typeface="Tempus Sans ITC" pitchFamily="82" charset="0"/>
              </a:rPr>
              <a:t>gaya</a:t>
            </a:r>
            <a:r>
              <a:rPr lang="en-US" sz="1600" dirty="0">
                <a:latin typeface="Tempus Sans ITC" pitchFamily="82" charset="0"/>
              </a:rPr>
              <a:t> </a:t>
            </a:r>
            <a:r>
              <a:rPr lang="en-US" sz="1600" dirty="0" err="1">
                <a:latin typeface="Tempus Sans ITC" pitchFamily="82" charset="0"/>
              </a:rPr>
              <a:t>hidup</a:t>
            </a:r>
            <a:r>
              <a:rPr lang="en-US" sz="1600" dirty="0">
                <a:latin typeface="Tempus Sans ITC" pitchFamily="82" charset="0"/>
              </a:rPr>
              <a:t> </a:t>
            </a:r>
            <a:r>
              <a:rPr lang="en-US" sz="1600" dirty="0" err="1">
                <a:latin typeface="Tempus Sans ITC" pitchFamily="82" charset="0"/>
              </a:rPr>
              <a:t>sehat</a:t>
            </a:r>
            <a:r>
              <a:rPr lang="en-US" sz="1600" dirty="0">
                <a:latin typeface="Tempus Sans ITC" pitchFamily="82" charset="0"/>
              </a:rPr>
              <a:t> di </a:t>
            </a:r>
            <a:r>
              <a:rPr lang="en-US" sz="1600" dirty="0" err="1">
                <a:latin typeface="Tempus Sans ITC" pitchFamily="82" charset="0"/>
              </a:rPr>
              <a:t>masyarakat</a:t>
            </a:r>
            <a:r>
              <a:rPr lang="en-US" sz="1600" dirty="0">
                <a:latin typeface="Tempus Sans ITC" pitchFamily="82" charset="0"/>
              </a:rPr>
              <a:t>, </a:t>
            </a:r>
            <a:r>
              <a:rPr lang="en-US" sz="1600" dirty="0" err="1">
                <a:latin typeface="Tempus Sans ITC" pitchFamily="82" charset="0"/>
              </a:rPr>
              <a:t>membuat</a:t>
            </a:r>
            <a:r>
              <a:rPr lang="en-US" sz="1600" dirty="0">
                <a:latin typeface="Tempus Sans ITC" pitchFamily="82" charset="0"/>
              </a:rPr>
              <a:t> </a:t>
            </a:r>
            <a:r>
              <a:rPr lang="en-US" sz="1600" dirty="0" err="1">
                <a:latin typeface="Tempus Sans ITC" pitchFamily="82" charset="0"/>
              </a:rPr>
              <a:t>masyarakat</a:t>
            </a:r>
            <a:r>
              <a:rPr lang="en-US" sz="1600" dirty="0">
                <a:latin typeface="Tempus Sans ITC" pitchFamily="82" charset="0"/>
              </a:rPr>
              <a:t> </a:t>
            </a:r>
            <a:r>
              <a:rPr lang="en-US" sz="1600" dirty="0" err="1">
                <a:latin typeface="Tempus Sans ITC" pitchFamily="82" charset="0"/>
              </a:rPr>
              <a:t>melirik</a:t>
            </a:r>
            <a:r>
              <a:rPr lang="en-US" sz="1600" dirty="0">
                <a:latin typeface="Tempus Sans ITC" pitchFamily="82" charset="0"/>
              </a:rPr>
              <a:t> </a:t>
            </a:r>
            <a:r>
              <a:rPr lang="en-US" sz="1600" dirty="0" err="1">
                <a:latin typeface="Tempus Sans ITC" pitchFamily="82" charset="0"/>
              </a:rPr>
              <a:t>sayuran</a:t>
            </a:r>
            <a:r>
              <a:rPr lang="en-US" sz="1600" dirty="0">
                <a:latin typeface="Tempus Sans ITC" pitchFamily="82" charset="0"/>
              </a:rPr>
              <a:t> </a:t>
            </a:r>
            <a:r>
              <a:rPr lang="en-US" sz="1600" dirty="0" err="1">
                <a:latin typeface="Tempus Sans ITC" pitchFamily="82" charset="0"/>
              </a:rPr>
              <a:t>organik</a:t>
            </a:r>
            <a:r>
              <a:rPr lang="en-US" sz="1600" dirty="0">
                <a:latin typeface="Tempus Sans ITC" pitchFamily="82" charset="0"/>
              </a:rPr>
              <a:t>. </a:t>
            </a:r>
            <a:r>
              <a:rPr lang="en-US" sz="1600" dirty="0" err="1" smtClean="0">
                <a:latin typeface="Tempus Sans ITC" pitchFamily="82" charset="0"/>
              </a:rPr>
              <a:t>Peminatan</a:t>
            </a:r>
            <a:r>
              <a:rPr lang="en-US" sz="1600" dirty="0" smtClean="0">
                <a:latin typeface="Tempus Sans ITC" pitchFamily="82" charset="0"/>
              </a:rPr>
              <a:t> </a:t>
            </a:r>
            <a:r>
              <a:rPr lang="en-US" sz="1600" dirty="0" err="1" smtClean="0">
                <a:latin typeface="Tempus Sans ITC" pitchFamily="82" charset="0"/>
              </a:rPr>
              <a:t>konsumen</a:t>
            </a:r>
            <a:r>
              <a:rPr lang="en-US" sz="1600" dirty="0" smtClean="0">
                <a:latin typeface="Tempus Sans ITC" pitchFamily="82" charset="0"/>
              </a:rPr>
              <a:t> </a:t>
            </a:r>
            <a:r>
              <a:rPr lang="en-US" sz="1600" dirty="0" err="1" smtClean="0">
                <a:latin typeface="Tempus Sans ITC" pitchFamily="82" charset="0"/>
              </a:rPr>
              <a:t>sayuran</a:t>
            </a:r>
            <a:r>
              <a:rPr lang="en-US" sz="1600" dirty="0" smtClean="0">
                <a:latin typeface="Tempus Sans ITC" pitchFamily="82" charset="0"/>
              </a:rPr>
              <a:t> </a:t>
            </a:r>
            <a:r>
              <a:rPr lang="en-US" sz="1600" dirty="0" err="1">
                <a:latin typeface="Tempus Sans ITC" pitchFamily="82" charset="0"/>
              </a:rPr>
              <a:t>organik</a:t>
            </a:r>
            <a:r>
              <a:rPr lang="en-US" sz="1600" dirty="0">
                <a:latin typeface="Tempus Sans ITC" pitchFamily="82" charset="0"/>
              </a:rPr>
              <a:t> yang </a:t>
            </a:r>
            <a:r>
              <a:rPr lang="en-US" sz="1600" dirty="0" err="1">
                <a:latin typeface="Tempus Sans ITC" pitchFamily="82" charset="0"/>
              </a:rPr>
              <a:t>meningkat</a:t>
            </a:r>
            <a:r>
              <a:rPr lang="en-US" sz="1600" dirty="0">
                <a:latin typeface="Tempus Sans ITC" pitchFamily="82" charset="0"/>
              </a:rPr>
              <a:t> </a:t>
            </a:r>
            <a:r>
              <a:rPr lang="en-US" sz="1600" dirty="0" err="1">
                <a:latin typeface="Tempus Sans ITC" pitchFamily="82" charset="0"/>
              </a:rPr>
              <a:t>perlu</a:t>
            </a:r>
            <a:r>
              <a:rPr lang="en-US" sz="1600" dirty="0">
                <a:latin typeface="Tempus Sans ITC" pitchFamily="82" charset="0"/>
              </a:rPr>
              <a:t> </a:t>
            </a:r>
            <a:r>
              <a:rPr lang="en-US" sz="1600" dirty="0" err="1">
                <a:latin typeface="Tempus Sans ITC" pitchFamily="82" charset="0"/>
              </a:rPr>
              <a:t>diimbangi</a:t>
            </a:r>
            <a:r>
              <a:rPr lang="en-US" sz="1600" dirty="0">
                <a:latin typeface="Tempus Sans ITC" pitchFamily="82" charset="0"/>
              </a:rPr>
              <a:t> </a:t>
            </a:r>
            <a:r>
              <a:rPr lang="en-US" sz="1600" dirty="0" err="1">
                <a:latin typeface="Tempus Sans ITC" pitchFamily="82" charset="0"/>
              </a:rPr>
              <a:t>dengan</a:t>
            </a:r>
            <a:r>
              <a:rPr lang="en-US" sz="1600" dirty="0">
                <a:latin typeface="Tempus Sans ITC" pitchFamily="82" charset="0"/>
              </a:rPr>
              <a:t> </a:t>
            </a:r>
            <a:r>
              <a:rPr lang="en-US" sz="1600" dirty="0" err="1">
                <a:latin typeface="Tempus Sans ITC" pitchFamily="82" charset="0"/>
              </a:rPr>
              <a:t>upaya</a:t>
            </a:r>
            <a:r>
              <a:rPr lang="en-US" sz="1600" dirty="0">
                <a:latin typeface="Tempus Sans ITC" pitchFamily="82" charset="0"/>
              </a:rPr>
              <a:t> </a:t>
            </a:r>
            <a:r>
              <a:rPr lang="en-US" sz="1600" dirty="0" err="1">
                <a:latin typeface="Tempus Sans ITC" pitchFamily="82" charset="0"/>
              </a:rPr>
              <a:t>penyediaan</a:t>
            </a:r>
            <a:r>
              <a:rPr lang="en-US" sz="1600" dirty="0">
                <a:latin typeface="Tempus Sans ITC" pitchFamily="82" charset="0"/>
              </a:rPr>
              <a:t> </a:t>
            </a:r>
            <a:r>
              <a:rPr lang="en-US" sz="1600" dirty="0" err="1">
                <a:latin typeface="Tempus Sans ITC" pitchFamily="82" charset="0"/>
              </a:rPr>
              <a:t>sayuran</a:t>
            </a:r>
            <a:r>
              <a:rPr lang="en-US" sz="1600" dirty="0">
                <a:latin typeface="Tempus Sans ITC" pitchFamily="82" charset="0"/>
              </a:rPr>
              <a:t> </a:t>
            </a:r>
            <a:r>
              <a:rPr lang="en-US" sz="1600" dirty="0" err="1">
                <a:latin typeface="Tempus Sans ITC" pitchFamily="82" charset="0"/>
              </a:rPr>
              <a:t>organik</a:t>
            </a:r>
            <a:r>
              <a:rPr lang="en-US" sz="1600" dirty="0">
                <a:latin typeface="Tempus Sans ITC" pitchFamily="82" charset="0"/>
              </a:rPr>
              <a:t> yang </a:t>
            </a:r>
            <a:r>
              <a:rPr lang="en-US" sz="1600" dirty="0" err="1">
                <a:latin typeface="Tempus Sans ITC" pitchFamily="82" charset="0"/>
              </a:rPr>
              <a:t>berkualitas</a:t>
            </a:r>
            <a:r>
              <a:rPr lang="en-US" sz="1600" dirty="0">
                <a:latin typeface="Tempus Sans ITC" pitchFamily="82" charset="0"/>
              </a:rPr>
              <a:t>. </a:t>
            </a:r>
            <a:r>
              <a:rPr lang="en-US" sz="1600" dirty="0" err="1">
                <a:latin typeface="Tempus Sans ITC" pitchFamily="82" charset="0"/>
              </a:rPr>
              <a:t>Konsumen</a:t>
            </a:r>
            <a:r>
              <a:rPr lang="en-US" sz="1600" dirty="0">
                <a:latin typeface="Tempus Sans ITC" pitchFamily="82" charset="0"/>
              </a:rPr>
              <a:t> </a:t>
            </a:r>
            <a:r>
              <a:rPr lang="en-US" sz="1600" dirty="0" err="1">
                <a:latin typeface="Tempus Sans ITC" pitchFamily="82" charset="0"/>
              </a:rPr>
              <a:t>menginginkan</a:t>
            </a:r>
            <a:r>
              <a:rPr lang="en-US" sz="1600" dirty="0">
                <a:latin typeface="Tempus Sans ITC" pitchFamily="82" charset="0"/>
              </a:rPr>
              <a:t> </a:t>
            </a:r>
            <a:r>
              <a:rPr lang="en-US" sz="1600" dirty="0" err="1">
                <a:latin typeface="Tempus Sans ITC" pitchFamily="82" charset="0"/>
              </a:rPr>
              <a:t>sayuran</a:t>
            </a:r>
            <a:r>
              <a:rPr lang="en-US" sz="1600" dirty="0">
                <a:latin typeface="Tempus Sans ITC" pitchFamily="82" charset="0"/>
              </a:rPr>
              <a:t> yang </a:t>
            </a:r>
            <a:r>
              <a:rPr lang="en-US" sz="1600" dirty="0" err="1">
                <a:latin typeface="Tempus Sans ITC" pitchFamily="82" charset="0"/>
              </a:rPr>
              <a:t>secara</a:t>
            </a:r>
            <a:r>
              <a:rPr lang="en-US" sz="1600" dirty="0">
                <a:latin typeface="Tempus Sans ITC" pitchFamily="82" charset="0"/>
              </a:rPr>
              <a:t> visual </a:t>
            </a:r>
            <a:r>
              <a:rPr lang="en-US" sz="1600" dirty="0" err="1">
                <a:latin typeface="Tempus Sans ITC" pitchFamily="82" charset="0"/>
              </a:rPr>
              <a:t>terlihat</a:t>
            </a:r>
            <a:r>
              <a:rPr lang="en-US" sz="1600" dirty="0">
                <a:latin typeface="Tempus Sans ITC" pitchFamily="82" charset="0"/>
              </a:rPr>
              <a:t> </a:t>
            </a:r>
            <a:r>
              <a:rPr lang="en-US" sz="1600" dirty="0" err="1">
                <a:latin typeface="Tempus Sans ITC" pitchFamily="82" charset="0"/>
              </a:rPr>
              <a:t>bagus</a:t>
            </a:r>
            <a:r>
              <a:rPr lang="en-US" sz="1600" dirty="0">
                <a:latin typeface="Tempus Sans ITC" pitchFamily="82" charset="0"/>
              </a:rPr>
              <a:t>, rasa </a:t>
            </a:r>
            <a:r>
              <a:rPr lang="en-US" sz="1600" dirty="0" err="1">
                <a:latin typeface="Tempus Sans ITC" pitchFamily="82" charset="0"/>
              </a:rPr>
              <a:t>enak</a:t>
            </a:r>
            <a:r>
              <a:rPr lang="en-US" sz="1600" dirty="0">
                <a:latin typeface="Tempus Sans ITC" pitchFamily="82" charset="0"/>
              </a:rPr>
              <a:t>, kaya </a:t>
            </a:r>
            <a:r>
              <a:rPr lang="en-US" sz="1600" dirty="0" err="1">
                <a:latin typeface="Tempus Sans ITC" pitchFamily="82" charset="0"/>
              </a:rPr>
              <a:t>nutrisi</a:t>
            </a:r>
            <a:r>
              <a:rPr lang="en-US" sz="1600" dirty="0">
                <a:latin typeface="Tempus Sans ITC" pitchFamily="82" charset="0"/>
              </a:rPr>
              <a:t>, </a:t>
            </a:r>
            <a:r>
              <a:rPr lang="en-US" sz="1600" dirty="0" err="1">
                <a:latin typeface="Tempus Sans ITC" pitchFamily="82" charset="0"/>
              </a:rPr>
              <a:t>serta</a:t>
            </a:r>
            <a:r>
              <a:rPr lang="en-US" sz="1600" dirty="0">
                <a:latin typeface="Tempus Sans ITC" pitchFamily="82" charset="0"/>
              </a:rPr>
              <a:t> </a:t>
            </a:r>
            <a:r>
              <a:rPr lang="en-US" sz="1600" dirty="0" err="1">
                <a:latin typeface="Tempus Sans ITC" pitchFamily="82" charset="0"/>
              </a:rPr>
              <a:t>aman</a:t>
            </a:r>
            <a:r>
              <a:rPr lang="en-US" sz="1600" dirty="0">
                <a:latin typeface="Tempus Sans ITC" pitchFamily="82" charset="0"/>
              </a:rPr>
              <a:t> </a:t>
            </a:r>
            <a:r>
              <a:rPr lang="en-US" sz="1600" dirty="0" err="1">
                <a:latin typeface="Tempus Sans ITC" pitchFamily="82" charset="0"/>
              </a:rPr>
              <a:t>bagi</a:t>
            </a:r>
            <a:r>
              <a:rPr lang="en-US" sz="1600" dirty="0">
                <a:latin typeface="Tempus Sans ITC" pitchFamily="82" charset="0"/>
              </a:rPr>
              <a:t> </a:t>
            </a:r>
            <a:r>
              <a:rPr lang="en-US" sz="1600" dirty="0" err="1" smtClean="0">
                <a:latin typeface="Tempus Sans ITC" pitchFamily="82" charset="0"/>
              </a:rPr>
              <a:t>kesehatan</a:t>
            </a:r>
            <a:r>
              <a:rPr lang="en-US" sz="1600" dirty="0">
                <a:latin typeface="Tempus Sans ITC" pitchFamily="82" charset="0"/>
              </a:rPr>
              <a:t>. </a:t>
            </a:r>
            <a:r>
              <a:rPr lang="en-US" sz="1600" dirty="0" err="1">
                <a:latin typeface="Tempus Sans ITC" pitchFamily="82" charset="0"/>
              </a:rPr>
              <a:t>Penanganan</a:t>
            </a:r>
            <a:r>
              <a:rPr lang="en-US" sz="1600" dirty="0">
                <a:latin typeface="Tempus Sans ITC" pitchFamily="82" charset="0"/>
              </a:rPr>
              <a:t> </a:t>
            </a:r>
            <a:r>
              <a:rPr lang="en-US" sz="1600" dirty="0" err="1">
                <a:latin typeface="Tempus Sans ITC" pitchFamily="82" charset="0"/>
              </a:rPr>
              <a:t>pascapanen</a:t>
            </a:r>
            <a:r>
              <a:rPr lang="en-US" sz="1600" dirty="0">
                <a:latin typeface="Tempus Sans ITC" pitchFamily="82" charset="0"/>
              </a:rPr>
              <a:t> </a:t>
            </a:r>
            <a:r>
              <a:rPr lang="en-US" sz="1600" dirty="0" err="1">
                <a:latin typeface="Tempus Sans ITC" pitchFamily="82" charset="0"/>
              </a:rPr>
              <a:t>sayuran</a:t>
            </a:r>
            <a:r>
              <a:rPr lang="en-US" sz="1600" dirty="0">
                <a:latin typeface="Tempus Sans ITC" pitchFamily="82" charset="0"/>
              </a:rPr>
              <a:t> </a:t>
            </a:r>
            <a:r>
              <a:rPr lang="en-US" sz="1600" dirty="0" err="1">
                <a:latin typeface="Tempus Sans ITC" pitchFamily="82" charset="0"/>
              </a:rPr>
              <a:t>organik</a:t>
            </a:r>
            <a:r>
              <a:rPr lang="en-US" sz="1600" dirty="0">
                <a:latin typeface="Tempus Sans ITC" pitchFamily="82" charset="0"/>
              </a:rPr>
              <a:t> </a:t>
            </a:r>
            <a:r>
              <a:rPr lang="en-US" sz="1600" dirty="0" err="1">
                <a:latin typeface="Tempus Sans ITC" pitchFamily="82" charset="0"/>
              </a:rPr>
              <a:t>harus</a:t>
            </a:r>
            <a:r>
              <a:rPr lang="en-US" sz="1600" dirty="0">
                <a:latin typeface="Tempus Sans ITC" pitchFamily="82" charset="0"/>
              </a:rPr>
              <a:t> </a:t>
            </a:r>
            <a:r>
              <a:rPr lang="en-US" sz="1600" dirty="0" err="1">
                <a:latin typeface="Tempus Sans ITC" pitchFamily="82" charset="0"/>
              </a:rPr>
              <a:t>memperhatikan</a:t>
            </a:r>
            <a:r>
              <a:rPr lang="en-US" sz="1600" dirty="0">
                <a:latin typeface="Tempus Sans ITC" pitchFamily="82" charset="0"/>
              </a:rPr>
              <a:t> </a:t>
            </a:r>
            <a:r>
              <a:rPr lang="en-US" sz="1600" dirty="0" err="1">
                <a:latin typeface="Tempus Sans ITC" pitchFamily="82" charset="0"/>
              </a:rPr>
              <a:t>minimalisasi</a:t>
            </a:r>
            <a:r>
              <a:rPr lang="en-US" sz="1600" dirty="0">
                <a:latin typeface="Tempus Sans ITC" pitchFamily="82" charset="0"/>
              </a:rPr>
              <a:t> </a:t>
            </a:r>
            <a:r>
              <a:rPr lang="en-US" sz="1600" dirty="0" err="1">
                <a:latin typeface="Tempus Sans ITC" pitchFamily="82" charset="0"/>
              </a:rPr>
              <a:t>dari</a:t>
            </a:r>
            <a:r>
              <a:rPr lang="en-US" sz="1600" dirty="0">
                <a:latin typeface="Tempus Sans ITC" pitchFamily="82" charset="0"/>
              </a:rPr>
              <a:t> </a:t>
            </a:r>
            <a:r>
              <a:rPr lang="en-US" sz="1600" dirty="0" err="1">
                <a:latin typeface="Tempus Sans ITC" pitchFamily="82" charset="0"/>
              </a:rPr>
              <a:t>pemakaian</a:t>
            </a:r>
            <a:r>
              <a:rPr lang="en-US" sz="1600" dirty="0">
                <a:latin typeface="Tempus Sans ITC" pitchFamily="82" charset="0"/>
              </a:rPr>
              <a:t> </a:t>
            </a:r>
            <a:r>
              <a:rPr lang="en-US" sz="1600" dirty="0" err="1">
                <a:latin typeface="Tempus Sans ITC" pitchFamily="82" charset="0"/>
              </a:rPr>
              <a:t>bahan-bahan</a:t>
            </a:r>
            <a:r>
              <a:rPr lang="en-US" sz="1600" dirty="0">
                <a:latin typeface="Tempus Sans ITC" pitchFamily="82" charset="0"/>
              </a:rPr>
              <a:t> </a:t>
            </a:r>
            <a:r>
              <a:rPr lang="en-US" sz="1600" dirty="0" err="1">
                <a:latin typeface="Tempus Sans ITC" pitchFamily="82" charset="0"/>
              </a:rPr>
              <a:t>kimia</a:t>
            </a:r>
            <a:r>
              <a:rPr lang="en-US" sz="1600" dirty="0">
                <a:latin typeface="Tempus Sans ITC" pitchFamily="82" charset="0"/>
              </a:rPr>
              <a:t>. </a:t>
            </a:r>
            <a:r>
              <a:rPr lang="en-US" sz="1600" dirty="0" err="1">
                <a:latin typeface="Tempus Sans ITC" pitchFamily="82" charset="0"/>
              </a:rPr>
              <a:t>Penanganan</a:t>
            </a:r>
            <a:r>
              <a:rPr lang="en-US" sz="1600" dirty="0">
                <a:latin typeface="Tempus Sans ITC" pitchFamily="82" charset="0"/>
              </a:rPr>
              <a:t> </a:t>
            </a:r>
            <a:r>
              <a:rPr lang="en-US" sz="1600" dirty="0" err="1">
                <a:latin typeface="Tempus Sans ITC" pitchFamily="82" charset="0"/>
              </a:rPr>
              <a:t>pascapanen</a:t>
            </a:r>
            <a:r>
              <a:rPr lang="en-US" sz="1600" dirty="0">
                <a:latin typeface="Tempus Sans ITC" pitchFamily="82" charset="0"/>
              </a:rPr>
              <a:t> </a:t>
            </a:r>
            <a:r>
              <a:rPr lang="en-US" sz="1600" dirty="0" err="1">
                <a:latin typeface="Tempus Sans ITC" pitchFamily="82" charset="0"/>
              </a:rPr>
              <a:t>tanpa</a:t>
            </a:r>
            <a:r>
              <a:rPr lang="en-US" sz="1600" dirty="0">
                <a:latin typeface="Tempus Sans ITC" pitchFamily="82" charset="0"/>
              </a:rPr>
              <a:t> </a:t>
            </a:r>
            <a:r>
              <a:rPr lang="en-US" sz="1600" dirty="0" err="1">
                <a:latin typeface="Tempus Sans ITC" pitchFamily="82" charset="0"/>
              </a:rPr>
              <a:t>menggunakan</a:t>
            </a:r>
            <a:r>
              <a:rPr lang="en-US" sz="1600" dirty="0">
                <a:latin typeface="Tempus Sans ITC" pitchFamily="82" charset="0"/>
              </a:rPr>
              <a:t> </a:t>
            </a:r>
            <a:r>
              <a:rPr lang="en-US" sz="1600" dirty="0" err="1">
                <a:latin typeface="Tempus Sans ITC" pitchFamily="82" charset="0"/>
              </a:rPr>
              <a:t>bahan</a:t>
            </a:r>
            <a:r>
              <a:rPr lang="en-US" sz="1600" dirty="0">
                <a:latin typeface="Tempus Sans ITC" pitchFamily="82" charset="0"/>
              </a:rPr>
              <a:t> </a:t>
            </a:r>
            <a:r>
              <a:rPr lang="en-US" sz="1600" dirty="0" err="1">
                <a:latin typeface="Tempus Sans ITC" pitchFamily="82" charset="0"/>
              </a:rPr>
              <a:t>kimia</a:t>
            </a:r>
            <a:r>
              <a:rPr lang="en-US" sz="1600" dirty="0">
                <a:latin typeface="Tempus Sans ITC" pitchFamily="82" charset="0"/>
              </a:rPr>
              <a:t> </a:t>
            </a:r>
            <a:r>
              <a:rPr lang="en-US" sz="1600" dirty="0" err="1">
                <a:latin typeface="Tempus Sans ITC" pitchFamily="82" charset="0"/>
              </a:rPr>
              <a:t>diantarannya</a:t>
            </a:r>
            <a:r>
              <a:rPr lang="en-US" sz="1600" dirty="0">
                <a:latin typeface="Tempus Sans ITC" pitchFamily="82" charset="0"/>
              </a:rPr>
              <a:t> </a:t>
            </a:r>
            <a:r>
              <a:rPr lang="en-US" sz="1600" dirty="0" err="1">
                <a:latin typeface="Tempus Sans ITC" pitchFamily="82" charset="0"/>
              </a:rPr>
              <a:t>dengan</a:t>
            </a:r>
            <a:r>
              <a:rPr lang="en-US" sz="1600" dirty="0">
                <a:latin typeface="Tempus Sans ITC" pitchFamily="82" charset="0"/>
              </a:rPr>
              <a:t> </a:t>
            </a:r>
            <a:r>
              <a:rPr lang="en-US" sz="1600" dirty="0" err="1">
                <a:latin typeface="Tempus Sans ITC" pitchFamily="82" charset="0"/>
              </a:rPr>
              <a:t>penanganan</a:t>
            </a:r>
            <a:r>
              <a:rPr lang="en-US" sz="1600" dirty="0">
                <a:latin typeface="Tempus Sans ITC" pitchFamily="82" charset="0"/>
              </a:rPr>
              <a:t> </a:t>
            </a:r>
            <a:r>
              <a:rPr lang="en-US" sz="1600" dirty="0" err="1">
                <a:latin typeface="Tempus Sans ITC" pitchFamily="82" charset="0"/>
              </a:rPr>
              <a:t>secara</a:t>
            </a:r>
            <a:r>
              <a:rPr lang="en-US" sz="1600" dirty="0">
                <a:latin typeface="Tempus Sans ITC" pitchFamily="82" charset="0"/>
              </a:rPr>
              <a:t> </a:t>
            </a:r>
            <a:r>
              <a:rPr lang="en-US" sz="1600" dirty="0" err="1">
                <a:latin typeface="Tempus Sans ITC" pitchFamily="82" charset="0"/>
              </a:rPr>
              <a:t>fisik</a:t>
            </a:r>
            <a:r>
              <a:rPr lang="en-US" sz="1600" dirty="0">
                <a:latin typeface="Tempus Sans ITC" pitchFamily="82" charset="0"/>
              </a:rPr>
              <a:t> </a:t>
            </a:r>
            <a:r>
              <a:rPr lang="en-US" sz="1600" dirty="0" err="1">
                <a:latin typeface="Tempus Sans ITC" pitchFamily="82" charset="0"/>
              </a:rPr>
              <a:t>seperti</a:t>
            </a:r>
            <a:r>
              <a:rPr lang="en-US" sz="1600" dirty="0">
                <a:latin typeface="Tempus Sans ITC" pitchFamily="82" charset="0"/>
              </a:rPr>
              <a:t> </a:t>
            </a:r>
            <a:r>
              <a:rPr lang="en-US" sz="1600" dirty="0" err="1">
                <a:latin typeface="Tempus Sans ITC" pitchFamily="82" charset="0"/>
              </a:rPr>
              <a:t>aplikasi</a:t>
            </a:r>
            <a:r>
              <a:rPr lang="en-US" sz="1600" dirty="0">
                <a:latin typeface="Tempus Sans ITC" pitchFamily="82" charset="0"/>
              </a:rPr>
              <a:t> </a:t>
            </a:r>
            <a:r>
              <a:rPr lang="en-US" sz="1600" dirty="0" err="1">
                <a:latin typeface="Tempus Sans ITC" pitchFamily="82" charset="0"/>
              </a:rPr>
              <a:t>hydrocooling</a:t>
            </a:r>
            <a:r>
              <a:rPr lang="en-US" sz="1600" dirty="0">
                <a:latin typeface="Tempus Sans ITC" pitchFamily="82" charset="0"/>
              </a:rPr>
              <a:t> </a:t>
            </a:r>
            <a:r>
              <a:rPr lang="en-US" sz="1600" dirty="0" err="1">
                <a:latin typeface="Tempus Sans ITC" pitchFamily="82" charset="0"/>
              </a:rPr>
              <a:t>dan</a:t>
            </a:r>
            <a:r>
              <a:rPr lang="en-US" sz="1600" dirty="0">
                <a:latin typeface="Tempus Sans ITC" pitchFamily="82" charset="0"/>
              </a:rPr>
              <a:t> heat shock. </a:t>
            </a:r>
            <a:r>
              <a:rPr lang="en-US" sz="1600" dirty="0" err="1">
                <a:latin typeface="Tempus Sans ITC" pitchFamily="82" charset="0"/>
              </a:rPr>
              <a:t>Aplikasi</a:t>
            </a:r>
            <a:r>
              <a:rPr lang="en-US" sz="1600" dirty="0">
                <a:latin typeface="Tempus Sans ITC" pitchFamily="82" charset="0"/>
              </a:rPr>
              <a:t> </a:t>
            </a:r>
            <a:r>
              <a:rPr lang="en-US" sz="1600" dirty="0" err="1">
                <a:latin typeface="Tempus Sans ITC" pitchFamily="82" charset="0"/>
              </a:rPr>
              <a:t>penanganan</a:t>
            </a:r>
            <a:r>
              <a:rPr lang="en-US" sz="1600" dirty="0">
                <a:latin typeface="Tempus Sans ITC" pitchFamily="82" charset="0"/>
              </a:rPr>
              <a:t> </a:t>
            </a:r>
            <a:r>
              <a:rPr lang="en-US" sz="1600" dirty="0" err="1">
                <a:latin typeface="Tempus Sans ITC" pitchFamily="82" charset="0"/>
              </a:rPr>
              <a:t>ini</a:t>
            </a:r>
            <a:r>
              <a:rPr lang="en-US" sz="1600" dirty="0">
                <a:latin typeface="Tempus Sans ITC" pitchFamily="82" charset="0"/>
              </a:rPr>
              <a:t> </a:t>
            </a:r>
            <a:r>
              <a:rPr lang="en-US" sz="1600" dirty="0" err="1">
                <a:latin typeface="Tempus Sans ITC" pitchFamily="82" charset="0"/>
              </a:rPr>
              <a:t>juga</a:t>
            </a:r>
            <a:r>
              <a:rPr lang="en-US" sz="1600" dirty="0">
                <a:latin typeface="Tempus Sans ITC" pitchFamily="82" charset="0"/>
              </a:rPr>
              <a:t> </a:t>
            </a:r>
            <a:r>
              <a:rPr lang="en-US" sz="1600" dirty="0" err="1">
                <a:latin typeface="Tempus Sans ITC" pitchFamily="82" charset="0"/>
              </a:rPr>
              <a:t>cenderung</a:t>
            </a:r>
            <a:r>
              <a:rPr lang="en-US" sz="1600" dirty="0">
                <a:latin typeface="Tempus Sans ITC" pitchFamily="82" charset="0"/>
              </a:rPr>
              <a:t> </a:t>
            </a:r>
            <a:r>
              <a:rPr lang="en-US" sz="1600" dirty="0" err="1">
                <a:latin typeface="Tempus Sans ITC" pitchFamily="82" charset="0"/>
              </a:rPr>
              <a:t>mudah</a:t>
            </a:r>
            <a:r>
              <a:rPr lang="en-US" sz="1600" dirty="0">
                <a:latin typeface="Tempus Sans ITC" pitchFamily="82" charset="0"/>
              </a:rPr>
              <a:t> </a:t>
            </a:r>
            <a:r>
              <a:rPr lang="en-US" sz="1600" dirty="0" err="1">
                <a:latin typeface="Tempus Sans ITC" pitchFamily="82" charset="0"/>
              </a:rPr>
              <a:t>diterapkan</a:t>
            </a:r>
            <a:r>
              <a:rPr lang="en-US" sz="1600" dirty="0">
                <a:latin typeface="Tempus Sans ITC" pitchFamily="82" charset="0"/>
              </a:rPr>
              <a:t> di </a:t>
            </a:r>
            <a:r>
              <a:rPr lang="en-US" sz="1600" dirty="0" err="1">
                <a:latin typeface="Tempus Sans ITC" pitchFamily="82" charset="0"/>
              </a:rPr>
              <a:t>tingkat</a:t>
            </a:r>
            <a:r>
              <a:rPr lang="en-US" sz="1600" dirty="0">
                <a:latin typeface="Tempus Sans ITC" pitchFamily="82" charset="0"/>
              </a:rPr>
              <a:t> </a:t>
            </a:r>
            <a:r>
              <a:rPr lang="en-US" sz="1600" dirty="0" err="1" smtClean="0">
                <a:latin typeface="Tempus Sans ITC" pitchFamily="82" charset="0"/>
              </a:rPr>
              <a:t>petani</a:t>
            </a:r>
            <a:r>
              <a:rPr lang="en-US" sz="1600" dirty="0" smtClean="0">
                <a:latin typeface="Tempus Sans ITC" pitchFamily="82" charset="0"/>
              </a:rPr>
              <a:t>. </a:t>
            </a:r>
            <a:r>
              <a:rPr lang="en-US" sz="1600" i="1" dirty="0" err="1" smtClean="0">
                <a:latin typeface="Tempus Sans ITC" pitchFamily="82" charset="0"/>
              </a:rPr>
              <a:t>hydrocooling</a:t>
            </a:r>
            <a:r>
              <a:rPr lang="en-US" sz="1600" dirty="0" smtClean="0">
                <a:latin typeface="Tempus Sans ITC" pitchFamily="82" charset="0"/>
              </a:rPr>
              <a:t> </a:t>
            </a:r>
            <a:r>
              <a:rPr lang="en-US" sz="1600" dirty="0" err="1" smtClean="0">
                <a:latin typeface="Tempus Sans ITC" pitchFamily="82" charset="0"/>
              </a:rPr>
              <a:t>mampu</a:t>
            </a:r>
            <a:r>
              <a:rPr lang="en-US" sz="1600" dirty="0" smtClean="0">
                <a:latin typeface="Tempus Sans ITC" pitchFamily="82" charset="0"/>
              </a:rPr>
              <a:t> </a:t>
            </a:r>
            <a:r>
              <a:rPr lang="en-US" sz="1600" dirty="0" err="1">
                <a:latin typeface="Tempus Sans ITC" pitchFamily="82" charset="0"/>
              </a:rPr>
              <a:t>memberikan</a:t>
            </a:r>
            <a:r>
              <a:rPr lang="en-US" sz="1600" dirty="0">
                <a:latin typeface="Tempus Sans ITC" pitchFamily="82" charset="0"/>
              </a:rPr>
              <a:t> </a:t>
            </a:r>
            <a:r>
              <a:rPr lang="en-US" sz="1600" dirty="0" err="1">
                <a:latin typeface="Tempus Sans ITC" pitchFamily="82" charset="0"/>
              </a:rPr>
              <a:t>efek</a:t>
            </a:r>
            <a:r>
              <a:rPr lang="en-US" sz="1600" dirty="0">
                <a:latin typeface="Tempus Sans ITC" pitchFamily="82" charset="0"/>
              </a:rPr>
              <a:t> </a:t>
            </a:r>
            <a:r>
              <a:rPr lang="en-US" sz="1600" dirty="0" err="1">
                <a:latin typeface="Tempus Sans ITC" pitchFamily="82" charset="0"/>
              </a:rPr>
              <a:t>terbaik</a:t>
            </a:r>
            <a:r>
              <a:rPr lang="en-US" sz="1600" dirty="0">
                <a:latin typeface="Tempus Sans ITC" pitchFamily="82" charset="0"/>
              </a:rPr>
              <a:t> </a:t>
            </a:r>
            <a:r>
              <a:rPr lang="en-US" sz="1600" dirty="0" err="1">
                <a:latin typeface="Tempus Sans ITC" pitchFamily="82" charset="0"/>
              </a:rPr>
              <a:t>selama</a:t>
            </a:r>
            <a:r>
              <a:rPr lang="en-US" sz="1600" dirty="0">
                <a:latin typeface="Tempus Sans ITC" pitchFamily="82" charset="0"/>
              </a:rPr>
              <a:t> </a:t>
            </a:r>
            <a:r>
              <a:rPr lang="en-US" sz="1600" dirty="0" err="1" smtClean="0">
                <a:latin typeface="Tempus Sans ITC" pitchFamily="82" charset="0"/>
              </a:rPr>
              <a:t>penyimpanan</a:t>
            </a:r>
            <a:r>
              <a:rPr lang="en-US" sz="1600" dirty="0" smtClean="0">
                <a:latin typeface="Tempus Sans ITC" pitchFamily="82" charset="0"/>
              </a:rPr>
              <a:t> </a:t>
            </a:r>
            <a:r>
              <a:rPr lang="en-US" sz="1600" dirty="0" err="1" smtClean="0">
                <a:latin typeface="Tempus Sans ITC" pitchFamily="82" charset="0"/>
              </a:rPr>
              <a:t>sayuran</a:t>
            </a:r>
            <a:r>
              <a:rPr lang="en-US" sz="1600" dirty="0" smtClean="0">
                <a:latin typeface="Tempus Sans ITC" pitchFamily="82" charset="0"/>
              </a:rPr>
              <a:t>. </a:t>
            </a:r>
            <a:r>
              <a:rPr lang="en-US" sz="1600" dirty="0" err="1">
                <a:latin typeface="Tempus Sans ITC" pitchFamily="82" charset="0"/>
              </a:rPr>
              <a:t>Selain</a:t>
            </a:r>
            <a:r>
              <a:rPr lang="en-US" sz="1600" dirty="0">
                <a:latin typeface="Tempus Sans ITC" pitchFamily="82" charset="0"/>
              </a:rPr>
              <a:t> </a:t>
            </a:r>
            <a:r>
              <a:rPr lang="en-US" sz="1600" dirty="0" err="1">
                <a:latin typeface="Tempus Sans ITC" pitchFamily="82" charset="0"/>
              </a:rPr>
              <a:t>hydrocooling</a:t>
            </a:r>
            <a:r>
              <a:rPr lang="en-US" sz="1600" dirty="0">
                <a:latin typeface="Tempus Sans ITC" pitchFamily="82" charset="0"/>
              </a:rPr>
              <a:t>, </a:t>
            </a:r>
            <a:r>
              <a:rPr lang="en-US" sz="1600" dirty="0" err="1">
                <a:latin typeface="Tempus Sans ITC" pitchFamily="82" charset="0"/>
              </a:rPr>
              <a:t>penanganan</a:t>
            </a:r>
            <a:r>
              <a:rPr lang="en-US" sz="1600" dirty="0">
                <a:latin typeface="Tempus Sans ITC" pitchFamily="82" charset="0"/>
              </a:rPr>
              <a:t> </a:t>
            </a:r>
            <a:r>
              <a:rPr lang="en-US" sz="1600" dirty="0" err="1">
                <a:latin typeface="Tempus Sans ITC" pitchFamily="82" charset="0"/>
              </a:rPr>
              <a:t>pascapanen</a:t>
            </a:r>
            <a:r>
              <a:rPr lang="en-US" sz="1600" dirty="0">
                <a:latin typeface="Tempus Sans ITC" pitchFamily="82" charset="0"/>
              </a:rPr>
              <a:t> </a:t>
            </a:r>
            <a:r>
              <a:rPr lang="en-US" sz="1600" dirty="0" err="1" smtClean="0">
                <a:latin typeface="Tempus Sans ITC" pitchFamily="82" charset="0"/>
              </a:rPr>
              <a:t>dengan</a:t>
            </a:r>
            <a:r>
              <a:rPr lang="en-US" sz="1600" dirty="0" smtClean="0">
                <a:latin typeface="Tempus Sans ITC" pitchFamily="82" charset="0"/>
              </a:rPr>
              <a:t> </a:t>
            </a:r>
            <a:r>
              <a:rPr lang="en-US" sz="1600" dirty="0" err="1" smtClean="0">
                <a:latin typeface="Tempus Sans ITC" pitchFamily="82" charset="0"/>
              </a:rPr>
              <a:t>menggunakan</a:t>
            </a:r>
            <a:r>
              <a:rPr lang="en-US" sz="1600" dirty="0" smtClean="0">
                <a:latin typeface="Tempus Sans ITC" pitchFamily="82" charset="0"/>
              </a:rPr>
              <a:t> </a:t>
            </a:r>
            <a:r>
              <a:rPr lang="en-US" sz="1600" i="1" dirty="0">
                <a:latin typeface="Tempus Sans ITC" pitchFamily="82" charset="0"/>
              </a:rPr>
              <a:t>heat shock</a:t>
            </a:r>
            <a:r>
              <a:rPr lang="en-US" sz="1600" dirty="0">
                <a:latin typeface="Tempus Sans ITC" pitchFamily="82" charset="0"/>
              </a:rPr>
              <a:t> </a:t>
            </a:r>
            <a:r>
              <a:rPr lang="en-US" sz="1600" dirty="0" err="1">
                <a:latin typeface="Tempus Sans ITC" pitchFamily="82" charset="0"/>
              </a:rPr>
              <a:t>juga</a:t>
            </a:r>
            <a:r>
              <a:rPr lang="en-US" sz="1600" dirty="0">
                <a:latin typeface="Tempus Sans ITC" pitchFamily="82" charset="0"/>
              </a:rPr>
              <a:t> </a:t>
            </a:r>
            <a:r>
              <a:rPr lang="en-US" sz="1600" dirty="0" err="1">
                <a:latin typeface="Tempus Sans ITC" pitchFamily="82" charset="0"/>
              </a:rPr>
              <a:t>mampu</a:t>
            </a:r>
            <a:r>
              <a:rPr lang="en-US" sz="1600" dirty="0">
                <a:latin typeface="Tempus Sans ITC" pitchFamily="82" charset="0"/>
              </a:rPr>
              <a:t> </a:t>
            </a:r>
            <a:r>
              <a:rPr lang="en-US" sz="1600" dirty="0" err="1">
                <a:latin typeface="Tempus Sans ITC" pitchFamily="82" charset="0"/>
              </a:rPr>
              <a:t>mempertahankan</a:t>
            </a:r>
            <a:r>
              <a:rPr lang="en-US" sz="1600" dirty="0">
                <a:latin typeface="Tempus Sans ITC" pitchFamily="82" charset="0"/>
              </a:rPr>
              <a:t> </a:t>
            </a:r>
            <a:r>
              <a:rPr lang="en-US" sz="1600" dirty="0" err="1">
                <a:latin typeface="Tempus Sans ITC" pitchFamily="82" charset="0"/>
              </a:rPr>
              <a:t>kualitas</a:t>
            </a:r>
            <a:r>
              <a:rPr lang="en-US" sz="1600" dirty="0">
                <a:latin typeface="Tempus Sans ITC" pitchFamily="82" charset="0"/>
              </a:rPr>
              <a:t> </a:t>
            </a:r>
            <a:r>
              <a:rPr lang="en-US" sz="1600" dirty="0" err="1" smtClean="0">
                <a:latin typeface="Tempus Sans ITC" pitchFamily="82" charset="0"/>
              </a:rPr>
              <a:t>komoditas</a:t>
            </a:r>
            <a:r>
              <a:rPr lang="en-US" sz="1600" dirty="0" smtClean="0">
                <a:latin typeface="Tempus Sans ITC" pitchFamily="82" charset="0"/>
              </a:rPr>
              <a:t>. </a:t>
            </a:r>
            <a:endParaRPr lang="en-ID" sz="1600" spc="100" dirty="0">
              <a:latin typeface="Tempus Sans ITC" pitchFamily="82" charset="0"/>
            </a:endParaRPr>
          </a:p>
        </p:txBody>
      </p:sp>
      <p:sp>
        <p:nvSpPr>
          <p:cNvPr id="33" name="TextBox 32">
            <a:extLst>
              <a:ext uri="{FF2B5EF4-FFF2-40B4-BE49-F238E27FC236}">
                <a16:creationId xmlns="" xmlns:a16="http://schemas.microsoft.com/office/drawing/2014/main" id="{447E1EB6-9EC1-48A8-A195-4867B2BB6206}"/>
              </a:ext>
            </a:extLst>
          </p:cNvPr>
          <p:cNvSpPr txBox="1"/>
          <p:nvPr/>
        </p:nvSpPr>
        <p:spPr>
          <a:xfrm>
            <a:off x="2529077" y="643691"/>
            <a:ext cx="8366133" cy="646331"/>
          </a:xfrm>
          <a:prstGeom prst="rect">
            <a:avLst/>
          </a:prstGeom>
          <a:noFill/>
        </p:spPr>
        <p:txBody>
          <a:bodyPr wrap="square" rtlCol="0">
            <a:spAutoFit/>
          </a:bodyPr>
          <a:lstStyle/>
          <a:p>
            <a:pPr algn="ctr"/>
            <a:r>
              <a:rPr lang="it-IT" sz="3600" dirty="0" smtClean="0">
                <a:solidFill>
                  <a:srgbClr val="D27091"/>
                </a:solidFill>
                <a:latin typeface="Tempus Sans ITC" pitchFamily="82" charset="0"/>
              </a:rPr>
              <a:t>Pendahuluan</a:t>
            </a:r>
            <a:endParaRPr lang="en-ID" sz="3600" i="1" spc="500" dirty="0">
              <a:solidFill>
                <a:srgbClr val="D27091"/>
              </a:solidFill>
              <a:latin typeface="Tempus Sans ITC" pitchFamily="82" charset="0"/>
            </a:endParaRPr>
          </a:p>
        </p:txBody>
      </p:sp>
    </p:spTree>
    <p:extLst>
      <p:ext uri="{BB962C8B-B14F-4D97-AF65-F5344CB8AC3E}">
        <p14:creationId xmlns:p14="http://schemas.microsoft.com/office/powerpoint/2010/main" val="168521517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9539658"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9544408"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 name="Oval 9">
            <a:extLst>
              <a:ext uri="{FF2B5EF4-FFF2-40B4-BE49-F238E27FC236}">
                <a16:creationId xmlns="" xmlns:a16="http://schemas.microsoft.com/office/drawing/2014/main" id="{C09B3A53-515E-4AC8-839A-919C582444D5}"/>
              </a:ext>
            </a:extLst>
          </p:cNvPr>
          <p:cNvSpPr/>
          <p:nvPr/>
        </p:nvSpPr>
        <p:spPr>
          <a:xfrm>
            <a:off x="3245187" y="718660"/>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 xmlns:a16="http://schemas.microsoft.com/office/drawing/2014/main" id="{E7FBBA51-6172-46CC-B1E9-B44A46B6D400}"/>
              </a:ext>
            </a:extLst>
          </p:cNvPr>
          <p:cNvSpPr/>
          <p:nvPr/>
        </p:nvSpPr>
        <p:spPr>
          <a:xfrm>
            <a:off x="4388853" y="718659"/>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 xmlns:a16="http://schemas.microsoft.com/office/drawing/2014/main" id="{D3C8BD9C-1325-42C4-8C0C-BC52F726DEA3}"/>
              </a:ext>
            </a:extLst>
          </p:cNvPr>
          <p:cNvSpPr/>
          <p:nvPr/>
        </p:nvSpPr>
        <p:spPr>
          <a:xfrm>
            <a:off x="5530867" y="718660"/>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 xmlns:a16="http://schemas.microsoft.com/office/drawing/2014/main" id="{8AAC6036-D113-4F49-A7F7-086B37E99625}"/>
              </a:ext>
            </a:extLst>
          </p:cNvPr>
          <p:cNvSpPr/>
          <p:nvPr/>
        </p:nvSpPr>
        <p:spPr>
          <a:xfrm>
            <a:off x="6672881" y="718659"/>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 xmlns:a16="http://schemas.microsoft.com/office/drawing/2014/main" id="{217A1C27-A452-4F5D-A9EE-0095A478FCDB}"/>
              </a:ext>
            </a:extLst>
          </p:cNvPr>
          <p:cNvSpPr/>
          <p:nvPr/>
        </p:nvSpPr>
        <p:spPr>
          <a:xfrm>
            <a:off x="7814895" y="702395"/>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 xmlns:a16="http://schemas.microsoft.com/office/drawing/2014/main" id="{BC84B93E-9A52-4887-B38A-734FECFA1B1B}"/>
              </a:ext>
            </a:extLst>
          </p:cNvPr>
          <p:cNvSpPr/>
          <p:nvPr/>
        </p:nvSpPr>
        <p:spPr>
          <a:xfrm>
            <a:off x="8958561" y="702394"/>
            <a:ext cx="630332" cy="611325"/>
          </a:xfrm>
          <a:prstGeom prst="ellipse">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8" name="Chart 17">
            <a:extLst>
              <a:ext uri="{FF2B5EF4-FFF2-40B4-BE49-F238E27FC236}">
                <a16:creationId xmlns="" xmlns:a16="http://schemas.microsoft.com/office/drawing/2014/main" id="{B04B501B-D427-4AEB-A95D-B9127151AD11}"/>
              </a:ext>
            </a:extLst>
          </p:cNvPr>
          <p:cNvGraphicFramePr/>
          <p:nvPr>
            <p:extLst>
              <p:ext uri="{D42A27DB-BD31-4B8C-83A1-F6EECF244321}">
                <p14:modId xmlns:p14="http://schemas.microsoft.com/office/powerpoint/2010/main" val="3778657490"/>
              </p:ext>
            </p:extLst>
          </p:nvPr>
        </p:nvGraphicFramePr>
        <p:xfrm>
          <a:off x="2674385" y="3087867"/>
          <a:ext cx="3998496" cy="3305275"/>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 xmlns:a16="http://schemas.microsoft.com/office/drawing/2014/main" id="{404C2C39-113A-4E08-AAA5-A815411F2A21}"/>
              </a:ext>
            </a:extLst>
          </p:cNvPr>
          <p:cNvSpPr txBox="1"/>
          <p:nvPr/>
        </p:nvSpPr>
        <p:spPr>
          <a:xfrm>
            <a:off x="2249858" y="2667801"/>
            <a:ext cx="4570949" cy="3539430"/>
          </a:xfrm>
          <a:prstGeom prst="rect">
            <a:avLst/>
          </a:prstGeom>
          <a:noFill/>
        </p:spPr>
        <p:txBody>
          <a:bodyPr wrap="square" rtlCol="0">
            <a:spAutoFit/>
          </a:bodyPr>
          <a:lstStyle/>
          <a:p>
            <a:pPr>
              <a:lnSpc>
                <a:spcPct val="200000"/>
              </a:lnSpc>
            </a:pPr>
            <a:r>
              <a:rPr lang="en-US" sz="1600" dirty="0" err="1">
                <a:latin typeface="Tempus Sans ITC" pitchFamily="82" charset="0"/>
              </a:rPr>
              <a:t>Bayam</a:t>
            </a:r>
            <a:r>
              <a:rPr lang="en-US" sz="1600" dirty="0">
                <a:latin typeface="Tempus Sans ITC" pitchFamily="82" charset="0"/>
              </a:rPr>
              <a:t> (</a:t>
            </a:r>
            <a:r>
              <a:rPr lang="en-US" sz="1600" i="1" dirty="0" err="1">
                <a:latin typeface="Tempus Sans ITC" pitchFamily="82" charset="0"/>
              </a:rPr>
              <a:t>Amaranthus</a:t>
            </a:r>
            <a:r>
              <a:rPr lang="en-US" sz="1600" dirty="0">
                <a:latin typeface="Tempus Sans ITC" pitchFamily="82" charset="0"/>
              </a:rPr>
              <a:t> spp.) </a:t>
            </a:r>
            <a:r>
              <a:rPr lang="en-US" sz="1600" dirty="0" err="1">
                <a:latin typeface="Tempus Sans ITC" pitchFamily="82" charset="0"/>
              </a:rPr>
              <a:t>merupakan</a:t>
            </a:r>
            <a:r>
              <a:rPr lang="en-US" sz="1600" dirty="0">
                <a:latin typeface="Tempus Sans ITC" pitchFamily="82" charset="0"/>
              </a:rPr>
              <a:t> </a:t>
            </a:r>
            <a:r>
              <a:rPr lang="en-US" sz="1600" dirty="0" err="1">
                <a:latin typeface="Tempus Sans ITC" pitchFamily="82" charset="0"/>
              </a:rPr>
              <a:t>tumbuhan</a:t>
            </a:r>
            <a:r>
              <a:rPr lang="en-US" sz="1600" dirty="0">
                <a:latin typeface="Tempus Sans ITC" pitchFamily="82" charset="0"/>
              </a:rPr>
              <a:t> yang </a:t>
            </a:r>
            <a:r>
              <a:rPr lang="en-US" sz="1600" dirty="0" err="1">
                <a:latin typeface="Tempus Sans ITC" pitchFamily="82" charset="0"/>
              </a:rPr>
              <a:t>biasa</a:t>
            </a:r>
            <a:r>
              <a:rPr lang="en-US" sz="1600" dirty="0">
                <a:latin typeface="Tempus Sans ITC" pitchFamily="82" charset="0"/>
              </a:rPr>
              <a:t> </a:t>
            </a:r>
            <a:r>
              <a:rPr lang="en-US" sz="1600" dirty="0" err="1">
                <a:latin typeface="Tempus Sans ITC" pitchFamily="82" charset="0"/>
              </a:rPr>
              <a:t>ditanam</a:t>
            </a:r>
            <a:r>
              <a:rPr lang="en-US" sz="1600" dirty="0">
                <a:latin typeface="Tempus Sans ITC" pitchFamily="82" charset="0"/>
              </a:rPr>
              <a:t> </a:t>
            </a:r>
            <a:r>
              <a:rPr lang="en-US" sz="1600" dirty="0" err="1">
                <a:latin typeface="Tempus Sans ITC" pitchFamily="82" charset="0"/>
              </a:rPr>
              <a:t>untuk</a:t>
            </a:r>
            <a:r>
              <a:rPr lang="en-US" sz="1600" dirty="0">
                <a:latin typeface="Tempus Sans ITC" pitchFamily="82" charset="0"/>
              </a:rPr>
              <a:t> </a:t>
            </a:r>
            <a:r>
              <a:rPr lang="en-US" sz="1600" dirty="0" err="1">
                <a:latin typeface="Tempus Sans ITC" pitchFamily="82" charset="0"/>
              </a:rPr>
              <a:t>dikonsumsi</a:t>
            </a:r>
            <a:r>
              <a:rPr lang="en-US" sz="1600" dirty="0">
                <a:latin typeface="Tempus Sans ITC" pitchFamily="82" charset="0"/>
              </a:rPr>
              <a:t> </a:t>
            </a:r>
            <a:r>
              <a:rPr lang="en-US" sz="1600" dirty="0" err="1">
                <a:latin typeface="Tempus Sans ITC" pitchFamily="82" charset="0"/>
              </a:rPr>
              <a:t>daunnya</a:t>
            </a:r>
            <a:r>
              <a:rPr lang="en-US" sz="1600" dirty="0">
                <a:latin typeface="Tempus Sans ITC" pitchFamily="82" charset="0"/>
              </a:rPr>
              <a:t> </a:t>
            </a:r>
            <a:r>
              <a:rPr lang="en-US" sz="1600" dirty="0" err="1">
                <a:latin typeface="Tempus Sans ITC" pitchFamily="82" charset="0"/>
              </a:rPr>
              <a:t>sebagai</a:t>
            </a:r>
            <a:r>
              <a:rPr lang="en-US" sz="1600" dirty="0">
                <a:latin typeface="Tempus Sans ITC" pitchFamily="82" charset="0"/>
              </a:rPr>
              <a:t> </a:t>
            </a:r>
            <a:r>
              <a:rPr lang="en-US" sz="1600" dirty="0" err="1">
                <a:latin typeface="Tempus Sans ITC" pitchFamily="82" charset="0"/>
              </a:rPr>
              <a:t>sayuran</a:t>
            </a:r>
            <a:r>
              <a:rPr lang="en-US" sz="1600" dirty="0">
                <a:latin typeface="Tempus Sans ITC" pitchFamily="82" charset="0"/>
              </a:rPr>
              <a:t> </a:t>
            </a:r>
            <a:r>
              <a:rPr lang="en-US" sz="1600" dirty="0" err="1">
                <a:latin typeface="Tempus Sans ITC" pitchFamily="82" charset="0"/>
              </a:rPr>
              <a:t>hijau</a:t>
            </a:r>
            <a:r>
              <a:rPr lang="en-US" sz="1600" dirty="0">
                <a:latin typeface="Tempus Sans ITC" pitchFamily="82" charset="0"/>
              </a:rPr>
              <a:t>, </a:t>
            </a:r>
            <a:r>
              <a:rPr lang="en-US" sz="1600" dirty="0" err="1">
                <a:latin typeface="Tempus Sans ITC" pitchFamily="82" charset="0"/>
              </a:rPr>
              <a:t>dikenal</a:t>
            </a:r>
            <a:r>
              <a:rPr lang="en-US" sz="1600" dirty="0">
                <a:latin typeface="Tempus Sans ITC" pitchFamily="82" charset="0"/>
              </a:rPr>
              <a:t> </a:t>
            </a:r>
            <a:r>
              <a:rPr lang="en-US" sz="1600" dirty="0" err="1">
                <a:latin typeface="Tempus Sans ITC" pitchFamily="82" charset="0"/>
              </a:rPr>
              <a:t>sebagai</a:t>
            </a:r>
            <a:r>
              <a:rPr lang="en-US" sz="1600" dirty="0">
                <a:latin typeface="Tempus Sans ITC" pitchFamily="82" charset="0"/>
              </a:rPr>
              <a:t> </a:t>
            </a:r>
            <a:r>
              <a:rPr lang="en-US" sz="1600" dirty="0" err="1">
                <a:latin typeface="Tempus Sans ITC" pitchFamily="82" charset="0"/>
              </a:rPr>
              <a:t>sayuran</a:t>
            </a:r>
            <a:r>
              <a:rPr lang="en-US" sz="1600" dirty="0">
                <a:latin typeface="Tempus Sans ITC" pitchFamily="82" charset="0"/>
              </a:rPr>
              <a:t> </a:t>
            </a:r>
            <a:r>
              <a:rPr lang="en-US" sz="1600" dirty="0" err="1">
                <a:latin typeface="Tempus Sans ITC" pitchFamily="82" charset="0"/>
              </a:rPr>
              <a:t>dengan</a:t>
            </a:r>
            <a:r>
              <a:rPr lang="en-US" sz="1600" dirty="0">
                <a:latin typeface="Tempus Sans ITC" pitchFamily="82" charset="0"/>
              </a:rPr>
              <a:t> </a:t>
            </a:r>
            <a:r>
              <a:rPr lang="en-US" sz="1600" dirty="0" err="1">
                <a:latin typeface="Tempus Sans ITC" pitchFamily="82" charset="0"/>
              </a:rPr>
              <a:t>sumber</a:t>
            </a:r>
            <a:r>
              <a:rPr lang="en-US" sz="1600" dirty="0">
                <a:latin typeface="Tempus Sans ITC" pitchFamily="82" charset="0"/>
              </a:rPr>
              <a:t> </a:t>
            </a:r>
            <a:r>
              <a:rPr lang="en-US" sz="1600" dirty="0" err="1">
                <a:latin typeface="Tempus Sans ITC" pitchFamily="82" charset="0"/>
              </a:rPr>
              <a:t>zat</a:t>
            </a:r>
            <a:r>
              <a:rPr lang="en-US" sz="1600" dirty="0">
                <a:latin typeface="Tempus Sans ITC" pitchFamily="82" charset="0"/>
              </a:rPr>
              <a:t> </a:t>
            </a:r>
            <a:r>
              <a:rPr lang="en-US" sz="1600" dirty="0" err="1">
                <a:latin typeface="Tempus Sans ITC" pitchFamily="82" charset="0"/>
              </a:rPr>
              <a:t>besi</a:t>
            </a:r>
            <a:r>
              <a:rPr lang="en-US" sz="1600" dirty="0">
                <a:latin typeface="Tempus Sans ITC" pitchFamily="82" charset="0"/>
              </a:rPr>
              <a:t> yang </a:t>
            </a:r>
            <a:r>
              <a:rPr lang="en-US" sz="1600" dirty="0" err="1">
                <a:latin typeface="Tempus Sans ITC" pitchFamily="82" charset="0"/>
              </a:rPr>
              <a:t>penting</a:t>
            </a:r>
            <a:r>
              <a:rPr lang="en-US" sz="1600" dirty="0">
                <a:latin typeface="Tempus Sans ITC" pitchFamily="82" charset="0"/>
              </a:rPr>
              <a:t>. </a:t>
            </a:r>
            <a:r>
              <a:rPr lang="en-US" sz="1600" dirty="0" err="1">
                <a:latin typeface="Tempus Sans ITC" pitchFamily="82" charset="0"/>
              </a:rPr>
              <a:t>Tanaman</a:t>
            </a:r>
            <a:r>
              <a:rPr lang="en-US" sz="1600" dirty="0">
                <a:latin typeface="Tempus Sans ITC" pitchFamily="82" charset="0"/>
              </a:rPr>
              <a:t> </a:t>
            </a:r>
            <a:r>
              <a:rPr lang="en-US" sz="1600" dirty="0" err="1">
                <a:latin typeface="Tempus Sans ITC" pitchFamily="82" charset="0"/>
              </a:rPr>
              <a:t>bayam</a:t>
            </a:r>
            <a:r>
              <a:rPr lang="en-US" sz="1600" dirty="0">
                <a:latin typeface="Tempus Sans ITC" pitchFamily="82" charset="0"/>
              </a:rPr>
              <a:t> </a:t>
            </a:r>
            <a:r>
              <a:rPr lang="en-US" sz="1600" dirty="0" err="1">
                <a:latin typeface="Tempus Sans ITC" pitchFamily="82" charset="0"/>
              </a:rPr>
              <a:t>berasal</a:t>
            </a:r>
            <a:r>
              <a:rPr lang="en-US" sz="1600" dirty="0">
                <a:latin typeface="Tempus Sans ITC" pitchFamily="82" charset="0"/>
              </a:rPr>
              <a:t> </a:t>
            </a:r>
            <a:r>
              <a:rPr lang="en-US" sz="1600" dirty="0" err="1">
                <a:latin typeface="Tempus Sans ITC" pitchFamily="82" charset="0"/>
              </a:rPr>
              <a:t>dari</a:t>
            </a:r>
            <a:r>
              <a:rPr lang="en-US" sz="1600" dirty="0">
                <a:latin typeface="Tempus Sans ITC" pitchFamily="82" charset="0"/>
              </a:rPr>
              <a:t> </a:t>
            </a:r>
            <a:r>
              <a:rPr lang="en-US" sz="1600" dirty="0" err="1">
                <a:latin typeface="Tempus Sans ITC" pitchFamily="82" charset="0"/>
              </a:rPr>
              <a:t>Amerika</a:t>
            </a:r>
            <a:r>
              <a:rPr lang="en-US" sz="1600" dirty="0">
                <a:latin typeface="Tempus Sans ITC" pitchFamily="82" charset="0"/>
              </a:rPr>
              <a:t> </a:t>
            </a:r>
            <a:r>
              <a:rPr lang="en-US" sz="1600" dirty="0" err="1">
                <a:latin typeface="Tempus Sans ITC" pitchFamily="82" charset="0"/>
              </a:rPr>
              <a:t>dan</a:t>
            </a:r>
            <a:r>
              <a:rPr lang="en-US" sz="1600" dirty="0">
                <a:latin typeface="Tempus Sans ITC" pitchFamily="82" charset="0"/>
              </a:rPr>
              <a:t> </a:t>
            </a:r>
            <a:r>
              <a:rPr lang="en-US" sz="1600" dirty="0" err="1">
                <a:latin typeface="Tempus Sans ITC" pitchFamily="82" charset="0"/>
              </a:rPr>
              <a:t>mudah</a:t>
            </a:r>
            <a:r>
              <a:rPr lang="en-US" sz="1600" dirty="0">
                <a:latin typeface="Tempus Sans ITC" pitchFamily="82" charset="0"/>
              </a:rPr>
              <a:t> </a:t>
            </a:r>
            <a:r>
              <a:rPr lang="en-US" sz="1600" dirty="0" err="1">
                <a:latin typeface="Tempus Sans ITC" pitchFamily="82" charset="0"/>
              </a:rPr>
              <a:t>tumbuh</a:t>
            </a:r>
            <a:r>
              <a:rPr lang="en-US" sz="1600" dirty="0">
                <a:latin typeface="Tempus Sans ITC" pitchFamily="82" charset="0"/>
              </a:rPr>
              <a:t> </a:t>
            </a:r>
            <a:r>
              <a:rPr lang="en-US" sz="1600" dirty="0" err="1">
                <a:latin typeface="Tempus Sans ITC" pitchFamily="82" charset="0"/>
              </a:rPr>
              <a:t>tersebar</a:t>
            </a:r>
            <a:r>
              <a:rPr lang="en-US" sz="1600" dirty="0">
                <a:latin typeface="Tempus Sans ITC" pitchFamily="82" charset="0"/>
              </a:rPr>
              <a:t> di </a:t>
            </a:r>
            <a:r>
              <a:rPr lang="en-US" sz="1600" dirty="0" err="1">
                <a:latin typeface="Tempus Sans ITC" pitchFamily="82" charset="0"/>
              </a:rPr>
              <a:t>daerah</a:t>
            </a:r>
            <a:r>
              <a:rPr lang="en-US" sz="1600" dirty="0">
                <a:latin typeface="Tempus Sans ITC" pitchFamily="82" charset="0"/>
              </a:rPr>
              <a:t> </a:t>
            </a:r>
            <a:r>
              <a:rPr lang="en-US" sz="1600" dirty="0" err="1">
                <a:latin typeface="Tempus Sans ITC" pitchFamily="82" charset="0"/>
              </a:rPr>
              <a:t>tropis</a:t>
            </a:r>
            <a:r>
              <a:rPr lang="en-US" sz="1600" dirty="0">
                <a:latin typeface="Tempus Sans ITC" pitchFamily="82" charset="0"/>
              </a:rPr>
              <a:t> </a:t>
            </a:r>
            <a:r>
              <a:rPr lang="en-US" sz="1600" dirty="0" err="1">
                <a:latin typeface="Tempus Sans ITC" pitchFamily="82" charset="0"/>
              </a:rPr>
              <a:t>dan</a:t>
            </a:r>
            <a:r>
              <a:rPr lang="en-US" sz="1600" dirty="0">
                <a:latin typeface="Tempus Sans ITC" pitchFamily="82" charset="0"/>
              </a:rPr>
              <a:t> </a:t>
            </a:r>
            <a:r>
              <a:rPr lang="en-US" sz="1600" dirty="0" err="1">
                <a:latin typeface="Tempus Sans ITC" pitchFamily="82" charset="0"/>
              </a:rPr>
              <a:t>subtropis</a:t>
            </a:r>
            <a:r>
              <a:rPr lang="en-US" sz="1600" dirty="0">
                <a:latin typeface="Tempus Sans ITC" pitchFamily="82" charset="0"/>
              </a:rPr>
              <a:t> di </a:t>
            </a:r>
            <a:r>
              <a:rPr lang="en-US" sz="1600" dirty="0" err="1">
                <a:latin typeface="Tempus Sans ITC" pitchFamily="82" charset="0"/>
              </a:rPr>
              <a:t>seluruh</a:t>
            </a:r>
            <a:r>
              <a:rPr lang="en-US" sz="1600" dirty="0">
                <a:latin typeface="Tempus Sans ITC" pitchFamily="82" charset="0"/>
              </a:rPr>
              <a:t> </a:t>
            </a:r>
            <a:r>
              <a:rPr lang="en-US" sz="1600" dirty="0" err="1">
                <a:latin typeface="Tempus Sans ITC" pitchFamily="82" charset="0"/>
              </a:rPr>
              <a:t>dunia</a:t>
            </a:r>
            <a:r>
              <a:rPr lang="en-US" sz="1600" dirty="0">
                <a:latin typeface="Tempus Sans ITC" pitchFamily="82" charset="0"/>
              </a:rPr>
              <a:t>.</a:t>
            </a:r>
            <a:endParaRPr lang="en-ID" sz="3200" spc="500" dirty="0">
              <a:solidFill>
                <a:srgbClr val="D27091"/>
              </a:solidFill>
              <a:latin typeface="Tempus Sans ITC" pitchFamily="8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1984" y="2755317"/>
            <a:ext cx="3193154" cy="31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a:extLst>
              <a:ext uri="{FF2B5EF4-FFF2-40B4-BE49-F238E27FC236}">
                <a16:creationId xmlns="" xmlns:a16="http://schemas.microsoft.com/office/drawing/2014/main" id="{447E1EB6-9EC1-48A8-A195-4867B2BB6206}"/>
              </a:ext>
            </a:extLst>
          </p:cNvPr>
          <p:cNvSpPr txBox="1"/>
          <p:nvPr/>
        </p:nvSpPr>
        <p:spPr>
          <a:xfrm>
            <a:off x="2281803" y="1637000"/>
            <a:ext cx="8366133" cy="707886"/>
          </a:xfrm>
          <a:prstGeom prst="rect">
            <a:avLst/>
          </a:prstGeom>
          <a:noFill/>
        </p:spPr>
        <p:txBody>
          <a:bodyPr wrap="square" rtlCol="0">
            <a:spAutoFit/>
          </a:bodyPr>
          <a:lstStyle/>
          <a:p>
            <a:pPr algn="ctr"/>
            <a:r>
              <a:rPr lang="it-IT" sz="4000" dirty="0" smtClean="0">
                <a:latin typeface="Tempus Sans ITC" pitchFamily="82" charset="0"/>
              </a:rPr>
              <a:t>Sayur Bayam </a:t>
            </a:r>
            <a:endParaRPr lang="en-ID" sz="4000" i="1" spc="500" dirty="0">
              <a:latin typeface="Tempus Sans ITC" pitchFamily="82" charset="0"/>
            </a:endParaRPr>
          </a:p>
        </p:txBody>
      </p:sp>
    </p:spTree>
    <p:extLst>
      <p:ext uri="{BB962C8B-B14F-4D97-AF65-F5344CB8AC3E}">
        <p14:creationId xmlns:p14="http://schemas.microsoft.com/office/powerpoint/2010/main" val="26357846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48877"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9544408"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2" name="Rectangle 21">
            <a:extLst>
              <a:ext uri="{FF2B5EF4-FFF2-40B4-BE49-F238E27FC236}">
                <a16:creationId xmlns="" xmlns:a16="http://schemas.microsoft.com/office/drawing/2014/main" id="{A96C017D-BE64-4DEC-B33F-2DB645F97F44}"/>
              </a:ext>
            </a:extLst>
          </p:cNvPr>
          <p:cNvSpPr/>
          <p:nvPr/>
        </p:nvSpPr>
        <p:spPr>
          <a:xfrm>
            <a:off x="5090649" y="2425459"/>
            <a:ext cx="2313992" cy="3265714"/>
          </a:xfrm>
          <a:prstGeom prst="rect">
            <a:avLst/>
          </a:prstGeom>
          <a:solidFill>
            <a:srgbClr val="B3A8C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 xmlns:a16="http://schemas.microsoft.com/office/drawing/2014/main" id="{B1390F90-1D33-460D-ADF1-7E8A86155F60}"/>
              </a:ext>
            </a:extLst>
          </p:cNvPr>
          <p:cNvSpPr/>
          <p:nvPr/>
        </p:nvSpPr>
        <p:spPr>
          <a:xfrm>
            <a:off x="2058558" y="2065055"/>
            <a:ext cx="2583780" cy="4152865"/>
          </a:xfrm>
          <a:prstGeom prst="rect">
            <a:avLst/>
          </a:prstGeom>
          <a:solidFill>
            <a:srgbClr val="D0A3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Tempus Sans ITC" pitchFamily="82" charset="0"/>
              </a:rPr>
              <a:t>Kandungan</a:t>
            </a:r>
            <a:r>
              <a:rPr lang="en-US" sz="1600" dirty="0">
                <a:solidFill>
                  <a:schemeClr val="tx1"/>
                </a:solidFill>
                <a:latin typeface="Tempus Sans ITC" pitchFamily="82" charset="0"/>
              </a:rPr>
              <a:t> vitamin </a:t>
            </a:r>
            <a:r>
              <a:rPr lang="en-US" sz="1600" dirty="0" err="1">
                <a:solidFill>
                  <a:schemeClr val="tx1"/>
                </a:solidFill>
                <a:latin typeface="Tempus Sans ITC" pitchFamily="82" charset="0"/>
              </a:rPr>
              <a:t>dan</a:t>
            </a:r>
            <a:r>
              <a:rPr lang="en-US" sz="1600" dirty="0">
                <a:solidFill>
                  <a:schemeClr val="tx1"/>
                </a:solidFill>
                <a:latin typeface="Tempus Sans ITC" pitchFamily="82" charset="0"/>
              </a:rPr>
              <a:t> mineral </a:t>
            </a:r>
            <a:r>
              <a:rPr lang="en-US" sz="1600" dirty="0" err="1">
                <a:solidFill>
                  <a:schemeClr val="tx1"/>
                </a:solidFill>
                <a:latin typeface="Tempus Sans ITC" pitchFamily="82" charset="0"/>
              </a:rPr>
              <a:t>pada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bayam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adalah</a:t>
            </a:r>
            <a:r>
              <a:rPr lang="en-US" sz="1600" dirty="0">
                <a:solidFill>
                  <a:schemeClr val="tx1"/>
                </a:solidFill>
                <a:latin typeface="Tempus Sans ITC" pitchFamily="82" charset="0"/>
              </a:rPr>
              <a:t> vitamin A, C, K, B6, B9, E, </a:t>
            </a:r>
            <a:r>
              <a:rPr lang="en-US" sz="1600" dirty="0" err="1">
                <a:solidFill>
                  <a:schemeClr val="tx1"/>
                </a:solidFill>
                <a:latin typeface="Tempus Sans ITC" pitchFamily="82" charset="0"/>
              </a:rPr>
              <a:t>asam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folat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zat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besi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kalsium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kalium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dan</a:t>
            </a:r>
            <a:r>
              <a:rPr lang="en-US" sz="1600" dirty="0">
                <a:solidFill>
                  <a:schemeClr val="tx1"/>
                </a:solidFill>
                <a:latin typeface="Tempus Sans ITC" pitchFamily="82" charset="0"/>
              </a:rPr>
              <a:t> magnesium. </a:t>
            </a:r>
            <a:r>
              <a:rPr lang="en-US" sz="1600" dirty="0" err="1">
                <a:solidFill>
                  <a:schemeClr val="tx1"/>
                </a:solidFill>
                <a:latin typeface="Tempus Sans ITC" pitchFamily="82" charset="0"/>
              </a:rPr>
              <a:t>Selain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itu</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bayam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juga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memiliki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kandungan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senyawa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tumbuhan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penting</a:t>
            </a:r>
            <a:r>
              <a:rPr lang="en-US" sz="1600" dirty="0">
                <a:solidFill>
                  <a:schemeClr val="tx1"/>
                </a:solidFill>
                <a:latin typeface="Tempus Sans ITC" pitchFamily="82" charset="0"/>
              </a:rPr>
              <a:t>: Lutein. Lutein </a:t>
            </a:r>
            <a:r>
              <a:rPr lang="en-US" sz="1600" dirty="0" err="1">
                <a:solidFill>
                  <a:schemeClr val="tx1"/>
                </a:solidFill>
                <a:latin typeface="Tempus Sans ITC" pitchFamily="82" charset="0"/>
              </a:rPr>
              <a:t>dapat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membantu</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memperbaiki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kesehatan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mata</a:t>
            </a:r>
            <a:r>
              <a:rPr lang="en-US" sz="1600" dirty="0">
                <a:solidFill>
                  <a:schemeClr val="tx1"/>
                </a:solidFill>
                <a:latin typeface="Tempus Sans ITC" pitchFamily="82" charset="0"/>
              </a:rPr>
              <a:t>.</a:t>
            </a:r>
            <a:endParaRPr lang="en-ID" sz="1600" dirty="0">
              <a:solidFill>
                <a:schemeClr val="tx1"/>
              </a:solidFill>
              <a:latin typeface="Tempus Sans ITC" pitchFamily="82" charset="0"/>
            </a:endParaRPr>
          </a:p>
        </p:txBody>
      </p:sp>
      <p:pic>
        <p:nvPicPr>
          <p:cNvPr id="29" name="Picture 28">
            <a:extLst>
              <a:ext uri="{FF2B5EF4-FFF2-40B4-BE49-F238E27FC236}">
                <a16:creationId xmlns="" xmlns:a16="http://schemas.microsoft.com/office/drawing/2014/main" id="{6B9422F0-B520-4387-A9A5-0DD5FB50F1F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48836" y="1037715"/>
            <a:ext cx="1803224" cy="1803224"/>
          </a:xfrm>
          <a:prstGeom prst="rect">
            <a:avLst/>
          </a:prstGeom>
        </p:spPr>
      </p:pic>
      <p:pic>
        <p:nvPicPr>
          <p:cNvPr id="30" name="Picture 29">
            <a:extLst>
              <a:ext uri="{FF2B5EF4-FFF2-40B4-BE49-F238E27FC236}">
                <a16:creationId xmlns="" xmlns:a16="http://schemas.microsoft.com/office/drawing/2014/main" id="{C81F6B88-AF28-4C34-81ED-90B24C23684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360663">
            <a:off x="5315328" y="1444182"/>
            <a:ext cx="1803224" cy="1803224"/>
          </a:xfrm>
          <a:prstGeom prst="rect">
            <a:avLst/>
          </a:prstGeom>
        </p:spPr>
      </p:pic>
      <p:sp>
        <p:nvSpPr>
          <p:cNvPr id="28" name="Rectangle 27">
            <a:extLst>
              <a:ext uri="{FF2B5EF4-FFF2-40B4-BE49-F238E27FC236}">
                <a16:creationId xmlns="" xmlns:a16="http://schemas.microsoft.com/office/drawing/2014/main" id="{872A7224-A137-471A-8444-513C86764942}"/>
              </a:ext>
            </a:extLst>
          </p:cNvPr>
          <p:cNvSpPr/>
          <p:nvPr/>
        </p:nvSpPr>
        <p:spPr>
          <a:xfrm rot="10800000" flipV="1">
            <a:off x="8103588" y="2065054"/>
            <a:ext cx="2626543" cy="4152866"/>
          </a:xfrm>
          <a:prstGeom prst="rect">
            <a:avLst/>
          </a:prstGeom>
          <a:solidFill>
            <a:srgbClr val="D0A3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dirty="0" smtClean="0">
              <a:solidFill>
                <a:schemeClr val="tx1"/>
              </a:solidFill>
              <a:latin typeface="Tempus Sans ITC" pitchFamily="82" charset="0"/>
            </a:endParaRPr>
          </a:p>
          <a:p>
            <a:pPr algn="ctr"/>
            <a:endParaRPr lang="en-ID" sz="1600" dirty="0" smtClean="0">
              <a:solidFill>
                <a:schemeClr val="tx1"/>
              </a:solidFill>
              <a:latin typeface="Tempus Sans ITC" pitchFamily="82" charset="0"/>
            </a:endParaRPr>
          </a:p>
          <a:p>
            <a:pPr algn="ctr"/>
            <a:endParaRPr lang="en-ID" sz="1600" dirty="0">
              <a:solidFill>
                <a:schemeClr val="tx1"/>
              </a:solidFill>
              <a:latin typeface="Tempus Sans ITC" pitchFamily="82" charset="0"/>
            </a:endParaRPr>
          </a:p>
          <a:p>
            <a:pPr algn="ctr"/>
            <a:r>
              <a:rPr lang="en-ID" sz="1600" dirty="0" err="1" smtClean="0">
                <a:solidFill>
                  <a:schemeClr val="tx1"/>
                </a:solidFill>
                <a:latin typeface="Tempus Sans ITC" pitchFamily="82" charset="0"/>
              </a:rPr>
              <a:t>Selain</a:t>
            </a:r>
            <a:r>
              <a:rPr lang="en-ID" sz="1600" dirty="0" smtClean="0">
                <a:solidFill>
                  <a:schemeClr val="tx1"/>
                </a:solidFill>
                <a:latin typeface="Tempus Sans ITC" pitchFamily="82" charset="0"/>
              </a:rPr>
              <a:t> </a:t>
            </a:r>
            <a:r>
              <a:rPr lang="en-ID" sz="1600" dirty="0" err="1" smtClean="0">
                <a:solidFill>
                  <a:schemeClr val="tx1"/>
                </a:solidFill>
                <a:latin typeface="Tempus Sans ITC" pitchFamily="82" charset="0"/>
              </a:rPr>
              <a:t>itu</a:t>
            </a:r>
            <a:r>
              <a:rPr lang="en-ID" sz="1600" dirty="0" smtClean="0">
                <a:solidFill>
                  <a:schemeClr val="tx1"/>
                </a:solidFill>
                <a:latin typeface="Tempus Sans ITC" pitchFamily="82" charset="0"/>
              </a:rPr>
              <a:t>, </a:t>
            </a:r>
            <a:r>
              <a:rPr lang="en-ID" sz="1600" dirty="0" err="1" smtClean="0">
                <a:solidFill>
                  <a:schemeClr val="tx1"/>
                </a:solidFill>
                <a:latin typeface="Tempus Sans ITC" pitchFamily="82" charset="0"/>
              </a:rPr>
              <a:t>bayam</a:t>
            </a:r>
            <a:r>
              <a:rPr lang="en-ID" sz="1600" dirty="0" smtClean="0">
                <a:solidFill>
                  <a:schemeClr val="tx1"/>
                </a:solidFill>
                <a:latin typeface="Tempus Sans ITC" pitchFamily="82" charset="0"/>
              </a:rPr>
              <a:t> </a:t>
            </a:r>
            <a:r>
              <a:rPr lang="en-ID" sz="1600" dirty="0" err="1" smtClean="0">
                <a:solidFill>
                  <a:schemeClr val="tx1"/>
                </a:solidFill>
                <a:latin typeface="Tempus Sans ITC" pitchFamily="82" charset="0"/>
              </a:rPr>
              <a:t>juga</a:t>
            </a:r>
            <a:r>
              <a:rPr lang="en-ID" sz="1600" dirty="0" smtClean="0">
                <a:solidFill>
                  <a:schemeClr val="tx1"/>
                </a:solidFill>
                <a:latin typeface="Tempus Sans ITC" pitchFamily="82" charset="0"/>
              </a:rPr>
              <a:t> </a:t>
            </a:r>
            <a:r>
              <a:rPr lang="en-ID" sz="1600" dirty="0" err="1" smtClean="0">
                <a:solidFill>
                  <a:schemeClr val="tx1"/>
                </a:solidFill>
                <a:latin typeface="Tempus Sans ITC" pitchFamily="82" charset="0"/>
              </a:rPr>
              <a:t>mmeiliki</a:t>
            </a:r>
            <a:r>
              <a:rPr lang="en-ID" sz="1600" dirty="0" smtClean="0">
                <a:solidFill>
                  <a:schemeClr val="tx1"/>
                </a:solidFill>
                <a:latin typeface="Tempus Sans ITC" pitchFamily="82" charset="0"/>
              </a:rPr>
              <a:t> </a:t>
            </a:r>
            <a:r>
              <a:rPr lang="en-ID" sz="1600" dirty="0" err="1" smtClean="0">
                <a:solidFill>
                  <a:schemeClr val="tx1"/>
                </a:solidFill>
                <a:latin typeface="Tempus Sans ITC" pitchFamily="82" charset="0"/>
              </a:rPr>
              <a:t>manfaat</a:t>
            </a:r>
            <a:r>
              <a:rPr lang="en-ID" sz="1600" dirty="0" smtClean="0">
                <a:solidFill>
                  <a:schemeClr val="tx1"/>
                </a:solidFill>
                <a:latin typeface="Tempus Sans ITC" pitchFamily="82" charset="0"/>
              </a:rPr>
              <a:t> </a:t>
            </a:r>
            <a:r>
              <a:rPr lang="en-ID" sz="1600" dirty="0" err="1" smtClean="0">
                <a:solidFill>
                  <a:schemeClr val="tx1"/>
                </a:solidFill>
                <a:latin typeface="Tempus Sans ITC" pitchFamily="82" charset="0"/>
              </a:rPr>
              <a:t>yakni</a:t>
            </a:r>
            <a:r>
              <a:rPr lang="en-ID" sz="1600" dirty="0" smtClean="0">
                <a:solidFill>
                  <a:schemeClr val="tx1"/>
                </a:solidFill>
                <a:latin typeface="Tempus Sans ITC" pitchFamily="82" charset="0"/>
              </a:rPr>
              <a:t> </a:t>
            </a:r>
            <a:r>
              <a:rPr lang="en-US" sz="1600" dirty="0" err="1">
                <a:solidFill>
                  <a:schemeClr val="tx1"/>
                </a:solidFill>
                <a:latin typeface="Tempus Sans ITC" pitchFamily="82" charset="0"/>
              </a:rPr>
              <a:t>m</a:t>
            </a:r>
            <a:r>
              <a:rPr lang="en-US" sz="1600" dirty="0" err="1" smtClean="0">
                <a:solidFill>
                  <a:schemeClr val="tx1"/>
                </a:solidFill>
                <a:latin typeface="Tempus Sans ITC" pitchFamily="82" charset="0"/>
              </a:rPr>
              <a:t>enurunkan</a:t>
            </a:r>
            <a:r>
              <a:rPr lang="en-US" sz="1600" dirty="0" smtClean="0">
                <a:solidFill>
                  <a:schemeClr val="tx1"/>
                </a:solidFill>
                <a:latin typeface="Tempus Sans ITC" pitchFamily="82" charset="0"/>
              </a:rPr>
              <a:t> </a:t>
            </a:r>
            <a:r>
              <a:rPr lang="en-US" sz="1600" dirty="0" err="1">
                <a:solidFill>
                  <a:schemeClr val="tx1"/>
                </a:solidFill>
                <a:latin typeface="Tempus Sans ITC" pitchFamily="82" charset="0"/>
              </a:rPr>
              <a:t>risiko</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penyakit</a:t>
            </a:r>
            <a:r>
              <a:rPr lang="en-US" sz="1600" dirty="0">
                <a:solidFill>
                  <a:schemeClr val="tx1"/>
                </a:solidFill>
                <a:latin typeface="Tempus Sans ITC" pitchFamily="82" charset="0"/>
              </a:rPr>
              <a:t> </a:t>
            </a:r>
            <a:r>
              <a:rPr lang="en-US" sz="1600" dirty="0" err="1" smtClean="0">
                <a:solidFill>
                  <a:schemeClr val="tx1"/>
                </a:solidFill>
                <a:latin typeface="Tempus Sans ITC" pitchFamily="82" charset="0"/>
              </a:rPr>
              <a:t>kardiovaskular</a:t>
            </a:r>
            <a:r>
              <a:rPr lang="en-US" sz="1600" dirty="0" smtClean="0">
                <a:solidFill>
                  <a:schemeClr val="tx1"/>
                </a:solidFill>
                <a:latin typeface="Tempus Sans ITC" pitchFamily="82" charset="0"/>
              </a:rPr>
              <a:t>. Salah </a:t>
            </a:r>
            <a:r>
              <a:rPr lang="en-US" sz="1600" dirty="0" err="1">
                <a:solidFill>
                  <a:schemeClr val="tx1"/>
                </a:solidFill>
                <a:latin typeface="Tempus Sans ITC" pitchFamily="82" charset="0"/>
              </a:rPr>
              <a:t>satu</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manfaat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dari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mengonsumsi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bayam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adalah</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menurunkan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risiko</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penyakit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kardiovaskular</a:t>
            </a:r>
            <a:r>
              <a:rPr lang="en-US" sz="1600" dirty="0">
                <a:solidFill>
                  <a:schemeClr val="tx1"/>
                </a:solidFill>
                <a:latin typeface="Tempus Sans ITC" pitchFamily="82" charset="0"/>
              </a:rPr>
              <a:t>. Hal </a:t>
            </a:r>
            <a:r>
              <a:rPr lang="en-US" sz="1600" dirty="0" err="1">
                <a:solidFill>
                  <a:schemeClr val="tx1"/>
                </a:solidFill>
                <a:latin typeface="Tempus Sans ITC" pitchFamily="82" charset="0"/>
              </a:rPr>
              <a:t>ini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karena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bayam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mengandung</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nitrat</a:t>
            </a:r>
            <a:r>
              <a:rPr lang="en-US" sz="1600" dirty="0">
                <a:solidFill>
                  <a:schemeClr val="tx1"/>
                </a:solidFill>
                <a:latin typeface="Tempus Sans ITC" pitchFamily="82" charset="0"/>
              </a:rPr>
              <a:t> yang </a:t>
            </a:r>
            <a:r>
              <a:rPr lang="en-US" sz="1600" dirty="0" err="1">
                <a:solidFill>
                  <a:schemeClr val="tx1"/>
                </a:solidFill>
                <a:latin typeface="Tempus Sans ITC" pitchFamily="82" charset="0"/>
              </a:rPr>
              <a:t>dapat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menurunkan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tekanan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darah</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menurunkan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risiko</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terkena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gangguan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pada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jantung</a:t>
            </a:r>
            <a:endParaRPr lang="en-US" sz="1600" dirty="0">
              <a:solidFill>
                <a:schemeClr val="tx1"/>
              </a:solidFill>
              <a:latin typeface="Tempus Sans ITC" pitchFamily="82" charset="0"/>
            </a:endParaRPr>
          </a:p>
          <a:p>
            <a:pPr algn="ctr"/>
            <a:endParaRPr lang="en-ID" sz="1400" dirty="0">
              <a:solidFill>
                <a:schemeClr val="tx1"/>
              </a:solidFill>
            </a:endParaRPr>
          </a:p>
        </p:txBody>
      </p:sp>
      <p:pic>
        <p:nvPicPr>
          <p:cNvPr id="31" name="Picture 30">
            <a:extLst>
              <a:ext uri="{FF2B5EF4-FFF2-40B4-BE49-F238E27FC236}">
                <a16:creationId xmlns="" xmlns:a16="http://schemas.microsoft.com/office/drawing/2014/main" id="{219F706D-9C52-41CA-97B1-D4634D4E022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15247" y="1004482"/>
            <a:ext cx="1803224" cy="1803224"/>
          </a:xfrm>
          <a:prstGeom prst="rect">
            <a:avLst/>
          </a:prstGeom>
        </p:spPr>
      </p:pic>
      <p:sp>
        <p:nvSpPr>
          <p:cNvPr id="10" name="TextBox 9">
            <a:extLst>
              <a:ext uri="{FF2B5EF4-FFF2-40B4-BE49-F238E27FC236}">
                <a16:creationId xmlns="" xmlns:a16="http://schemas.microsoft.com/office/drawing/2014/main" id="{09E0A403-D3C7-4ABB-AE32-42E6BCA784AE}"/>
              </a:ext>
            </a:extLst>
          </p:cNvPr>
          <p:cNvSpPr txBox="1"/>
          <p:nvPr/>
        </p:nvSpPr>
        <p:spPr>
          <a:xfrm>
            <a:off x="3313217" y="742872"/>
            <a:ext cx="6187998" cy="523220"/>
          </a:xfrm>
          <a:prstGeom prst="rect">
            <a:avLst/>
          </a:prstGeom>
          <a:noFill/>
        </p:spPr>
        <p:txBody>
          <a:bodyPr wrap="square" rtlCol="0">
            <a:spAutoFit/>
          </a:bodyPr>
          <a:lstStyle/>
          <a:p>
            <a:pPr algn="ctr"/>
            <a:r>
              <a:rPr lang="en-US" sz="2800" spc="400" dirty="0" err="1">
                <a:solidFill>
                  <a:schemeClr val="accent1">
                    <a:lumMod val="50000"/>
                  </a:schemeClr>
                </a:solidFill>
                <a:latin typeface="Childscribble By Reka" panose="02000503000000000000" pitchFamily="2" charset="0"/>
              </a:rPr>
              <a:t>Manfaat</a:t>
            </a:r>
            <a:r>
              <a:rPr lang="en-US" sz="2800" spc="400" dirty="0">
                <a:solidFill>
                  <a:schemeClr val="accent1">
                    <a:lumMod val="50000"/>
                  </a:schemeClr>
                </a:solidFill>
                <a:latin typeface="Childscribble By Reka" panose="02000503000000000000" pitchFamily="2" charset="0"/>
              </a:rPr>
              <a:t> </a:t>
            </a:r>
            <a:r>
              <a:rPr lang="en-US" sz="2800" spc="400" dirty="0" err="1" smtClean="0">
                <a:solidFill>
                  <a:schemeClr val="accent1">
                    <a:lumMod val="50000"/>
                  </a:schemeClr>
                </a:solidFill>
                <a:latin typeface="Childscribble By Reka" panose="02000503000000000000" pitchFamily="2" charset="0"/>
              </a:rPr>
              <a:t>Sayur</a:t>
            </a:r>
            <a:r>
              <a:rPr lang="en-US" sz="2800" spc="400" dirty="0" smtClean="0">
                <a:solidFill>
                  <a:schemeClr val="accent1">
                    <a:lumMod val="50000"/>
                  </a:schemeClr>
                </a:solidFill>
                <a:latin typeface="Childscribble By Reka" panose="02000503000000000000" pitchFamily="2" charset="0"/>
              </a:rPr>
              <a:t> </a:t>
            </a:r>
            <a:r>
              <a:rPr lang="en-US" sz="2800" spc="400" dirty="0" err="1" smtClean="0">
                <a:solidFill>
                  <a:schemeClr val="accent1">
                    <a:lumMod val="50000"/>
                  </a:schemeClr>
                </a:solidFill>
                <a:latin typeface="Childscribble By Reka" panose="02000503000000000000" pitchFamily="2" charset="0"/>
              </a:rPr>
              <a:t>Bayam</a:t>
            </a:r>
            <a:r>
              <a:rPr lang="en-US" sz="2800" spc="400" dirty="0" smtClean="0">
                <a:solidFill>
                  <a:schemeClr val="accent1">
                    <a:lumMod val="50000"/>
                  </a:schemeClr>
                </a:solidFill>
                <a:latin typeface="Childscribble By Reka" panose="02000503000000000000" pitchFamily="2" charset="0"/>
              </a:rPr>
              <a:t>  </a:t>
            </a:r>
            <a:endParaRPr lang="en-ID" sz="2800" spc="400" dirty="0">
              <a:solidFill>
                <a:schemeClr val="accent1">
                  <a:lumMod val="50000"/>
                </a:schemeClr>
              </a:solidFill>
              <a:latin typeface="Childscribble By Reka" panose="02000503000000000000" pitchFamily="2" charset="0"/>
            </a:endParaRPr>
          </a:p>
        </p:txBody>
      </p:sp>
      <p:sp>
        <p:nvSpPr>
          <p:cNvPr id="34" name="Rectangle 33">
            <a:extLst>
              <a:ext uri="{FF2B5EF4-FFF2-40B4-BE49-F238E27FC236}">
                <a16:creationId xmlns="" xmlns:a16="http://schemas.microsoft.com/office/drawing/2014/main" id="{05EAA5F5-D618-4286-8065-E5B1000A7F38}"/>
              </a:ext>
            </a:extLst>
          </p:cNvPr>
          <p:cNvSpPr/>
          <p:nvPr/>
        </p:nvSpPr>
        <p:spPr>
          <a:xfrm>
            <a:off x="5088995" y="2065055"/>
            <a:ext cx="2563830" cy="4152865"/>
          </a:xfrm>
          <a:prstGeom prst="rect">
            <a:avLst/>
          </a:prstGeom>
          <a:solidFill>
            <a:srgbClr val="D0A3D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Tempus Sans ITC" pitchFamily="82" charset="0"/>
            </a:endParaRPr>
          </a:p>
          <a:p>
            <a:pPr algn="ctr"/>
            <a:r>
              <a:rPr lang="en-US" sz="1600" dirty="0" err="1" smtClean="0">
                <a:solidFill>
                  <a:schemeClr val="tx1"/>
                </a:solidFill>
                <a:latin typeface="Tempus Sans ITC" pitchFamily="82" charset="0"/>
              </a:rPr>
              <a:t>Bayam</a:t>
            </a:r>
            <a:r>
              <a:rPr lang="en-US" sz="1600" dirty="0" smtClean="0">
                <a:solidFill>
                  <a:schemeClr val="tx1"/>
                </a:solidFill>
                <a:latin typeface="Tempus Sans ITC" pitchFamily="82" charset="0"/>
              </a:rPr>
              <a:t> </a:t>
            </a:r>
            <a:r>
              <a:rPr lang="en-US" sz="1600" dirty="0" err="1" smtClean="0">
                <a:solidFill>
                  <a:schemeClr val="tx1"/>
                </a:solidFill>
                <a:latin typeface="Tempus Sans ITC" pitchFamily="82" charset="0"/>
              </a:rPr>
              <a:t>mampu</a:t>
            </a:r>
            <a:r>
              <a:rPr lang="en-US" sz="1600" dirty="0" smtClean="0">
                <a:solidFill>
                  <a:schemeClr val="tx1"/>
                </a:solidFill>
                <a:latin typeface="Tempus Sans ITC" pitchFamily="82" charset="0"/>
              </a:rPr>
              <a:t> </a:t>
            </a:r>
            <a:r>
              <a:rPr lang="en-US" sz="1600" dirty="0" err="1" smtClean="0">
                <a:solidFill>
                  <a:schemeClr val="tx1"/>
                </a:solidFill>
                <a:latin typeface="Tempus Sans ITC" pitchFamily="82" charset="0"/>
              </a:rPr>
              <a:t>menjaga</a:t>
            </a:r>
            <a:r>
              <a:rPr lang="en-US" sz="1600" dirty="0" smtClean="0">
                <a:solidFill>
                  <a:schemeClr val="tx1"/>
                </a:solidFill>
                <a:latin typeface="Tempus Sans ITC" pitchFamily="82" charset="0"/>
              </a:rPr>
              <a:t> </a:t>
            </a:r>
            <a:r>
              <a:rPr lang="en-US" sz="1600" dirty="0" err="1">
                <a:solidFill>
                  <a:schemeClr val="tx1"/>
                </a:solidFill>
                <a:latin typeface="Tempus Sans ITC" pitchFamily="82" charset="0"/>
              </a:rPr>
              <a:t>kesehatan</a:t>
            </a:r>
            <a:r>
              <a:rPr lang="en-US" sz="1600" dirty="0">
                <a:solidFill>
                  <a:schemeClr val="tx1"/>
                </a:solidFill>
                <a:latin typeface="Tempus Sans ITC" pitchFamily="82" charset="0"/>
              </a:rPr>
              <a:t> </a:t>
            </a:r>
            <a:r>
              <a:rPr lang="en-US" sz="1600" dirty="0" err="1" smtClean="0">
                <a:solidFill>
                  <a:schemeClr val="tx1"/>
                </a:solidFill>
                <a:latin typeface="Tempus Sans ITC" pitchFamily="82" charset="0"/>
              </a:rPr>
              <a:t>mata</a:t>
            </a:r>
            <a:r>
              <a:rPr lang="en-US" sz="1600" dirty="0" smtClean="0">
                <a:solidFill>
                  <a:schemeClr val="tx1"/>
                </a:solidFill>
                <a:latin typeface="Tempus Sans ITC" pitchFamily="82" charset="0"/>
              </a:rPr>
              <a:t> </a:t>
            </a:r>
            <a:r>
              <a:rPr lang="en-US" sz="1600" dirty="0" err="1" smtClean="0">
                <a:solidFill>
                  <a:schemeClr val="tx1"/>
                </a:solidFill>
                <a:latin typeface="Tempus Sans ITC" pitchFamily="82" charset="0"/>
              </a:rPr>
              <a:t>karena</a:t>
            </a:r>
            <a:r>
              <a:rPr lang="en-US" sz="1600" dirty="0" smtClean="0">
                <a:solidFill>
                  <a:schemeClr val="tx1"/>
                </a:solidFill>
                <a:latin typeface="Tempus Sans ITC" pitchFamily="82" charset="0"/>
              </a:rPr>
              <a:t> </a:t>
            </a:r>
            <a:endParaRPr lang="en-US" sz="1600" dirty="0">
              <a:solidFill>
                <a:schemeClr val="tx1"/>
              </a:solidFill>
              <a:latin typeface="Tempus Sans ITC" pitchFamily="82" charset="0"/>
            </a:endParaRPr>
          </a:p>
          <a:p>
            <a:pPr algn="ctr"/>
            <a:r>
              <a:rPr lang="en-US" sz="1600" dirty="0" err="1">
                <a:solidFill>
                  <a:schemeClr val="tx1"/>
                </a:solidFill>
                <a:latin typeface="Tempus Sans ITC" pitchFamily="82" charset="0"/>
              </a:rPr>
              <a:t>Kandungan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karotenoid</a:t>
            </a:r>
            <a:r>
              <a:rPr lang="en-US" sz="1600" dirty="0">
                <a:solidFill>
                  <a:schemeClr val="tx1"/>
                </a:solidFill>
                <a:latin typeface="Tempus Sans ITC" pitchFamily="82" charset="0"/>
              </a:rPr>
              <a:t> yang </a:t>
            </a:r>
            <a:r>
              <a:rPr lang="en-US" sz="1600" dirty="0" err="1">
                <a:solidFill>
                  <a:schemeClr val="tx1"/>
                </a:solidFill>
                <a:latin typeface="Tempus Sans ITC" pitchFamily="82" charset="0"/>
              </a:rPr>
              <a:t>ditemukan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pada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bayam</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seperti</a:t>
            </a:r>
            <a:r>
              <a:rPr lang="en-US" sz="1600" dirty="0">
                <a:solidFill>
                  <a:schemeClr val="tx1"/>
                </a:solidFill>
                <a:latin typeface="Tempus Sans ITC" pitchFamily="82" charset="0"/>
              </a:rPr>
              <a:t> </a:t>
            </a:r>
            <a:r>
              <a:rPr lang="en-US" sz="1600" dirty="0">
                <a:solidFill>
                  <a:schemeClr val="tx1"/>
                </a:solidFill>
                <a:latin typeface="Tempus Sans ITC" pitchFamily="82" charset="0"/>
                <a:hlinkClick r:id="rId5"/>
              </a:rPr>
              <a:t>beta </a:t>
            </a:r>
            <a:r>
              <a:rPr lang="en-US" sz="1600" dirty="0" err="1">
                <a:solidFill>
                  <a:schemeClr val="tx1"/>
                </a:solidFill>
                <a:latin typeface="Tempus Sans ITC" pitchFamily="82" charset="0"/>
                <a:hlinkClick r:id="rId5"/>
              </a:rPr>
              <a:t>karoten</a:t>
            </a:r>
            <a:r>
              <a:rPr lang="en-US" sz="1600" dirty="0">
                <a:solidFill>
                  <a:schemeClr val="tx1"/>
                </a:solidFill>
                <a:latin typeface="Tempus Sans ITC" pitchFamily="82" charset="0"/>
              </a:rPr>
              <a:t>, lutein, </a:t>
            </a:r>
            <a:r>
              <a:rPr lang="en-US" sz="1600" dirty="0" err="1">
                <a:solidFill>
                  <a:schemeClr val="tx1"/>
                </a:solidFill>
                <a:latin typeface="Tempus Sans ITC" pitchFamily="82" charset="0"/>
              </a:rPr>
              <a:t>dan</a:t>
            </a:r>
            <a:r>
              <a:rPr lang="en-US" sz="1600" dirty="0">
                <a:solidFill>
                  <a:schemeClr val="tx1"/>
                </a:solidFill>
                <a:latin typeface="Tempus Sans ITC" pitchFamily="82" charset="0"/>
              </a:rPr>
              <a:t> </a:t>
            </a:r>
            <a:r>
              <a:rPr lang="en-US" sz="1600" i="1" dirty="0" err="1">
                <a:solidFill>
                  <a:schemeClr val="tx1"/>
                </a:solidFill>
                <a:latin typeface="Tempus Sans ITC" pitchFamily="82" charset="0"/>
              </a:rPr>
              <a:t>zeaxanthin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diketahui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mampu</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menjaga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kesehatan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mata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menurunkan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risiko</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beberapa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penyakit</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seperti</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rabun</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senja</a:t>
            </a:r>
            <a:r>
              <a:rPr lang="en-US" sz="1600" dirty="0">
                <a:solidFill>
                  <a:schemeClr val="tx1"/>
                </a:solidFill>
                <a:latin typeface="Tempus Sans ITC" pitchFamily="82" charset="0"/>
              </a:rPr>
              <a:t> </a:t>
            </a:r>
            <a:r>
              <a:rPr lang="en-US" sz="1600" dirty="0" err="1">
                <a:solidFill>
                  <a:schemeClr val="tx1"/>
                </a:solidFill>
                <a:latin typeface="Tempus Sans ITC" pitchFamily="82" charset="0"/>
              </a:rPr>
              <a:t>dan</a:t>
            </a:r>
            <a:r>
              <a:rPr lang="en-US" sz="1600" dirty="0">
                <a:solidFill>
                  <a:schemeClr val="tx1"/>
                </a:solidFill>
                <a:latin typeface="Tempus Sans ITC" pitchFamily="82" charset="0"/>
              </a:rPr>
              <a:t> </a:t>
            </a:r>
            <a:r>
              <a:rPr lang="en-US" sz="1600" dirty="0" err="1">
                <a:solidFill>
                  <a:schemeClr val="bg1"/>
                </a:solidFill>
                <a:latin typeface="Tempus Sans ITC" pitchFamily="82" charset="0"/>
                <a:hlinkClick r:id="rId6"/>
              </a:rPr>
              <a:t>degenerasi</a:t>
            </a:r>
            <a:r>
              <a:rPr lang="en-US" sz="1600" dirty="0">
                <a:solidFill>
                  <a:schemeClr val="bg1"/>
                </a:solidFill>
                <a:latin typeface="Tempus Sans ITC" pitchFamily="82" charset="0"/>
                <a:hlinkClick r:id="rId6"/>
              </a:rPr>
              <a:t> </a:t>
            </a:r>
            <a:r>
              <a:rPr lang="en-US" sz="1600" dirty="0" err="1">
                <a:solidFill>
                  <a:schemeClr val="bg1"/>
                </a:solidFill>
                <a:latin typeface="Tempus Sans ITC" pitchFamily="82" charset="0"/>
                <a:hlinkClick r:id="rId6"/>
              </a:rPr>
              <a:t>makula</a:t>
            </a:r>
            <a:r>
              <a:rPr lang="en-US" sz="1600" dirty="0">
                <a:solidFill>
                  <a:schemeClr val="tx1"/>
                </a:solidFill>
                <a:latin typeface="Tempus Sans ITC" pitchFamily="82" charset="0"/>
              </a:rPr>
              <a:t>.</a:t>
            </a:r>
          </a:p>
          <a:p>
            <a:pPr algn="ctr"/>
            <a:endParaRPr lang="en-ID" sz="1400" dirty="0">
              <a:solidFill>
                <a:schemeClr val="tx1"/>
              </a:solidFill>
            </a:endParaRPr>
          </a:p>
        </p:txBody>
      </p:sp>
      <p:pic>
        <p:nvPicPr>
          <p:cNvPr id="35" name="Picture 34">
            <a:extLst>
              <a:ext uri="{FF2B5EF4-FFF2-40B4-BE49-F238E27FC236}">
                <a16:creationId xmlns="" xmlns:a16="http://schemas.microsoft.com/office/drawing/2014/main" id="{844CA978-11EA-4C4C-B3B2-5AF438F1CE4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69298" y="1037715"/>
            <a:ext cx="1803224" cy="1803224"/>
          </a:xfrm>
          <a:prstGeom prst="rect">
            <a:avLst/>
          </a:prstGeom>
        </p:spPr>
      </p:pic>
    </p:spTree>
    <p:extLst>
      <p:ext uri="{BB962C8B-B14F-4D97-AF65-F5344CB8AC3E}">
        <p14:creationId xmlns:p14="http://schemas.microsoft.com/office/powerpoint/2010/main" val="389449469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48877"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377159" y="-253219"/>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3" name="TextBox 32">
            <a:extLst>
              <a:ext uri="{FF2B5EF4-FFF2-40B4-BE49-F238E27FC236}">
                <a16:creationId xmlns="" xmlns:a16="http://schemas.microsoft.com/office/drawing/2014/main" id="{BC142C3D-3EC2-4383-AAFC-43707E132699}"/>
              </a:ext>
            </a:extLst>
          </p:cNvPr>
          <p:cNvSpPr txBox="1"/>
          <p:nvPr/>
        </p:nvSpPr>
        <p:spPr>
          <a:xfrm>
            <a:off x="2134010" y="448000"/>
            <a:ext cx="7275031" cy="1446550"/>
          </a:xfrm>
          <a:prstGeom prst="rect">
            <a:avLst/>
          </a:prstGeom>
          <a:noFill/>
        </p:spPr>
        <p:txBody>
          <a:bodyPr wrap="square" rtlCol="0">
            <a:spAutoFit/>
          </a:bodyPr>
          <a:lstStyle/>
          <a:p>
            <a:pPr algn="ctr"/>
            <a:r>
              <a:rPr lang="en-US" sz="4400" spc="500" dirty="0" err="1" smtClean="0">
                <a:solidFill>
                  <a:srgbClr val="D27091"/>
                </a:solidFill>
                <a:latin typeface="Calose FREE" panose="02000506000000020004" pitchFamily="50" charset="0"/>
              </a:rPr>
              <a:t>Penanganan</a:t>
            </a:r>
            <a:r>
              <a:rPr lang="en-US" sz="4400" spc="500" dirty="0" smtClean="0">
                <a:solidFill>
                  <a:srgbClr val="D27091"/>
                </a:solidFill>
                <a:latin typeface="Calose FREE" panose="02000506000000020004" pitchFamily="50" charset="0"/>
              </a:rPr>
              <a:t> </a:t>
            </a:r>
            <a:r>
              <a:rPr lang="en-US" sz="4400" spc="500" dirty="0" err="1" smtClean="0">
                <a:solidFill>
                  <a:srgbClr val="D27091"/>
                </a:solidFill>
                <a:latin typeface="Calose FREE" panose="02000506000000020004" pitchFamily="50" charset="0"/>
              </a:rPr>
              <a:t>Pascapanen</a:t>
            </a:r>
            <a:endParaRPr lang="en-ID" sz="4400" spc="500" dirty="0">
              <a:solidFill>
                <a:srgbClr val="D27091"/>
              </a:solidFill>
              <a:latin typeface="Calose FREE" panose="02000506000000020004" pitchFamily="50" charset="0"/>
            </a:endParaRPr>
          </a:p>
        </p:txBody>
      </p:sp>
      <p:sp>
        <p:nvSpPr>
          <p:cNvPr id="28" name="Rectangle 27">
            <a:extLst>
              <a:ext uri="{FF2B5EF4-FFF2-40B4-BE49-F238E27FC236}">
                <a16:creationId xmlns="" xmlns:a16="http://schemas.microsoft.com/office/drawing/2014/main" id="{B1390F90-1D33-460D-ADF1-7E8A86155F60}"/>
              </a:ext>
            </a:extLst>
          </p:cNvPr>
          <p:cNvSpPr/>
          <p:nvPr/>
        </p:nvSpPr>
        <p:spPr>
          <a:xfrm>
            <a:off x="1828801" y="1894928"/>
            <a:ext cx="8665802" cy="4013500"/>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D" dirty="0" err="1" smtClean="0">
                <a:solidFill>
                  <a:schemeClr val="tx1"/>
                </a:solidFill>
                <a:latin typeface="Tempus Sans ITC" pitchFamily="82" charset="0"/>
              </a:rPr>
              <a:t>Penanganan</a:t>
            </a:r>
            <a:r>
              <a:rPr lang="en-ID" dirty="0" smtClean="0">
                <a:solidFill>
                  <a:schemeClr val="tx1"/>
                </a:solidFill>
                <a:latin typeface="Tempus Sans ITC" pitchFamily="82" charset="0"/>
              </a:rPr>
              <a:t> yang </a:t>
            </a:r>
            <a:r>
              <a:rPr lang="en-ID" dirty="0" err="1" smtClean="0">
                <a:solidFill>
                  <a:schemeClr val="tx1"/>
                </a:solidFill>
                <a:latin typeface="Tempus Sans ITC" pitchFamily="82" charset="0"/>
              </a:rPr>
              <a:t>dilakukan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adalah</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penanganan</a:t>
            </a:r>
            <a:r>
              <a:rPr lang="en-ID" dirty="0" smtClean="0">
                <a:solidFill>
                  <a:schemeClr val="tx1"/>
                </a:solidFill>
                <a:latin typeface="Tempus Sans ITC" pitchFamily="82" charset="0"/>
              </a:rPr>
              <a:t> </a:t>
            </a:r>
            <a:r>
              <a:rPr lang="en-ID" i="1" dirty="0" err="1" smtClean="0">
                <a:solidFill>
                  <a:schemeClr val="tx1"/>
                </a:solidFill>
                <a:latin typeface="Tempus Sans ITC" pitchFamily="82" charset="0"/>
              </a:rPr>
              <a:t>hydrocooling</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yaitu</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merendam</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bayam</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dengan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suhu</a:t>
            </a:r>
            <a:r>
              <a:rPr lang="en-ID" dirty="0" smtClean="0">
                <a:solidFill>
                  <a:schemeClr val="tx1"/>
                </a:solidFill>
                <a:latin typeface="Tempus Sans ITC" pitchFamily="82" charset="0"/>
              </a:rPr>
              <a:t> 3-5º </a:t>
            </a:r>
            <a:r>
              <a:rPr lang="en-ID" dirty="0" err="1" smtClean="0">
                <a:solidFill>
                  <a:schemeClr val="tx1"/>
                </a:solidFill>
                <a:latin typeface="Tempus Sans ITC" pitchFamily="82" charset="0"/>
              </a:rPr>
              <a:t>selama</a:t>
            </a:r>
            <a:r>
              <a:rPr lang="en-ID" dirty="0" smtClean="0">
                <a:solidFill>
                  <a:schemeClr val="tx1"/>
                </a:solidFill>
                <a:latin typeface="Tempus Sans ITC" pitchFamily="82" charset="0"/>
              </a:rPr>
              <a:t> 5 </a:t>
            </a:r>
            <a:r>
              <a:rPr lang="en-ID" dirty="0" err="1" smtClean="0">
                <a:solidFill>
                  <a:schemeClr val="tx1"/>
                </a:solidFill>
                <a:latin typeface="Tempus Sans ITC" pitchFamily="82" charset="0"/>
              </a:rPr>
              <a:t>menit</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kemudian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dikeringkan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dengan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kain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tisu</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dikemas</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Penanganan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pascapanen</a:t>
            </a:r>
            <a:r>
              <a:rPr lang="en-ID" dirty="0" smtClean="0">
                <a:solidFill>
                  <a:schemeClr val="tx1"/>
                </a:solidFill>
                <a:latin typeface="Tempus Sans ITC" pitchFamily="82" charset="0"/>
              </a:rPr>
              <a:t> yang </a:t>
            </a:r>
            <a:r>
              <a:rPr lang="en-ID" dirty="0" err="1" smtClean="0">
                <a:solidFill>
                  <a:schemeClr val="tx1"/>
                </a:solidFill>
                <a:latin typeface="Tempus Sans ITC" pitchFamily="82" charset="0"/>
              </a:rPr>
              <a:t>kedua</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yaitu</a:t>
            </a:r>
            <a:r>
              <a:rPr lang="en-ID" dirty="0" smtClean="0">
                <a:solidFill>
                  <a:schemeClr val="tx1"/>
                </a:solidFill>
                <a:latin typeface="Tempus Sans ITC" pitchFamily="82" charset="0"/>
              </a:rPr>
              <a:t> </a:t>
            </a:r>
            <a:r>
              <a:rPr lang="en-ID" i="1" dirty="0" smtClean="0">
                <a:solidFill>
                  <a:schemeClr val="tx1"/>
                </a:solidFill>
                <a:latin typeface="Tempus Sans ITC" pitchFamily="82" charset="0"/>
              </a:rPr>
              <a:t>heat shock </a:t>
            </a:r>
            <a:r>
              <a:rPr lang="en-ID" dirty="0" err="1" smtClean="0">
                <a:solidFill>
                  <a:schemeClr val="tx1"/>
                </a:solidFill>
                <a:latin typeface="Tempus Sans ITC" pitchFamily="82" charset="0"/>
              </a:rPr>
              <a:t>dengan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cara</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merendam</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bayam</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dalam</a:t>
            </a:r>
            <a:r>
              <a:rPr lang="en-ID" dirty="0" smtClean="0">
                <a:solidFill>
                  <a:schemeClr val="tx1"/>
                </a:solidFill>
                <a:latin typeface="Tempus Sans ITC" pitchFamily="82" charset="0"/>
              </a:rPr>
              <a:t> air </a:t>
            </a:r>
            <a:r>
              <a:rPr lang="en-ID" dirty="0" err="1" smtClean="0">
                <a:solidFill>
                  <a:schemeClr val="tx1"/>
                </a:solidFill>
                <a:latin typeface="Tempus Sans ITC" pitchFamily="82" charset="0"/>
              </a:rPr>
              <a:t>hangat</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pada</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temperatur</a:t>
            </a:r>
            <a:r>
              <a:rPr lang="en-ID" dirty="0" smtClean="0">
                <a:solidFill>
                  <a:schemeClr val="tx1"/>
                </a:solidFill>
                <a:latin typeface="Tempus Sans ITC" pitchFamily="82" charset="0"/>
              </a:rPr>
              <a:t> 40ºC </a:t>
            </a:r>
            <a:r>
              <a:rPr lang="en-ID" dirty="0" err="1" smtClean="0">
                <a:solidFill>
                  <a:schemeClr val="tx1"/>
                </a:solidFill>
                <a:latin typeface="Tempus Sans ITC" pitchFamily="82" charset="0"/>
              </a:rPr>
              <a:t>selama</a:t>
            </a:r>
            <a:r>
              <a:rPr lang="en-ID" dirty="0" smtClean="0">
                <a:solidFill>
                  <a:schemeClr val="tx1"/>
                </a:solidFill>
                <a:latin typeface="Tempus Sans ITC" pitchFamily="82" charset="0"/>
              </a:rPr>
              <a:t> 3,5 </a:t>
            </a:r>
            <a:r>
              <a:rPr lang="en-ID" dirty="0" err="1" smtClean="0">
                <a:solidFill>
                  <a:schemeClr val="tx1"/>
                </a:solidFill>
                <a:latin typeface="Tempus Sans ITC" pitchFamily="82" charset="0"/>
              </a:rPr>
              <a:t>menit</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kemudian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dikeringkan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dikemas</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Setelah</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dilakukan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penanganan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tersebut</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disimpan</a:t>
            </a:r>
            <a:r>
              <a:rPr lang="en-ID" dirty="0" smtClean="0">
                <a:solidFill>
                  <a:schemeClr val="tx1"/>
                </a:solidFill>
                <a:latin typeface="Tempus Sans ITC" pitchFamily="82" charset="0"/>
              </a:rPr>
              <a:t> di </a:t>
            </a:r>
            <a:r>
              <a:rPr lang="en-ID" dirty="0" err="1" smtClean="0">
                <a:solidFill>
                  <a:schemeClr val="tx1"/>
                </a:solidFill>
                <a:latin typeface="Tempus Sans ITC" pitchFamily="82" charset="0"/>
              </a:rPr>
              <a:t>lemari</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pendingin</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pada</a:t>
            </a:r>
            <a:r>
              <a:rPr lang="en-ID" dirty="0" smtClean="0">
                <a:solidFill>
                  <a:schemeClr val="tx1"/>
                </a:solidFill>
                <a:latin typeface="Tempus Sans ITC" pitchFamily="82" charset="0"/>
              </a:rPr>
              <a:t> </a:t>
            </a:r>
            <a:r>
              <a:rPr lang="en-ID" dirty="0" err="1" smtClean="0">
                <a:solidFill>
                  <a:schemeClr val="tx1"/>
                </a:solidFill>
                <a:latin typeface="Tempus Sans ITC" pitchFamily="82" charset="0"/>
              </a:rPr>
              <a:t>suhu</a:t>
            </a:r>
            <a:r>
              <a:rPr lang="en-ID" dirty="0" smtClean="0">
                <a:solidFill>
                  <a:schemeClr val="tx1"/>
                </a:solidFill>
                <a:latin typeface="Tempus Sans ITC" pitchFamily="82" charset="0"/>
              </a:rPr>
              <a:t> 7ºC </a:t>
            </a:r>
            <a:r>
              <a:rPr lang="en-ID" dirty="0" err="1" smtClean="0">
                <a:solidFill>
                  <a:schemeClr val="tx1"/>
                </a:solidFill>
                <a:latin typeface="Tempus Sans ITC" pitchFamily="82" charset="0"/>
              </a:rPr>
              <a:t>selama</a:t>
            </a:r>
            <a:r>
              <a:rPr lang="en-ID" dirty="0" smtClean="0">
                <a:solidFill>
                  <a:schemeClr val="tx1"/>
                </a:solidFill>
                <a:latin typeface="Tempus Sans ITC" pitchFamily="82" charset="0"/>
              </a:rPr>
              <a:t> 7 </a:t>
            </a:r>
            <a:r>
              <a:rPr lang="en-ID" dirty="0" err="1" smtClean="0">
                <a:solidFill>
                  <a:schemeClr val="tx1"/>
                </a:solidFill>
                <a:latin typeface="Tempus Sans ITC" pitchFamily="82" charset="0"/>
              </a:rPr>
              <a:t>hari</a:t>
            </a:r>
            <a:r>
              <a:rPr lang="en-ID" dirty="0" smtClean="0">
                <a:solidFill>
                  <a:schemeClr val="tx1"/>
                </a:solidFill>
                <a:latin typeface="Tempus Sans ITC" pitchFamily="82" charset="0"/>
              </a:rPr>
              <a:t>.</a:t>
            </a:r>
            <a:endParaRPr lang="en-ID" dirty="0">
              <a:solidFill>
                <a:schemeClr val="tx1"/>
              </a:solidFill>
              <a:latin typeface="Tempus Sans ITC" pitchFamily="82" charset="0"/>
            </a:endParaRPr>
          </a:p>
        </p:txBody>
      </p:sp>
    </p:spTree>
    <p:extLst>
      <p:ext uri="{BB962C8B-B14F-4D97-AF65-F5344CB8AC3E}">
        <p14:creationId xmlns:p14="http://schemas.microsoft.com/office/powerpoint/2010/main" val="126632596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48877"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37222"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74427"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17515" y="0"/>
            <a:ext cx="10793999"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 xmlns:a16="http://schemas.microsoft.com/office/drawing/2014/main" id="{092A96A7-3DBF-477C-BB44-87A62795EC43}"/>
              </a:ext>
            </a:extLst>
          </p:cNvPr>
          <p:cNvGrpSpPr/>
          <p:nvPr/>
        </p:nvGrpSpPr>
        <p:grpSpPr>
          <a:xfrm>
            <a:off x="391886" y="307806"/>
            <a:ext cx="9516283" cy="6242284"/>
            <a:chOff x="391886" y="307806"/>
            <a:chExt cx="9516283" cy="6242284"/>
          </a:xfrm>
        </p:grpSpPr>
        <p:sp>
          <p:nvSpPr>
            <p:cNvPr id="6" name="Rectangle: Rounded Corners 5">
              <a:extLst>
                <a:ext uri="{FF2B5EF4-FFF2-40B4-BE49-F238E27FC236}">
                  <a16:creationId xmlns="" xmlns:a16="http://schemas.microsoft.com/office/drawing/2014/main" id="{C830542B-1DC9-4477-813D-CBAB6ADED059}"/>
                </a:ext>
              </a:extLst>
            </p:cNvPr>
            <p:cNvSpPr/>
            <p:nvPr/>
          </p:nvSpPr>
          <p:spPr>
            <a:xfrm>
              <a:off x="391886" y="309361"/>
              <a:ext cx="9516283" cy="6240729"/>
            </a:xfrm>
            <a:prstGeom prst="roundRect">
              <a:avLst>
                <a:gd name="adj" fmla="val 5304"/>
              </a:avLst>
            </a:prstGeom>
            <a:solidFill>
              <a:srgbClr val="A3A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1" name="Straight Connector 10">
              <a:extLst>
                <a:ext uri="{FF2B5EF4-FFF2-40B4-BE49-F238E27FC236}">
                  <a16:creationId xmlns="" xmlns:a16="http://schemas.microsoft.com/office/drawing/2014/main" id="{24704E4B-F158-4C9C-A726-BE02DCE58C57}"/>
                </a:ext>
              </a:extLst>
            </p:cNvPr>
            <p:cNvCxnSpPr>
              <a:cxnSpLocks/>
            </p:cNvCxnSpPr>
            <p:nvPr/>
          </p:nvCxnSpPr>
          <p:spPr>
            <a:xfrm>
              <a:off x="60830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5301BE23-9923-440D-8A00-F4AF70C88409}"/>
                </a:ext>
              </a:extLst>
            </p:cNvPr>
            <p:cNvCxnSpPr>
              <a:cxnSpLocks/>
            </p:cNvCxnSpPr>
            <p:nvPr/>
          </p:nvCxnSpPr>
          <p:spPr>
            <a:xfrm>
              <a:off x="62354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58061627-76A2-4C87-8423-93073E7D4D1F}"/>
                </a:ext>
              </a:extLst>
            </p:cNvPr>
            <p:cNvCxnSpPr>
              <a:cxnSpLocks/>
            </p:cNvCxnSpPr>
            <p:nvPr/>
          </p:nvCxnSpPr>
          <p:spPr>
            <a:xfrm>
              <a:off x="63878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3AE41E16-1673-4BBD-BF2A-4F2ECAA8F7A4}"/>
                </a:ext>
              </a:extLst>
            </p:cNvPr>
            <p:cNvCxnSpPr>
              <a:cxnSpLocks/>
            </p:cNvCxnSpPr>
            <p:nvPr/>
          </p:nvCxnSpPr>
          <p:spPr>
            <a:xfrm>
              <a:off x="65402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607C22AB-A574-4172-A333-7BFF0DABD699}"/>
                </a:ext>
              </a:extLst>
            </p:cNvPr>
            <p:cNvCxnSpPr>
              <a:cxnSpLocks/>
            </p:cNvCxnSpPr>
            <p:nvPr/>
          </p:nvCxnSpPr>
          <p:spPr>
            <a:xfrm>
              <a:off x="66926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79394AB-4E1D-4B0D-92CA-1583B0CA36C5}"/>
                </a:ext>
              </a:extLst>
            </p:cNvPr>
            <p:cNvCxnSpPr>
              <a:cxnSpLocks/>
            </p:cNvCxnSpPr>
            <p:nvPr/>
          </p:nvCxnSpPr>
          <p:spPr>
            <a:xfrm>
              <a:off x="68450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C0FD48BF-116F-408F-A52C-CE5D55F89095}"/>
                </a:ext>
              </a:extLst>
            </p:cNvPr>
            <p:cNvCxnSpPr>
              <a:cxnSpLocks/>
            </p:cNvCxnSpPr>
            <p:nvPr/>
          </p:nvCxnSpPr>
          <p:spPr>
            <a:xfrm>
              <a:off x="69974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1BBECF93-8252-490C-8B2B-A336CE8CC15C}"/>
                </a:ext>
              </a:extLst>
            </p:cNvPr>
            <p:cNvCxnSpPr>
              <a:cxnSpLocks/>
            </p:cNvCxnSpPr>
            <p:nvPr/>
          </p:nvCxnSpPr>
          <p:spPr>
            <a:xfrm>
              <a:off x="71498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53FF7BFF-E0AC-42B9-A0BF-AB7CCEA06933}"/>
                </a:ext>
              </a:extLst>
            </p:cNvPr>
            <p:cNvCxnSpPr>
              <a:cxnSpLocks/>
            </p:cNvCxnSpPr>
            <p:nvPr/>
          </p:nvCxnSpPr>
          <p:spPr>
            <a:xfrm>
              <a:off x="73022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430747D7-768A-4010-899B-569315A8DAEE}"/>
                </a:ext>
              </a:extLst>
            </p:cNvPr>
            <p:cNvCxnSpPr>
              <a:cxnSpLocks/>
            </p:cNvCxnSpPr>
            <p:nvPr/>
          </p:nvCxnSpPr>
          <p:spPr>
            <a:xfrm>
              <a:off x="74546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251C43A7-D357-4716-B6E6-8772F1029440}"/>
                </a:ext>
              </a:extLst>
            </p:cNvPr>
            <p:cNvCxnSpPr>
              <a:cxnSpLocks/>
            </p:cNvCxnSpPr>
            <p:nvPr/>
          </p:nvCxnSpPr>
          <p:spPr>
            <a:xfrm>
              <a:off x="76070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C731E8A5-A92E-49F3-BC00-57D43E49AC90}"/>
                </a:ext>
              </a:extLst>
            </p:cNvPr>
            <p:cNvCxnSpPr>
              <a:cxnSpLocks/>
            </p:cNvCxnSpPr>
            <p:nvPr/>
          </p:nvCxnSpPr>
          <p:spPr>
            <a:xfrm>
              <a:off x="77594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FF56E37A-86BC-480A-9996-C05B030C8428}"/>
                </a:ext>
              </a:extLst>
            </p:cNvPr>
            <p:cNvCxnSpPr>
              <a:cxnSpLocks/>
            </p:cNvCxnSpPr>
            <p:nvPr/>
          </p:nvCxnSpPr>
          <p:spPr>
            <a:xfrm>
              <a:off x="79118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C784860F-FA20-4782-9951-5A0877A627D1}"/>
                </a:ext>
              </a:extLst>
            </p:cNvPr>
            <p:cNvCxnSpPr>
              <a:cxnSpLocks/>
            </p:cNvCxnSpPr>
            <p:nvPr/>
          </p:nvCxnSpPr>
          <p:spPr>
            <a:xfrm>
              <a:off x="80642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83095FBE-E594-4858-B80B-1317353BDCD9}"/>
                </a:ext>
              </a:extLst>
            </p:cNvPr>
            <p:cNvCxnSpPr>
              <a:cxnSpLocks/>
            </p:cNvCxnSpPr>
            <p:nvPr/>
          </p:nvCxnSpPr>
          <p:spPr>
            <a:xfrm>
              <a:off x="82166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116A3BB3-DD47-46F9-9B94-8E315596118E}"/>
                </a:ext>
              </a:extLst>
            </p:cNvPr>
            <p:cNvCxnSpPr>
              <a:cxnSpLocks/>
            </p:cNvCxnSpPr>
            <p:nvPr/>
          </p:nvCxnSpPr>
          <p:spPr>
            <a:xfrm>
              <a:off x="83690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8894356B-897A-4891-B9E5-789A7EFDAD2B}"/>
                </a:ext>
              </a:extLst>
            </p:cNvPr>
            <p:cNvCxnSpPr>
              <a:cxnSpLocks/>
            </p:cNvCxnSpPr>
            <p:nvPr/>
          </p:nvCxnSpPr>
          <p:spPr>
            <a:xfrm>
              <a:off x="85214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56E514C1-ACCB-42C6-89F8-55A3FD816F1D}"/>
                </a:ext>
              </a:extLst>
            </p:cNvPr>
            <p:cNvCxnSpPr>
              <a:cxnSpLocks/>
            </p:cNvCxnSpPr>
            <p:nvPr/>
          </p:nvCxnSpPr>
          <p:spPr>
            <a:xfrm>
              <a:off x="86738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1A351075-5467-4976-8143-02B6FDB78A1B}"/>
                </a:ext>
              </a:extLst>
            </p:cNvPr>
            <p:cNvCxnSpPr>
              <a:cxnSpLocks/>
            </p:cNvCxnSpPr>
            <p:nvPr/>
          </p:nvCxnSpPr>
          <p:spPr>
            <a:xfrm>
              <a:off x="88262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D1349E84-B30C-4C4F-A9A7-CCA7383165D4}"/>
                </a:ext>
              </a:extLst>
            </p:cNvPr>
            <p:cNvCxnSpPr>
              <a:cxnSpLocks/>
            </p:cNvCxnSpPr>
            <p:nvPr/>
          </p:nvCxnSpPr>
          <p:spPr>
            <a:xfrm>
              <a:off x="89786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FA7AA71F-CF35-4A0A-9FE4-1FF595E9BAB2}"/>
                </a:ext>
              </a:extLst>
            </p:cNvPr>
            <p:cNvCxnSpPr>
              <a:cxnSpLocks/>
            </p:cNvCxnSpPr>
            <p:nvPr/>
          </p:nvCxnSpPr>
          <p:spPr>
            <a:xfrm>
              <a:off x="91310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58891332-D7AA-4EDE-ABFB-B5F215CB134D}"/>
                </a:ext>
              </a:extLst>
            </p:cNvPr>
            <p:cNvCxnSpPr>
              <a:cxnSpLocks/>
            </p:cNvCxnSpPr>
            <p:nvPr/>
          </p:nvCxnSpPr>
          <p:spPr>
            <a:xfrm>
              <a:off x="92834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71379D6-AC6C-45E1-9D51-5C42489A8645}"/>
                </a:ext>
              </a:extLst>
            </p:cNvPr>
            <p:cNvCxnSpPr>
              <a:cxnSpLocks/>
            </p:cNvCxnSpPr>
            <p:nvPr/>
          </p:nvCxnSpPr>
          <p:spPr>
            <a:xfrm>
              <a:off x="94358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6BE6B781-A6D5-4D59-ABCD-E78357943AD7}"/>
                </a:ext>
              </a:extLst>
            </p:cNvPr>
            <p:cNvCxnSpPr>
              <a:cxnSpLocks/>
            </p:cNvCxnSpPr>
            <p:nvPr/>
          </p:nvCxnSpPr>
          <p:spPr>
            <a:xfrm>
              <a:off x="95882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E419324-1B29-402C-8FBD-D6CAB7788F5B}"/>
                </a:ext>
              </a:extLst>
            </p:cNvPr>
            <p:cNvCxnSpPr>
              <a:cxnSpLocks/>
            </p:cNvCxnSpPr>
            <p:nvPr/>
          </p:nvCxnSpPr>
          <p:spPr>
            <a:xfrm>
              <a:off x="9740689" y="309361"/>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C8BFAFAA-42AB-4F07-AFF3-C85B8837699B}"/>
                </a:ext>
              </a:extLst>
            </p:cNvPr>
            <p:cNvCxnSpPr>
              <a:cxnSpLocks/>
            </p:cNvCxnSpPr>
            <p:nvPr/>
          </p:nvCxnSpPr>
          <p:spPr>
            <a:xfrm>
              <a:off x="22793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C32CDE25-C255-4639-A8AF-CCCED97B4440}"/>
                </a:ext>
              </a:extLst>
            </p:cNvPr>
            <p:cNvCxnSpPr>
              <a:cxnSpLocks/>
            </p:cNvCxnSpPr>
            <p:nvPr/>
          </p:nvCxnSpPr>
          <p:spPr>
            <a:xfrm>
              <a:off x="24317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DFB1B6A1-4356-4C11-BC04-2FBA553E0F4C}"/>
                </a:ext>
              </a:extLst>
            </p:cNvPr>
            <p:cNvCxnSpPr>
              <a:cxnSpLocks/>
            </p:cNvCxnSpPr>
            <p:nvPr/>
          </p:nvCxnSpPr>
          <p:spPr>
            <a:xfrm>
              <a:off x="25841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55CB90CE-F7CD-47DB-B03B-152239F5F7D4}"/>
                </a:ext>
              </a:extLst>
            </p:cNvPr>
            <p:cNvCxnSpPr>
              <a:cxnSpLocks/>
            </p:cNvCxnSpPr>
            <p:nvPr/>
          </p:nvCxnSpPr>
          <p:spPr>
            <a:xfrm>
              <a:off x="27365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2AAB1E36-DEB1-4FFE-BECF-DE2E039674D1}"/>
                </a:ext>
              </a:extLst>
            </p:cNvPr>
            <p:cNvCxnSpPr>
              <a:cxnSpLocks/>
            </p:cNvCxnSpPr>
            <p:nvPr/>
          </p:nvCxnSpPr>
          <p:spPr>
            <a:xfrm>
              <a:off x="28889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573A0DF7-3DBA-4304-B935-6CC75CFBC6A1}"/>
                </a:ext>
              </a:extLst>
            </p:cNvPr>
            <p:cNvCxnSpPr>
              <a:cxnSpLocks/>
            </p:cNvCxnSpPr>
            <p:nvPr/>
          </p:nvCxnSpPr>
          <p:spPr>
            <a:xfrm>
              <a:off x="30413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4A9101D8-3818-4212-B4CF-8BD2CC2B9C4F}"/>
                </a:ext>
              </a:extLst>
            </p:cNvPr>
            <p:cNvCxnSpPr>
              <a:cxnSpLocks/>
            </p:cNvCxnSpPr>
            <p:nvPr/>
          </p:nvCxnSpPr>
          <p:spPr>
            <a:xfrm>
              <a:off x="31937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07B0A173-009C-46F5-9505-C7757ABDE71A}"/>
                </a:ext>
              </a:extLst>
            </p:cNvPr>
            <p:cNvCxnSpPr>
              <a:cxnSpLocks/>
            </p:cNvCxnSpPr>
            <p:nvPr/>
          </p:nvCxnSpPr>
          <p:spPr>
            <a:xfrm>
              <a:off x="33461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0C4E2EAB-F3A5-4BC9-8AB6-A9AC1A59A365}"/>
                </a:ext>
              </a:extLst>
            </p:cNvPr>
            <p:cNvCxnSpPr>
              <a:cxnSpLocks/>
            </p:cNvCxnSpPr>
            <p:nvPr/>
          </p:nvCxnSpPr>
          <p:spPr>
            <a:xfrm>
              <a:off x="34985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AC3BDF9B-ACE4-4F3C-8234-BE02858B107B}"/>
                </a:ext>
              </a:extLst>
            </p:cNvPr>
            <p:cNvCxnSpPr>
              <a:cxnSpLocks/>
            </p:cNvCxnSpPr>
            <p:nvPr/>
          </p:nvCxnSpPr>
          <p:spPr>
            <a:xfrm>
              <a:off x="36509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6CD9078A-22BA-480E-B973-7233C51890CA}"/>
                </a:ext>
              </a:extLst>
            </p:cNvPr>
            <p:cNvCxnSpPr>
              <a:cxnSpLocks/>
            </p:cNvCxnSpPr>
            <p:nvPr/>
          </p:nvCxnSpPr>
          <p:spPr>
            <a:xfrm>
              <a:off x="38033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947138A0-0A9F-49C6-A706-5AF1EA291045}"/>
                </a:ext>
              </a:extLst>
            </p:cNvPr>
            <p:cNvCxnSpPr>
              <a:cxnSpLocks/>
            </p:cNvCxnSpPr>
            <p:nvPr/>
          </p:nvCxnSpPr>
          <p:spPr>
            <a:xfrm>
              <a:off x="39557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87F10335-0136-47EF-B9BE-A3125390925E}"/>
                </a:ext>
              </a:extLst>
            </p:cNvPr>
            <p:cNvCxnSpPr>
              <a:cxnSpLocks/>
            </p:cNvCxnSpPr>
            <p:nvPr/>
          </p:nvCxnSpPr>
          <p:spPr>
            <a:xfrm>
              <a:off x="41081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D602CD99-0471-4B63-B239-76B9A0AE1B20}"/>
                </a:ext>
              </a:extLst>
            </p:cNvPr>
            <p:cNvCxnSpPr>
              <a:cxnSpLocks/>
            </p:cNvCxnSpPr>
            <p:nvPr/>
          </p:nvCxnSpPr>
          <p:spPr>
            <a:xfrm>
              <a:off x="42605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3FD34502-FB56-4983-AF1E-CB648219B034}"/>
                </a:ext>
              </a:extLst>
            </p:cNvPr>
            <p:cNvCxnSpPr>
              <a:cxnSpLocks/>
            </p:cNvCxnSpPr>
            <p:nvPr/>
          </p:nvCxnSpPr>
          <p:spPr>
            <a:xfrm>
              <a:off x="44129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334CA847-7FE3-4A34-BE43-3914C1EB6ED0}"/>
                </a:ext>
              </a:extLst>
            </p:cNvPr>
            <p:cNvCxnSpPr>
              <a:cxnSpLocks/>
            </p:cNvCxnSpPr>
            <p:nvPr/>
          </p:nvCxnSpPr>
          <p:spPr>
            <a:xfrm>
              <a:off x="45653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D5841A5D-E509-429E-8A91-73A21660E6AB}"/>
                </a:ext>
              </a:extLst>
            </p:cNvPr>
            <p:cNvCxnSpPr>
              <a:cxnSpLocks/>
            </p:cNvCxnSpPr>
            <p:nvPr/>
          </p:nvCxnSpPr>
          <p:spPr>
            <a:xfrm>
              <a:off x="47177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B11E41E6-B64E-49AE-BCF7-1F8F3E4626BE}"/>
                </a:ext>
              </a:extLst>
            </p:cNvPr>
            <p:cNvCxnSpPr>
              <a:cxnSpLocks/>
            </p:cNvCxnSpPr>
            <p:nvPr/>
          </p:nvCxnSpPr>
          <p:spPr>
            <a:xfrm>
              <a:off x="48701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5C64A880-54A1-466C-BD6A-820D23ACBE6B}"/>
                </a:ext>
              </a:extLst>
            </p:cNvPr>
            <p:cNvCxnSpPr>
              <a:cxnSpLocks/>
            </p:cNvCxnSpPr>
            <p:nvPr/>
          </p:nvCxnSpPr>
          <p:spPr>
            <a:xfrm>
              <a:off x="50225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2062FEFC-7931-4998-AAE8-5728DF1AB0F1}"/>
                </a:ext>
              </a:extLst>
            </p:cNvPr>
            <p:cNvCxnSpPr>
              <a:cxnSpLocks/>
            </p:cNvCxnSpPr>
            <p:nvPr/>
          </p:nvCxnSpPr>
          <p:spPr>
            <a:xfrm>
              <a:off x="51749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8CE72896-7EC7-420B-AFBB-E46356721B6F}"/>
                </a:ext>
              </a:extLst>
            </p:cNvPr>
            <p:cNvCxnSpPr>
              <a:cxnSpLocks/>
            </p:cNvCxnSpPr>
            <p:nvPr/>
          </p:nvCxnSpPr>
          <p:spPr>
            <a:xfrm>
              <a:off x="53273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8343C5D0-E5AF-41BB-9429-C009CF966041}"/>
                </a:ext>
              </a:extLst>
            </p:cNvPr>
            <p:cNvCxnSpPr>
              <a:cxnSpLocks/>
            </p:cNvCxnSpPr>
            <p:nvPr/>
          </p:nvCxnSpPr>
          <p:spPr>
            <a:xfrm>
              <a:off x="54797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9B67C497-0D41-4A6F-80F8-342CABA98035}"/>
                </a:ext>
              </a:extLst>
            </p:cNvPr>
            <p:cNvCxnSpPr>
              <a:cxnSpLocks/>
            </p:cNvCxnSpPr>
            <p:nvPr/>
          </p:nvCxnSpPr>
          <p:spPr>
            <a:xfrm>
              <a:off x="56321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9B68D4CD-77F4-43CD-BE65-4CA9B9219652}"/>
                </a:ext>
              </a:extLst>
            </p:cNvPr>
            <p:cNvCxnSpPr>
              <a:cxnSpLocks/>
            </p:cNvCxnSpPr>
            <p:nvPr/>
          </p:nvCxnSpPr>
          <p:spPr>
            <a:xfrm>
              <a:off x="57845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C0397E67-4D9B-41B2-8C5E-FE0A8B1FAEFA}"/>
                </a:ext>
              </a:extLst>
            </p:cNvPr>
            <p:cNvCxnSpPr>
              <a:cxnSpLocks/>
            </p:cNvCxnSpPr>
            <p:nvPr/>
          </p:nvCxnSpPr>
          <p:spPr>
            <a:xfrm>
              <a:off x="5936909" y="307806"/>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5E1A272A-53CF-4200-81C9-ABCB28599671}"/>
                </a:ext>
              </a:extLst>
            </p:cNvPr>
            <p:cNvCxnSpPr>
              <a:cxnSpLocks/>
            </p:cNvCxnSpPr>
            <p:nvPr/>
          </p:nvCxnSpPr>
          <p:spPr>
            <a:xfrm>
              <a:off x="4538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BA9F2678-7160-4CBE-9C6A-92BA748A106C}"/>
                </a:ext>
              </a:extLst>
            </p:cNvPr>
            <p:cNvCxnSpPr>
              <a:cxnSpLocks/>
            </p:cNvCxnSpPr>
            <p:nvPr/>
          </p:nvCxnSpPr>
          <p:spPr>
            <a:xfrm>
              <a:off x="6062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41217A9C-BE4F-4F0E-9BD5-23366B660FDC}"/>
                </a:ext>
              </a:extLst>
            </p:cNvPr>
            <p:cNvCxnSpPr>
              <a:cxnSpLocks/>
            </p:cNvCxnSpPr>
            <p:nvPr/>
          </p:nvCxnSpPr>
          <p:spPr>
            <a:xfrm>
              <a:off x="7586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66B3AD60-B4CD-42C6-B7E9-0CBE38F4B899}"/>
                </a:ext>
              </a:extLst>
            </p:cNvPr>
            <p:cNvCxnSpPr>
              <a:cxnSpLocks/>
            </p:cNvCxnSpPr>
            <p:nvPr/>
          </p:nvCxnSpPr>
          <p:spPr>
            <a:xfrm>
              <a:off x="9110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A0D19839-014E-40ED-9B82-6A7CBCA45AEB}"/>
                </a:ext>
              </a:extLst>
            </p:cNvPr>
            <p:cNvCxnSpPr>
              <a:cxnSpLocks/>
            </p:cNvCxnSpPr>
            <p:nvPr/>
          </p:nvCxnSpPr>
          <p:spPr>
            <a:xfrm>
              <a:off x="10634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7A87C45E-036F-430A-A025-B784DAE4FB92}"/>
                </a:ext>
              </a:extLst>
            </p:cNvPr>
            <p:cNvCxnSpPr>
              <a:cxnSpLocks/>
            </p:cNvCxnSpPr>
            <p:nvPr/>
          </p:nvCxnSpPr>
          <p:spPr>
            <a:xfrm>
              <a:off x="12158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773C8683-0769-4A2F-8C8D-08B3A5E54A62}"/>
                </a:ext>
              </a:extLst>
            </p:cNvPr>
            <p:cNvCxnSpPr>
              <a:cxnSpLocks/>
            </p:cNvCxnSpPr>
            <p:nvPr/>
          </p:nvCxnSpPr>
          <p:spPr>
            <a:xfrm>
              <a:off x="13682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3D0B211E-FDD3-4FE9-8A8A-FE583F8BA11D}"/>
                </a:ext>
              </a:extLst>
            </p:cNvPr>
            <p:cNvCxnSpPr>
              <a:cxnSpLocks/>
            </p:cNvCxnSpPr>
            <p:nvPr/>
          </p:nvCxnSpPr>
          <p:spPr>
            <a:xfrm>
              <a:off x="15206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ACAF299B-FB05-4E0F-97EA-6157830FC566}"/>
                </a:ext>
              </a:extLst>
            </p:cNvPr>
            <p:cNvCxnSpPr>
              <a:cxnSpLocks/>
            </p:cNvCxnSpPr>
            <p:nvPr/>
          </p:nvCxnSpPr>
          <p:spPr>
            <a:xfrm>
              <a:off x="16730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A0D10863-FD63-446F-980C-2ABC1EA4D449}"/>
                </a:ext>
              </a:extLst>
            </p:cNvPr>
            <p:cNvCxnSpPr>
              <a:cxnSpLocks/>
            </p:cNvCxnSpPr>
            <p:nvPr/>
          </p:nvCxnSpPr>
          <p:spPr>
            <a:xfrm>
              <a:off x="18254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92B8CF4E-5B4C-46DC-9DBC-6D3D67C5469C}"/>
                </a:ext>
              </a:extLst>
            </p:cNvPr>
            <p:cNvCxnSpPr>
              <a:cxnSpLocks/>
            </p:cNvCxnSpPr>
            <p:nvPr/>
          </p:nvCxnSpPr>
          <p:spPr>
            <a:xfrm>
              <a:off x="19778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956DB525-8717-4696-BC65-89B918FDACE6}"/>
                </a:ext>
              </a:extLst>
            </p:cNvPr>
            <p:cNvCxnSpPr>
              <a:cxnSpLocks/>
            </p:cNvCxnSpPr>
            <p:nvPr/>
          </p:nvCxnSpPr>
          <p:spPr>
            <a:xfrm>
              <a:off x="2130259" y="308635"/>
              <a:ext cx="0" cy="6240729"/>
            </a:xfrm>
            <a:prstGeom prst="line">
              <a:avLst/>
            </a:prstGeom>
            <a:ln>
              <a:solidFill>
                <a:srgbClr val="938FB0"/>
              </a:solidFill>
              <a:prstDash val="dash"/>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 xmlns:a16="http://schemas.microsoft.com/office/drawing/2014/main" id="{BFDA9233-0D24-49A1-AB49-9AF8351B9750}"/>
              </a:ext>
            </a:extLst>
          </p:cNvPr>
          <p:cNvSpPr txBox="1"/>
          <p:nvPr/>
        </p:nvSpPr>
        <p:spPr>
          <a:xfrm>
            <a:off x="381171" y="255798"/>
            <a:ext cx="9629383" cy="1200329"/>
          </a:xfrm>
          <a:prstGeom prst="rect">
            <a:avLst/>
          </a:prstGeom>
          <a:noFill/>
        </p:spPr>
        <p:txBody>
          <a:bodyPr wrap="square">
            <a:spAutoFit/>
          </a:bodyPr>
          <a:lstStyle/>
          <a:p>
            <a:pPr algn="ctr"/>
            <a:r>
              <a:rPr lang="en-US" sz="2400" spc="500" dirty="0" err="1" smtClean="0">
                <a:solidFill>
                  <a:srgbClr val="FCE8E7"/>
                </a:solidFill>
                <a:latin typeface="Calose FREE" panose="02000506000000020004" pitchFamily="50" charset="0"/>
              </a:rPr>
              <a:t>Komponen-komponen</a:t>
            </a:r>
            <a:r>
              <a:rPr lang="en-US" sz="2400" spc="500" dirty="0" smtClean="0">
                <a:solidFill>
                  <a:srgbClr val="FCE8E7"/>
                </a:solidFill>
                <a:latin typeface="Calose FREE" panose="02000506000000020004" pitchFamily="50" charset="0"/>
              </a:rPr>
              <a:t> yang </a:t>
            </a:r>
            <a:r>
              <a:rPr lang="en-US" sz="2400" spc="500" dirty="0" err="1" smtClean="0">
                <a:solidFill>
                  <a:srgbClr val="FCE8E7"/>
                </a:solidFill>
                <a:latin typeface="Calose FREE" panose="02000506000000020004" pitchFamily="50" charset="0"/>
              </a:rPr>
              <a:t>akan</a:t>
            </a:r>
            <a:r>
              <a:rPr lang="en-US" sz="2400" spc="500" dirty="0" smtClean="0">
                <a:solidFill>
                  <a:srgbClr val="FCE8E7"/>
                </a:solidFill>
                <a:latin typeface="Calose FREE" panose="02000506000000020004" pitchFamily="50" charset="0"/>
              </a:rPr>
              <a:t> </a:t>
            </a:r>
            <a:r>
              <a:rPr lang="en-US" sz="2400" spc="500" dirty="0" err="1" smtClean="0">
                <a:solidFill>
                  <a:srgbClr val="FCE8E7"/>
                </a:solidFill>
                <a:latin typeface="Calose FREE" panose="02000506000000020004" pitchFamily="50" charset="0"/>
              </a:rPr>
              <a:t>dianalisis</a:t>
            </a:r>
            <a:r>
              <a:rPr lang="en-US" sz="2400" spc="500" dirty="0" smtClean="0">
                <a:solidFill>
                  <a:srgbClr val="FCE8E7"/>
                </a:solidFill>
                <a:latin typeface="Calose FREE" panose="02000506000000020004" pitchFamily="50" charset="0"/>
              </a:rPr>
              <a:t> </a:t>
            </a:r>
            <a:r>
              <a:rPr lang="en-US" sz="2400" spc="500" dirty="0" err="1" smtClean="0">
                <a:solidFill>
                  <a:srgbClr val="FCE8E7"/>
                </a:solidFill>
                <a:latin typeface="Calose FREE" panose="02000506000000020004" pitchFamily="50" charset="0"/>
              </a:rPr>
              <a:t>setelah</a:t>
            </a:r>
            <a:r>
              <a:rPr lang="en-US" sz="2400" spc="500" dirty="0" smtClean="0">
                <a:solidFill>
                  <a:srgbClr val="FCE8E7"/>
                </a:solidFill>
                <a:latin typeface="Calose FREE" panose="02000506000000020004" pitchFamily="50" charset="0"/>
              </a:rPr>
              <a:t> </a:t>
            </a:r>
            <a:r>
              <a:rPr lang="en-US" sz="2400" spc="500" dirty="0" err="1" smtClean="0">
                <a:solidFill>
                  <a:srgbClr val="FCE8E7"/>
                </a:solidFill>
                <a:latin typeface="Calose FREE" panose="02000506000000020004" pitchFamily="50" charset="0"/>
              </a:rPr>
              <a:t>dilakukan</a:t>
            </a:r>
            <a:r>
              <a:rPr lang="en-US" sz="2400" spc="500" dirty="0" smtClean="0">
                <a:solidFill>
                  <a:srgbClr val="FCE8E7"/>
                </a:solidFill>
                <a:latin typeface="Calose FREE" panose="02000506000000020004" pitchFamily="50" charset="0"/>
              </a:rPr>
              <a:t> </a:t>
            </a:r>
            <a:r>
              <a:rPr lang="en-US" sz="2400" spc="500" dirty="0" err="1" smtClean="0">
                <a:solidFill>
                  <a:srgbClr val="FCE8E7"/>
                </a:solidFill>
                <a:latin typeface="Calose FREE" panose="02000506000000020004" pitchFamily="50" charset="0"/>
              </a:rPr>
              <a:t>penanganan</a:t>
            </a:r>
            <a:r>
              <a:rPr lang="en-US" sz="2400" spc="500" dirty="0" smtClean="0">
                <a:solidFill>
                  <a:srgbClr val="FCE8E7"/>
                </a:solidFill>
                <a:latin typeface="Calose FREE" panose="02000506000000020004" pitchFamily="50" charset="0"/>
              </a:rPr>
              <a:t> </a:t>
            </a:r>
            <a:r>
              <a:rPr lang="en-US" sz="2400" spc="500" dirty="0" err="1" smtClean="0">
                <a:solidFill>
                  <a:srgbClr val="FCE8E7"/>
                </a:solidFill>
                <a:latin typeface="Calose FREE" panose="02000506000000020004" pitchFamily="50" charset="0"/>
              </a:rPr>
              <a:t>pascapanen</a:t>
            </a:r>
            <a:endParaRPr lang="en-ID" sz="2400" spc="500" dirty="0">
              <a:solidFill>
                <a:srgbClr val="FCE8E7"/>
              </a:solidFill>
              <a:latin typeface="Calose FREE" panose="02000506000000020004" pitchFamily="50" charset="0"/>
            </a:endParaRPr>
          </a:p>
        </p:txBody>
      </p:sp>
      <p:sp>
        <p:nvSpPr>
          <p:cNvPr id="103" name="Rectangle: Rounded Corners 102">
            <a:extLst>
              <a:ext uri="{FF2B5EF4-FFF2-40B4-BE49-F238E27FC236}">
                <a16:creationId xmlns="" xmlns:a16="http://schemas.microsoft.com/office/drawing/2014/main" id="{B2904A9E-4CAA-476C-A8A9-D21367E700A4}"/>
              </a:ext>
            </a:extLst>
          </p:cNvPr>
          <p:cNvSpPr/>
          <p:nvPr/>
        </p:nvSpPr>
        <p:spPr>
          <a:xfrm>
            <a:off x="896284" y="3440383"/>
            <a:ext cx="8401982" cy="250424"/>
          </a:xfrm>
          <a:prstGeom prst="roundRect">
            <a:avLst/>
          </a:prstGeom>
          <a:solidFill>
            <a:srgbClr val="FC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Rectangle 103">
            <a:extLst>
              <a:ext uri="{FF2B5EF4-FFF2-40B4-BE49-F238E27FC236}">
                <a16:creationId xmlns="" xmlns:a16="http://schemas.microsoft.com/office/drawing/2014/main" id="{0D3CC54A-1BE6-4119-A174-AA3E8C32F8F2}"/>
              </a:ext>
            </a:extLst>
          </p:cNvPr>
          <p:cNvSpPr/>
          <p:nvPr/>
        </p:nvSpPr>
        <p:spPr>
          <a:xfrm>
            <a:off x="1248206" y="1856373"/>
            <a:ext cx="2097903" cy="1312158"/>
          </a:xfrm>
          <a:prstGeom prst="rect">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smtClean="0">
                <a:solidFill>
                  <a:schemeClr val="tx1"/>
                </a:solidFill>
                <a:latin typeface="Arial Rounded MT Bold" pitchFamily="34" charset="0"/>
              </a:rPr>
              <a:t>Warna</a:t>
            </a:r>
            <a:endParaRPr lang="en-ID" dirty="0">
              <a:solidFill>
                <a:schemeClr val="tx1"/>
              </a:solidFill>
              <a:latin typeface="Arial Rounded MT Bold" pitchFamily="34" charset="0"/>
            </a:endParaRPr>
          </a:p>
        </p:txBody>
      </p:sp>
      <p:sp>
        <p:nvSpPr>
          <p:cNvPr id="105" name="Rectangle 104">
            <a:extLst>
              <a:ext uri="{FF2B5EF4-FFF2-40B4-BE49-F238E27FC236}">
                <a16:creationId xmlns="" xmlns:a16="http://schemas.microsoft.com/office/drawing/2014/main" id="{93928322-EDEB-448E-9974-F7A4D36851B3}"/>
              </a:ext>
            </a:extLst>
          </p:cNvPr>
          <p:cNvSpPr/>
          <p:nvPr/>
        </p:nvSpPr>
        <p:spPr>
          <a:xfrm>
            <a:off x="3979545" y="1856372"/>
            <a:ext cx="2129332" cy="1312159"/>
          </a:xfrm>
          <a:prstGeom prst="rect">
            <a:avLst/>
          </a:prstGeom>
          <a:solidFill>
            <a:srgbClr val="E7C4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smtClean="0">
                <a:solidFill>
                  <a:schemeClr val="tx1"/>
                </a:solidFill>
                <a:latin typeface="Arial Rounded MT Bold" pitchFamily="34" charset="0"/>
              </a:rPr>
              <a:t>Klorofil</a:t>
            </a:r>
            <a:endParaRPr lang="en-ID" dirty="0">
              <a:solidFill>
                <a:schemeClr val="tx1"/>
              </a:solidFill>
              <a:latin typeface="Arial Rounded MT Bold" pitchFamily="34" charset="0"/>
            </a:endParaRPr>
          </a:p>
        </p:txBody>
      </p:sp>
      <p:sp>
        <p:nvSpPr>
          <p:cNvPr id="106" name="Rectangle 105">
            <a:extLst>
              <a:ext uri="{FF2B5EF4-FFF2-40B4-BE49-F238E27FC236}">
                <a16:creationId xmlns="" xmlns:a16="http://schemas.microsoft.com/office/drawing/2014/main" id="{0FB08B45-44C3-44EE-AA38-BD1EFEF24137}"/>
              </a:ext>
            </a:extLst>
          </p:cNvPr>
          <p:cNvSpPr/>
          <p:nvPr/>
        </p:nvSpPr>
        <p:spPr>
          <a:xfrm>
            <a:off x="1248206" y="3983752"/>
            <a:ext cx="2097903" cy="1312158"/>
          </a:xfrm>
          <a:prstGeom prst="rect">
            <a:avLst/>
          </a:prstGeom>
          <a:solidFill>
            <a:srgbClr val="F0A6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smtClean="0">
                <a:solidFill>
                  <a:schemeClr val="tx1"/>
                </a:solidFill>
                <a:latin typeface="Arial Rounded MT Bold" pitchFamily="34" charset="0"/>
              </a:rPr>
              <a:t>Asam</a:t>
            </a:r>
            <a:r>
              <a:rPr lang="en-ID" dirty="0" smtClean="0">
                <a:solidFill>
                  <a:schemeClr val="tx1"/>
                </a:solidFill>
                <a:latin typeface="Arial Rounded MT Bold" pitchFamily="34" charset="0"/>
              </a:rPr>
              <a:t> </a:t>
            </a:r>
            <a:r>
              <a:rPr lang="en-ID" dirty="0" err="1" smtClean="0">
                <a:solidFill>
                  <a:schemeClr val="tx1"/>
                </a:solidFill>
                <a:latin typeface="Arial Rounded MT Bold" pitchFamily="34" charset="0"/>
              </a:rPr>
              <a:t>askorbat</a:t>
            </a:r>
            <a:endParaRPr lang="en-ID" dirty="0">
              <a:solidFill>
                <a:schemeClr val="tx1"/>
              </a:solidFill>
              <a:latin typeface="Arial Rounded MT Bold" pitchFamily="34" charset="0"/>
            </a:endParaRPr>
          </a:p>
        </p:txBody>
      </p:sp>
      <p:sp>
        <p:nvSpPr>
          <p:cNvPr id="107" name="Rectangle 106">
            <a:extLst>
              <a:ext uri="{FF2B5EF4-FFF2-40B4-BE49-F238E27FC236}">
                <a16:creationId xmlns="" xmlns:a16="http://schemas.microsoft.com/office/drawing/2014/main" id="{AE115F40-B826-49DF-BCA9-DF14907372F1}"/>
              </a:ext>
            </a:extLst>
          </p:cNvPr>
          <p:cNvSpPr/>
          <p:nvPr/>
        </p:nvSpPr>
        <p:spPr>
          <a:xfrm>
            <a:off x="3979545" y="3983752"/>
            <a:ext cx="2129332" cy="1312158"/>
          </a:xfrm>
          <a:prstGeom prst="rect">
            <a:avLst/>
          </a:prstGeom>
          <a:solidFill>
            <a:srgbClr val="DDAB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solidFill>
                  <a:schemeClr val="tx1"/>
                </a:solidFill>
                <a:latin typeface="Arial Rounded MT Bold" pitchFamily="34" charset="0"/>
              </a:rPr>
              <a:t>Total </a:t>
            </a:r>
            <a:r>
              <a:rPr lang="en-ID" dirty="0" err="1" smtClean="0">
                <a:solidFill>
                  <a:schemeClr val="tx1"/>
                </a:solidFill>
                <a:latin typeface="Arial Rounded MT Bold" pitchFamily="34" charset="0"/>
              </a:rPr>
              <a:t>padatan</a:t>
            </a:r>
            <a:r>
              <a:rPr lang="en-ID" dirty="0" smtClean="0">
                <a:solidFill>
                  <a:schemeClr val="tx1"/>
                </a:solidFill>
                <a:latin typeface="Arial Rounded MT Bold" pitchFamily="34" charset="0"/>
              </a:rPr>
              <a:t> </a:t>
            </a:r>
            <a:r>
              <a:rPr lang="en-ID" dirty="0" err="1" smtClean="0">
                <a:solidFill>
                  <a:schemeClr val="tx1"/>
                </a:solidFill>
                <a:latin typeface="Arial Rounded MT Bold" pitchFamily="34" charset="0"/>
              </a:rPr>
              <a:t>terlarut</a:t>
            </a:r>
            <a:endParaRPr lang="en-ID" dirty="0">
              <a:solidFill>
                <a:schemeClr val="tx1"/>
              </a:solidFill>
              <a:latin typeface="Arial Rounded MT Bold" pitchFamily="34" charset="0"/>
            </a:endParaRPr>
          </a:p>
        </p:txBody>
      </p:sp>
      <p:pic>
        <p:nvPicPr>
          <p:cNvPr id="108" name="Picture 107">
            <a:extLst>
              <a:ext uri="{FF2B5EF4-FFF2-40B4-BE49-F238E27FC236}">
                <a16:creationId xmlns="" xmlns:a16="http://schemas.microsoft.com/office/drawing/2014/main" id="{C791EF4C-D167-4A86-AAA4-1698120FD94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5914" y="3168531"/>
            <a:ext cx="713510" cy="713510"/>
          </a:xfrm>
          <a:prstGeom prst="rect">
            <a:avLst/>
          </a:prstGeom>
        </p:spPr>
      </p:pic>
      <p:pic>
        <p:nvPicPr>
          <p:cNvPr id="109" name="Picture 108">
            <a:extLst>
              <a:ext uri="{FF2B5EF4-FFF2-40B4-BE49-F238E27FC236}">
                <a16:creationId xmlns="" xmlns:a16="http://schemas.microsoft.com/office/drawing/2014/main" id="{32A8D11B-0D1F-4390-BDF1-ACFE72038A7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10323" y="3168531"/>
            <a:ext cx="713510" cy="713510"/>
          </a:xfrm>
          <a:prstGeom prst="rect">
            <a:avLst/>
          </a:prstGeom>
        </p:spPr>
      </p:pic>
      <p:sp>
        <p:nvSpPr>
          <p:cNvPr id="110" name="Rectangle 109">
            <a:extLst>
              <a:ext uri="{FF2B5EF4-FFF2-40B4-BE49-F238E27FC236}">
                <a16:creationId xmlns="" xmlns:a16="http://schemas.microsoft.com/office/drawing/2014/main" id="{732ADC97-EA4B-47CB-BD3F-EB2748D655A7}"/>
              </a:ext>
            </a:extLst>
          </p:cNvPr>
          <p:cNvSpPr/>
          <p:nvPr/>
        </p:nvSpPr>
        <p:spPr>
          <a:xfrm>
            <a:off x="1400605" y="1694530"/>
            <a:ext cx="2097904" cy="1285447"/>
          </a:xfrm>
          <a:prstGeom prst="rect">
            <a:avLst/>
          </a:prstGeom>
          <a:noFill/>
          <a:ln>
            <a:solidFill>
              <a:srgbClr val="EAE8F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1" name="Rectangle 110">
            <a:extLst>
              <a:ext uri="{FF2B5EF4-FFF2-40B4-BE49-F238E27FC236}">
                <a16:creationId xmlns="" xmlns:a16="http://schemas.microsoft.com/office/drawing/2014/main" id="{9B23B7C3-6AE4-4ECE-952D-BC96AAA8575D}"/>
              </a:ext>
            </a:extLst>
          </p:cNvPr>
          <p:cNvSpPr/>
          <p:nvPr/>
        </p:nvSpPr>
        <p:spPr>
          <a:xfrm>
            <a:off x="4160080" y="1667819"/>
            <a:ext cx="2115265" cy="1312158"/>
          </a:xfrm>
          <a:prstGeom prst="rect">
            <a:avLst/>
          </a:prstGeom>
          <a:noFill/>
          <a:ln>
            <a:solidFill>
              <a:srgbClr val="EAE8F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2" name="Rectangle 111">
            <a:extLst>
              <a:ext uri="{FF2B5EF4-FFF2-40B4-BE49-F238E27FC236}">
                <a16:creationId xmlns="" xmlns:a16="http://schemas.microsoft.com/office/drawing/2014/main" id="{36F315B7-3012-4F35-AF86-001DD0174BE0}"/>
              </a:ext>
            </a:extLst>
          </p:cNvPr>
          <p:cNvSpPr/>
          <p:nvPr/>
        </p:nvSpPr>
        <p:spPr>
          <a:xfrm>
            <a:off x="1373115" y="3841140"/>
            <a:ext cx="2125394" cy="1312158"/>
          </a:xfrm>
          <a:prstGeom prst="rect">
            <a:avLst/>
          </a:prstGeom>
          <a:noFill/>
          <a:ln>
            <a:solidFill>
              <a:srgbClr val="EAE8F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3" name="Rectangle 112">
            <a:extLst>
              <a:ext uri="{FF2B5EF4-FFF2-40B4-BE49-F238E27FC236}">
                <a16:creationId xmlns="" xmlns:a16="http://schemas.microsoft.com/office/drawing/2014/main" id="{EBCE4E62-D5BB-4417-B1C2-21142B4E006A}"/>
              </a:ext>
            </a:extLst>
          </p:cNvPr>
          <p:cNvSpPr/>
          <p:nvPr/>
        </p:nvSpPr>
        <p:spPr>
          <a:xfrm>
            <a:off x="4200631" y="3841140"/>
            <a:ext cx="2074714" cy="1312158"/>
          </a:xfrm>
          <a:prstGeom prst="rect">
            <a:avLst/>
          </a:prstGeom>
          <a:noFill/>
          <a:ln>
            <a:solidFill>
              <a:srgbClr val="EAE8F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 name="TextBox 2"/>
          <p:cNvSpPr txBox="1"/>
          <p:nvPr/>
        </p:nvSpPr>
        <p:spPr>
          <a:xfrm>
            <a:off x="2179886" y="1815498"/>
            <a:ext cx="36238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1</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sp>
        <p:nvSpPr>
          <p:cNvPr id="102" name="TextBox 101"/>
          <p:cNvSpPr txBox="1"/>
          <p:nvPr/>
        </p:nvSpPr>
        <p:spPr>
          <a:xfrm>
            <a:off x="4881588" y="1797656"/>
            <a:ext cx="36238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2</a:t>
            </a:r>
          </a:p>
        </p:txBody>
      </p:sp>
      <p:sp>
        <p:nvSpPr>
          <p:cNvPr id="114" name="TextBox 113"/>
          <p:cNvSpPr txBox="1"/>
          <p:nvPr/>
        </p:nvSpPr>
        <p:spPr>
          <a:xfrm>
            <a:off x="2152072" y="3907280"/>
            <a:ext cx="36238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4</a:t>
            </a:r>
          </a:p>
        </p:txBody>
      </p:sp>
      <p:sp>
        <p:nvSpPr>
          <p:cNvPr id="115" name="TextBox 114"/>
          <p:cNvSpPr txBox="1"/>
          <p:nvPr/>
        </p:nvSpPr>
        <p:spPr>
          <a:xfrm>
            <a:off x="4857635" y="3897412"/>
            <a:ext cx="36238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5</a:t>
            </a:r>
          </a:p>
        </p:txBody>
      </p:sp>
      <p:sp>
        <p:nvSpPr>
          <p:cNvPr id="116" name="Rectangle 115">
            <a:extLst>
              <a:ext uri="{FF2B5EF4-FFF2-40B4-BE49-F238E27FC236}">
                <a16:creationId xmlns="" xmlns:a16="http://schemas.microsoft.com/office/drawing/2014/main" id="{0D3CC54A-1BE6-4119-A174-AA3E8C32F8F2}"/>
              </a:ext>
            </a:extLst>
          </p:cNvPr>
          <p:cNvSpPr/>
          <p:nvPr/>
        </p:nvSpPr>
        <p:spPr>
          <a:xfrm>
            <a:off x="6540289" y="1837683"/>
            <a:ext cx="2097903" cy="1312158"/>
          </a:xfrm>
          <a:prstGeom prst="rect">
            <a:avLst/>
          </a:prstGeom>
          <a:solidFill>
            <a:srgbClr val="F6CA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smtClean="0">
                <a:solidFill>
                  <a:schemeClr val="tx1"/>
                </a:solidFill>
                <a:latin typeface="Arial Rounded MT Bold" pitchFamily="34" charset="0"/>
              </a:rPr>
              <a:t>Nitrat</a:t>
            </a:r>
            <a:endParaRPr lang="en-ID" dirty="0">
              <a:solidFill>
                <a:schemeClr val="tx1"/>
              </a:solidFill>
              <a:latin typeface="Arial Rounded MT Bold" pitchFamily="34" charset="0"/>
            </a:endParaRPr>
          </a:p>
        </p:txBody>
      </p:sp>
      <p:sp>
        <p:nvSpPr>
          <p:cNvPr id="117" name="Rectangle 116">
            <a:extLst>
              <a:ext uri="{FF2B5EF4-FFF2-40B4-BE49-F238E27FC236}">
                <a16:creationId xmlns="" xmlns:a16="http://schemas.microsoft.com/office/drawing/2014/main" id="{732ADC97-EA4B-47CB-BD3F-EB2748D655A7}"/>
              </a:ext>
            </a:extLst>
          </p:cNvPr>
          <p:cNvSpPr/>
          <p:nvPr/>
        </p:nvSpPr>
        <p:spPr>
          <a:xfrm>
            <a:off x="6711786" y="1667819"/>
            <a:ext cx="2097904" cy="1285447"/>
          </a:xfrm>
          <a:prstGeom prst="rect">
            <a:avLst/>
          </a:prstGeom>
          <a:noFill/>
          <a:ln>
            <a:solidFill>
              <a:srgbClr val="EAE8F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8" name="TextBox 117"/>
          <p:cNvSpPr txBox="1"/>
          <p:nvPr/>
        </p:nvSpPr>
        <p:spPr>
          <a:xfrm>
            <a:off x="7408047" y="1753275"/>
            <a:ext cx="36238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3</a:t>
            </a:r>
          </a:p>
        </p:txBody>
      </p:sp>
      <p:sp>
        <p:nvSpPr>
          <p:cNvPr id="119" name="Rectangle 118">
            <a:extLst>
              <a:ext uri="{FF2B5EF4-FFF2-40B4-BE49-F238E27FC236}">
                <a16:creationId xmlns="" xmlns:a16="http://schemas.microsoft.com/office/drawing/2014/main" id="{0FB08B45-44C3-44EE-AA38-BD1EFEF24137}"/>
              </a:ext>
            </a:extLst>
          </p:cNvPr>
          <p:cNvSpPr/>
          <p:nvPr/>
        </p:nvSpPr>
        <p:spPr>
          <a:xfrm>
            <a:off x="6547676" y="3981404"/>
            <a:ext cx="2097903" cy="1312158"/>
          </a:xfrm>
          <a:prstGeom prst="rect">
            <a:avLst/>
          </a:prstGeom>
          <a:solidFill>
            <a:srgbClr val="F0A6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smtClean="0">
                <a:solidFill>
                  <a:schemeClr val="tx1"/>
                </a:solidFill>
                <a:latin typeface="Arial Rounded MT Bold" pitchFamily="34" charset="0"/>
              </a:rPr>
              <a:t>Total </a:t>
            </a:r>
            <a:r>
              <a:rPr lang="en-ID" dirty="0" err="1" smtClean="0">
                <a:solidFill>
                  <a:schemeClr val="tx1"/>
                </a:solidFill>
                <a:latin typeface="Arial Rounded MT Bold" pitchFamily="34" charset="0"/>
              </a:rPr>
              <a:t>Antioksidan</a:t>
            </a:r>
            <a:endParaRPr lang="en-ID" dirty="0">
              <a:solidFill>
                <a:schemeClr val="tx1"/>
              </a:solidFill>
              <a:latin typeface="Arial Rounded MT Bold" pitchFamily="34" charset="0"/>
            </a:endParaRPr>
          </a:p>
        </p:txBody>
      </p:sp>
      <p:sp>
        <p:nvSpPr>
          <p:cNvPr id="120" name="Rectangle 119">
            <a:extLst>
              <a:ext uri="{FF2B5EF4-FFF2-40B4-BE49-F238E27FC236}">
                <a16:creationId xmlns="" xmlns:a16="http://schemas.microsoft.com/office/drawing/2014/main" id="{EBCE4E62-D5BB-4417-B1C2-21142B4E006A}"/>
              </a:ext>
            </a:extLst>
          </p:cNvPr>
          <p:cNvSpPr/>
          <p:nvPr/>
        </p:nvSpPr>
        <p:spPr>
          <a:xfrm>
            <a:off x="6744591" y="3852860"/>
            <a:ext cx="2074714" cy="1312158"/>
          </a:xfrm>
          <a:prstGeom prst="rect">
            <a:avLst/>
          </a:prstGeom>
          <a:noFill/>
          <a:ln>
            <a:solidFill>
              <a:srgbClr val="EAE8F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1" name="TextBox 120"/>
          <p:cNvSpPr txBox="1"/>
          <p:nvPr/>
        </p:nvSpPr>
        <p:spPr>
          <a:xfrm>
            <a:off x="7433915" y="3895122"/>
            <a:ext cx="36238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6</a:t>
            </a:r>
          </a:p>
        </p:txBody>
      </p:sp>
    </p:spTree>
    <p:extLst>
      <p:ext uri="{BB962C8B-B14F-4D97-AF65-F5344CB8AC3E}">
        <p14:creationId xmlns:p14="http://schemas.microsoft.com/office/powerpoint/2010/main" val="967680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anim calcmode="lin" valueType="num">
                                      <p:cBhvr>
                                        <p:cTn id="18" dur="1000" fill="hold"/>
                                        <p:tgtEl>
                                          <p:spTgt spid="106"/>
                                        </p:tgtEl>
                                        <p:attrNameLst>
                                          <p:attrName>ppt_x</p:attrName>
                                        </p:attrNameLst>
                                      </p:cBhvr>
                                      <p:tavLst>
                                        <p:tav tm="0">
                                          <p:val>
                                            <p:strVal val="#ppt_x"/>
                                          </p:val>
                                        </p:tav>
                                        <p:tav tm="100000">
                                          <p:val>
                                            <p:strVal val="#ppt_x"/>
                                          </p:val>
                                        </p:tav>
                                      </p:tavLst>
                                    </p:anim>
                                    <p:anim calcmode="lin" valueType="num">
                                      <p:cBhvr>
                                        <p:cTn id="19" dur="1000" fill="hold"/>
                                        <p:tgtEl>
                                          <p:spTgt spid="10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anim calcmode="lin" valueType="num">
                                      <p:cBhvr>
                                        <p:cTn id="23" dur="1000" fill="hold"/>
                                        <p:tgtEl>
                                          <p:spTgt spid="107"/>
                                        </p:tgtEl>
                                        <p:attrNameLst>
                                          <p:attrName>ppt_x</p:attrName>
                                        </p:attrNameLst>
                                      </p:cBhvr>
                                      <p:tavLst>
                                        <p:tav tm="0">
                                          <p:val>
                                            <p:strVal val="#ppt_x"/>
                                          </p:val>
                                        </p:tav>
                                        <p:tav tm="100000">
                                          <p:val>
                                            <p:strVal val="#ppt_x"/>
                                          </p:val>
                                        </p:tav>
                                      </p:tavLst>
                                    </p:anim>
                                    <p:anim calcmode="lin" valueType="num">
                                      <p:cBhvr>
                                        <p:cTn id="24" dur="1000" fill="hold"/>
                                        <p:tgtEl>
                                          <p:spTgt spid="10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1000"/>
                                        <p:tgtEl>
                                          <p:spTgt spid="110"/>
                                        </p:tgtEl>
                                      </p:cBhvr>
                                    </p:animEffect>
                                    <p:anim calcmode="lin" valueType="num">
                                      <p:cBhvr>
                                        <p:cTn id="28" dur="1000" fill="hold"/>
                                        <p:tgtEl>
                                          <p:spTgt spid="110"/>
                                        </p:tgtEl>
                                        <p:attrNameLst>
                                          <p:attrName>ppt_x</p:attrName>
                                        </p:attrNameLst>
                                      </p:cBhvr>
                                      <p:tavLst>
                                        <p:tav tm="0">
                                          <p:val>
                                            <p:strVal val="#ppt_x"/>
                                          </p:val>
                                        </p:tav>
                                        <p:tav tm="100000">
                                          <p:val>
                                            <p:strVal val="#ppt_x"/>
                                          </p:val>
                                        </p:tav>
                                      </p:tavLst>
                                    </p:anim>
                                    <p:anim calcmode="lin" valueType="num">
                                      <p:cBhvr>
                                        <p:cTn id="29" dur="1000" fill="hold"/>
                                        <p:tgtEl>
                                          <p:spTgt spid="1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1000"/>
                                        <p:tgtEl>
                                          <p:spTgt spid="111"/>
                                        </p:tgtEl>
                                      </p:cBhvr>
                                    </p:animEffect>
                                    <p:anim calcmode="lin" valueType="num">
                                      <p:cBhvr>
                                        <p:cTn id="33" dur="1000" fill="hold"/>
                                        <p:tgtEl>
                                          <p:spTgt spid="111"/>
                                        </p:tgtEl>
                                        <p:attrNameLst>
                                          <p:attrName>ppt_x</p:attrName>
                                        </p:attrNameLst>
                                      </p:cBhvr>
                                      <p:tavLst>
                                        <p:tav tm="0">
                                          <p:val>
                                            <p:strVal val="#ppt_x"/>
                                          </p:val>
                                        </p:tav>
                                        <p:tav tm="100000">
                                          <p:val>
                                            <p:strVal val="#ppt_x"/>
                                          </p:val>
                                        </p:tav>
                                      </p:tavLst>
                                    </p:anim>
                                    <p:anim calcmode="lin" valueType="num">
                                      <p:cBhvr>
                                        <p:cTn id="34" dur="1000" fill="hold"/>
                                        <p:tgtEl>
                                          <p:spTgt spid="1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1000" fill="hold"/>
                                        <p:tgtEl>
                                          <p:spTgt spid="1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1000"/>
                                        <p:tgtEl>
                                          <p:spTgt spid="113"/>
                                        </p:tgtEl>
                                      </p:cBhvr>
                                    </p:animEffect>
                                    <p:anim calcmode="lin" valueType="num">
                                      <p:cBhvr>
                                        <p:cTn id="43" dur="1000" fill="hold"/>
                                        <p:tgtEl>
                                          <p:spTgt spid="113"/>
                                        </p:tgtEl>
                                        <p:attrNameLst>
                                          <p:attrName>ppt_x</p:attrName>
                                        </p:attrNameLst>
                                      </p:cBhvr>
                                      <p:tavLst>
                                        <p:tav tm="0">
                                          <p:val>
                                            <p:strVal val="#ppt_x"/>
                                          </p:val>
                                        </p:tav>
                                        <p:tav tm="100000">
                                          <p:val>
                                            <p:strVal val="#ppt_x"/>
                                          </p:val>
                                        </p:tav>
                                      </p:tavLst>
                                    </p:anim>
                                    <p:anim calcmode="lin" valueType="num">
                                      <p:cBhvr>
                                        <p:cTn id="44" dur="1000" fill="hold"/>
                                        <p:tgtEl>
                                          <p:spTgt spid="1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1000"/>
                                        <p:tgtEl>
                                          <p:spTgt spid="116"/>
                                        </p:tgtEl>
                                      </p:cBhvr>
                                    </p:animEffect>
                                    <p:anim calcmode="lin" valueType="num">
                                      <p:cBhvr>
                                        <p:cTn id="48" dur="1000" fill="hold"/>
                                        <p:tgtEl>
                                          <p:spTgt spid="116"/>
                                        </p:tgtEl>
                                        <p:attrNameLst>
                                          <p:attrName>ppt_x</p:attrName>
                                        </p:attrNameLst>
                                      </p:cBhvr>
                                      <p:tavLst>
                                        <p:tav tm="0">
                                          <p:val>
                                            <p:strVal val="#ppt_x"/>
                                          </p:val>
                                        </p:tav>
                                        <p:tav tm="100000">
                                          <p:val>
                                            <p:strVal val="#ppt_x"/>
                                          </p:val>
                                        </p:tav>
                                      </p:tavLst>
                                    </p:anim>
                                    <p:anim calcmode="lin" valueType="num">
                                      <p:cBhvr>
                                        <p:cTn id="49" dur="1000" fill="hold"/>
                                        <p:tgtEl>
                                          <p:spTgt spid="1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1000"/>
                                        <p:tgtEl>
                                          <p:spTgt spid="117"/>
                                        </p:tgtEl>
                                      </p:cBhvr>
                                    </p:animEffect>
                                    <p:anim calcmode="lin" valueType="num">
                                      <p:cBhvr>
                                        <p:cTn id="53" dur="1000" fill="hold"/>
                                        <p:tgtEl>
                                          <p:spTgt spid="117"/>
                                        </p:tgtEl>
                                        <p:attrNameLst>
                                          <p:attrName>ppt_x</p:attrName>
                                        </p:attrNameLst>
                                      </p:cBhvr>
                                      <p:tavLst>
                                        <p:tav tm="0">
                                          <p:val>
                                            <p:strVal val="#ppt_x"/>
                                          </p:val>
                                        </p:tav>
                                        <p:tav tm="100000">
                                          <p:val>
                                            <p:strVal val="#ppt_x"/>
                                          </p:val>
                                        </p:tav>
                                      </p:tavLst>
                                    </p:anim>
                                    <p:anim calcmode="lin" valueType="num">
                                      <p:cBhvr>
                                        <p:cTn id="54" dur="1000" fill="hold"/>
                                        <p:tgtEl>
                                          <p:spTgt spid="11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fade">
                                      <p:cBhvr>
                                        <p:cTn id="57" dur="1000"/>
                                        <p:tgtEl>
                                          <p:spTgt spid="119"/>
                                        </p:tgtEl>
                                      </p:cBhvr>
                                    </p:animEffect>
                                    <p:anim calcmode="lin" valueType="num">
                                      <p:cBhvr>
                                        <p:cTn id="58" dur="1000" fill="hold"/>
                                        <p:tgtEl>
                                          <p:spTgt spid="119"/>
                                        </p:tgtEl>
                                        <p:attrNameLst>
                                          <p:attrName>ppt_x</p:attrName>
                                        </p:attrNameLst>
                                      </p:cBhvr>
                                      <p:tavLst>
                                        <p:tav tm="0">
                                          <p:val>
                                            <p:strVal val="#ppt_x"/>
                                          </p:val>
                                        </p:tav>
                                        <p:tav tm="100000">
                                          <p:val>
                                            <p:strVal val="#ppt_x"/>
                                          </p:val>
                                        </p:tav>
                                      </p:tavLst>
                                    </p:anim>
                                    <p:anim calcmode="lin" valueType="num">
                                      <p:cBhvr>
                                        <p:cTn id="59" dur="1000" fill="hold"/>
                                        <p:tgtEl>
                                          <p:spTgt spid="1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p:cTn id="62" dur="1000"/>
                                        <p:tgtEl>
                                          <p:spTgt spid="120"/>
                                        </p:tgtEl>
                                      </p:cBhvr>
                                    </p:animEffect>
                                    <p:anim calcmode="lin" valueType="num">
                                      <p:cBhvr>
                                        <p:cTn id="63" dur="1000" fill="hold"/>
                                        <p:tgtEl>
                                          <p:spTgt spid="120"/>
                                        </p:tgtEl>
                                        <p:attrNameLst>
                                          <p:attrName>ppt_x</p:attrName>
                                        </p:attrNameLst>
                                      </p:cBhvr>
                                      <p:tavLst>
                                        <p:tav tm="0">
                                          <p:val>
                                            <p:strVal val="#ppt_x"/>
                                          </p:val>
                                        </p:tav>
                                        <p:tav tm="100000">
                                          <p:val>
                                            <p:strVal val="#ppt_x"/>
                                          </p:val>
                                        </p:tav>
                                      </p:tavLst>
                                    </p:anim>
                                    <p:anim calcmode="lin" valueType="num">
                                      <p:cBhvr>
                                        <p:cTn id="6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10" grpId="0" animBg="1"/>
      <p:bldP spid="111" grpId="0" animBg="1"/>
      <p:bldP spid="112" grpId="0" animBg="1"/>
      <p:bldP spid="113" grpId="0" animBg="1"/>
      <p:bldP spid="116" grpId="0" animBg="1"/>
      <p:bldP spid="117" grpId="0" animBg="1"/>
      <p:bldP spid="119" grpId="0" animBg="1"/>
      <p:bldP spid="1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48877"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37222"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74427" y="-126609"/>
            <a:ext cx="11222332" cy="6984609"/>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TextBox 29">
            <a:extLst>
              <a:ext uri="{FF2B5EF4-FFF2-40B4-BE49-F238E27FC236}">
                <a16:creationId xmlns="" xmlns:a16="http://schemas.microsoft.com/office/drawing/2014/main" id="{93A498EB-A3E6-48EA-BB92-B3117EBBF791}"/>
              </a:ext>
            </a:extLst>
          </p:cNvPr>
          <p:cNvSpPr txBox="1"/>
          <p:nvPr/>
        </p:nvSpPr>
        <p:spPr>
          <a:xfrm>
            <a:off x="2045141" y="26751"/>
            <a:ext cx="6854184" cy="553998"/>
          </a:xfrm>
          <a:prstGeom prst="rect">
            <a:avLst/>
          </a:prstGeom>
          <a:noFill/>
        </p:spPr>
        <p:txBody>
          <a:bodyPr wrap="square">
            <a:spAutoFit/>
          </a:bodyPr>
          <a:lstStyle/>
          <a:p>
            <a:pPr algn="ctr"/>
            <a:r>
              <a:rPr lang="id-ID" sz="3000" spc="400" dirty="0" smtClean="0">
                <a:solidFill>
                  <a:srgbClr val="F6CAD9"/>
                </a:solidFill>
                <a:latin typeface="Baby Party" panose="02000500000000000000" pitchFamily="2" charset="0"/>
              </a:rPr>
              <a:t>HAsil DAN PEMBAHASAN</a:t>
            </a:r>
            <a:endParaRPr lang="en-ID" sz="3000" spc="400" dirty="0">
              <a:solidFill>
                <a:srgbClr val="F6CAD9"/>
              </a:solidFill>
              <a:latin typeface="Baby Party" panose="02000500000000000000" pitchFamily="2" charset="0"/>
            </a:endParaRPr>
          </a:p>
        </p:txBody>
      </p:sp>
      <p:sp>
        <p:nvSpPr>
          <p:cNvPr id="31" name="TextBox 30"/>
          <p:cNvSpPr txBox="1"/>
          <p:nvPr/>
        </p:nvSpPr>
        <p:spPr>
          <a:xfrm>
            <a:off x="807849" y="491409"/>
            <a:ext cx="9968806" cy="6740307"/>
          </a:xfrm>
          <a:prstGeom prst="rect">
            <a:avLst/>
          </a:prstGeom>
          <a:noFill/>
        </p:spPr>
        <p:txBody>
          <a:bodyPr wrap="square" rtlCol="0">
            <a:spAutoFit/>
          </a:bodyPr>
          <a:lstStyle/>
          <a:p>
            <a:pPr>
              <a:lnSpc>
                <a:spcPct val="150000"/>
              </a:lnSpc>
            </a:pPr>
            <a:r>
              <a:rPr lang="id-ID" dirty="0">
                <a:latin typeface="Tempus Sans ITC" pitchFamily="82" charset="0"/>
              </a:rPr>
              <a:t>Warna menjadi indikator preferensi konsumen dalam memilih bayam. Bayam yang segar masih terjaga warna hijaunya, namun seiring dengan </a:t>
            </a:r>
            <a:r>
              <a:rPr lang="id-ID" dirty="0" smtClean="0">
                <a:latin typeface="Tempus Sans ITC" pitchFamily="82" charset="0"/>
              </a:rPr>
              <a:t>penyimpanan maka </a:t>
            </a:r>
            <a:r>
              <a:rPr lang="id-ID" dirty="0">
                <a:latin typeface="Tempus Sans ITC" pitchFamily="82" charset="0"/>
              </a:rPr>
              <a:t>bayam mulai menurun kualitasnya </a:t>
            </a:r>
            <a:r>
              <a:rPr lang="id-ID" dirty="0" smtClean="0">
                <a:latin typeface="Tempus Sans ITC" pitchFamily="82" charset="0"/>
              </a:rPr>
              <a:t>yang ditandai </a:t>
            </a:r>
            <a:r>
              <a:rPr lang="id-ID" dirty="0">
                <a:latin typeface="Tempus Sans ITC" pitchFamily="82" charset="0"/>
              </a:rPr>
              <a:t>dengan warna bayam mulai menguning. Perlakuan </a:t>
            </a:r>
            <a:r>
              <a:rPr lang="id-ID" i="1" dirty="0">
                <a:latin typeface="Tempus Sans ITC" pitchFamily="82" charset="0"/>
              </a:rPr>
              <a:t>h</a:t>
            </a:r>
            <a:r>
              <a:rPr lang="id-ID" i="1" dirty="0" smtClean="0">
                <a:latin typeface="Tempus Sans ITC" pitchFamily="82" charset="0"/>
              </a:rPr>
              <a:t>ydrocooling</a:t>
            </a:r>
            <a:r>
              <a:rPr lang="id-ID" dirty="0" smtClean="0">
                <a:latin typeface="Tempus Sans ITC" pitchFamily="82" charset="0"/>
              </a:rPr>
              <a:t> </a:t>
            </a:r>
            <a:r>
              <a:rPr lang="id-ID" dirty="0">
                <a:latin typeface="Tempus Sans ITC" pitchFamily="82" charset="0"/>
              </a:rPr>
              <a:t>dan </a:t>
            </a:r>
            <a:r>
              <a:rPr lang="id-ID" i="1" dirty="0">
                <a:latin typeface="Tempus Sans ITC" pitchFamily="82" charset="0"/>
              </a:rPr>
              <a:t>heatshock</a:t>
            </a:r>
            <a:r>
              <a:rPr lang="id-ID" dirty="0">
                <a:latin typeface="Tempus Sans ITC" pitchFamily="82" charset="0"/>
              </a:rPr>
              <a:t> berpengaruh tidak nyata terhadap </a:t>
            </a:r>
            <a:r>
              <a:rPr lang="id-ID" dirty="0" smtClean="0">
                <a:latin typeface="Tempus Sans ITC" pitchFamily="82" charset="0"/>
              </a:rPr>
              <a:t>warna.</a:t>
            </a:r>
          </a:p>
          <a:p>
            <a:endParaRPr lang="id-ID" dirty="0">
              <a:latin typeface="Tempus Sans ITC" pitchFamily="82" charset="0"/>
            </a:endParaRPr>
          </a:p>
          <a:p>
            <a:pPr>
              <a:lnSpc>
                <a:spcPct val="150000"/>
              </a:lnSpc>
            </a:pPr>
            <a:r>
              <a:rPr lang="id-ID" dirty="0" smtClean="0">
                <a:latin typeface="Tempus Sans ITC" pitchFamily="82" charset="0"/>
              </a:rPr>
              <a:t> Warna </a:t>
            </a:r>
            <a:r>
              <a:rPr lang="id-ID" dirty="0">
                <a:latin typeface="Tempus Sans ITC" pitchFamily="82" charset="0"/>
              </a:rPr>
              <a:t>erat kaitannya dengan klorofil, yang berperan dalam pembentukan warna hijau pada daun. Bayam yang diberi perlakuan </a:t>
            </a:r>
            <a:r>
              <a:rPr lang="id-ID" i="1" dirty="0">
                <a:latin typeface="Tempus Sans ITC" pitchFamily="82" charset="0"/>
              </a:rPr>
              <a:t>heat shock </a:t>
            </a:r>
            <a:r>
              <a:rPr lang="id-ID" dirty="0">
                <a:latin typeface="Tempus Sans ITC" pitchFamily="82" charset="0"/>
              </a:rPr>
              <a:t>memiliki nilai klorofil yang lebih tinggi dibanding dengan kontrol dan </a:t>
            </a:r>
            <a:r>
              <a:rPr lang="id-ID" i="1" dirty="0">
                <a:latin typeface="Tempus Sans ITC" pitchFamily="82" charset="0"/>
              </a:rPr>
              <a:t>hydrocooling</a:t>
            </a:r>
            <a:r>
              <a:rPr lang="id-ID" dirty="0">
                <a:latin typeface="Tempus Sans ITC" pitchFamily="82" charset="0"/>
              </a:rPr>
              <a:t>. Hal ini sesuai dengan beberapa penelitian yang menunjukkan kandungan klorofil dengan perlakuan panas lebih tinggi dibanding dengan tanpa diberi perlakuan panas pada bayam (Gomez et </a:t>
            </a:r>
            <a:r>
              <a:rPr lang="id-ID" dirty="0" smtClean="0">
                <a:latin typeface="Tempus Sans ITC" pitchFamily="82" charset="0"/>
              </a:rPr>
              <a:t>al. </a:t>
            </a:r>
            <a:r>
              <a:rPr lang="id-ID" dirty="0">
                <a:latin typeface="Tempus Sans ITC" pitchFamily="82" charset="0"/>
              </a:rPr>
              <a:t>2008). </a:t>
            </a:r>
            <a:endParaRPr lang="id-ID" dirty="0" smtClean="0">
              <a:latin typeface="Tempus Sans ITC" pitchFamily="82" charset="0"/>
            </a:endParaRPr>
          </a:p>
          <a:p>
            <a:endParaRPr lang="id-ID" dirty="0">
              <a:latin typeface="Tempus Sans ITC" pitchFamily="82" charset="0"/>
            </a:endParaRPr>
          </a:p>
          <a:p>
            <a:pPr>
              <a:lnSpc>
                <a:spcPct val="150000"/>
              </a:lnSpc>
            </a:pPr>
            <a:r>
              <a:rPr lang="id-ID" dirty="0">
                <a:latin typeface="Tempus Sans ITC" pitchFamily="82" charset="0"/>
              </a:rPr>
              <a:t>K</a:t>
            </a:r>
            <a:r>
              <a:rPr lang="id-ID" dirty="0" smtClean="0">
                <a:latin typeface="Tempus Sans ITC" pitchFamily="82" charset="0"/>
              </a:rPr>
              <a:t>andungan </a:t>
            </a:r>
            <a:r>
              <a:rPr lang="id-ID" dirty="0">
                <a:latin typeface="Tempus Sans ITC" pitchFamily="82" charset="0"/>
              </a:rPr>
              <a:t>nitrat pada aplikasi </a:t>
            </a:r>
            <a:r>
              <a:rPr lang="id-ID" i="1" dirty="0">
                <a:latin typeface="Tempus Sans ITC" pitchFamily="82" charset="0"/>
              </a:rPr>
              <a:t>heat shock </a:t>
            </a:r>
            <a:r>
              <a:rPr lang="id-ID" dirty="0">
                <a:latin typeface="Tempus Sans ITC" pitchFamily="82" charset="0"/>
              </a:rPr>
              <a:t>lebih tinggi dibanding dengan perlakuan lain dan cenderung menurun di hari akhir penyimpanan, sebaliknya </a:t>
            </a:r>
            <a:r>
              <a:rPr lang="id-ID" i="1" dirty="0">
                <a:latin typeface="Tempus Sans ITC" pitchFamily="82" charset="0"/>
              </a:rPr>
              <a:t>hydrocooling</a:t>
            </a:r>
            <a:r>
              <a:rPr lang="id-ID" dirty="0">
                <a:latin typeface="Tempus Sans ITC" pitchFamily="82" charset="0"/>
              </a:rPr>
              <a:t> dan kontrol yang justru meningkat. </a:t>
            </a:r>
            <a:r>
              <a:rPr lang="id-ID" dirty="0" smtClean="0">
                <a:latin typeface="Tempus Sans ITC" pitchFamily="82" charset="0"/>
              </a:rPr>
              <a:t>Menurut Jaworska </a:t>
            </a:r>
            <a:r>
              <a:rPr lang="id-ID" dirty="0">
                <a:latin typeface="Tempus Sans ITC" pitchFamily="82" charset="0"/>
              </a:rPr>
              <a:t>(2005) </a:t>
            </a:r>
            <a:r>
              <a:rPr lang="id-ID" dirty="0" smtClean="0">
                <a:latin typeface="Tempus Sans ITC" pitchFamily="82" charset="0"/>
              </a:rPr>
              <a:t>bayam </a:t>
            </a:r>
            <a:r>
              <a:rPr lang="id-ID" dirty="0">
                <a:latin typeface="Tempus Sans ITC" pitchFamily="82" charset="0"/>
              </a:rPr>
              <a:t>yang diberi perlakuan menggunakan air hangat selama 2 menit mengalami penurunan kandungan nitrat. </a:t>
            </a:r>
            <a:r>
              <a:rPr lang="id-ID" dirty="0" smtClean="0">
                <a:latin typeface="Tempus Sans ITC" pitchFamily="82" charset="0"/>
              </a:rPr>
              <a:t>Meurut Philips (1998) penurunan </a:t>
            </a:r>
            <a:r>
              <a:rPr lang="id-ID" dirty="0">
                <a:latin typeface="Tempus Sans ITC" pitchFamily="82" charset="0"/>
              </a:rPr>
              <a:t>nitrat kemungkinan terjadi karena nitrat telah berubah menjadi </a:t>
            </a:r>
            <a:r>
              <a:rPr lang="id-ID" dirty="0" smtClean="0">
                <a:latin typeface="Tempus Sans ITC" pitchFamily="82" charset="0"/>
              </a:rPr>
              <a:t>nitrit.</a:t>
            </a:r>
          </a:p>
          <a:p>
            <a:endParaRPr lang="id-ID" dirty="0">
              <a:latin typeface="Tempus Sans ITC" pitchFamily="82" charset="0"/>
            </a:endParaRPr>
          </a:p>
        </p:txBody>
      </p:sp>
    </p:spTree>
    <p:extLst>
      <p:ext uri="{BB962C8B-B14F-4D97-AF65-F5344CB8AC3E}">
        <p14:creationId xmlns:p14="http://schemas.microsoft.com/office/powerpoint/2010/main" val="200208186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48877"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37222" y="0"/>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74427"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1" name="TextBox 30"/>
          <p:cNvSpPr txBox="1"/>
          <p:nvPr/>
        </p:nvSpPr>
        <p:spPr>
          <a:xfrm>
            <a:off x="917405" y="45598"/>
            <a:ext cx="9615669" cy="7294305"/>
          </a:xfrm>
          <a:prstGeom prst="rect">
            <a:avLst/>
          </a:prstGeom>
          <a:noFill/>
        </p:spPr>
        <p:txBody>
          <a:bodyPr wrap="square" rtlCol="0">
            <a:spAutoFit/>
          </a:bodyPr>
          <a:lstStyle/>
          <a:p>
            <a:pPr>
              <a:lnSpc>
                <a:spcPct val="150000"/>
              </a:lnSpc>
            </a:pPr>
            <a:r>
              <a:rPr lang="id-ID" dirty="0">
                <a:latin typeface="Tempus Sans ITC" pitchFamily="82" charset="0"/>
              </a:rPr>
              <a:t>Bayam termasuk komoditas yang tergolong sedang dalam penurunan asam askorbatnya (Lee dan Kader, 2000). Penanganan pascapanen menurunkan nilai asam askorbat dibanding dengan kontrol walau tidak signifikan secara statistik. Menurut Gomez et al. (2008) tidak ada signifikansi penurunan asam askorbat antara yang diberikan perlakuan panas ataupun tidak pada komoditas bayam. Penurunan nilai asam askorbat paling besar terjadi pada </a:t>
            </a:r>
            <a:r>
              <a:rPr lang="id-ID" i="1" dirty="0">
                <a:latin typeface="Tempus Sans ITC" pitchFamily="82" charset="0"/>
              </a:rPr>
              <a:t>hydrocooling</a:t>
            </a:r>
            <a:r>
              <a:rPr lang="id-ID" dirty="0">
                <a:latin typeface="Tempus Sans ITC" pitchFamily="82" charset="0"/>
              </a:rPr>
              <a:t> dibanding heatshock yaitu sebesar 44% sedangkan </a:t>
            </a:r>
            <a:r>
              <a:rPr lang="id-ID" i="1" dirty="0">
                <a:latin typeface="Tempus Sans ITC" pitchFamily="82" charset="0"/>
              </a:rPr>
              <a:t>heat shock </a:t>
            </a:r>
            <a:r>
              <a:rPr lang="id-ID" dirty="0">
                <a:latin typeface="Tempus Sans ITC" pitchFamily="82" charset="0"/>
              </a:rPr>
              <a:t>hanya 37%. </a:t>
            </a:r>
          </a:p>
          <a:p>
            <a:endParaRPr lang="id-ID" dirty="0" smtClean="0">
              <a:latin typeface="Tempus Sans ITC" pitchFamily="82" charset="0"/>
            </a:endParaRPr>
          </a:p>
          <a:p>
            <a:pPr>
              <a:lnSpc>
                <a:spcPct val="150000"/>
              </a:lnSpc>
            </a:pPr>
            <a:r>
              <a:rPr lang="id-ID" dirty="0" smtClean="0">
                <a:latin typeface="Tempus Sans ITC" pitchFamily="82" charset="0"/>
              </a:rPr>
              <a:t>Total </a:t>
            </a:r>
            <a:r>
              <a:rPr lang="id-ID" dirty="0">
                <a:latin typeface="Tempus Sans ITC" pitchFamily="82" charset="0"/>
              </a:rPr>
              <a:t>padatan terlarut selama penyimpanan dengan perlakuan penanganan pascapanen menunjukkan perbedaan yang tidak </a:t>
            </a:r>
            <a:r>
              <a:rPr lang="id-ID" dirty="0" smtClean="0">
                <a:latin typeface="Tempus Sans ITC" pitchFamily="82" charset="0"/>
              </a:rPr>
              <a:t>signifikan. Dibandingkan </a:t>
            </a:r>
            <a:r>
              <a:rPr lang="id-ID" dirty="0">
                <a:latin typeface="Tempus Sans ITC" pitchFamily="82" charset="0"/>
              </a:rPr>
              <a:t>dengan kontrol perlakuan </a:t>
            </a:r>
            <a:r>
              <a:rPr lang="id-ID" i="1" dirty="0">
                <a:latin typeface="Tempus Sans ITC" pitchFamily="82" charset="0"/>
              </a:rPr>
              <a:t>heat shock</a:t>
            </a:r>
            <a:r>
              <a:rPr lang="id-ID" dirty="0">
                <a:latin typeface="Tempus Sans ITC" pitchFamily="82" charset="0"/>
              </a:rPr>
              <a:t> cenderung memiliki total padatan terlarut yang lebih stabil. Total padatan terlarut pada </a:t>
            </a:r>
            <a:r>
              <a:rPr lang="id-ID" i="1" dirty="0">
                <a:latin typeface="Tempus Sans ITC" pitchFamily="82" charset="0"/>
              </a:rPr>
              <a:t>heat shock</a:t>
            </a:r>
            <a:r>
              <a:rPr lang="id-ID" dirty="0">
                <a:latin typeface="Tempus Sans ITC" pitchFamily="82" charset="0"/>
              </a:rPr>
              <a:t> sampai hari terakhir penyimpanan hanya meningkat 3% dibanding dengan kontrol dan </a:t>
            </a:r>
            <a:r>
              <a:rPr lang="id-ID" i="1" dirty="0">
                <a:latin typeface="Tempus Sans ITC" pitchFamily="82" charset="0"/>
              </a:rPr>
              <a:t>hydrocooling</a:t>
            </a:r>
            <a:r>
              <a:rPr lang="id-ID" dirty="0">
                <a:latin typeface="Tempus Sans ITC" pitchFamily="82" charset="0"/>
              </a:rPr>
              <a:t> yang meningkat lebih dari dua kali lipatnya.</a:t>
            </a:r>
            <a:endParaRPr lang="id-ID" dirty="0" smtClean="0">
              <a:latin typeface="Tempus Sans ITC" pitchFamily="82" charset="0"/>
            </a:endParaRPr>
          </a:p>
          <a:p>
            <a:endParaRPr lang="id-ID" dirty="0">
              <a:latin typeface="Tempus Sans ITC" pitchFamily="82" charset="0"/>
            </a:endParaRPr>
          </a:p>
          <a:p>
            <a:pPr>
              <a:lnSpc>
                <a:spcPct val="150000"/>
              </a:lnSpc>
            </a:pPr>
            <a:r>
              <a:rPr lang="id-ID" dirty="0" smtClean="0">
                <a:latin typeface="Tempus Sans ITC" pitchFamily="82" charset="0"/>
                <a:cs typeface="Times New Roman" pitchFamily="18" charset="0"/>
              </a:rPr>
              <a:t>Total </a:t>
            </a:r>
            <a:r>
              <a:rPr lang="id-ID" dirty="0">
                <a:latin typeface="Tempus Sans ITC" pitchFamily="82" charset="0"/>
                <a:cs typeface="Times New Roman" pitchFamily="18" charset="0"/>
              </a:rPr>
              <a:t>antioksidan menunjukkan bahwa tidak ada perbedaan yang nyata antar </a:t>
            </a:r>
            <a:r>
              <a:rPr lang="id-ID" dirty="0" smtClean="0">
                <a:latin typeface="Tempus Sans ITC" pitchFamily="82" charset="0"/>
                <a:cs typeface="Times New Roman" pitchFamily="18" charset="0"/>
              </a:rPr>
              <a:t>perlakuan. </a:t>
            </a:r>
            <a:r>
              <a:rPr lang="id-ID" dirty="0">
                <a:latin typeface="Tempus Sans ITC" pitchFamily="82" charset="0"/>
                <a:cs typeface="Times New Roman" pitchFamily="18" charset="0"/>
              </a:rPr>
              <a:t>Penurunan total antioksidan cenderung lebih tinggi di </a:t>
            </a:r>
            <a:r>
              <a:rPr lang="id-ID" i="1" dirty="0">
                <a:latin typeface="Tempus Sans ITC" pitchFamily="82" charset="0"/>
                <a:cs typeface="Times New Roman" pitchFamily="18" charset="0"/>
              </a:rPr>
              <a:t>hydrocooling</a:t>
            </a:r>
            <a:r>
              <a:rPr lang="id-ID" dirty="0">
                <a:latin typeface="Tempus Sans ITC" pitchFamily="82" charset="0"/>
                <a:cs typeface="Times New Roman" pitchFamily="18" charset="0"/>
              </a:rPr>
              <a:t> dibandingkan dengan </a:t>
            </a:r>
            <a:r>
              <a:rPr lang="id-ID" i="1" dirty="0">
                <a:latin typeface="Tempus Sans ITC" pitchFamily="82" charset="0"/>
                <a:cs typeface="Times New Roman" pitchFamily="18" charset="0"/>
              </a:rPr>
              <a:t>heat shock</a:t>
            </a:r>
            <a:r>
              <a:rPr lang="id-ID" dirty="0">
                <a:latin typeface="Tempus Sans ITC" pitchFamily="82" charset="0"/>
                <a:cs typeface="Times New Roman" pitchFamily="18" charset="0"/>
              </a:rPr>
              <a:t>. Hal ini sejalan dengan tren asam askorbat yang merupakan jenis antioksidan selain polifenol dan karotenoid (Liu et al, 2008). </a:t>
            </a:r>
            <a:endParaRPr lang="id-ID" dirty="0" smtClean="0">
              <a:latin typeface="Tempus Sans ITC" pitchFamily="82" charset="0"/>
              <a:cs typeface="Times New Roman" pitchFamily="18" charset="0"/>
            </a:endParaRPr>
          </a:p>
          <a:p>
            <a:pPr>
              <a:lnSpc>
                <a:spcPct val="150000"/>
              </a:lnSpc>
            </a:pPr>
            <a:endParaRPr lang="id-ID" dirty="0">
              <a:latin typeface="Tempus Sans ITC" pitchFamily="82" charset="0"/>
              <a:cs typeface="Times New Roman" pitchFamily="18" charset="0"/>
            </a:endParaRPr>
          </a:p>
        </p:txBody>
      </p:sp>
    </p:spTree>
    <p:extLst>
      <p:ext uri="{BB962C8B-B14F-4D97-AF65-F5344CB8AC3E}">
        <p14:creationId xmlns:p14="http://schemas.microsoft.com/office/powerpoint/2010/main" val="306802785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8FB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A81AE7-AF83-4731-B2B1-E4CE7C71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043" r="16541"/>
          <a:stretch/>
        </p:blipFill>
        <p:spPr>
          <a:xfrm flipH="1">
            <a:off x="-816087" y="0"/>
            <a:ext cx="511288" cy="2279788"/>
          </a:xfrm>
          <a:prstGeom prst="rect">
            <a:avLst/>
          </a:prstGeom>
        </p:spPr>
      </p:pic>
      <p:grpSp>
        <p:nvGrpSpPr>
          <p:cNvPr id="2" name="Group 1">
            <a:extLst>
              <a:ext uri="{FF2B5EF4-FFF2-40B4-BE49-F238E27FC236}">
                <a16:creationId xmlns="" xmlns:a16="http://schemas.microsoft.com/office/drawing/2014/main" id="{B5EA63F8-5223-48B9-9B1A-5D5AA5644E30}"/>
              </a:ext>
            </a:extLst>
          </p:cNvPr>
          <p:cNvGrpSpPr/>
          <p:nvPr/>
        </p:nvGrpSpPr>
        <p:grpSpPr>
          <a:xfrm>
            <a:off x="34462" y="0"/>
            <a:ext cx="12062002" cy="6858000"/>
            <a:chOff x="-9530835" y="0"/>
            <a:chExt cx="12062002" cy="6858000"/>
          </a:xfrm>
          <a:effectLst>
            <a:outerShdw blurRad="50800" dist="38100" dir="2700000" algn="tl" rotWithShape="0">
              <a:prstClr val="black">
                <a:alpha val="40000"/>
              </a:prstClr>
            </a:outerShdw>
          </a:effectLst>
        </p:grpSpPr>
        <p:sp>
          <p:nvSpPr>
            <p:cNvPr id="4" name="Rectangle: Rounded Corners 3">
              <a:extLst>
                <a:ext uri="{FF2B5EF4-FFF2-40B4-BE49-F238E27FC236}">
                  <a16:creationId xmlns="" xmlns:a16="http://schemas.microsoft.com/office/drawing/2014/main" id="{503D6E33-8A88-4C9D-85A3-3A7415BF3568}"/>
                </a:ext>
              </a:extLst>
            </p:cNvPr>
            <p:cNvSpPr/>
            <p:nvPr/>
          </p:nvSpPr>
          <p:spPr>
            <a:xfrm>
              <a:off x="-9530835" y="0"/>
              <a:ext cx="11623143" cy="6858000"/>
            </a:xfrm>
            <a:prstGeom prst="roundRect">
              <a:avLst>
                <a:gd name="adj" fmla="val 3720"/>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 xmlns:a16="http://schemas.microsoft.com/office/drawing/2014/main" id="{AA31A226-48CB-4E82-90D1-F39DE5406654}"/>
                </a:ext>
              </a:extLst>
            </p:cNvPr>
            <p:cNvSpPr/>
            <p:nvPr/>
          </p:nvSpPr>
          <p:spPr>
            <a:xfrm>
              <a:off x="1374173" y="309361"/>
              <a:ext cx="1156994" cy="980661"/>
            </a:xfrm>
            <a:prstGeom prst="roundRect">
              <a:avLst>
                <a:gd name="adj" fmla="val 24032"/>
              </a:avLst>
            </a:prstGeom>
            <a:solidFill>
              <a:srgbClr val="FCE8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7" name="Group 6">
            <a:extLst>
              <a:ext uri="{FF2B5EF4-FFF2-40B4-BE49-F238E27FC236}">
                <a16:creationId xmlns="" xmlns:a16="http://schemas.microsoft.com/office/drawing/2014/main" id="{F7F2B646-F9F5-4E4F-B1BB-B2FF1B0AAC7E}"/>
              </a:ext>
            </a:extLst>
          </p:cNvPr>
          <p:cNvGrpSpPr/>
          <p:nvPr/>
        </p:nvGrpSpPr>
        <p:grpSpPr>
          <a:xfrm>
            <a:off x="48877" y="0"/>
            <a:ext cx="11814509" cy="6858000"/>
            <a:chOff x="-9535133" y="0"/>
            <a:chExt cx="11814509" cy="6858000"/>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 xmlns:a16="http://schemas.microsoft.com/office/drawing/2014/main" id="{145FEE69-4F91-484F-87BB-DA3DBA64377E}"/>
                </a:ext>
              </a:extLst>
            </p:cNvPr>
            <p:cNvSpPr/>
            <p:nvPr/>
          </p:nvSpPr>
          <p:spPr>
            <a:xfrm>
              <a:off x="-9535133" y="0"/>
              <a:ext cx="11384654" cy="6858000"/>
            </a:xfrm>
            <a:prstGeom prst="roundRect">
              <a:avLst>
                <a:gd name="adj" fmla="val 3720"/>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 xmlns:a16="http://schemas.microsoft.com/office/drawing/2014/main" id="{F0716EB0-0351-484A-9B33-11DA567C10D9}"/>
                </a:ext>
              </a:extLst>
            </p:cNvPr>
            <p:cNvSpPr/>
            <p:nvPr/>
          </p:nvSpPr>
          <p:spPr>
            <a:xfrm>
              <a:off x="1146122" y="1329985"/>
              <a:ext cx="1133254" cy="980661"/>
            </a:xfrm>
            <a:prstGeom prst="roundRect">
              <a:avLst>
                <a:gd name="adj" fmla="val 24032"/>
              </a:avLst>
            </a:prstGeom>
            <a:solidFill>
              <a:srgbClr val="F6CA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 name="Group 14">
            <a:extLst>
              <a:ext uri="{FF2B5EF4-FFF2-40B4-BE49-F238E27FC236}">
                <a16:creationId xmlns="" xmlns:a16="http://schemas.microsoft.com/office/drawing/2014/main" id="{96FE5DB4-65D1-471B-9FE4-874352D91E4D}"/>
              </a:ext>
            </a:extLst>
          </p:cNvPr>
          <p:cNvGrpSpPr/>
          <p:nvPr/>
        </p:nvGrpSpPr>
        <p:grpSpPr>
          <a:xfrm>
            <a:off x="48877" y="0"/>
            <a:ext cx="11553991" cy="6858000"/>
            <a:chOff x="-9539658" y="0"/>
            <a:chExt cx="11553991" cy="6858000"/>
          </a:xfrm>
          <a:effectLst>
            <a:outerShdw blurRad="50800" dist="38100" dir="2700000" algn="tl" rotWithShape="0">
              <a:prstClr val="black">
                <a:alpha val="40000"/>
              </a:prstClr>
            </a:outerShdw>
          </a:effectLst>
        </p:grpSpPr>
        <p:sp>
          <p:nvSpPr>
            <p:cNvPr id="12" name="Rectangle: Rounded Corners 11">
              <a:extLst>
                <a:ext uri="{FF2B5EF4-FFF2-40B4-BE49-F238E27FC236}">
                  <a16:creationId xmlns="" xmlns:a16="http://schemas.microsoft.com/office/drawing/2014/main" id="{89658478-DC60-43CB-A437-2C1E05764ECE}"/>
                </a:ext>
              </a:extLst>
            </p:cNvPr>
            <p:cNvSpPr/>
            <p:nvPr/>
          </p:nvSpPr>
          <p:spPr>
            <a:xfrm>
              <a:off x="-9539658" y="0"/>
              <a:ext cx="11133615" cy="6858000"/>
            </a:xfrm>
            <a:prstGeom prst="roundRect">
              <a:avLst>
                <a:gd name="adj" fmla="val 3720"/>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 xmlns:a16="http://schemas.microsoft.com/office/drawing/2014/main" id="{1348B5EF-7EDE-42B6-9A2A-0A4B51496188}"/>
                </a:ext>
              </a:extLst>
            </p:cNvPr>
            <p:cNvSpPr/>
            <p:nvPr/>
          </p:nvSpPr>
          <p:spPr>
            <a:xfrm>
              <a:off x="906068" y="2350609"/>
              <a:ext cx="1108265" cy="980661"/>
            </a:xfrm>
            <a:prstGeom prst="roundRect">
              <a:avLst>
                <a:gd name="adj" fmla="val 24032"/>
              </a:avLst>
            </a:prstGeom>
            <a:solidFill>
              <a:srgbClr val="E7C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 xmlns:a16="http://schemas.microsoft.com/office/drawing/2014/main" id="{D5E4AB1E-9563-42B8-8CF0-957AFD750640}"/>
              </a:ext>
            </a:extLst>
          </p:cNvPr>
          <p:cNvGrpSpPr/>
          <p:nvPr/>
        </p:nvGrpSpPr>
        <p:grpSpPr>
          <a:xfrm>
            <a:off x="377159" y="-253219"/>
            <a:ext cx="11280446" cy="6858000"/>
            <a:chOff x="-9544408" y="0"/>
            <a:chExt cx="11280446" cy="6858000"/>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 xmlns:a16="http://schemas.microsoft.com/office/drawing/2014/main" id="{2537DE5A-0557-4372-B4EC-0E66CAF26EDF}"/>
                </a:ext>
              </a:extLst>
            </p:cNvPr>
            <p:cNvSpPr/>
            <p:nvPr/>
          </p:nvSpPr>
          <p:spPr>
            <a:xfrm>
              <a:off x="-9544408" y="0"/>
              <a:ext cx="10870023" cy="6858000"/>
            </a:xfrm>
            <a:prstGeom prst="roundRect">
              <a:avLst>
                <a:gd name="adj" fmla="val 3720"/>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 xmlns:a16="http://schemas.microsoft.com/office/drawing/2014/main" id="{34A73B58-7A38-44CB-B629-D03AE5932606}"/>
                </a:ext>
              </a:extLst>
            </p:cNvPr>
            <p:cNvSpPr/>
            <p:nvPr/>
          </p:nvSpPr>
          <p:spPr>
            <a:xfrm>
              <a:off x="654012" y="3371233"/>
              <a:ext cx="1082026" cy="980661"/>
            </a:xfrm>
            <a:prstGeom prst="roundRect">
              <a:avLst>
                <a:gd name="adj" fmla="val 24032"/>
              </a:avLst>
            </a:prstGeom>
            <a:solidFill>
              <a:srgbClr val="AAB2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3" name="Group 22">
            <a:extLst>
              <a:ext uri="{FF2B5EF4-FFF2-40B4-BE49-F238E27FC236}">
                <a16:creationId xmlns="" xmlns:a16="http://schemas.microsoft.com/office/drawing/2014/main" id="{19D4EDCC-40FA-47FF-934E-AB4A6D1B7611}"/>
              </a:ext>
            </a:extLst>
          </p:cNvPr>
          <p:cNvGrpSpPr/>
          <p:nvPr/>
        </p:nvGrpSpPr>
        <p:grpSpPr>
          <a:xfrm>
            <a:off x="-9549795" y="0"/>
            <a:ext cx="10970441" cy="6858000"/>
            <a:chOff x="-9549795" y="0"/>
            <a:chExt cx="10970441" cy="6858000"/>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 xmlns:a16="http://schemas.microsoft.com/office/drawing/2014/main" id="{2584DF9D-3B6B-49BB-83E9-66FF8AF543E8}"/>
                </a:ext>
              </a:extLst>
            </p:cNvPr>
            <p:cNvSpPr/>
            <p:nvPr/>
          </p:nvSpPr>
          <p:spPr>
            <a:xfrm>
              <a:off x="-9549795" y="0"/>
              <a:ext cx="10571297" cy="6858000"/>
            </a:xfrm>
            <a:prstGeom prst="roundRect">
              <a:avLst>
                <a:gd name="adj" fmla="val 3720"/>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ectangle: Rounded Corners 20">
              <a:extLst>
                <a:ext uri="{FF2B5EF4-FFF2-40B4-BE49-F238E27FC236}">
                  <a16:creationId xmlns="" xmlns:a16="http://schemas.microsoft.com/office/drawing/2014/main" id="{CD8477AC-4816-4E1E-A8D1-B22B4AF2209A}"/>
                </a:ext>
              </a:extLst>
            </p:cNvPr>
            <p:cNvSpPr/>
            <p:nvPr/>
          </p:nvSpPr>
          <p:spPr>
            <a:xfrm>
              <a:off x="368355" y="4391857"/>
              <a:ext cx="1052291" cy="980661"/>
            </a:xfrm>
            <a:prstGeom prst="roundRect">
              <a:avLst>
                <a:gd name="adj" fmla="val 24032"/>
              </a:avLst>
            </a:prstGeom>
            <a:solidFill>
              <a:srgbClr val="B3A8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7" name="Group 26">
            <a:extLst>
              <a:ext uri="{FF2B5EF4-FFF2-40B4-BE49-F238E27FC236}">
                <a16:creationId xmlns="" xmlns:a16="http://schemas.microsoft.com/office/drawing/2014/main" id="{13EC4299-A161-42A2-8D85-5EDBB1DCE515}"/>
              </a:ext>
            </a:extLst>
          </p:cNvPr>
          <p:cNvGrpSpPr/>
          <p:nvPr/>
        </p:nvGrpSpPr>
        <p:grpSpPr>
          <a:xfrm>
            <a:off x="-9554817" y="0"/>
            <a:ext cx="10681255" cy="6858000"/>
            <a:chOff x="-9554817" y="0"/>
            <a:chExt cx="10681255" cy="6858000"/>
          </a:xfrm>
          <a:effectLst>
            <a:outerShdw blurRad="50800" dist="38100" dir="2700000" algn="tl" rotWithShape="0">
              <a:prstClr val="black">
                <a:alpha val="40000"/>
              </a:prstClr>
            </a:outerShdw>
          </a:effectLst>
        </p:grpSpPr>
        <p:sp>
          <p:nvSpPr>
            <p:cNvPr id="24" name="Rectangle: Rounded Corners 23">
              <a:extLst>
                <a:ext uri="{FF2B5EF4-FFF2-40B4-BE49-F238E27FC236}">
                  <a16:creationId xmlns="" xmlns:a16="http://schemas.microsoft.com/office/drawing/2014/main" id="{054059AD-0A1A-4F9C-A61B-5BA36338E76C}"/>
                </a:ext>
              </a:extLst>
            </p:cNvPr>
            <p:cNvSpPr/>
            <p:nvPr/>
          </p:nvSpPr>
          <p:spPr>
            <a:xfrm>
              <a:off x="-9554817" y="0"/>
              <a:ext cx="10292632" cy="6858000"/>
            </a:xfrm>
            <a:prstGeom prst="roundRect">
              <a:avLst>
                <a:gd name="adj" fmla="val 3720"/>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a:extLst>
                <a:ext uri="{FF2B5EF4-FFF2-40B4-BE49-F238E27FC236}">
                  <a16:creationId xmlns="" xmlns:a16="http://schemas.microsoft.com/office/drawing/2014/main" id="{440C8632-EEDC-4389-B610-E4D91863A4C1}"/>
                </a:ext>
              </a:extLst>
            </p:cNvPr>
            <p:cNvSpPr/>
            <p:nvPr/>
          </p:nvSpPr>
          <p:spPr>
            <a:xfrm>
              <a:off x="101886" y="5412481"/>
              <a:ext cx="1024552" cy="980661"/>
            </a:xfrm>
            <a:prstGeom prst="roundRect">
              <a:avLst>
                <a:gd name="adj" fmla="val 24032"/>
              </a:avLst>
            </a:prstGeom>
            <a:solidFill>
              <a:srgbClr val="938F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3" name="TextBox 32">
            <a:extLst>
              <a:ext uri="{FF2B5EF4-FFF2-40B4-BE49-F238E27FC236}">
                <a16:creationId xmlns="" xmlns:a16="http://schemas.microsoft.com/office/drawing/2014/main" id="{BC142C3D-3EC2-4383-AAFC-43707E132699}"/>
              </a:ext>
            </a:extLst>
          </p:cNvPr>
          <p:cNvSpPr txBox="1"/>
          <p:nvPr/>
        </p:nvSpPr>
        <p:spPr>
          <a:xfrm>
            <a:off x="2208517" y="560544"/>
            <a:ext cx="7275031" cy="769441"/>
          </a:xfrm>
          <a:prstGeom prst="rect">
            <a:avLst/>
          </a:prstGeom>
          <a:noFill/>
        </p:spPr>
        <p:txBody>
          <a:bodyPr wrap="square" rtlCol="0">
            <a:spAutoFit/>
          </a:bodyPr>
          <a:lstStyle/>
          <a:p>
            <a:pPr algn="ctr"/>
            <a:r>
              <a:rPr lang="id-ID" sz="4400" spc="500" dirty="0" smtClean="0">
                <a:solidFill>
                  <a:srgbClr val="D27091"/>
                </a:solidFill>
                <a:latin typeface="Calose FREE" panose="02000506000000020004" pitchFamily="50" charset="0"/>
              </a:rPr>
              <a:t>Kesimpulan</a:t>
            </a:r>
            <a:endParaRPr lang="en-ID" sz="4400" spc="500" dirty="0">
              <a:solidFill>
                <a:srgbClr val="D27091"/>
              </a:solidFill>
              <a:latin typeface="Calose FREE" panose="02000506000000020004" pitchFamily="50" charset="0"/>
            </a:endParaRPr>
          </a:p>
        </p:txBody>
      </p:sp>
      <p:sp>
        <p:nvSpPr>
          <p:cNvPr id="28" name="Rectangle 27">
            <a:extLst>
              <a:ext uri="{FF2B5EF4-FFF2-40B4-BE49-F238E27FC236}">
                <a16:creationId xmlns="" xmlns:a16="http://schemas.microsoft.com/office/drawing/2014/main" id="{B1390F90-1D33-460D-ADF1-7E8A86155F60}"/>
              </a:ext>
            </a:extLst>
          </p:cNvPr>
          <p:cNvSpPr/>
          <p:nvPr/>
        </p:nvSpPr>
        <p:spPr>
          <a:xfrm>
            <a:off x="1828801" y="922790"/>
            <a:ext cx="8665802" cy="4013500"/>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d-ID" dirty="0" smtClean="0">
                <a:solidFill>
                  <a:schemeClr val="tx1"/>
                </a:solidFill>
                <a:latin typeface="Tempus Sans ITC" pitchFamily="82" charset="0"/>
              </a:rPr>
              <a:t>Penanganan </a:t>
            </a:r>
            <a:r>
              <a:rPr lang="id-ID" dirty="0">
                <a:solidFill>
                  <a:schemeClr val="tx1"/>
                </a:solidFill>
                <a:latin typeface="Tempus Sans ITC" pitchFamily="82" charset="0"/>
              </a:rPr>
              <a:t>pascapanen dapat mempertahankan klorofil secara signifikan. Aplikasi </a:t>
            </a:r>
            <a:r>
              <a:rPr lang="id-ID" i="1" dirty="0">
                <a:solidFill>
                  <a:schemeClr val="tx1"/>
                </a:solidFill>
                <a:latin typeface="Tempus Sans ITC" pitchFamily="82" charset="0"/>
              </a:rPr>
              <a:t>heat shock </a:t>
            </a:r>
            <a:r>
              <a:rPr lang="id-ID" dirty="0">
                <a:solidFill>
                  <a:schemeClr val="tx1"/>
                </a:solidFill>
                <a:latin typeface="Tempus Sans ITC" pitchFamily="82" charset="0"/>
              </a:rPr>
              <a:t>cenderung lebih baik dalam mempertahankan klorofil dibanding dengan </a:t>
            </a:r>
            <a:r>
              <a:rPr lang="id-ID" i="1" dirty="0">
                <a:solidFill>
                  <a:schemeClr val="tx1"/>
                </a:solidFill>
                <a:latin typeface="Tempus Sans ITC" pitchFamily="82" charset="0"/>
              </a:rPr>
              <a:t>hydrocooling</a:t>
            </a:r>
            <a:r>
              <a:rPr lang="id-ID" dirty="0">
                <a:solidFill>
                  <a:schemeClr val="tx1"/>
                </a:solidFill>
                <a:latin typeface="Tempus Sans ITC" pitchFamily="82" charset="0"/>
              </a:rPr>
              <a:t>. Aplikasi penanganan pascapanen tidak berbeda nyata dengan kontrol untuk parameter kualitas warna, asam askorbat, total padatan terlarut, dan total antioksidan. </a:t>
            </a:r>
            <a:endParaRPr lang="en-ID" dirty="0">
              <a:solidFill>
                <a:schemeClr val="tx1"/>
              </a:solidFill>
              <a:latin typeface="Tempus Sans ITC" pitchFamily="82" charset="0"/>
            </a:endParaRPr>
          </a:p>
        </p:txBody>
      </p:sp>
    </p:spTree>
    <p:extLst>
      <p:ext uri="{BB962C8B-B14F-4D97-AF65-F5344CB8AC3E}">
        <p14:creationId xmlns:p14="http://schemas.microsoft.com/office/powerpoint/2010/main" val="306412457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499</TotalTime>
  <Words>923</Words>
  <Application>Microsoft Office PowerPoint</Application>
  <PresentationFormat>Custom</PresentationFormat>
  <Paragraphs>59</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Tempus Sans ITC</vt:lpstr>
      <vt:lpstr>Times New Roman</vt:lpstr>
      <vt:lpstr>Childscribble By Reka</vt:lpstr>
      <vt:lpstr>Calibri Light</vt:lpstr>
      <vt:lpstr>Calibri</vt:lpstr>
      <vt:lpstr>Arial Rounded MT Bold</vt:lpstr>
      <vt:lpstr>Calose FREE</vt:lpstr>
      <vt:lpstr>Baby Party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Uvi Laila</dc:creator>
  <cp:lastModifiedBy>Dea</cp:lastModifiedBy>
  <cp:revision>28</cp:revision>
  <dcterms:created xsi:type="dcterms:W3CDTF">2021-11-09T02:09:59Z</dcterms:created>
  <dcterms:modified xsi:type="dcterms:W3CDTF">2022-04-26T00:14:03Z</dcterms:modified>
</cp:coreProperties>
</file>