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18"/>
  </p:notesMasterIdLst>
  <p:sldIdLst>
    <p:sldId id="256" r:id="rId2"/>
    <p:sldId id="263" r:id="rId3"/>
    <p:sldId id="273" r:id="rId4"/>
    <p:sldId id="312" r:id="rId5"/>
    <p:sldId id="313" r:id="rId6"/>
    <p:sldId id="314" r:id="rId7"/>
    <p:sldId id="315" r:id="rId8"/>
    <p:sldId id="316" r:id="rId9"/>
    <p:sldId id="317" r:id="rId10"/>
    <p:sldId id="318" r:id="rId11"/>
    <p:sldId id="257" r:id="rId12"/>
    <p:sldId id="258" r:id="rId13"/>
    <p:sldId id="259" r:id="rId14"/>
    <p:sldId id="260" r:id="rId15"/>
    <p:sldId id="261" r:id="rId16"/>
    <p:sldId id="290" r:id="rId17"/>
  </p:sldIdLst>
  <p:sldSz cx="9144000" cy="5143500" type="screen16x9"/>
  <p:notesSz cx="6858000" cy="9144000"/>
  <p:embeddedFontLst>
    <p:embeddedFont>
      <p:font typeface="Chela One" panose="020B0604020202020204" charset="0"/>
      <p:regular r:id="rId19"/>
    </p:embeddedFont>
    <p:embeddedFont>
      <p:font typeface="Assistant" panose="020B0604020202020204" charset="-79"/>
      <p:regular r:id="rId20"/>
      <p:bold r:id="rId21"/>
    </p:embeddedFont>
    <p:embeddedFont>
      <p:font typeface="Bebas Neue" panose="020B0604020202020204"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9">
          <p15:clr>
            <a:srgbClr val="9AA0A6"/>
          </p15:clr>
        </p15:guide>
        <p15:guide id="2" orient="horz" pos="105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47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8E7FB3-98C9-47DC-93CC-6D8502654CF3}">
  <a:tblStyle styleId="{278E7FB3-98C9-47DC-93CC-6D8502654CF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84"/>
      </p:cViewPr>
      <p:guideLst>
        <p:guide orient="horz" pos="259"/>
        <p:guide orient="horz" pos="105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58597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d362d286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d362d286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1879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d362d286f3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d362d286f3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8771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d362d286f3_1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d362d286f3_1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0650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d362d286f3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d362d286f3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0189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1926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143e8a052b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143e8a052b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5656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6433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gd362d286f3_1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7" name="Google Shape;1147;gd362d286f3_1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0210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8119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d362d286f3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d362d286f3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11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d362d286f3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d362d286f3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87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d362d286f3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d362d286f3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6055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6525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d362d286f3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d362d286f3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9847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d362d286f3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d362d286f3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7317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d362d286f3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d362d286f3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8464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3524250"/>
            <a:ext cx="9144000" cy="1619250"/>
          </a:xfrm>
          <a:prstGeom prst="rect">
            <a:avLst/>
          </a:prstGeom>
          <a:noFill/>
          <a:ln>
            <a:noFill/>
          </a:ln>
        </p:spPr>
      </p:pic>
      <p:pic>
        <p:nvPicPr>
          <p:cNvPr id="10" name="Google Shape;10;p2"/>
          <p:cNvPicPr preferRelativeResize="0"/>
          <p:nvPr/>
        </p:nvPicPr>
        <p:blipFill>
          <a:blip r:embed="rId3">
            <a:alphaModFix/>
          </a:blip>
          <a:stretch>
            <a:fillRect/>
          </a:stretch>
        </p:blipFill>
        <p:spPr>
          <a:xfrm flipH="1">
            <a:off x="6625438" y="3458775"/>
            <a:ext cx="498237" cy="1079251"/>
          </a:xfrm>
          <a:prstGeom prst="rect">
            <a:avLst/>
          </a:prstGeom>
          <a:noFill/>
          <a:ln>
            <a:noFill/>
          </a:ln>
        </p:spPr>
      </p:pic>
      <p:sp>
        <p:nvSpPr>
          <p:cNvPr id="11" name="Google Shape;11;p2"/>
          <p:cNvSpPr txBox="1">
            <a:spLocks noGrp="1"/>
          </p:cNvSpPr>
          <p:nvPr>
            <p:ph type="ctrTitle"/>
          </p:nvPr>
        </p:nvSpPr>
        <p:spPr>
          <a:xfrm>
            <a:off x="1325850" y="1073525"/>
            <a:ext cx="6492300" cy="1828800"/>
          </a:xfrm>
          <a:prstGeom prst="rect">
            <a:avLst/>
          </a:prstGeom>
        </p:spPr>
        <p:txBody>
          <a:bodyPr spcFirstLastPara="1" wrap="square" lIns="0" tIns="0" rIns="0" bIns="0" anchor="ctr" anchorCtr="0">
            <a:noAutofit/>
          </a:bodyPr>
          <a:lstStyle>
            <a:lvl1pPr lvl="0" algn="ctr">
              <a:lnSpc>
                <a:spcPct val="90000"/>
              </a:lnSpc>
              <a:spcBef>
                <a:spcPts val="0"/>
              </a:spcBef>
              <a:spcAft>
                <a:spcPts val="0"/>
              </a:spcAft>
              <a:buClr>
                <a:srgbClr val="191919"/>
              </a:buClr>
              <a:buSzPts val="5200"/>
              <a:buNone/>
              <a:defRPr sz="5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subTitle" idx="1"/>
          </p:nvPr>
        </p:nvSpPr>
        <p:spPr>
          <a:xfrm>
            <a:off x="2392500" y="2902325"/>
            <a:ext cx="4359000" cy="409500"/>
          </a:xfrm>
          <a:prstGeom prst="rect">
            <a:avLst/>
          </a:prstGeom>
        </p:spPr>
        <p:txBody>
          <a:bodyPr spcFirstLastPara="1" wrap="square" lIns="0" tIns="0" rIns="0" bIns="0"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4">
  <p:cSld name="CUSTOM_2">
    <p:spTree>
      <p:nvGrpSpPr>
        <p:cNvPr id="1" name="Shape 105"/>
        <p:cNvGrpSpPr/>
        <p:nvPr/>
      </p:nvGrpSpPr>
      <p:grpSpPr>
        <a:xfrm>
          <a:off x="0" y="0"/>
          <a:ext cx="0" cy="0"/>
          <a:chOff x="0" y="0"/>
          <a:chExt cx="0" cy="0"/>
        </a:xfrm>
      </p:grpSpPr>
      <p:sp>
        <p:nvSpPr>
          <p:cNvPr id="106" name="Google Shape;106;p20"/>
          <p:cNvSpPr txBox="1">
            <a:spLocks noGrp="1"/>
          </p:cNvSpPr>
          <p:nvPr>
            <p:ph type="subTitle" idx="1"/>
          </p:nvPr>
        </p:nvSpPr>
        <p:spPr>
          <a:xfrm>
            <a:off x="4572000" y="1894650"/>
            <a:ext cx="2759100" cy="13542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7" name="Google Shape;107;p20"/>
          <p:cNvSpPr txBox="1">
            <a:spLocks noGrp="1"/>
          </p:cNvSpPr>
          <p:nvPr>
            <p:ph type="title"/>
          </p:nvPr>
        </p:nvSpPr>
        <p:spPr>
          <a:xfrm>
            <a:off x="4572000" y="425525"/>
            <a:ext cx="3852000" cy="457200"/>
          </a:xfrm>
          <a:prstGeom prst="rect">
            <a:avLst/>
          </a:prstGeom>
        </p:spPr>
        <p:txBody>
          <a:bodyPr spcFirstLastPara="1" wrap="square" lIns="0" tIns="0" rIns="0" bIns="0" anchor="t"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41"/>
        <p:cNvGrpSpPr/>
        <p:nvPr/>
      </p:nvGrpSpPr>
      <p:grpSpPr>
        <a:xfrm>
          <a:off x="0" y="0"/>
          <a:ext cx="0" cy="0"/>
          <a:chOff x="0" y="0"/>
          <a:chExt cx="0" cy="0"/>
        </a:xfrm>
      </p:grpSpPr>
      <p:sp>
        <p:nvSpPr>
          <p:cNvPr id="142" name="Google Shape;142;p27"/>
          <p:cNvSpPr txBox="1">
            <a:spLocks noGrp="1"/>
          </p:cNvSpPr>
          <p:nvPr>
            <p:ph type="title"/>
          </p:nvPr>
        </p:nvSpPr>
        <p:spPr>
          <a:xfrm>
            <a:off x="720009" y="2571750"/>
            <a:ext cx="1645800" cy="4572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 name="Google Shape;143;p27"/>
          <p:cNvSpPr txBox="1">
            <a:spLocks noGrp="1"/>
          </p:cNvSpPr>
          <p:nvPr>
            <p:ph type="subTitle" idx="1"/>
          </p:nvPr>
        </p:nvSpPr>
        <p:spPr>
          <a:xfrm>
            <a:off x="720009" y="3028950"/>
            <a:ext cx="1645800" cy="484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 name="Google Shape;144;p27"/>
          <p:cNvSpPr txBox="1">
            <a:spLocks noGrp="1"/>
          </p:cNvSpPr>
          <p:nvPr>
            <p:ph type="title" idx="2"/>
          </p:nvPr>
        </p:nvSpPr>
        <p:spPr>
          <a:xfrm>
            <a:off x="4758811" y="2571750"/>
            <a:ext cx="1645800" cy="4572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5" name="Google Shape;145;p27"/>
          <p:cNvSpPr txBox="1">
            <a:spLocks noGrp="1"/>
          </p:cNvSpPr>
          <p:nvPr>
            <p:ph type="subTitle" idx="3"/>
          </p:nvPr>
        </p:nvSpPr>
        <p:spPr>
          <a:xfrm>
            <a:off x="4758806" y="3028950"/>
            <a:ext cx="1645800" cy="484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27"/>
          <p:cNvSpPr txBox="1">
            <a:spLocks noGrp="1"/>
          </p:cNvSpPr>
          <p:nvPr>
            <p:ph type="title" idx="4"/>
          </p:nvPr>
        </p:nvSpPr>
        <p:spPr>
          <a:xfrm>
            <a:off x="2739410" y="2571750"/>
            <a:ext cx="1645800" cy="4572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7" name="Google Shape;147;p27"/>
          <p:cNvSpPr txBox="1">
            <a:spLocks noGrp="1"/>
          </p:cNvSpPr>
          <p:nvPr>
            <p:ph type="subTitle" idx="5"/>
          </p:nvPr>
        </p:nvSpPr>
        <p:spPr>
          <a:xfrm>
            <a:off x="2739408" y="3028950"/>
            <a:ext cx="1645800" cy="484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 name="Google Shape;148;p27"/>
          <p:cNvSpPr txBox="1">
            <a:spLocks noGrp="1"/>
          </p:cNvSpPr>
          <p:nvPr>
            <p:ph type="title" idx="6"/>
          </p:nvPr>
        </p:nvSpPr>
        <p:spPr>
          <a:xfrm>
            <a:off x="6778212" y="2571750"/>
            <a:ext cx="1645800" cy="4572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9" name="Google Shape;149;p27"/>
          <p:cNvSpPr txBox="1">
            <a:spLocks noGrp="1"/>
          </p:cNvSpPr>
          <p:nvPr>
            <p:ph type="subTitle" idx="7"/>
          </p:nvPr>
        </p:nvSpPr>
        <p:spPr>
          <a:xfrm>
            <a:off x="6778205" y="3028950"/>
            <a:ext cx="1645800" cy="484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 name="Google Shape;150;p27"/>
          <p:cNvSpPr txBox="1">
            <a:spLocks noGrp="1"/>
          </p:cNvSpPr>
          <p:nvPr>
            <p:ph type="title" idx="8"/>
          </p:nvPr>
        </p:nvSpPr>
        <p:spPr>
          <a:xfrm>
            <a:off x="720000" y="410155"/>
            <a:ext cx="7704000" cy="548700"/>
          </a:xfrm>
          <a:prstGeom prst="rect">
            <a:avLst/>
          </a:prstGeom>
        </p:spPr>
        <p:txBody>
          <a:bodyPr spcFirstLastPara="1" wrap="square" lIns="0" tIns="0" rIns="0" bIns="0" anchor="t"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pic>
        <p:nvPicPr>
          <p:cNvPr id="151" name="Google Shape;151;p27"/>
          <p:cNvPicPr preferRelativeResize="0"/>
          <p:nvPr/>
        </p:nvPicPr>
        <p:blipFill>
          <a:blip r:embed="rId2">
            <a:alphaModFix/>
          </a:blip>
          <a:stretch>
            <a:fillRect/>
          </a:stretch>
        </p:blipFill>
        <p:spPr>
          <a:xfrm flipH="1">
            <a:off x="-30098" y="111241"/>
            <a:ext cx="903263" cy="6117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204"/>
        <p:cNvGrpSpPr/>
        <p:nvPr/>
      </p:nvGrpSpPr>
      <p:grpSpPr>
        <a:xfrm>
          <a:off x="0" y="0"/>
          <a:ext cx="0" cy="0"/>
          <a:chOff x="0" y="0"/>
          <a:chExt cx="0" cy="0"/>
        </a:xfrm>
      </p:grpSpPr>
      <p:sp>
        <p:nvSpPr>
          <p:cNvPr id="205" name="Google Shape;205;p33"/>
          <p:cNvSpPr txBox="1">
            <a:spLocks noGrp="1"/>
          </p:cNvSpPr>
          <p:nvPr>
            <p:ph type="ctrTitle"/>
          </p:nvPr>
        </p:nvSpPr>
        <p:spPr>
          <a:xfrm>
            <a:off x="2429950" y="540000"/>
            <a:ext cx="4284000" cy="997800"/>
          </a:xfrm>
          <a:prstGeom prst="rect">
            <a:avLst/>
          </a:prstGeom>
        </p:spPr>
        <p:txBody>
          <a:bodyPr spcFirstLastPara="1" wrap="square" lIns="0" tIns="0" rIns="0" bIns="0" anchor="ctr" anchorCtr="0">
            <a:noAutofit/>
          </a:bodyPr>
          <a:lstStyle>
            <a:lvl1pPr lvl="0" algn="ctr" rtl="0">
              <a:spcBef>
                <a:spcPts val="0"/>
              </a:spcBef>
              <a:spcAft>
                <a:spcPts val="0"/>
              </a:spcAft>
              <a:buSzPts val="5200"/>
              <a:buNone/>
              <a:defRPr sz="10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06" name="Google Shape;206;p33"/>
          <p:cNvSpPr txBox="1">
            <a:spLocks noGrp="1"/>
          </p:cNvSpPr>
          <p:nvPr>
            <p:ph type="subTitle" idx="1"/>
          </p:nvPr>
        </p:nvSpPr>
        <p:spPr>
          <a:xfrm>
            <a:off x="1669050" y="1655575"/>
            <a:ext cx="5805900" cy="6402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pic>
        <p:nvPicPr>
          <p:cNvPr id="207" name="Google Shape;207;p33"/>
          <p:cNvPicPr preferRelativeResize="0"/>
          <p:nvPr/>
        </p:nvPicPr>
        <p:blipFill>
          <a:blip r:embed="rId2">
            <a:alphaModFix/>
          </a:blip>
          <a:stretch>
            <a:fillRect/>
          </a:stretch>
        </p:blipFill>
        <p:spPr>
          <a:xfrm>
            <a:off x="0" y="3524250"/>
            <a:ext cx="9144000" cy="1619250"/>
          </a:xfrm>
          <a:prstGeom prst="rect">
            <a:avLst/>
          </a:prstGeom>
          <a:noFill/>
          <a:ln>
            <a:noFill/>
          </a:ln>
        </p:spPr>
      </p:pic>
      <p:sp>
        <p:nvSpPr>
          <p:cNvPr id="208" name="Google Shape;208;p33"/>
          <p:cNvSpPr txBox="1"/>
          <p:nvPr/>
        </p:nvSpPr>
        <p:spPr>
          <a:xfrm>
            <a:off x="2564100" y="2912075"/>
            <a:ext cx="4015800" cy="3657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300"/>
              </a:spcBef>
              <a:spcAft>
                <a:spcPts val="0"/>
              </a:spcAft>
              <a:buNone/>
            </a:pPr>
            <a:r>
              <a:rPr lang="en" sz="1200">
                <a:solidFill>
                  <a:schemeClr val="dk1"/>
                </a:solidFill>
                <a:latin typeface="Assistant"/>
                <a:ea typeface="Assistant"/>
                <a:cs typeface="Assistant"/>
                <a:sym typeface="Assistant"/>
              </a:rPr>
              <a:t>CREDITS: This presentation template was created by </a:t>
            </a:r>
            <a:r>
              <a:rPr lang="en" sz="1200" b="1">
                <a:solidFill>
                  <a:schemeClr val="dk1"/>
                </a:solidFill>
                <a:uFill>
                  <a:noFill/>
                </a:uFill>
                <a:latin typeface="Assistant"/>
                <a:ea typeface="Assistant"/>
                <a:cs typeface="Assistant"/>
                <a:sym typeface="Assistan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200">
                <a:solidFill>
                  <a:schemeClr val="dk1"/>
                </a:solidFill>
                <a:latin typeface="Assistant"/>
                <a:ea typeface="Assistant"/>
                <a:cs typeface="Assistant"/>
                <a:sym typeface="Assistant"/>
              </a:rPr>
              <a:t>, including icons by </a:t>
            </a:r>
            <a:r>
              <a:rPr lang="en" sz="1200" b="1">
                <a:solidFill>
                  <a:schemeClr val="dk1"/>
                </a:solidFill>
                <a:uFill>
                  <a:noFill/>
                </a:uFill>
                <a:latin typeface="Assistant"/>
                <a:ea typeface="Assistant"/>
                <a:cs typeface="Assistant"/>
                <a:sym typeface="Assistan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200">
                <a:solidFill>
                  <a:schemeClr val="dk1"/>
                </a:solidFill>
                <a:latin typeface="Assistant"/>
                <a:ea typeface="Assistant"/>
                <a:cs typeface="Assistant"/>
                <a:sym typeface="Assistant"/>
              </a:rPr>
              <a:t>, infographics &amp; images by </a:t>
            </a:r>
            <a:r>
              <a:rPr lang="en" sz="1200" b="1">
                <a:solidFill>
                  <a:schemeClr val="dk1"/>
                </a:solidFill>
                <a:uFill>
                  <a:noFill/>
                </a:uFill>
                <a:latin typeface="Assistant"/>
                <a:ea typeface="Assistant"/>
                <a:cs typeface="Assistant"/>
                <a:sym typeface="Assistant"/>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sz="1200" b="1">
              <a:solidFill>
                <a:schemeClr val="dk1"/>
              </a:solidFill>
              <a:latin typeface="Assistant"/>
              <a:ea typeface="Assistant"/>
              <a:cs typeface="Assistant"/>
              <a:sym typeface="Assistan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09"/>
        <p:cNvGrpSpPr/>
        <p:nvPr/>
      </p:nvGrpSpPr>
      <p:grpSpPr>
        <a:xfrm>
          <a:off x="0" y="0"/>
          <a:ext cx="0" cy="0"/>
          <a:chOff x="0" y="0"/>
          <a:chExt cx="0" cy="0"/>
        </a:xfrm>
      </p:grpSpPr>
      <p:pic>
        <p:nvPicPr>
          <p:cNvPr id="210" name="Google Shape;210;p34"/>
          <p:cNvPicPr preferRelativeResize="0"/>
          <p:nvPr/>
        </p:nvPicPr>
        <p:blipFill>
          <a:blip r:embed="rId2">
            <a:alphaModFix/>
          </a:blip>
          <a:stretch>
            <a:fillRect/>
          </a:stretch>
        </p:blipFill>
        <p:spPr>
          <a:xfrm>
            <a:off x="0" y="3524250"/>
            <a:ext cx="9144000" cy="16192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11"/>
        <p:cNvGrpSpPr/>
        <p:nvPr/>
      </p:nvGrpSpPr>
      <p:grpSpPr>
        <a:xfrm>
          <a:off x="0" y="0"/>
          <a:ext cx="0" cy="0"/>
          <a:chOff x="0" y="0"/>
          <a:chExt cx="0" cy="0"/>
        </a:xfrm>
      </p:grpSpPr>
      <p:pic>
        <p:nvPicPr>
          <p:cNvPr id="212" name="Google Shape;212;p35"/>
          <p:cNvPicPr preferRelativeResize="0"/>
          <p:nvPr/>
        </p:nvPicPr>
        <p:blipFill>
          <a:blip r:embed="rId2">
            <a:alphaModFix/>
          </a:blip>
          <a:stretch>
            <a:fillRect/>
          </a:stretch>
        </p:blipFill>
        <p:spPr>
          <a:xfrm>
            <a:off x="0" y="3448060"/>
            <a:ext cx="9144000" cy="169543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BLANK_1_1_1_1_1_1_1_2">
    <p:spTree>
      <p:nvGrpSpPr>
        <p:cNvPr id="1" name="Shape 213"/>
        <p:cNvGrpSpPr/>
        <p:nvPr/>
      </p:nvGrpSpPr>
      <p:grpSpPr>
        <a:xfrm>
          <a:off x="0" y="0"/>
          <a:ext cx="0" cy="0"/>
          <a:chOff x="0" y="0"/>
          <a:chExt cx="0" cy="0"/>
        </a:xfrm>
      </p:grpSpPr>
      <p:pic>
        <p:nvPicPr>
          <p:cNvPr id="214" name="Google Shape;214;p36"/>
          <p:cNvPicPr preferRelativeResize="0"/>
          <p:nvPr/>
        </p:nvPicPr>
        <p:blipFill>
          <a:blip r:embed="rId2">
            <a:alphaModFix/>
          </a:blip>
          <a:stretch>
            <a:fillRect/>
          </a:stretch>
        </p:blipFill>
        <p:spPr>
          <a:xfrm>
            <a:off x="-50" y="3371850"/>
            <a:ext cx="9144000" cy="17716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877350" y="1819231"/>
            <a:ext cx="7389300" cy="9144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6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3840450" y="701881"/>
            <a:ext cx="1463100" cy="109740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10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 name="Google Shape;16;p3"/>
          <p:cNvSpPr txBox="1">
            <a:spLocks noGrp="1"/>
          </p:cNvSpPr>
          <p:nvPr>
            <p:ph type="subTitle" idx="1"/>
          </p:nvPr>
        </p:nvSpPr>
        <p:spPr>
          <a:xfrm>
            <a:off x="2286000" y="2805127"/>
            <a:ext cx="4572000" cy="4572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7" name="Google Shape;17;p3"/>
          <p:cNvPicPr preferRelativeResize="0"/>
          <p:nvPr/>
        </p:nvPicPr>
        <p:blipFill>
          <a:blip r:embed="rId2">
            <a:alphaModFix/>
          </a:blip>
          <a:stretch>
            <a:fillRect/>
          </a:stretch>
        </p:blipFill>
        <p:spPr>
          <a:xfrm>
            <a:off x="0" y="3524250"/>
            <a:ext cx="9144000" cy="1619250"/>
          </a:xfrm>
          <a:prstGeom prst="rect">
            <a:avLst/>
          </a:prstGeom>
          <a:noFill/>
          <a:ln>
            <a:noFill/>
          </a:ln>
        </p:spPr>
      </p:pic>
      <p:pic>
        <p:nvPicPr>
          <p:cNvPr id="18" name="Google Shape;18;p3"/>
          <p:cNvPicPr preferRelativeResize="0"/>
          <p:nvPr/>
        </p:nvPicPr>
        <p:blipFill>
          <a:blip r:embed="rId3">
            <a:alphaModFix/>
          </a:blip>
          <a:stretch>
            <a:fillRect/>
          </a:stretch>
        </p:blipFill>
        <p:spPr>
          <a:xfrm>
            <a:off x="2131850" y="3398300"/>
            <a:ext cx="526175" cy="11397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720000" y="410155"/>
            <a:ext cx="7704000" cy="548700"/>
          </a:xfrm>
          <a:prstGeom prst="rect">
            <a:avLst/>
          </a:prstGeom>
        </p:spPr>
        <p:txBody>
          <a:bodyPr spcFirstLastPara="1" wrap="square" lIns="0" tIns="0" rIns="0" bIns="0" anchor="t"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1" name="Google Shape;21;p4"/>
          <p:cNvSpPr txBox="1">
            <a:spLocks noGrp="1"/>
          </p:cNvSpPr>
          <p:nvPr>
            <p:ph type="body" idx="1"/>
          </p:nvPr>
        </p:nvSpPr>
        <p:spPr>
          <a:xfrm>
            <a:off x="720000" y="1311600"/>
            <a:ext cx="7704000" cy="3291900"/>
          </a:xfrm>
          <a:prstGeom prst="rect">
            <a:avLst/>
          </a:prstGeom>
        </p:spPr>
        <p:txBody>
          <a:bodyPr spcFirstLastPara="1" wrap="square" lIns="0" tIns="0" rIns="0" bIns="0" anchor="t" anchorCtr="0">
            <a:noAutofit/>
          </a:bodyPr>
          <a:lstStyle>
            <a:lvl1pPr marL="457200" lvl="0" indent="-304800" rtl="0">
              <a:spcBef>
                <a:spcPts val="0"/>
              </a:spcBef>
              <a:spcAft>
                <a:spcPts val="0"/>
              </a:spcAft>
              <a:buClr>
                <a:srgbClr val="434343"/>
              </a:buClr>
              <a:buSzPts val="1200"/>
              <a:buAutoNum type="arabicPeriod"/>
              <a:defRPr sz="1200"/>
            </a:lvl1pPr>
            <a:lvl2pPr marL="914400" lvl="1" indent="-304800" rtl="0">
              <a:lnSpc>
                <a:spcPct val="115000"/>
              </a:lnSpc>
              <a:spcBef>
                <a:spcPts val="0"/>
              </a:spcBef>
              <a:spcAft>
                <a:spcPts val="0"/>
              </a:spcAft>
              <a:buClr>
                <a:srgbClr val="434343"/>
              </a:buClr>
              <a:buSzPts val="1200"/>
              <a:buFont typeface="Roboto Condensed Light"/>
              <a:buAutoNum type="alphaLcPeriod"/>
              <a:defRPr/>
            </a:lvl2pPr>
            <a:lvl3pPr marL="1371600" lvl="2" indent="-304800" rtl="0">
              <a:lnSpc>
                <a:spcPct val="115000"/>
              </a:lnSpc>
              <a:spcBef>
                <a:spcPts val="0"/>
              </a:spcBef>
              <a:spcAft>
                <a:spcPts val="0"/>
              </a:spcAft>
              <a:buClr>
                <a:srgbClr val="434343"/>
              </a:buClr>
              <a:buSzPts val="1200"/>
              <a:buFont typeface="Roboto Condensed Light"/>
              <a:buAutoNum type="romanLcPeriod"/>
              <a:defRPr/>
            </a:lvl3pPr>
            <a:lvl4pPr marL="1828800" lvl="3" indent="-304800" rtl="0">
              <a:lnSpc>
                <a:spcPct val="115000"/>
              </a:lnSpc>
              <a:spcBef>
                <a:spcPts val="0"/>
              </a:spcBef>
              <a:spcAft>
                <a:spcPts val="0"/>
              </a:spcAft>
              <a:buClr>
                <a:srgbClr val="434343"/>
              </a:buClr>
              <a:buSzPts val="1200"/>
              <a:buFont typeface="Roboto Condensed Light"/>
              <a:buAutoNum type="arabicPeriod"/>
              <a:defRPr/>
            </a:lvl4pPr>
            <a:lvl5pPr marL="2286000" lvl="4" indent="-304800" rtl="0">
              <a:lnSpc>
                <a:spcPct val="115000"/>
              </a:lnSpc>
              <a:spcBef>
                <a:spcPts val="0"/>
              </a:spcBef>
              <a:spcAft>
                <a:spcPts val="0"/>
              </a:spcAft>
              <a:buClr>
                <a:srgbClr val="434343"/>
              </a:buClr>
              <a:buSzPts val="1200"/>
              <a:buFont typeface="Roboto Condensed Light"/>
              <a:buAutoNum type="alphaLcPeriod"/>
              <a:defRPr/>
            </a:lvl5pPr>
            <a:lvl6pPr marL="2743200" lvl="5" indent="-304800" rtl="0">
              <a:lnSpc>
                <a:spcPct val="115000"/>
              </a:lnSpc>
              <a:spcBef>
                <a:spcPts val="0"/>
              </a:spcBef>
              <a:spcAft>
                <a:spcPts val="0"/>
              </a:spcAft>
              <a:buClr>
                <a:srgbClr val="434343"/>
              </a:buClr>
              <a:buSzPts val="1200"/>
              <a:buFont typeface="Roboto Condensed Light"/>
              <a:buAutoNum type="romanLcPeriod"/>
              <a:defRPr/>
            </a:lvl6pPr>
            <a:lvl7pPr marL="3200400" lvl="6" indent="-304800" rtl="0">
              <a:lnSpc>
                <a:spcPct val="115000"/>
              </a:lnSpc>
              <a:spcBef>
                <a:spcPts val="0"/>
              </a:spcBef>
              <a:spcAft>
                <a:spcPts val="0"/>
              </a:spcAft>
              <a:buClr>
                <a:srgbClr val="434343"/>
              </a:buClr>
              <a:buSzPts val="1200"/>
              <a:buFont typeface="Roboto Condensed Light"/>
              <a:buAutoNum type="arabicPeriod"/>
              <a:defRPr/>
            </a:lvl7pPr>
            <a:lvl8pPr marL="3657600" lvl="7" indent="-304800" rtl="0">
              <a:lnSpc>
                <a:spcPct val="115000"/>
              </a:lnSpc>
              <a:spcBef>
                <a:spcPts val="0"/>
              </a:spcBef>
              <a:spcAft>
                <a:spcPts val="0"/>
              </a:spcAft>
              <a:buClr>
                <a:srgbClr val="434343"/>
              </a:buClr>
              <a:buSzPts val="1200"/>
              <a:buFont typeface="Roboto Condensed Light"/>
              <a:buAutoNum type="alphaLcPeriod"/>
              <a:defRPr/>
            </a:lvl8pPr>
            <a:lvl9pPr marL="4114800" lvl="8" indent="-304800" rtl="0">
              <a:lnSpc>
                <a:spcPct val="115000"/>
              </a:lnSpc>
              <a:spcBef>
                <a:spcPts val="0"/>
              </a:spcBef>
              <a:spcAft>
                <a:spcPts val="0"/>
              </a:spcAft>
              <a:buClr>
                <a:srgbClr val="434343"/>
              </a:buClr>
              <a:buSzPts val="1200"/>
              <a:buFont typeface="Roboto Condensed Light"/>
              <a:buAutoNum type="romanLcPeriod"/>
              <a:defRPr/>
            </a:lvl9pPr>
          </a:lstStyle>
          <a:p>
            <a:endParaRPr/>
          </a:p>
        </p:txBody>
      </p:sp>
      <p:pic>
        <p:nvPicPr>
          <p:cNvPr id="22" name="Google Shape;22;p4"/>
          <p:cNvPicPr preferRelativeResize="0"/>
          <p:nvPr/>
        </p:nvPicPr>
        <p:blipFill rotWithShape="1">
          <a:blip r:embed="rId2">
            <a:alphaModFix/>
          </a:blip>
          <a:srcRect l="77940" b="47254"/>
          <a:stretch/>
        </p:blipFill>
        <p:spPr>
          <a:xfrm>
            <a:off x="7126900" y="4289400"/>
            <a:ext cx="2017099" cy="8541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subTitle" idx="1"/>
          </p:nvPr>
        </p:nvSpPr>
        <p:spPr>
          <a:xfrm>
            <a:off x="1144369" y="2800350"/>
            <a:ext cx="3200400" cy="457200"/>
          </a:xfrm>
          <a:prstGeom prst="rect">
            <a:avLst/>
          </a:prstGeom>
        </p:spPr>
        <p:txBody>
          <a:bodyPr spcFirstLastPara="1" wrap="square" lIns="0" tIns="0" rIns="0" bIns="0" anchor="ctr" anchorCtr="0">
            <a:noAutofit/>
          </a:bodyPr>
          <a:lstStyle>
            <a:lvl1pPr lvl="0" algn="ctr">
              <a:lnSpc>
                <a:spcPct val="100000"/>
              </a:lnSpc>
              <a:spcBef>
                <a:spcPts val="0"/>
              </a:spcBef>
              <a:spcAft>
                <a:spcPts val="0"/>
              </a:spcAft>
              <a:buSzPts val="2500"/>
              <a:buFont typeface="Bebas Neue"/>
              <a:buNone/>
              <a:defRPr sz="2500">
                <a:latin typeface="Chela One"/>
                <a:ea typeface="Chela One"/>
                <a:cs typeface="Chela One"/>
                <a:sym typeface="Chela On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5" name="Google Shape;25;p5"/>
          <p:cNvSpPr txBox="1">
            <a:spLocks noGrp="1"/>
          </p:cNvSpPr>
          <p:nvPr>
            <p:ph type="subTitle" idx="2"/>
          </p:nvPr>
        </p:nvSpPr>
        <p:spPr>
          <a:xfrm>
            <a:off x="4799244" y="2800350"/>
            <a:ext cx="3200400" cy="4572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500"/>
              <a:buFont typeface="Bebas Neue"/>
              <a:buNone/>
              <a:defRPr sz="2500">
                <a:latin typeface="Chela One"/>
                <a:ea typeface="Chela One"/>
                <a:cs typeface="Chela One"/>
                <a:sym typeface="Chela O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6" name="Google Shape;26;p5"/>
          <p:cNvSpPr txBox="1">
            <a:spLocks noGrp="1"/>
          </p:cNvSpPr>
          <p:nvPr>
            <p:ph type="subTitle" idx="3"/>
          </p:nvPr>
        </p:nvSpPr>
        <p:spPr>
          <a:xfrm>
            <a:off x="1144356" y="3340660"/>
            <a:ext cx="3200400" cy="731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 name="Google Shape;27;p5"/>
          <p:cNvSpPr txBox="1">
            <a:spLocks noGrp="1"/>
          </p:cNvSpPr>
          <p:nvPr>
            <p:ph type="subTitle" idx="4"/>
          </p:nvPr>
        </p:nvSpPr>
        <p:spPr>
          <a:xfrm>
            <a:off x="4799231" y="3340660"/>
            <a:ext cx="3200400" cy="731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 name="Google Shape;28;p5"/>
          <p:cNvSpPr txBox="1">
            <a:spLocks noGrp="1"/>
          </p:cNvSpPr>
          <p:nvPr>
            <p:ph type="title"/>
          </p:nvPr>
        </p:nvSpPr>
        <p:spPr>
          <a:xfrm>
            <a:off x="720000" y="410155"/>
            <a:ext cx="7704000" cy="548700"/>
          </a:xfrm>
          <a:prstGeom prst="rect">
            <a:avLst/>
          </a:prstGeom>
        </p:spPr>
        <p:txBody>
          <a:bodyPr spcFirstLastPara="1" wrap="square" lIns="0" tIns="0" rIns="0" bIns="0" anchor="t"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pic>
        <p:nvPicPr>
          <p:cNvPr id="29" name="Google Shape;29;p5"/>
          <p:cNvPicPr preferRelativeResize="0"/>
          <p:nvPr/>
        </p:nvPicPr>
        <p:blipFill>
          <a:blip r:embed="rId2">
            <a:alphaModFix/>
          </a:blip>
          <a:stretch>
            <a:fillRect/>
          </a:stretch>
        </p:blipFill>
        <p:spPr>
          <a:xfrm rot="974684">
            <a:off x="48438" y="8737"/>
            <a:ext cx="914400" cy="87375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2194500" y="861725"/>
            <a:ext cx="4755000" cy="15546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sz="1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5" name="Google Shape;45;p9"/>
          <p:cNvSpPr txBox="1">
            <a:spLocks noGrp="1"/>
          </p:cNvSpPr>
          <p:nvPr>
            <p:ph type="subTitle" idx="1"/>
          </p:nvPr>
        </p:nvSpPr>
        <p:spPr>
          <a:xfrm>
            <a:off x="2194500" y="2571750"/>
            <a:ext cx="4755000" cy="713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720000" y="1742775"/>
            <a:ext cx="2011800" cy="5277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7" name="Google Shape;77;p17"/>
          <p:cNvSpPr txBox="1">
            <a:spLocks noGrp="1"/>
          </p:cNvSpPr>
          <p:nvPr>
            <p:ph type="title" idx="2" hasCustomPrompt="1"/>
          </p:nvPr>
        </p:nvSpPr>
        <p:spPr>
          <a:xfrm>
            <a:off x="1176750" y="1377075"/>
            <a:ext cx="1098300" cy="3657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38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 name="Google Shape;78;p17"/>
          <p:cNvSpPr txBox="1">
            <a:spLocks noGrp="1"/>
          </p:cNvSpPr>
          <p:nvPr>
            <p:ph type="subTitle" idx="1"/>
          </p:nvPr>
        </p:nvSpPr>
        <p:spPr>
          <a:xfrm>
            <a:off x="720000" y="2255918"/>
            <a:ext cx="2011800" cy="484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9" name="Google Shape;79;p17"/>
          <p:cNvSpPr txBox="1">
            <a:spLocks noGrp="1"/>
          </p:cNvSpPr>
          <p:nvPr>
            <p:ph type="title" idx="3"/>
          </p:nvPr>
        </p:nvSpPr>
        <p:spPr>
          <a:xfrm>
            <a:off x="3566100" y="1742775"/>
            <a:ext cx="2011800" cy="5277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0" name="Google Shape;80;p17"/>
          <p:cNvSpPr txBox="1">
            <a:spLocks noGrp="1"/>
          </p:cNvSpPr>
          <p:nvPr>
            <p:ph type="title" idx="4" hasCustomPrompt="1"/>
          </p:nvPr>
        </p:nvSpPr>
        <p:spPr>
          <a:xfrm>
            <a:off x="4022850" y="1377075"/>
            <a:ext cx="1098300" cy="3657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38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 name="Google Shape;81;p17"/>
          <p:cNvSpPr txBox="1">
            <a:spLocks noGrp="1"/>
          </p:cNvSpPr>
          <p:nvPr>
            <p:ph type="subTitle" idx="5"/>
          </p:nvPr>
        </p:nvSpPr>
        <p:spPr>
          <a:xfrm>
            <a:off x="3566100" y="2255918"/>
            <a:ext cx="2011800" cy="484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2" name="Google Shape;82;p17"/>
          <p:cNvSpPr txBox="1">
            <a:spLocks noGrp="1"/>
          </p:cNvSpPr>
          <p:nvPr>
            <p:ph type="title" idx="6"/>
          </p:nvPr>
        </p:nvSpPr>
        <p:spPr>
          <a:xfrm>
            <a:off x="6412200" y="1742775"/>
            <a:ext cx="2011800" cy="5277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3" name="Google Shape;83;p17"/>
          <p:cNvSpPr txBox="1">
            <a:spLocks noGrp="1"/>
          </p:cNvSpPr>
          <p:nvPr>
            <p:ph type="title" idx="7" hasCustomPrompt="1"/>
          </p:nvPr>
        </p:nvSpPr>
        <p:spPr>
          <a:xfrm>
            <a:off x="6868950" y="1377075"/>
            <a:ext cx="1098300" cy="3657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38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4" name="Google Shape;84;p17"/>
          <p:cNvSpPr txBox="1">
            <a:spLocks noGrp="1"/>
          </p:cNvSpPr>
          <p:nvPr>
            <p:ph type="subTitle" idx="8"/>
          </p:nvPr>
        </p:nvSpPr>
        <p:spPr>
          <a:xfrm>
            <a:off x="6412200" y="2255918"/>
            <a:ext cx="2011800" cy="484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5" name="Google Shape;85;p17"/>
          <p:cNvSpPr txBox="1">
            <a:spLocks noGrp="1"/>
          </p:cNvSpPr>
          <p:nvPr>
            <p:ph type="title" idx="9"/>
          </p:nvPr>
        </p:nvSpPr>
        <p:spPr>
          <a:xfrm>
            <a:off x="720000" y="3453300"/>
            <a:ext cx="2011800" cy="5277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6" name="Google Shape;86;p17"/>
          <p:cNvSpPr txBox="1">
            <a:spLocks noGrp="1"/>
          </p:cNvSpPr>
          <p:nvPr>
            <p:ph type="title" idx="13" hasCustomPrompt="1"/>
          </p:nvPr>
        </p:nvSpPr>
        <p:spPr>
          <a:xfrm>
            <a:off x="1176750" y="3087600"/>
            <a:ext cx="1098300" cy="3657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38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7" name="Google Shape;87;p17"/>
          <p:cNvSpPr txBox="1">
            <a:spLocks noGrp="1"/>
          </p:cNvSpPr>
          <p:nvPr>
            <p:ph type="subTitle" idx="14"/>
          </p:nvPr>
        </p:nvSpPr>
        <p:spPr>
          <a:xfrm>
            <a:off x="720000" y="3966443"/>
            <a:ext cx="2011800" cy="484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8" name="Google Shape;88;p17"/>
          <p:cNvSpPr txBox="1">
            <a:spLocks noGrp="1"/>
          </p:cNvSpPr>
          <p:nvPr>
            <p:ph type="title" idx="15"/>
          </p:nvPr>
        </p:nvSpPr>
        <p:spPr>
          <a:xfrm>
            <a:off x="3566100" y="3453300"/>
            <a:ext cx="2011800" cy="5277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 name="Google Shape;89;p17"/>
          <p:cNvSpPr txBox="1">
            <a:spLocks noGrp="1"/>
          </p:cNvSpPr>
          <p:nvPr>
            <p:ph type="title" idx="16" hasCustomPrompt="1"/>
          </p:nvPr>
        </p:nvSpPr>
        <p:spPr>
          <a:xfrm>
            <a:off x="4022850" y="3087600"/>
            <a:ext cx="1098300" cy="3657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38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 name="Google Shape;90;p17"/>
          <p:cNvSpPr txBox="1">
            <a:spLocks noGrp="1"/>
          </p:cNvSpPr>
          <p:nvPr>
            <p:ph type="subTitle" idx="17"/>
          </p:nvPr>
        </p:nvSpPr>
        <p:spPr>
          <a:xfrm>
            <a:off x="3566100" y="3966443"/>
            <a:ext cx="2011800" cy="484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1" name="Google Shape;91;p17"/>
          <p:cNvSpPr txBox="1">
            <a:spLocks noGrp="1"/>
          </p:cNvSpPr>
          <p:nvPr>
            <p:ph type="title" idx="18"/>
          </p:nvPr>
        </p:nvSpPr>
        <p:spPr>
          <a:xfrm>
            <a:off x="720000" y="421102"/>
            <a:ext cx="7704000" cy="457200"/>
          </a:xfrm>
          <a:prstGeom prst="rect">
            <a:avLst/>
          </a:prstGeom>
        </p:spPr>
        <p:txBody>
          <a:bodyPr spcFirstLastPara="1" wrap="square" lIns="0" tIns="0" rIns="0" bIns="0" anchor="t"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pic>
        <p:nvPicPr>
          <p:cNvPr id="92" name="Google Shape;92;p17"/>
          <p:cNvPicPr preferRelativeResize="0"/>
          <p:nvPr/>
        </p:nvPicPr>
        <p:blipFill rotWithShape="1">
          <a:blip r:embed="rId2">
            <a:alphaModFix/>
          </a:blip>
          <a:srcRect l="77940" b="47254"/>
          <a:stretch/>
        </p:blipFill>
        <p:spPr>
          <a:xfrm flipH="1">
            <a:off x="7126900" y="4289400"/>
            <a:ext cx="2017099" cy="854100"/>
          </a:xfrm>
          <a:prstGeom prst="rect">
            <a:avLst/>
          </a:prstGeom>
          <a:noFill/>
          <a:ln>
            <a:noFill/>
          </a:ln>
        </p:spPr>
      </p:pic>
      <p:pic>
        <p:nvPicPr>
          <p:cNvPr id="93" name="Google Shape;93;p17"/>
          <p:cNvPicPr preferRelativeResize="0"/>
          <p:nvPr/>
        </p:nvPicPr>
        <p:blipFill>
          <a:blip r:embed="rId3">
            <a:alphaModFix/>
          </a:blip>
          <a:stretch>
            <a:fillRect/>
          </a:stretch>
        </p:blipFill>
        <p:spPr>
          <a:xfrm flipH="1">
            <a:off x="-30098" y="111241"/>
            <a:ext cx="903263" cy="6117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4"/>
        <p:cNvGrpSpPr/>
        <p:nvPr/>
      </p:nvGrpSpPr>
      <p:grpSpPr>
        <a:xfrm>
          <a:off x="0" y="0"/>
          <a:ext cx="0" cy="0"/>
          <a:chOff x="0" y="0"/>
          <a:chExt cx="0" cy="0"/>
        </a:xfrm>
      </p:grpSpPr>
      <p:pic>
        <p:nvPicPr>
          <p:cNvPr id="95" name="Google Shape;95;p18"/>
          <p:cNvPicPr preferRelativeResize="0"/>
          <p:nvPr/>
        </p:nvPicPr>
        <p:blipFill>
          <a:blip r:embed="rId2">
            <a:alphaModFix/>
          </a:blip>
          <a:stretch>
            <a:fillRect/>
          </a:stretch>
        </p:blipFill>
        <p:spPr>
          <a:xfrm flipH="1">
            <a:off x="0" y="3524250"/>
            <a:ext cx="9144000" cy="1619250"/>
          </a:xfrm>
          <a:prstGeom prst="rect">
            <a:avLst/>
          </a:prstGeom>
          <a:noFill/>
          <a:ln>
            <a:noFill/>
          </a:ln>
        </p:spPr>
      </p:pic>
      <p:pic>
        <p:nvPicPr>
          <p:cNvPr id="96" name="Google Shape;96;p18"/>
          <p:cNvPicPr preferRelativeResize="0"/>
          <p:nvPr/>
        </p:nvPicPr>
        <p:blipFill>
          <a:blip r:embed="rId3">
            <a:alphaModFix/>
          </a:blip>
          <a:stretch>
            <a:fillRect/>
          </a:stretch>
        </p:blipFill>
        <p:spPr>
          <a:xfrm flipH="1">
            <a:off x="2081650" y="3582775"/>
            <a:ext cx="433875" cy="939825"/>
          </a:xfrm>
          <a:prstGeom prst="rect">
            <a:avLst/>
          </a:prstGeom>
          <a:noFill/>
          <a:ln>
            <a:noFill/>
          </a:ln>
        </p:spPr>
      </p:pic>
      <p:pic>
        <p:nvPicPr>
          <p:cNvPr id="97" name="Google Shape;97;p18"/>
          <p:cNvPicPr preferRelativeResize="0"/>
          <p:nvPr/>
        </p:nvPicPr>
        <p:blipFill>
          <a:blip r:embed="rId3">
            <a:alphaModFix/>
          </a:blip>
          <a:stretch>
            <a:fillRect/>
          </a:stretch>
        </p:blipFill>
        <p:spPr>
          <a:xfrm>
            <a:off x="6442850" y="3460275"/>
            <a:ext cx="490425" cy="1062324"/>
          </a:xfrm>
          <a:prstGeom prst="rect">
            <a:avLst/>
          </a:prstGeom>
          <a:noFill/>
          <a:ln>
            <a:noFill/>
          </a:ln>
        </p:spPr>
      </p:pic>
      <p:pic>
        <p:nvPicPr>
          <p:cNvPr id="98" name="Google Shape;98;p18"/>
          <p:cNvPicPr preferRelativeResize="0"/>
          <p:nvPr/>
        </p:nvPicPr>
        <p:blipFill>
          <a:blip r:embed="rId4">
            <a:alphaModFix/>
          </a:blip>
          <a:stretch>
            <a:fillRect/>
          </a:stretch>
        </p:blipFill>
        <p:spPr>
          <a:xfrm>
            <a:off x="2831909" y="2981546"/>
            <a:ext cx="939100" cy="384250"/>
          </a:xfrm>
          <a:prstGeom prst="rect">
            <a:avLst/>
          </a:prstGeom>
          <a:noFill/>
          <a:ln>
            <a:noFill/>
          </a:ln>
        </p:spPr>
      </p:pic>
      <p:sp>
        <p:nvSpPr>
          <p:cNvPr id="99" name="Google Shape;99;p18"/>
          <p:cNvSpPr txBox="1">
            <a:spLocks noGrp="1"/>
          </p:cNvSpPr>
          <p:nvPr>
            <p:ph type="title"/>
          </p:nvPr>
        </p:nvSpPr>
        <p:spPr>
          <a:xfrm>
            <a:off x="5310300" y="2571755"/>
            <a:ext cx="3113700" cy="531900"/>
          </a:xfrm>
          <a:prstGeom prst="rect">
            <a:avLst/>
          </a:prstGeom>
        </p:spPr>
        <p:txBody>
          <a:bodyPr spcFirstLastPara="1" wrap="square" lIns="0" tIns="0" rIns="0" bIns="0" anchor="ctr" anchorCtr="0">
            <a:noAutofit/>
          </a:bodyPr>
          <a:lstStyle>
            <a:lvl1pPr lvl="0" algn="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00" name="Google Shape;100;p18"/>
          <p:cNvSpPr txBox="1">
            <a:spLocks noGrp="1"/>
          </p:cNvSpPr>
          <p:nvPr>
            <p:ph type="subTitle" idx="1"/>
          </p:nvPr>
        </p:nvSpPr>
        <p:spPr>
          <a:xfrm>
            <a:off x="1177200" y="1108642"/>
            <a:ext cx="5852100" cy="14631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500"/>
              <a:buNone/>
              <a:defRPr sz="3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01"/>
        <p:cNvGrpSpPr/>
        <p:nvPr/>
      </p:nvGrpSpPr>
      <p:grpSpPr>
        <a:xfrm>
          <a:off x="0" y="0"/>
          <a:ext cx="0" cy="0"/>
          <a:chOff x="0" y="0"/>
          <a:chExt cx="0" cy="0"/>
        </a:xfrm>
      </p:grpSpPr>
      <p:sp>
        <p:nvSpPr>
          <p:cNvPr id="102" name="Google Shape;102;p19"/>
          <p:cNvSpPr txBox="1">
            <a:spLocks noGrp="1"/>
          </p:cNvSpPr>
          <p:nvPr>
            <p:ph type="subTitle" idx="1"/>
          </p:nvPr>
        </p:nvSpPr>
        <p:spPr>
          <a:xfrm>
            <a:off x="720000" y="2795100"/>
            <a:ext cx="3840600" cy="9144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 name="Google Shape;103;p19"/>
          <p:cNvSpPr txBox="1">
            <a:spLocks noGrp="1"/>
          </p:cNvSpPr>
          <p:nvPr>
            <p:ph type="title"/>
          </p:nvPr>
        </p:nvSpPr>
        <p:spPr>
          <a:xfrm>
            <a:off x="720000" y="1611600"/>
            <a:ext cx="4206300" cy="1005900"/>
          </a:xfrm>
          <a:prstGeom prst="rect">
            <a:avLst/>
          </a:prstGeom>
        </p:spPr>
        <p:txBody>
          <a:bodyPr spcFirstLastPara="1" wrap="square" lIns="0" tIns="0" rIns="0" bIns="0" anchor="t" anchorCtr="0">
            <a:noAutofit/>
          </a:bodyPr>
          <a:lstStyle>
            <a:lvl1pPr lvl="0" rtl="0">
              <a:lnSpc>
                <a:spcPct val="70000"/>
              </a:lnSpc>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pic>
        <p:nvPicPr>
          <p:cNvPr id="104" name="Google Shape;104;p19"/>
          <p:cNvPicPr preferRelativeResize="0"/>
          <p:nvPr/>
        </p:nvPicPr>
        <p:blipFill>
          <a:blip r:embed="rId2">
            <a:alphaModFix/>
          </a:blip>
          <a:stretch>
            <a:fillRect/>
          </a:stretch>
        </p:blipFill>
        <p:spPr>
          <a:xfrm rot="7200004" flipH="1">
            <a:off x="52067" y="873587"/>
            <a:ext cx="914399" cy="87376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10155"/>
            <a:ext cx="7704000" cy="5487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Clr>
                <a:schemeClr val="dk1"/>
              </a:buClr>
              <a:buSzPts val="4000"/>
              <a:buFont typeface="Chela One"/>
              <a:buNone/>
              <a:defRPr sz="4000">
                <a:solidFill>
                  <a:schemeClr val="dk1"/>
                </a:solidFill>
                <a:latin typeface="Chela One"/>
                <a:ea typeface="Chela One"/>
                <a:cs typeface="Chela One"/>
                <a:sym typeface="Chela One"/>
              </a:defRPr>
            </a:lvl1pPr>
            <a:lvl2pPr lvl="1" rtl="0">
              <a:lnSpc>
                <a:spcPct val="100000"/>
              </a:lnSpc>
              <a:spcBef>
                <a:spcPts val="0"/>
              </a:spcBef>
              <a:spcAft>
                <a:spcPts val="0"/>
              </a:spcAft>
              <a:buClr>
                <a:schemeClr val="dk1"/>
              </a:buClr>
              <a:buSzPts val="4000"/>
              <a:buFont typeface="Chela One"/>
              <a:buNone/>
              <a:defRPr sz="4000">
                <a:solidFill>
                  <a:schemeClr val="dk1"/>
                </a:solidFill>
                <a:latin typeface="Chela One"/>
                <a:ea typeface="Chela One"/>
                <a:cs typeface="Chela One"/>
                <a:sym typeface="Chela One"/>
              </a:defRPr>
            </a:lvl2pPr>
            <a:lvl3pPr lvl="2" rtl="0">
              <a:lnSpc>
                <a:spcPct val="100000"/>
              </a:lnSpc>
              <a:spcBef>
                <a:spcPts val="0"/>
              </a:spcBef>
              <a:spcAft>
                <a:spcPts val="0"/>
              </a:spcAft>
              <a:buClr>
                <a:schemeClr val="dk1"/>
              </a:buClr>
              <a:buSzPts val="4000"/>
              <a:buFont typeface="Chela One"/>
              <a:buNone/>
              <a:defRPr sz="4000">
                <a:solidFill>
                  <a:schemeClr val="dk1"/>
                </a:solidFill>
                <a:latin typeface="Chela One"/>
                <a:ea typeface="Chela One"/>
                <a:cs typeface="Chela One"/>
                <a:sym typeface="Chela One"/>
              </a:defRPr>
            </a:lvl3pPr>
            <a:lvl4pPr lvl="3" rtl="0">
              <a:lnSpc>
                <a:spcPct val="100000"/>
              </a:lnSpc>
              <a:spcBef>
                <a:spcPts val="0"/>
              </a:spcBef>
              <a:spcAft>
                <a:spcPts val="0"/>
              </a:spcAft>
              <a:buClr>
                <a:schemeClr val="dk1"/>
              </a:buClr>
              <a:buSzPts val="4000"/>
              <a:buFont typeface="Chela One"/>
              <a:buNone/>
              <a:defRPr sz="4000">
                <a:solidFill>
                  <a:schemeClr val="dk1"/>
                </a:solidFill>
                <a:latin typeface="Chela One"/>
                <a:ea typeface="Chela One"/>
                <a:cs typeface="Chela One"/>
                <a:sym typeface="Chela One"/>
              </a:defRPr>
            </a:lvl4pPr>
            <a:lvl5pPr lvl="4" rtl="0">
              <a:lnSpc>
                <a:spcPct val="100000"/>
              </a:lnSpc>
              <a:spcBef>
                <a:spcPts val="0"/>
              </a:spcBef>
              <a:spcAft>
                <a:spcPts val="0"/>
              </a:spcAft>
              <a:buClr>
                <a:schemeClr val="dk1"/>
              </a:buClr>
              <a:buSzPts val="4000"/>
              <a:buFont typeface="Chela One"/>
              <a:buNone/>
              <a:defRPr sz="4000">
                <a:solidFill>
                  <a:schemeClr val="dk1"/>
                </a:solidFill>
                <a:latin typeface="Chela One"/>
                <a:ea typeface="Chela One"/>
                <a:cs typeface="Chela One"/>
                <a:sym typeface="Chela One"/>
              </a:defRPr>
            </a:lvl5pPr>
            <a:lvl6pPr lvl="5" rtl="0">
              <a:lnSpc>
                <a:spcPct val="100000"/>
              </a:lnSpc>
              <a:spcBef>
                <a:spcPts val="0"/>
              </a:spcBef>
              <a:spcAft>
                <a:spcPts val="0"/>
              </a:spcAft>
              <a:buClr>
                <a:schemeClr val="dk1"/>
              </a:buClr>
              <a:buSzPts val="4000"/>
              <a:buFont typeface="Chela One"/>
              <a:buNone/>
              <a:defRPr sz="4000">
                <a:solidFill>
                  <a:schemeClr val="dk1"/>
                </a:solidFill>
                <a:latin typeface="Chela One"/>
                <a:ea typeface="Chela One"/>
                <a:cs typeface="Chela One"/>
                <a:sym typeface="Chela One"/>
              </a:defRPr>
            </a:lvl6pPr>
            <a:lvl7pPr lvl="6" rtl="0">
              <a:lnSpc>
                <a:spcPct val="100000"/>
              </a:lnSpc>
              <a:spcBef>
                <a:spcPts val="0"/>
              </a:spcBef>
              <a:spcAft>
                <a:spcPts val="0"/>
              </a:spcAft>
              <a:buClr>
                <a:schemeClr val="dk1"/>
              </a:buClr>
              <a:buSzPts val="4000"/>
              <a:buFont typeface="Chela One"/>
              <a:buNone/>
              <a:defRPr sz="4000">
                <a:solidFill>
                  <a:schemeClr val="dk1"/>
                </a:solidFill>
                <a:latin typeface="Chela One"/>
                <a:ea typeface="Chela One"/>
                <a:cs typeface="Chela One"/>
                <a:sym typeface="Chela One"/>
              </a:defRPr>
            </a:lvl7pPr>
            <a:lvl8pPr lvl="7" rtl="0">
              <a:lnSpc>
                <a:spcPct val="100000"/>
              </a:lnSpc>
              <a:spcBef>
                <a:spcPts val="0"/>
              </a:spcBef>
              <a:spcAft>
                <a:spcPts val="0"/>
              </a:spcAft>
              <a:buClr>
                <a:schemeClr val="dk1"/>
              </a:buClr>
              <a:buSzPts val="4000"/>
              <a:buFont typeface="Chela One"/>
              <a:buNone/>
              <a:defRPr sz="4000">
                <a:solidFill>
                  <a:schemeClr val="dk1"/>
                </a:solidFill>
                <a:latin typeface="Chela One"/>
                <a:ea typeface="Chela One"/>
                <a:cs typeface="Chela One"/>
                <a:sym typeface="Chela One"/>
              </a:defRPr>
            </a:lvl8pPr>
            <a:lvl9pPr lvl="8" rtl="0">
              <a:lnSpc>
                <a:spcPct val="100000"/>
              </a:lnSpc>
              <a:spcBef>
                <a:spcPts val="0"/>
              </a:spcBef>
              <a:spcAft>
                <a:spcPts val="0"/>
              </a:spcAft>
              <a:buClr>
                <a:schemeClr val="dk1"/>
              </a:buClr>
              <a:buSzPts val="4000"/>
              <a:buFont typeface="Chela One"/>
              <a:buNone/>
              <a:defRPr sz="4000">
                <a:solidFill>
                  <a:schemeClr val="dk1"/>
                </a:solidFill>
                <a:latin typeface="Chela One"/>
                <a:ea typeface="Chela One"/>
                <a:cs typeface="Chela One"/>
                <a:sym typeface="Chela On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0" tIns="0" rIns="0" bIns="0" anchor="t" anchorCtr="0">
            <a:noAutofit/>
          </a:bodyPr>
          <a:lstStyle>
            <a:lvl1pPr marL="457200" lvl="0"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1pPr>
            <a:lvl2pPr marL="914400" lvl="1" indent="-317500">
              <a:lnSpc>
                <a:spcPct val="100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2pPr>
            <a:lvl3pPr marL="1371600" lvl="2" indent="-317500">
              <a:lnSpc>
                <a:spcPct val="100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3pPr>
            <a:lvl4pPr marL="1828800" lvl="3" indent="-317500">
              <a:lnSpc>
                <a:spcPct val="100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4pPr>
            <a:lvl5pPr marL="2286000" lvl="4" indent="-317500">
              <a:lnSpc>
                <a:spcPct val="100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5pPr>
            <a:lvl6pPr marL="2743200" lvl="5" indent="-317500">
              <a:lnSpc>
                <a:spcPct val="100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6pPr>
            <a:lvl7pPr marL="3200400" lvl="6" indent="-317500">
              <a:lnSpc>
                <a:spcPct val="100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7pPr>
            <a:lvl8pPr marL="3657600" lvl="7" indent="-317500">
              <a:lnSpc>
                <a:spcPct val="100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8pPr>
            <a:lvl9pPr marL="4114800" lvl="8" indent="-317500">
              <a:lnSpc>
                <a:spcPct val="100000"/>
              </a:lnSpc>
              <a:spcBef>
                <a:spcPts val="1600"/>
              </a:spcBef>
              <a:spcAft>
                <a:spcPts val="1600"/>
              </a:spcAft>
              <a:buClr>
                <a:schemeClr val="dk1"/>
              </a:buClr>
              <a:buSzPts val="1400"/>
              <a:buFont typeface="Assistant"/>
              <a:buChar char="■"/>
              <a:defRPr>
                <a:solidFill>
                  <a:schemeClr val="dk1"/>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5" r:id="rId5"/>
    <p:sldLayoutId id="2147483658" r:id="rId6"/>
    <p:sldLayoutId id="2147483663" r:id="rId7"/>
    <p:sldLayoutId id="2147483664" r:id="rId8"/>
    <p:sldLayoutId id="2147483665" r:id="rId9"/>
    <p:sldLayoutId id="2147483666" r:id="rId10"/>
    <p:sldLayoutId id="2147483673" r:id="rId11"/>
    <p:sldLayoutId id="2147483679" r:id="rId12"/>
    <p:sldLayoutId id="2147483680" r:id="rId13"/>
    <p:sldLayoutId id="2147483681" r:id="rId14"/>
    <p:sldLayoutId id="214748368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2.jpg"/><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0"/>
          <p:cNvSpPr txBox="1">
            <a:spLocks noGrp="1"/>
          </p:cNvSpPr>
          <p:nvPr>
            <p:ph type="ctrTitle"/>
          </p:nvPr>
        </p:nvSpPr>
        <p:spPr>
          <a:xfrm>
            <a:off x="1325850" y="1073525"/>
            <a:ext cx="6492300" cy="1828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id-ID" sz="3600" dirty="0" smtClean="0"/>
              <a:t>Penanganan Pascapanen Jeruk Siam (Citrus nobilis var. Microcarpa) Tujuan Pasar Swalayan</a:t>
            </a:r>
            <a:endParaRPr sz="3600" dirty="0"/>
          </a:p>
        </p:txBody>
      </p:sp>
      <p:sp>
        <p:nvSpPr>
          <p:cNvPr id="226" name="Google Shape;226;p40"/>
          <p:cNvSpPr txBox="1">
            <a:spLocks noGrp="1"/>
          </p:cNvSpPr>
          <p:nvPr>
            <p:ph type="subTitle" idx="1"/>
          </p:nvPr>
        </p:nvSpPr>
        <p:spPr>
          <a:xfrm>
            <a:off x="2331767" y="2902326"/>
            <a:ext cx="4359000" cy="409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id-ID" dirty="0" smtClean="0"/>
              <a:t>Novian Andika 2014121044</a:t>
            </a:r>
          </a:p>
          <a:p>
            <a:pPr marL="0" lvl="0" indent="0" algn="ctr" rtl="0">
              <a:spcBef>
                <a:spcPts val="0"/>
              </a:spcBef>
              <a:spcAft>
                <a:spcPts val="0"/>
              </a:spcAft>
              <a:buNone/>
            </a:pPr>
            <a:r>
              <a:rPr lang="id-ID" dirty="0" smtClean="0"/>
              <a:t>Nabila Anfascha A 2014121042</a:t>
            </a:r>
          </a:p>
          <a:p>
            <a:pPr marL="0" lvl="0" indent="0" algn="ctr" rtl="0">
              <a:spcBef>
                <a:spcPts val="0"/>
              </a:spcBef>
              <a:spcAft>
                <a:spcPts val="0"/>
              </a:spcAft>
              <a:buNone/>
            </a:pPr>
            <a:r>
              <a:rPr lang="id-ID" dirty="0" smtClean="0"/>
              <a:t>Kalvina Izumi Salsabila  2054121002</a:t>
            </a:r>
            <a:endParaRPr dirty="0">
              <a:solidFill>
                <a:schemeClr val="dk1"/>
              </a:solidFill>
            </a:endParaRPr>
          </a:p>
        </p:txBody>
      </p:sp>
      <p:pic>
        <p:nvPicPr>
          <p:cNvPr id="227" name="Google Shape;227;p40"/>
          <p:cNvPicPr preferRelativeResize="0"/>
          <p:nvPr/>
        </p:nvPicPr>
        <p:blipFill>
          <a:blip r:embed="rId3">
            <a:alphaModFix/>
          </a:blip>
          <a:stretch>
            <a:fillRect/>
          </a:stretch>
        </p:blipFill>
        <p:spPr>
          <a:xfrm>
            <a:off x="304803" y="304800"/>
            <a:ext cx="1016925" cy="1025449"/>
          </a:xfrm>
          <a:prstGeom prst="rect">
            <a:avLst/>
          </a:prstGeom>
          <a:noFill/>
          <a:ln>
            <a:noFill/>
          </a:ln>
        </p:spPr>
      </p:pic>
      <p:pic>
        <p:nvPicPr>
          <p:cNvPr id="228" name="Google Shape;228;p40"/>
          <p:cNvPicPr preferRelativeResize="0"/>
          <p:nvPr/>
        </p:nvPicPr>
        <p:blipFill>
          <a:blip r:embed="rId4">
            <a:alphaModFix/>
          </a:blip>
          <a:stretch>
            <a:fillRect/>
          </a:stretch>
        </p:blipFill>
        <p:spPr>
          <a:xfrm>
            <a:off x="6625450" y="540000"/>
            <a:ext cx="1656576" cy="677825"/>
          </a:xfrm>
          <a:prstGeom prst="rect">
            <a:avLst/>
          </a:prstGeom>
          <a:noFill/>
          <a:ln>
            <a:noFill/>
          </a:ln>
        </p:spPr>
      </p:pic>
      <p:pic>
        <p:nvPicPr>
          <p:cNvPr id="229" name="Google Shape;229;p40"/>
          <p:cNvPicPr preferRelativeResize="0"/>
          <p:nvPr/>
        </p:nvPicPr>
        <p:blipFill>
          <a:blip r:embed="rId4">
            <a:alphaModFix/>
          </a:blip>
          <a:stretch>
            <a:fillRect/>
          </a:stretch>
        </p:blipFill>
        <p:spPr>
          <a:xfrm flipH="1">
            <a:off x="476025" y="1488025"/>
            <a:ext cx="1248200" cy="510725"/>
          </a:xfrm>
          <a:prstGeom prst="rect">
            <a:avLst/>
          </a:prstGeom>
          <a:noFill/>
          <a:ln>
            <a:noFill/>
          </a:ln>
        </p:spPr>
      </p:pic>
      <p:pic>
        <p:nvPicPr>
          <p:cNvPr id="230" name="Google Shape;230;p40"/>
          <p:cNvPicPr preferRelativeResize="0"/>
          <p:nvPr/>
        </p:nvPicPr>
        <p:blipFill>
          <a:blip r:embed="rId4">
            <a:alphaModFix/>
          </a:blip>
          <a:stretch>
            <a:fillRect/>
          </a:stretch>
        </p:blipFill>
        <p:spPr>
          <a:xfrm flipH="1">
            <a:off x="7614769" y="1488025"/>
            <a:ext cx="1000806" cy="4094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8" name="TextBox 17"/>
          <p:cNvSpPr txBox="1"/>
          <p:nvPr/>
        </p:nvSpPr>
        <p:spPr>
          <a:xfrm>
            <a:off x="519417" y="936806"/>
            <a:ext cx="8508998" cy="1169551"/>
          </a:xfrm>
          <a:prstGeom prst="rect">
            <a:avLst/>
          </a:prstGeom>
          <a:noFill/>
        </p:spPr>
        <p:txBody>
          <a:bodyPr wrap="square" rtlCol="0">
            <a:spAutoFit/>
          </a:bodyPr>
          <a:lstStyle/>
          <a:p>
            <a:pPr marL="285750" indent="-285750">
              <a:buFont typeface="Arial" panose="020B0604020202020204" pitchFamily="34" charset="0"/>
              <a:buChar char="•"/>
            </a:pPr>
            <a:r>
              <a:rPr lang="id-ID" dirty="0"/>
              <a:t>Penyimpanan tidak dilakukan pada tingkat petani dan bandar karena Jeruk Siam yang dipanen harus dipasarkan untuk menjaga </a:t>
            </a:r>
            <a:r>
              <a:rPr lang="id-ID" dirty="0" smtClean="0"/>
              <a:t>kesegarannya.</a:t>
            </a:r>
          </a:p>
          <a:p>
            <a:pPr marL="285750" indent="-285750">
              <a:buFont typeface="Arial" panose="020B0604020202020204" pitchFamily="34" charset="0"/>
              <a:buChar char="•"/>
            </a:pPr>
            <a:r>
              <a:rPr lang="id-ID" dirty="0"/>
              <a:t>Sementara itu pada tingkat pemasok pasar biasanya melakukan penyimpanan Jeruk Siam jika kegiatan penyortiran dan pengkelasan belum selesai dilakukan untuk dijual ke pihak swalayan. Salah satu responden pemasok swalayan memiliki ruang penyimpanan yang bersuhu </a:t>
            </a:r>
            <a:r>
              <a:rPr lang="id-ID" sz="1200" dirty="0" smtClean="0"/>
              <a:t>10 derajat Celcius</a:t>
            </a:r>
            <a:r>
              <a:rPr lang="id-ID" dirty="0" smtClean="0"/>
              <a:t>. </a:t>
            </a:r>
            <a:endParaRPr lang="id-ID" dirty="0">
              <a:latin typeface="Assistant" charset="-79"/>
              <a:cs typeface="Assistant" charset="-79"/>
            </a:endParaRPr>
          </a:p>
        </p:txBody>
      </p:sp>
      <p:sp>
        <p:nvSpPr>
          <p:cNvPr id="4" name="Google Shape;310;p47"/>
          <p:cNvSpPr txBox="1">
            <a:spLocks noGrp="1"/>
          </p:cNvSpPr>
          <p:nvPr>
            <p:ph type="title"/>
          </p:nvPr>
        </p:nvSpPr>
        <p:spPr>
          <a:xfrm>
            <a:off x="740548" y="277401"/>
            <a:ext cx="7694535" cy="537975"/>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id-ID" dirty="0"/>
              <a:t>4</a:t>
            </a:r>
            <a:r>
              <a:rPr lang="id-ID" dirty="0" smtClean="0"/>
              <a:t>. Penyimpanan</a:t>
            </a:r>
            <a:endParaRPr dirty="0"/>
          </a:p>
        </p:txBody>
      </p:sp>
    </p:spTree>
    <p:extLst>
      <p:ext uri="{BB962C8B-B14F-4D97-AF65-F5344CB8AC3E}">
        <p14:creationId xmlns:p14="http://schemas.microsoft.com/office/powerpoint/2010/main" val="246948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1"/>
          <p:cNvSpPr txBox="1">
            <a:spLocks noGrp="1"/>
          </p:cNvSpPr>
          <p:nvPr>
            <p:ph type="title"/>
          </p:nvPr>
        </p:nvSpPr>
        <p:spPr>
          <a:xfrm>
            <a:off x="720000" y="410155"/>
            <a:ext cx="7704000" cy="548700"/>
          </a:xfrm>
          <a:prstGeom prst="rect">
            <a:avLst/>
          </a:prstGeom>
        </p:spPr>
        <p:txBody>
          <a:bodyPr spcFirstLastPara="1" wrap="square" lIns="0" tIns="0" rIns="0" bIns="0" anchor="t" anchorCtr="0">
            <a:noAutofit/>
          </a:bodyPr>
          <a:lstStyle/>
          <a:p>
            <a:pPr lvl="0"/>
            <a:r>
              <a:rPr lang="id-ID" dirty="0"/>
              <a:t>5. Pengangkutan</a:t>
            </a:r>
            <a:endParaRPr dirty="0"/>
          </a:p>
        </p:txBody>
      </p:sp>
      <p:sp>
        <p:nvSpPr>
          <p:cNvPr id="236" name="Google Shape;236;p41"/>
          <p:cNvSpPr txBox="1">
            <a:spLocks noGrp="1"/>
          </p:cNvSpPr>
          <p:nvPr>
            <p:ph type="body" idx="1"/>
          </p:nvPr>
        </p:nvSpPr>
        <p:spPr>
          <a:xfrm>
            <a:off x="720000" y="1311600"/>
            <a:ext cx="7704000" cy="3291900"/>
          </a:xfrm>
          <a:prstGeom prst="rect">
            <a:avLst/>
          </a:prstGeom>
        </p:spPr>
        <p:txBody>
          <a:bodyPr spcFirstLastPara="1" wrap="square" lIns="0" tIns="0" rIns="0" bIns="0" anchor="t" anchorCtr="0">
            <a:noAutofit/>
          </a:bodyPr>
          <a:lstStyle/>
          <a:p>
            <a:pPr marL="0" lvl="0" indent="0">
              <a:buNone/>
            </a:pPr>
            <a:r>
              <a:rPr lang="id-ID" sz="1600" dirty="0"/>
              <a:t>Produk hortikultura yang mudah </a:t>
            </a:r>
            <a:r>
              <a:rPr lang="id-ID" sz="1600" dirty="0" smtClean="0"/>
              <a:t>rusak memengaruhi </a:t>
            </a:r>
            <a:r>
              <a:rPr lang="id-ID" sz="1600" dirty="0"/>
              <a:t>penentuan jenis </a:t>
            </a:r>
            <a:r>
              <a:rPr lang="id-ID" sz="1600" dirty="0" smtClean="0"/>
              <a:t>pengangkutan yang </a:t>
            </a:r>
            <a:r>
              <a:rPr lang="id-ID" sz="1600" dirty="0"/>
              <a:t>sesuai. F</a:t>
            </a:r>
            <a:r>
              <a:rPr lang="id-ID" sz="1600" dirty="0" smtClean="0"/>
              <a:t>aktor yang memengaruhi </a:t>
            </a:r>
            <a:r>
              <a:rPr lang="id-ID" sz="1600" dirty="0"/>
              <a:t>pemilihan </a:t>
            </a:r>
            <a:r>
              <a:rPr lang="id-ID" sz="1600" dirty="0" smtClean="0"/>
              <a:t>sistem pengangkutan </a:t>
            </a:r>
            <a:r>
              <a:rPr lang="id-ID" sz="1600" dirty="0"/>
              <a:t>yang tepat untuk </a:t>
            </a:r>
            <a:r>
              <a:rPr lang="id-ID" sz="1600" dirty="0" smtClean="0"/>
              <a:t>komoditas hortikultura </a:t>
            </a:r>
            <a:r>
              <a:rPr lang="id-ID" sz="1600" dirty="0"/>
              <a:t>yaitu: </a:t>
            </a:r>
            <a:endParaRPr lang="id-ID" sz="1600" dirty="0" smtClean="0"/>
          </a:p>
          <a:p>
            <a:pPr marL="342900" lvl="0" indent="-342900">
              <a:buAutoNum type="arabicParenBoth"/>
            </a:pPr>
            <a:r>
              <a:rPr lang="id-ID" sz="1600" dirty="0"/>
              <a:t>W</a:t>
            </a:r>
            <a:r>
              <a:rPr lang="id-ID" sz="1600" dirty="0" smtClean="0"/>
              <a:t>aktu </a:t>
            </a:r>
            <a:r>
              <a:rPr lang="id-ID" sz="1600" dirty="0"/>
              <a:t>dan </a:t>
            </a:r>
            <a:r>
              <a:rPr lang="id-ID" sz="1600" dirty="0" smtClean="0"/>
              <a:t>jarak</a:t>
            </a:r>
          </a:p>
          <a:p>
            <a:pPr marL="342900" lvl="0" indent="-342900">
              <a:buAutoNum type="arabicParenBoth"/>
            </a:pPr>
            <a:r>
              <a:rPr lang="id-ID" sz="1600" dirty="0"/>
              <a:t>J</a:t>
            </a:r>
            <a:r>
              <a:rPr lang="id-ID" sz="1600" dirty="0" smtClean="0"/>
              <a:t>enis</a:t>
            </a:r>
            <a:r>
              <a:rPr lang="id-ID" sz="1600" dirty="0"/>
              <a:t>, varietas dan keadaan </a:t>
            </a:r>
            <a:r>
              <a:rPr lang="id-ID" sz="1600" dirty="0" smtClean="0"/>
              <a:t>hasil</a:t>
            </a:r>
          </a:p>
          <a:p>
            <a:pPr marL="342900" lvl="0" indent="-342900">
              <a:buAutoNum type="arabicParenBoth"/>
            </a:pPr>
            <a:r>
              <a:rPr lang="id-ID" sz="1600" dirty="0"/>
              <a:t>S</a:t>
            </a:r>
            <a:r>
              <a:rPr lang="id-ID" sz="1600" dirty="0" smtClean="0"/>
              <a:t>ebelum pengangkutan</a:t>
            </a:r>
          </a:p>
          <a:p>
            <a:pPr marL="342900" lvl="0" indent="-342900">
              <a:buAutoNum type="arabicParenBoth"/>
            </a:pPr>
            <a:r>
              <a:rPr lang="id-ID" sz="1600" dirty="0" smtClean="0"/>
              <a:t>Pengemasan</a:t>
            </a:r>
          </a:p>
          <a:p>
            <a:pPr marL="342900" lvl="0" indent="-342900">
              <a:buAutoNum type="arabicParenBoth"/>
            </a:pPr>
            <a:r>
              <a:rPr lang="id-ID" sz="1600" dirty="0"/>
              <a:t>C</a:t>
            </a:r>
            <a:r>
              <a:rPr lang="id-ID" sz="1600" dirty="0" smtClean="0"/>
              <a:t>ara-cara penanganan</a:t>
            </a:r>
          </a:p>
          <a:p>
            <a:pPr marL="342900" lvl="0" indent="-342900">
              <a:buAutoNum type="arabicParenBoth"/>
            </a:pPr>
            <a:r>
              <a:rPr lang="id-ID" sz="1600" dirty="0"/>
              <a:t>C</a:t>
            </a:r>
            <a:r>
              <a:rPr lang="id-ID" sz="1600" dirty="0" smtClean="0"/>
              <a:t>ara pengangkutan</a:t>
            </a:r>
          </a:p>
          <a:p>
            <a:pPr marL="342900" lvl="0" indent="-342900">
              <a:buAutoNum type="arabicParenBoth"/>
            </a:pPr>
            <a:r>
              <a:rPr lang="id-ID" sz="1600" dirty="0"/>
              <a:t>L</a:t>
            </a:r>
            <a:r>
              <a:rPr lang="id-ID" sz="1600" dirty="0" smtClean="0"/>
              <a:t>ingkungan pengangkutan</a:t>
            </a:r>
          </a:p>
          <a:p>
            <a:pPr marL="342900" lvl="0" indent="-342900">
              <a:buAutoNum type="arabicParenBoth"/>
            </a:pPr>
            <a:r>
              <a:rPr lang="id-ID" sz="1600" dirty="0" smtClean="0"/>
              <a:t>Distribusi</a:t>
            </a:r>
          </a:p>
          <a:p>
            <a:pPr marL="342900" lvl="0" indent="-342900">
              <a:buAutoNum type="arabicParenBoth"/>
            </a:pPr>
            <a:r>
              <a:rPr lang="id-ID" sz="1600" dirty="0"/>
              <a:t>H</a:t>
            </a:r>
            <a:r>
              <a:rPr lang="id-ID" sz="1600" dirty="0" smtClean="0"/>
              <a:t>arga komoditi</a:t>
            </a:r>
          </a:p>
          <a:p>
            <a:pPr marL="342900" lvl="0" indent="-342900">
              <a:buAutoNum type="arabicParenBoth"/>
            </a:pPr>
            <a:r>
              <a:rPr lang="id-ID" sz="1600" dirty="0"/>
              <a:t>B</a:t>
            </a:r>
            <a:r>
              <a:rPr lang="id-ID" sz="1600" dirty="0" smtClean="0"/>
              <a:t>iaya pengangkutan.</a:t>
            </a:r>
            <a:endParaRPr sz="1600" dirty="0"/>
          </a:p>
        </p:txBody>
      </p:sp>
      <p:pic>
        <p:nvPicPr>
          <p:cNvPr id="237" name="Google Shape;237;p41"/>
          <p:cNvPicPr preferRelativeResize="0"/>
          <p:nvPr/>
        </p:nvPicPr>
        <p:blipFill>
          <a:blip r:embed="rId3">
            <a:alphaModFix/>
          </a:blip>
          <a:stretch>
            <a:fillRect/>
          </a:stretch>
        </p:blipFill>
        <p:spPr>
          <a:xfrm>
            <a:off x="7211100" y="223550"/>
            <a:ext cx="1656576" cy="677825"/>
          </a:xfrm>
          <a:prstGeom prst="rect">
            <a:avLst/>
          </a:prstGeom>
          <a:noFill/>
          <a:ln>
            <a:noFill/>
          </a:ln>
        </p:spPr>
      </p:pic>
      <p:pic>
        <p:nvPicPr>
          <p:cNvPr id="238" name="Google Shape;238;p41"/>
          <p:cNvPicPr preferRelativeResize="0"/>
          <p:nvPr/>
        </p:nvPicPr>
        <p:blipFill>
          <a:blip r:embed="rId3">
            <a:alphaModFix/>
          </a:blip>
          <a:stretch>
            <a:fillRect/>
          </a:stretch>
        </p:blipFill>
        <p:spPr>
          <a:xfrm>
            <a:off x="199802" y="958850"/>
            <a:ext cx="668923" cy="273699"/>
          </a:xfrm>
          <a:prstGeom prst="rect">
            <a:avLst/>
          </a:prstGeom>
          <a:noFill/>
          <a:ln>
            <a:noFill/>
          </a:ln>
        </p:spPr>
      </p:pic>
      <p:pic>
        <p:nvPicPr>
          <p:cNvPr id="239" name="Google Shape;239;p41"/>
          <p:cNvPicPr preferRelativeResize="0"/>
          <p:nvPr/>
        </p:nvPicPr>
        <p:blipFill>
          <a:blip r:embed="rId3">
            <a:alphaModFix/>
          </a:blip>
          <a:stretch>
            <a:fillRect/>
          </a:stretch>
        </p:blipFill>
        <p:spPr>
          <a:xfrm flipH="1">
            <a:off x="6396198" y="932775"/>
            <a:ext cx="849101" cy="3474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8" name="TextBox 17"/>
          <p:cNvSpPr txBox="1"/>
          <p:nvPr/>
        </p:nvSpPr>
        <p:spPr>
          <a:xfrm>
            <a:off x="681134" y="1054352"/>
            <a:ext cx="7987004" cy="1600438"/>
          </a:xfrm>
          <a:prstGeom prst="rect">
            <a:avLst/>
          </a:prstGeom>
          <a:noFill/>
        </p:spPr>
        <p:txBody>
          <a:bodyPr wrap="square" rtlCol="0">
            <a:spAutoFit/>
          </a:bodyPr>
          <a:lstStyle/>
          <a:p>
            <a:r>
              <a:rPr lang="id-ID" dirty="0">
                <a:latin typeface="Assistant" charset="-79"/>
                <a:cs typeface="Assistant" charset="-79"/>
              </a:rPr>
              <a:t>Pengiriman Jeruk Siam </a:t>
            </a:r>
            <a:r>
              <a:rPr lang="id-ID" dirty="0" smtClean="0">
                <a:latin typeface="Assistant" charset="-79"/>
                <a:cs typeface="Assistant" charset="-79"/>
              </a:rPr>
              <a:t>dibedakan berdasarkan </a:t>
            </a:r>
            <a:r>
              <a:rPr lang="id-ID" dirty="0">
                <a:latin typeface="Assistant" charset="-79"/>
                <a:cs typeface="Assistant" charset="-79"/>
              </a:rPr>
              <a:t>tujuan pemasaran yaitu </a:t>
            </a:r>
            <a:r>
              <a:rPr lang="id-ID" dirty="0" smtClean="0">
                <a:latin typeface="Assistant" charset="-79"/>
                <a:cs typeface="Assistant" charset="-79"/>
              </a:rPr>
              <a:t>pasar tujuan </a:t>
            </a:r>
            <a:r>
              <a:rPr lang="id-ID" dirty="0">
                <a:latin typeface="Assistant" charset="-79"/>
                <a:cs typeface="Assistant" charset="-79"/>
              </a:rPr>
              <a:t>lokal (Brastagi, Pematang </a:t>
            </a:r>
            <a:r>
              <a:rPr lang="id-ID" dirty="0" smtClean="0">
                <a:latin typeface="Assistant" charset="-79"/>
                <a:cs typeface="Assistant" charset="-79"/>
              </a:rPr>
              <a:t>Siantar, Medan</a:t>
            </a:r>
            <a:r>
              <a:rPr lang="id-ID" dirty="0">
                <a:latin typeface="Assistant" charset="-79"/>
                <a:cs typeface="Assistant" charset="-79"/>
              </a:rPr>
              <a:t>) dan tujuan luar Sumatra </a:t>
            </a:r>
            <a:r>
              <a:rPr lang="id-ID" dirty="0" smtClean="0">
                <a:latin typeface="Assistant" charset="-79"/>
                <a:cs typeface="Assistant" charset="-79"/>
              </a:rPr>
              <a:t>utara (Jakarta</a:t>
            </a:r>
            <a:r>
              <a:rPr lang="id-ID" dirty="0">
                <a:latin typeface="Assistant" charset="-79"/>
                <a:cs typeface="Assistant" charset="-79"/>
              </a:rPr>
              <a:t>, Bandung, dan Pekanbaru</a:t>
            </a:r>
            <a:r>
              <a:rPr lang="id-ID" dirty="0" smtClean="0">
                <a:latin typeface="Assistant" charset="-79"/>
                <a:cs typeface="Assistant" charset="-79"/>
              </a:rPr>
              <a:t>). Pemasaran </a:t>
            </a:r>
            <a:r>
              <a:rPr lang="id-ID" dirty="0">
                <a:latin typeface="Assistant" charset="-79"/>
                <a:cs typeface="Assistant" charset="-79"/>
              </a:rPr>
              <a:t>Jeruk Siam tujuan </a:t>
            </a:r>
            <a:r>
              <a:rPr lang="id-ID" dirty="0" smtClean="0">
                <a:latin typeface="Assistant" charset="-79"/>
                <a:cs typeface="Assistant" charset="-79"/>
              </a:rPr>
              <a:t>lokal dilakukan </a:t>
            </a:r>
            <a:r>
              <a:rPr lang="id-ID" dirty="0">
                <a:latin typeface="Assistant" charset="-79"/>
                <a:cs typeface="Assistant" charset="-79"/>
              </a:rPr>
              <a:t>dengan menggunakan mobil </a:t>
            </a:r>
            <a:r>
              <a:rPr lang="id-ID" dirty="0" smtClean="0">
                <a:latin typeface="Assistant" charset="-79"/>
                <a:cs typeface="Assistant" charset="-79"/>
              </a:rPr>
              <a:t>bak terbuka </a:t>
            </a:r>
            <a:r>
              <a:rPr lang="id-ID" dirty="0">
                <a:latin typeface="Assistant" charset="-79"/>
                <a:cs typeface="Assistant" charset="-79"/>
              </a:rPr>
              <a:t>(pick up). </a:t>
            </a:r>
            <a:r>
              <a:rPr lang="id-ID" dirty="0" smtClean="0">
                <a:latin typeface="Assistant" charset="-79"/>
                <a:cs typeface="Assistant" charset="-79"/>
              </a:rPr>
              <a:t>Sedangkan untuk </a:t>
            </a:r>
            <a:r>
              <a:rPr lang="id-ID" dirty="0">
                <a:latin typeface="Assistant" charset="-79"/>
                <a:cs typeface="Assistant" charset="-79"/>
              </a:rPr>
              <a:t>tujuan luar Sumatra Utara </a:t>
            </a:r>
            <a:r>
              <a:rPr lang="id-ID" dirty="0" smtClean="0">
                <a:latin typeface="Assistant" charset="-79"/>
                <a:cs typeface="Assistant" charset="-79"/>
              </a:rPr>
              <a:t>biasanya diangkut </a:t>
            </a:r>
            <a:r>
              <a:rPr lang="id-ID" dirty="0">
                <a:latin typeface="Assistant" charset="-79"/>
                <a:cs typeface="Assistant" charset="-79"/>
              </a:rPr>
              <a:t>dengan truk. Pengangkutan </a:t>
            </a:r>
            <a:r>
              <a:rPr lang="id-ID" dirty="0" smtClean="0">
                <a:latin typeface="Assistant" charset="-79"/>
                <a:cs typeface="Assistant" charset="-79"/>
              </a:rPr>
              <a:t>jeruk biasanya </a:t>
            </a:r>
            <a:r>
              <a:rPr lang="id-ID" dirty="0">
                <a:latin typeface="Assistant" charset="-79"/>
                <a:cs typeface="Assistant" charset="-79"/>
              </a:rPr>
              <a:t>dilakukan di gudang </a:t>
            </a:r>
            <a:r>
              <a:rPr lang="id-ID" dirty="0" smtClean="0">
                <a:latin typeface="Assistant" charset="-79"/>
                <a:cs typeface="Assistant" charset="-79"/>
              </a:rPr>
              <a:t>pengumpul petani </a:t>
            </a:r>
            <a:r>
              <a:rPr lang="id-ID" dirty="0">
                <a:latin typeface="Assistant" charset="-79"/>
                <a:cs typeface="Assistant" charset="-79"/>
              </a:rPr>
              <a:t>yang letaknya tidak terlalu jauh </a:t>
            </a:r>
            <a:r>
              <a:rPr lang="id-ID" dirty="0" smtClean="0">
                <a:latin typeface="Assistant" charset="-79"/>
                <a:cs typeface="Assistant" charset="-79"/>
              </a:rPr>
              <a:t>dari lahan </a:t>
            </a:r>
            <a:r>
              <a:rPr lang="id-ID" dirty="0">
                <a:latin typeface="Assistant" charset="-79"/>
                <a:cs typeface="Assistant" charset="-79"/>
              </a:rPr>
              <a:t>Jeruk Siam. Pengiriman jeruk siam mulai dari petani sampai pada pasar swalayan berlangsung selama 1 hari</a:t>
            </a:r>
            <a:r>
              <a:rPr lang="id-ID" dirty="0" smtClean="0">
                <a:latin typeface="Assistant" charset="-79"/>
                <a:cs typeface="Assistant" charset="-79"/>
              </a:rPr>
              <a:t>. Hal ini sangat menguntungkan karena jeruk siam yang sampai di pasar swalayan masih dalam keadaan segar.</a:t>
            </a:r>
            <a:endParaRPr lang="id-ID" dirty="0">
              <a:latin typeface="Assistant" charset="-79"/>
              <a:cs typeface="Assistant" charset="-79"/>
            </a:endParaRPr>
          </a:p>
        </p:txBody>
      </p:sp>
      <p:sp>
        <p:nvSpPr>
          <p:cNvPr id="19" name="Rectangle 18"/>
          <p:cNvSpPr/>
          <p:nvPr/>
        </p:nvSpPr>
        <p:spPr>
          <a:xfrm>
            <a:off x="615822" y="2835262"/>
            <a:ext cx="8481525" cy="1600438"/>
          </a:xfrm>
          <a:prstGeom prst="rect">
            <a:avLst/>
          </a:prstGeom>
        </p:spPr>
        <p:txBody>
          <a:bodyPr wrap="square">
            <a:spAutoFit/>
          </a:bodyPr>
          <a:lstStyle/>
          <a:p>
            <a:r>
              <a:rPr lang="id-ID" dirty="0">
                <a:latin typeface="Assistant" charset="-79"/>
                <a:cs typeface="Assistant" charset="-79"/>
              </a:rPr>
              <a:t>Pembelian Jeruk Siam dari bandar </a:t>
            </a:r>
            <a:r>
              <a:rPr lang="id-ID" dirty="0" smtClean="0">
                <a:latin typeface="Assistant" charset="-79"/>
                <a:cs typeface="Assistant" charset="-79"/>
              </a:rPr>
              <a:t>biasanya dilakukan </a:t>
            </a:r>
            <a:r>
              <a:rPr lang="id-ID" dirty="0">
                <a:latin typeface="Assistant" charset="-79"/>
                <a:cs typeface="Assistant" charset="-79"/>
              </a:rPr>
              <a:t>pukul 10.00 </a:t>
            </a:r>
            <a:r>
              <a:rPr lang="id-ID" dirty="0" smtClean="0">
                <a:latin typeface="Assistant" charset="-79"/>
                <a:cs typeface="Assistant" charset="-79"/>
              </a:rPr>
              <a:t>WIB, menggunakan </a:t>
            </a:r>
            <a:r>
              <a:rPr lang="id-ID" dirty="0">
                <a:latin typeface="Assistant" charset="-79"/>
                <a:cs typeface="Assistant" charset="-79"/>
              </a:rPr>
              <a:t>mobil bak terbuka (pick up</a:t>
            </a:r>
            <a:r>
              <a:rPr lang="id-ID" dirty="0" smtClean="0">
                <a:latin typeface="Assistant" charset="-79"/>
                <a:cs typeface="Assistant" charset="-79"/>
              </a:rPr>
              <a:t>). Waktu </a:t>
            </a:r>
            <a:r>
              <a:rPr lang="id-ID" dirty="0">
                <a:latin typeface="Assistant" charset="-79"/>
                <a:cs typeface="Assistant" charset="-79"/>
              </a:rPr>
              <a:t>yang ditempuh selama pengangkutan dari bandar ke pemasok swalayan di </a:t>
            </a:r>
            <a:r>
              <a:rPr lang="id-ID" dirty="0" smtClean="0">
                <a:latin typeface="Assistant" charset="-79"/>
                <a:cs typeface="Assistant" charset="-79"/>
              </a:rPr>
              <a:t>Medan adalah </a:t>
            </a:r>
            <a:r>
              <a:rPr lang="id-ID" dirty="0">
                <a:latin typeface="Assistant" charset="-79"/>
                <a:cs typeface="Assistant" charset="-79"/>
              </a:rPr>
              <a:t>2 jam. Sedangkan untuk </a:t>
            </a:r>
            <a:r>
              <a:rPr lang="id-ID" dirty="0" smtClean="0">
                <a:latin typeface="Assistant" charset="-79"/>
                <a:cs typeface="Assistant" charset="-79"/>
              </a:rPr>
              <a:t>pengiriman Jeruk </a:t>
            </a:r>
            <a:r>
              <a:rPr lang="id-ID" dirty="0">
                <a:latin typeface="Assistant" charset="-79"/>
                <a:cs typeface="Assistant" charset="-79"/>
              </a:rPr>
              <a:t>Siam ke Pasar Swalayan adalah </a:t>
            </a:r>
            <a:r>
              <a:rPr lang="id-ID" dirty="0" smtClean="0">
                <a:latin typeface="Assistant" charset="-79"/>
                <a:cs typeface="Assistant" charset="-79"/>
              </a:rPr>
              <a:t>pukul 19.00 </a:t>
            </a:r>
            <a:r>
              <a:rPr lang="id-ID" dirty="0">
                <a:latin typeface="Assistant" charset="-79"/>
                <a:cs typeface="Assistant" charset="-79"/>
              </a:rPr>
              <a:t>WIB. Lebih lanjut lagi di </a:t>
            </a:r>
            <a:r>
              <a:rPr lang="id-ID" dirty="0" smtClean="0">
                <a:latin typeface="Assistant" charset="-79"/>
                <a:cs typeface="Assistant" charset="-79"/>
              </a:rPr>
              <a:t>Pasar Swalayan</a:t>
            </a:r>
            <a:r>
              <a:rPr lang="id-ID" dirty="0">
                <a:latin typeface="Assistant" charset="-79"/>
                <a:cs typeface="Assistant" charset="-79"/>
              </a:rPr>
              <a:t>, Jeruk Siam </a:t>
            </a:r>
            <a:r>
              <a:rPr lang="id-ID" dirty="0" smtClean="0">
                <a:latin typeface="Assistant" charset="-79"/>
                <a:cs typeface="Assistant" charset="-79"/>
              </a:rPr>
              <a:t>diangkut menggunakan </a:t>
            </a:r>
            <a:r>
              <a:rPr lang="id-ID" dirty="0">
                <a:latin typeface="Assistant" charset="-79"/>
                <a:cs typeface="Assistant" charset="-79"/>
              </a:rPr>
              <a:t>trolley dan hand </a:t>
            </a:r>
            <a:r>
              <a:rPr lang="id-ID" dirty="0" smtClean="0">
                <a:latin typeface="Assistant" charset="-79"/>
                <a:cs typeface="Assistant" charset="-79"/>
              </a:rPr>
              <a:t>truck. Trolley </a:t>
            </a:r>
            <a:r>
              <a:rPr lang="id-ID" dirty="0">
                <a:latin typeface="Assistant" charset="-79"/>
                <a:cs typeface="Assistant" charset="-79"/>
              </a:rPr>
              <a:t>digunakan untuk </a:t>
            </a:r>
            <a:r>
              <a:rPr lang="id-ID" dirty="0" smtClean="0">
                <a:latin typeface="Assistant" charset="-79"/>
                <a:cs typeface="Assistant" charset="-79"/>
              </a:rPr>
              <a:t>mengangkut produk </a:t>
            </a:r>
            <a:r>
              <a:rPr lang="id-ID" dirty="0">
                <a:latin typeface="Assistant" charset="-79"/>
                <a:cs typeface="Assistant" charset="-79"/>
              </a:rPr>
              <a:t>yang tidak menggunakan </a:t>
            </a:r>
            <a:r>
              <a:rPr lang="id-ID" dirty="0" smtClean="0">
                <a:latin typeface="Assistant" charset="-79"/>
                <a:cs typeface="Assistant" charset="-79"/>
              </a:rPr>
              <a:t>kontainer dari </a:t>
            </a:r>
            <a:r>
              <a:rPr lang="id-ID" dirty="0">
                <a:latin typeface="Assistant" charset="-79"/>
                <a:cs typeface="Assistant" charset="-79"/>
              </a:rPr>
              <a:t>ruang pendingin ke tempat </a:t>
            </a:r>
            <a:r>
              <a:rPr lang="id-ID" dirty="0" smtClean="0">
                <a:latin typeface="Assistant" charset="-79"/>
                <a:cs typeface="Assistant" charset="-79"/>
              </a:rPr>
              <a:t>pemajangan penjualan </a:t>
            </a:r>
            <a:r>
              <a:rPr lang="id-ID" dirty="0">
                <a:latin typeface="Assistant" charset="-79"/>
                <a:cs typeface="Assistant" charset="-79"/>
              </a:rPr>
              <a:t>Jeruk Siam. Hand </a:t>
            </a:r>
            <a:r>
              <a:rPr lang="id-ID" dirty="0" smtClean="0">
                <a:latin typeface="Assistant" charset="-79"/>
                <a:cs typeface="Assistant" charset="-79"/>
              </a:rPr>
              <a:t>truck digunakan </a:t>
            </a:r>
            <a:r>
              <a:rPr lang="id-ID" dirty="0">
                <a:latin typeface="Assistant" charset="-79"/>
                <a:cs typeface="Assistant" charset="-79"/>
              </a:rPr>
              <a:t>untuk mengangkut produk </a:t>
            </a:r>
            <a:r>
              <a:rPr lang="id-ID" dirty="0" smtClean="0">
                <a:latin typeface="Assistant" charset="-79"/>
                <a:cs typeface="Assistant" charset="-79"/>
              </a:rPr>
              <a:t>dari ruang </a:t>
            </a:r>
            <a:r>
              <a:rPr lang="id-ID" dirty="0">
                <a:latin typeface="Assistant" charset="-79"/>
                <a:cs typeface="Assistant" charset="-79"/>
              </a:rPr>
              <a:t>bongkar muat dan </a:t>
            </a:r>
            <a:r>
              <a:rPr lang="id-ID" dirty="0" smtClean="0">
                <a:latin typeface="Assistant" charset="-79"/>
                <a:cs typeface="Assistant" charset="-79"/>
              </a:rPr>
              <a:t>mengangkut kontainer </a:t>
            </a:r>
            <a:r>
              <a:rPr lang="id-ID" dirty="0">
                <a:latin typeface="Assistant" charset="-79"/>
                <a:cs typeface="Assistant" charset="-79"/>
              </a:rPr>
              <a:t>dari ruang pendingin ke </a:t>
            </a:r>
            <a:r>
              <a:rPr lang="id-ID" dirty="0" smtClean="0">
                <a:latin typeface="Assistant" charset="-79"/>
                <a:cs typeface="Assistant" charset="-79"/>
              </a:rPr>
              <a:t>tempat pemajangan </a:t>
            </a:r>
            <a:r>
              <a:rPr lang="id-ID" dirty="0">
                <a:latin typeface="Assistant" charset="-79"/>
                <a:cs typeface="Assistant" charset="-79"/>
              </a:rPr>
              <a:t>Jeruk Siam.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3"/>
          <p:cNvSpPr txBox="1">
            <a:spLocks noGrp="1"/>
          </p:cNvSpPr>
          <p:nvPr>
            <p:ph type="title"/>
          </p:nvPr>
        </p:nvSpPr>
        <p:spPr>
          <a:xfrm>
            <a:off x="1293483" y="799858"/>
            <a:ext cx="6475445" cy="1038277"/>
          </a:xfrm>
          <a:prstGeom prst="rect">
            <a:avLst/>
          </a:prstGeom>
        </p:spPr>
        <p:txBody>
          <a:bodyPr spcFirstLastPara="1" wrap="square" lIns="0" tIns="0" rIns="0" bIns="0" anchor="ctr" anchorCtr="0">
            <a:noAutofit/>
          </a:bodyPr>
          <a:lstStyle/>
          <a:p>
            <a:pPr lvl="0"/>
            <a:r>
              <a:rPr lang="id-ID" sz="3200" dirty="0"/>
              <a:t>Kehilangan hasil pascapanen Jeruk Siam</a:t>
            </a:r>
            <a:endParaRPr sz="3200" dirty="0"/>
          </a:p>
        </p:txBody>
      </p:sp>
      <p:sp>
        <p:nvSpPr>
          <p:cNvPr id="267" name="Google Shape;267;p43"/>
          <p:cNvSpPr txBox="1">
            <a:spLocks noGrp="1"/>
          </p:cNvSpPr>
          <p:nvPr>
            <p:ph type="subTitle" idx="1"/>
          </p:nvPr>
        </p:nvSpPr>
        <p:spPr>
          <a:xfrm>
            <a:off x="951722" y="2571750"/>
            <a:ext cx="7511143" cy="713400"/>
          </a:xfrm>
          <a:prstGeom prst="rect">
            <a:avLst/>
          </a:prstGeom>
        </p:spPr>
        <p:txBody>
          <a:bodyPr spcFirstLastPara="1" wrap="square" lIns="0" tIns="0" rIns="0" bIns="0" anchor="ctr" anchorCtr="0">
            <a:noAutofit/>
          </a:bodyPr>
          <a:lstStyle/>
          <a:p>
            <a:pPr marL="0" lvl="0" indent="0" algn="l"/>
            <a:r>
              <a:rPr lang="id-ID" sz="1400" dirty="0"/>
              <a:t>Kehilangan hasil dapat terjadi </a:t>
            </a:r>
            <a:r>
              <a:rPr lang="id-ID" sz="1400" dirty="0" smtClean="0"/>
              <a:t>apabila pada </a:t>
            </a:r>
            <a:r>
              <a:rPr lang="id-ID" sz="1400" dirty="0"/>
              <a:t>saat pemanenan dan </a:t>
            </a:r>
            <a:r>
              <a:rPr lang="id-ID" sz="1400" dirty="0" smtClean="0"/>
              <a:t>penanganan pascapanen </a:t>
            </a:r>
            <a:r>
              <a:rPr lang="id-ID" sz="1400" dirty="0"/>
              <a:t>yang tidak tepat. Dari </a:t>
            </a:r>
            <a:r>
              <a:rPr lang="id-ID" sz="1400" dirty="0" smtClean="0"/>
              <a:t>hasil pengamatan </a:t>
            </a:r>
            <a:r>
              <a:rPr lang="id-ID" sz="1400" dirty="0"/>
              <a:t>di dua responden </a:t>
            </a:r>
            <a:r>
              <a:rPr lang="id-ID" sz="1400" dirty="0" smtClean="0"/>
              <a:t>Pasar Swalayan</a:t>
            </a:r>
            <a:r>
              <a:rPr lang="id-ID" sz="1400" dirty="0"/>
              <a:t>, Jeruk Siam yang rusak (</a:t>
            </a:r>
            <a:r>
              <a:rPr lang="id-ID" sz="1400" dirty="0" smtClean="0"/>
              <a:t>broken stock</a:t>
            </a:r>
            <a:r>
              <a:rPr lang="id-ID" sz="1400" dirty="0"/>
              <a:t>) tidak dimanfaatkan kembali </a:t>
            </a:r>
            <a:r>
              <a:rPr lang="id-ID" sz="1400" dirty="0" smtClean="0"/>
              <a:t>atau dibuang</a:t>
            </a:r>
            <a:r>
              <a:rPr lang="id-ID" sz="1400" dirty="0"/>
              <a:t>. Kehilangan hasil di tingkat </a:t>
            </a:r>
            <a:r>
              <a:rPr lang="id-ID" sz="1400" dirty="0" smtClean="0"/>
              <a:t>petani rata-rata </a:t>
            </a:r>
            <a:r>
              <a:rPr lang="id-ID" sz="1400" dirty="0"/>
              <a:t>sebesar 56,8%. Kehilangan hasil di tingkat </a:t>
            </a:r>
            <a:r>
              <a:rPr lang="id-ID" sz="1400" dirty="0" smtClean="0"/>
              <a:t>pemasok Pasar </a:t>
            </a:r>
            <a:r>
              <a:rPr lang="id-ID" sz="1400" dirty="0"/>
              <a:t>Swalayan ditanggung oleh </a:t>
            </a:r>
            <a:r>
              <a:rPr lang="id-ID" sz="1400" dirty="0" smtClean="0"/>
              <a:t>pemasok Pasar </a:t>
            </a:r>
            <a:r>
              <a:rPr lang="id-ID" sz="1400" dirty="0"/>
              <a:t>Swalayan. Hal ini disebabkan </a:t>
            </a:r>
            <a:r>
              <a:rPr lang="id-ID" sz="1400" dirty="0" smtClean="0"/>
              <a:t>oleh tidak </a:t>
            </a:r>
            <a:r>
              <a:rPr lang="id-ID" sz="1400" dirty="0"/>
              <a:t>adanya penanganan pascapanen </a:t>
            </a:r>
            <a:r>
              <a:rPr lang="id-ID" sz="1400" dirty="0" smtClean="0"/>
              <a:t>di tingkat </a:t>
            </a:r>
            <a:r>
              <a:rPr lang="id-ID" sz="1400" dirty="0"/>
              <a:t>bandar. </a:t>
            </a:r>
            <a:r>
              <a:rPr lang="id-ID" sz="1400" dirty="0" smtClean="0"/>
              <a:t>Sistem pembelian keseluruhan </a:t>
            </a:r>
            <a:r>
              <a:rPr lang="id-ID" sz="1400" dirty="0"/>
              <a:t>merugikan pemasok </a:t>
            </a:r>
            <a:r>
              <a:rPr lang="id-ID" sz="1400" dirty="0" smtClean="0"/>
              <a:t>Pasar Swalayan </a:t>
            </a:r>
            <a:r>
              <a:rPr lang="id-ID" sz="1400" dirty="0"/>
              <a:t>karena produk-produk yang </a:t>
            </a:r>
            <a:r>
              <a:rPr lang="id-ID" sz="1400" dirty="0" smtClean="0"/>
              <a:t>rusak tidak </a:t>
            </a:r>
            <a:r>
              <a:rPr lang="id-ID" sz="1400" dirty="0"/>
              <a:t>diketahui pada saat pembelian </a:t>
            </a:r>
            <a:r>
              <a:rPr lang="id-ID" sz="1400" dirty="0" smtClean="0"/>
              <a:t>dari bandar</a:t>
            </a:r>
            <a:r>
              <a:rPr lang="id-ID" sz="1400" dirty="0"/>
              <a:t>. Hal ini menguntungkan </a:t>
            </a:r>
            <a:r>
              <a:rPr lang="id-ID" sz="1400" dirty="0" smtClean="0"/>
              <a:t>bandar karena </a:t>
            </a:r>
            <a:r>
              <a:rPr lang="id-ID" sz="1400" dirty="0"/>
              <a:t>Jeruk Siam yang rusak tidak menjadi tanggung jawab bandar. Broken stock </a:t>
            </a:r>
            <a:r>
              <a:rPr lang="id-ID" sz="1400" dirty="0" smtClean="0"/>
              <a:t>akan diketahui </a:t>
            </a:r>
            <a:r>
              <a:rPr lang="id-ID" sz="1400" dirty="0"/>
              <a:t>pada saat proses pascapanen </a:t>
            </a:r>
            <a:r>
              <a:rPr lang="id-ID" sz="1400" dirty="0" smtClean="0"/>
              <a:t>di tingkat </a:t>
            </a:r>
            <a:r>
              <a:rPr lang="id-ID" sz="1400" dirty="0"/>
              <a:t>pemasok pasar. Sementara itu, </a:t>
            </a:r>
            <a:r>
              <a:rPr lang="id-ID" sz="1400" dirty="0" smtClean="0"/>
              <a:t>Jeruk Siam </a:t>
            </a:r>
            <a:r>
              <a:rPr lang="id-ID" sz="1400" dirty="0"/>
              <a:t>yang rusak dan yang tidak </a:t>
            </a:r>
            <a:r>
              <a:rPr lang="id-ID" sz="1400" dirty="0" smtClean="0"/>
              <a:t>sesuai dengan </a:t>
            </a:r>
            <a:r>
              <a:rPr lang="id-ID" sz="1400" dirty="0"/>
              <a:t>kriteria </a:t>
            </a:r>
            <a:r>
              <a:rPr lang="id-ID" sz="1400" dirty="0" smtClean="0"/>
              <a:t>Pasar Swalayan ditanggung oleh </a:t>
            </a:r>
            <a:r>
              <a:rPr lang="id-ID" sz="1400" dirty="0"/>
              <a:t>pemasok Pasar Swalayan.</a:t>
            </a:r>
            <a:endParaRPr sz="1400" dirty="0"/>
          </a:p>
        </p:txBody>
      </p:sp>
      <p:pic>
        <p:nvPicPr>
          <p:cNvPr id="269" name="Google Shape;269;p43"/>
          <p:cNvPicPr preferRelativeResize="0"/>
          <p:nvPr/>
        </p:nvPicPr>
        <p:blipFill>
          <a:blip r:embed="rId3">
            <a:alphaModFix/>
          </a:blip>
          <a:stretch>
            <a:fillRect/>
          </a:stretch>
        </p:blipFill>
        <p:spPr>
          <a:xfrm flipH="1">
            <a:off x="7822278" y="304800"/>
            <a:ext cx="1016925" cy="1025449"/>
          </a:xfrm>
          <a:prstGeom prst="rect">
            <a:avLst/>
          </a:prstGeom>
          <a:noFill/>
          <a:ln>
            <a:noFill/>
          </a:ln>
        </p:spPr>
      </p:pic>
      <p:pic>
        <p:nvPicPr>
          <p:cNvPr id="270" name="Google Shape;270;p43"/>
          <p:cNvPicPr preferRelativeResize="0"/>
          <p:nvPr/>
        </p:nvPicPr>
        <p:blipFill>
          <a:blip r:embed="rId4">
            <a:alphaModFix/>
          </a:blip>
          <a:stretch>
            <a:fillRect/>
          </a:stretch>
        </p:blipFill>
        <p:spPr>
          <a:xfrm flipH="1">
            <a:off x="700403" y="281175"/>
            <a:ext cx="1469548" cy="6013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8" name="Google Shape;278;p44"/>
          <p:cNvSpPr txBox="1">
            <a:spLocks noGrp="1"/>
          </p:cNvSpPr>
          <p:nvPr>
            <p:ph type="subTitle" idx="1"/>
          </p:nvPr>
        </p:nvSpPr>
        <p:spPr>
          <a:xfrm>
            <a:off x="597158" y="557684"/>
            <a:ext cx="8024327" cy="1463100"/>
          </a:xfrm>
          <a:prstGeom prst="rect">
            <a:avLst/>
          </a:prstGeom>
        </p:spPr>
        <p:txBody>
          <a:bodyPr spcFirstLastPara="1" wrap="square" lIns="0" tIns="0" rIns="0" bIns="0" anchor="ctr" anchorCtr="0">
            <a:noAutofit/>
          </a:bodyPr>
          <a:lstStyle/>
          <a:p>
            <a:pPr marL="0" lvl="0" indent="0"/>
            <a:r>
              <a:rPr lang="id-ID" sz="1400" dirty="0" smtClean="0"/>
              <a:t>Total kehilangan </a:t>
            </a:r>
            <a:r>
              <a:rPr lang="id-ID" sz="1400" dirty="0"/>
              <a:t>hasil terkecil adalah Jeruk </a:t>
            </a:r>
            <a:r>
              <a:rPr lang="id-ID" sz="1400" dirty="0" smtClean="0"/>
              <a:t>Siam kelas </a:t>
            </a:r>
            <a:r>
              <a:rPr lang="id-ID" sz="1400" dirty="0"/>
              <a:t>A pada tingkat Pasar Swalayan </a:t>
            </a:r>
            <a:r>
              <a:rPr lang="id-ID" sz="1400" dirty="0" smtClean="0"/>
              <a:t>yaitu sebesar </a:t>
            </a:r>
            <a:r>
              <a:rPr lang="id-ID" sz="1400" dirty="0"/>
              <a:t>0,5%. Kehilangan hasil </a:t>
            </a:r>
            <a:r>
              <a:rPr lang="id-ID" sz="1400" dirty="0" smtClean="0"/>
              <a:t>pascapanen terbesar </a:t>
            </a:r>
            <a:r>
              <a:rPr lang="id-ID" sz="1400" dirty="0"/>
              <a:t>adalah tingkat petani yaitu </a:t>
            </a:r>
            <a:r>
              <a:rPr lang="id-ID" sz="1400" dirty="0" smtClean="0"/>
              <a:t>sebesar 5,6</a:t>
            </a:r>
            <a:r>
              <a:rPr lang="id-ID" sz="1400" dirty="0"/>
              <a:t>% yang disebabkan oleh </a:t>
            </a:r>
            <a:r>
              <a:rPr lang="id-ID" sz="1400" dirty="0" smtClean="0"/>
              <a:t>penempatan Jeruk </a:t>
            </a:r>
            <a:r>
              <a:rPr lang="id-ID" sz="1400" dirty="0"/>
              <a:t>Siam yang berukuran kecil </a:t>
            </a:r>
            <a:r>
              <a:rPr lang="id-ID" sz="1400" dirty="0" smtClean="0"/>
              <a:t>pada bagian </a:t>
            </a:r>
            <a:r>
              <a:rPr lang="id-ID" sz="1400" dirty="0"/>
              <a:t>paling bawah dan buah </a:t>
            </a:r>
            <a:r>
              <a:rPr lang="id-ID" sz="1400" dirty="0" smtClean="0"/>
              <a:t>berukuran besar </a:t>
            </a:r>
            <a:r>
              <a:rPr lang="id-ID" sz="1400" dirty="0"/>
              <a:t>pada bagian atas pada tiap </a:t>
            </a:r>
            <a:r>
              <a:rPr lang="id-ID" sz="1400" dirty="0" smtClean="0"/>
              <a:t>keranjang oleh </a:t>
            </a:r>
            <a:r>
              <a:rPr lang="id-ID" sz="1400" dirty="0"/>
              <a:t>petani. Penyusunan ini </a:t>
            </a:r>
            <a:r>
              <a:rPr lang="id-ID" sz="1400" dirty="0" smtClean="0"/>
              <a:t>tidak memperhatikan </a:t>
            </a:r>
            <a:r>
              <a:rPr lang="id-ID" sz="1400" dirty="0"/>
              <a:t>keadaan fisik buah (</a:t>
            </a:r>
            <a:r>
              <a:rPr lang="id-ID" sz="1400" dirty="0" smtClean="0"/>
              <a:t>tingkat ketuaan </a:t>
            </a:r>
            <a:r>
              <a:rPr lang="id-ID" sz="1400" dirty="0"/>
              <a:t>dan kelunakan).</a:t>
            </a:r>
            <a:endParaRPr sz="1400" dirty="0"/>
          </a:p>
        </p:txBody>
      </p:sp>
      <p:sp>
        <p:nvSpPr>
          <p:cNvPr id="3" name="Rectangle 2"/>
          <p:cNvSpPr/>
          <p:nvPr/>
        </p:nvSpPr>
        <p:spPr>
          <a:xfrm>
            <a:off x="466532" y="2067579"/>
            <a:ext cx="8192278" cy="1600438"/>
          </a:xfrm>
          <a:prstGeom prst="rect">
            <a:avLst/>
          </a:prstGeom>
        </p:spPr>
        <p:txBody>
          <a:bodyPr wrap="square">
            <a:spAutoFit/>
          </a:bodyPr>
          <a:lstStyle/>
          <a:p>
            <a:r>
              <a:rPr lang="id-ID" dirty="0" smtClean="0">
                <a:latin typeface="Assistant" charset="-79"/>
                <a:cs typeface="Assistant" charset="-79"/>
              </a:rPr>
              <a:t>Penggunaan peti kayu </a:t>
            </a:r>
            <a:r>
              <a:rPr lang="id-ID" dirty="0">
                <a:latin typeface="Assistant" charset="-79"/>
                <a:cs typeface="Assistant" charset="-79"/>
              </a:rPr>
              <a:t>20-25 kg/kemasan dan </a:t>
            </a:r>
            <a:r>
              <a:rPr lang="id-ID" dirty="0" smtClean="0">
                <a:latin typeface="Assistant" charset="-79"/>
                <a:cs typeface="Assistant" charset="-79"/>
              </a:rPr>
              <a:t>penyusunan Jeruk </a:t>
            </a:r>
            <a:r>
              <a:rPr lang="id-ID" dirty="0">
                <a:latin typeface="Assistant" charset="-79"/>
                <a:cs typeface="Assistant" charset="-79"/>
              </a:rPr>
              <a:t>Siam berdasarkan ukuran dan </a:t>
            </a:r>
            <a:r>
              <a:rPr lang="id-ID" dirty="0" smtClean="0">
                <a:latin typeface="Assistant" charset="-79"/>
                <a:cs typeface="Assistant" charset="-79"/>
              </a:rPr>
              <a:t>bentuk buah </a:t>
            </a:r>
            <a:r>
              <a:rPr lang="id-ID" dirty="0">
                <a:latin typeface="Assistant" charset="-79"/>
                <a:cs typeface="Assistant" charset="-79"/>
              </a:rPr>
              <a:t>yang sesuai dengan ukuran </a:t>
            </a:r>
            <a:r>
              <a:rPr lang="id-ID" dirty="0" smtClean="0">
                <a:latin typeface="Assistant" charset="-79"/>
                <a:cs typeface="Assistant" charset="-79"/>
              </a:rPr>
              <a:t>kemasan dapat </a:t>
            </a:r>
            <a:r>
              <a:rPr lang="id-ID" dirty="0">
                <a:latin typeface="Assistant" charset="-79"/>
                <a:cs typeface="Assistant" charset="-79"/>
              </a:rPr>
              <a:t>mengurangi kehilangan hasil </a:t>
            </a:r>
            <a:r>
              <a:rPr lang="id-ID" dirty="0" smtClean="0">
                <a:latin typeface="Assistant" charset="-79"/>
                <a:cs typeface="Assistant" charset="-79"/>
              </a:rPr>
              <a:t>Jeruk Siam</a:t>
            </a:r>
            <a:r>
              <a:rPr lang="id-ID" dirty="0">
                <a:latin typeface="Assistant" charset="-79"/>
                <a:cs typeface="Assistant" charset="-79"/>
              </a:rPr>
              <a:t>. Kehilangan hasil pascapanen </a:t>
            </a:r>
            <a:r>
              <a:rPr lang="id-ID" dirty="0" smtClean="0">
                <a:latin typeface="Assistant" charset="-79"/>
                <a:cs typeface="Assistant" charset="-79"/>
              </a:rPr>
              <a:t>buah Jeruk </a:t>
            </a:r>
            <a:r>
              <a:rPr lang="id-ID" dirty="0">
                <a:latin typeface="Assistant" charset="-79"/>
                <a:cs typeface="Assistant" charset="-79"/>
              </a:rPr>
              <a:t>Siam Karo dapat disebabkan </a:t>
            </a:r>
            <a:r>
              <a:rPr lang="id-ID" dirty="0" smtClean="0">
                <a:latin typeface="Assistant" charset="-79"/>
                <a:cs typeface="Assistant" charset="-79"/>
              </a:rPr>
              <a:t>oleh beberapa </a:t>
            </a:r>
            <a:r>
              <a:rPr lang="id-ID" dirty="0">
                <a:latin typeface="Assistant" charset="-79"/>
                <a:cs typeface="Assistant" charset="-79"/>
              </a:rPr>
              <a:t>faktor seperti kerusakan </a:t>
            </a:r>
            <a:r>
              <a:rPr lang="id-ID" dirty="0" smtClean="0">
                <a:latin typeface="Assistant" charset="-79"/>
                <a:cs typeface="Assistant" charset="-79"/>
              </a:rPr>
              <a:t>fisiologis, patologis </a:t>
            </a:r>
            <a:r>
              <a:rPr lang="id-ID" dirty="0">
                <a:latin typeface="Assistant" charset="-79"/>
                <a:cs typeface="Assistant" charset="-79"/>
              </a:rPr>
              <a:t>dan mekanis. Hal ini </a:t>
            </a:r>
            <a:r>
              <a:rPr lang="id-ID" dirty="0" smtClean="0">
                <a:latin typeface="Assistant" charset="-79"/>
                <a:cs typeface="Assistant" charset="-79"/>
              </a:rPr>
              <a:t>disebabkan oleh </a:t>
            </a:r>
            <a:r>
              <a:rPr lang="id-ID" dirty="0">
                <a:latin typeface="Assistant" charset="-79"/>
                <a:cs typeface="Assistant" charset="-79"/>
              </a:rPr>
              <a:t>penanganan pascapanen yang </a:t>
            </a:r>
            <a:r>
              <a:rPr lang="id-ID" dirty="0" smtClean="0">
                <a:latin typeface="Assistant" charset="-79"/>
                <a:cs typeface="Assistant" charset="-79"/>
              </a:rPr>
              <a:t>tidak sesuai</a:t>
            </a:r>
            <a:r>
              <a:rPr lang="id-ID" dirty="0">
                <a:latin typeface="Assistant" charset="-79"/>
                <a:cs typeface="Assistant" charset="-79"/>
              </a:rPr>
              <a:t>, penampakan yang kurang </a:t>
            </a:r>
            <a:r>
              <a:rPr lang="id-ID" dirty="0" smtClean="0">
                <a:latin typeface="Assistant" charset="-79"/>
                <a:cs typeface="Assistant" charset="-79"/>
              </a:rPr>
              <a:t>menarik karena </a:t>
            </a:r>
            <a:r>
              <a:rPr lang="id-ID" dirty="0">
                <a:latin typeface="Assistant" charset="-79"/>
                <a:cs typeface="Assistant" charset="-79"/>
              </a:rPr>
              <a:t>adanya bintik coklat hitam </a:t>
            </a:r>
            <a:r>
              <a:rPr lang="id-ID" dirty="0" smtClean="0">
                <a:latin typeface="Assistant" charset="-79"/>
                <a:cs typeface="Assistant" charset="-79"/>
              </a:rPr>
              <a:t>pada permukaan </a:t>
            </a:r>
            <a:r>
              <a:rPr lang="id-ID" dirty="0">
                <a:latin typeface="Assistant" charset="-79"/>
                <a:cs typeface="Assistant" charset="-79"/>
              </a:rPr>
              <a:t>kulit buah, ukuran dan tingkat ketuaan yang tidak seragam, </a:t>
            </a:r>
            <a:r>
              <a:rPr lang="id-ID" dirty="0" smtClean="0">
                <a:latin typeface="Assistant" charset="-79"/>
                <a:cs typeface="Assistant" charset="-79"/>
              </a:rPr>
              <a:t>teknik pengemasan </a:t>
            </a:r>
            <a:r>
              <a:rPr lang="id-ID" dirty="0">
                <a:latin typeface="Assistant" charset="-79"/>
                <a:cs typeface="Assistant" charset="-79"/>
              </a:rPr>
              <a:t>dan pengangkutan yang </a:t>
            </a:r>
            <a:r>
              <a:rPr lang="id-ID" dirty="0" smtClean="0">
                <a:latin typeface="Assistant" charset="-79"/>
                <a:cs typeface="Assistant" charset="-79"/>
              </a:rPr>
              <a:t>belum memadai</a:t>
            </a:r>
            <a:r>
              <a:rPr lang="id-ID" dirty="0">
                <a:latin typeface="Assistant" charset="-79"/>
                <a:cs typeface="Assistant" charset="-79"/>
              </a:rPr>
              <a:t>, kebersihan perlengkapan </a:t>
            </a:r>
            <a:r>
              <a:rPr lang="id-ID" dirty="0" smtClean="0">
                <a:latin typeface="Assistant" charset="-79"/>
                <a:cs typeface="Assistant" charset="-79"/>
              </a:rPr>
              <a:t>dan gudang </a:t>
            </a:r>
            <a:r>
              <a:rPr lang="id-ID" dirty="0">
                <a:latin typeface="Assistant" charset="-79"/>
                <a:cs typeface="Assistant" charset="-79"/>
              </a:rPr>
              <a:t>pengumpul yang belum </a:t>
            </a:r>
            <a:r>
              <a:rPr lang="id-ID" dirty="0" smtClean="0">
                <a:latin typeface="Assistant" charset="-79"/>
                <a:cs typeface="Assistant" charset="-79"/>
              </a:rPr>
              <a:t>memadai.</a:t>
            </a:r>
            <a:endParaRPr lang="id-ID" dirty="0">
              <a:latin typeface="Assistant" charset="-79"/>
              <a:cs typeface="Assistant" charset="-79"/>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5"/>
          <p:cNvSpPr txBox="1">
            <a:spLocks noGrp="1"/>
          </p:cNvSpPr>
          <p:nvPr>
            <p:ph type="title"/>
          </p:nvPr>
        </p:nvSpPr>
        <p:spPr>
          <a:xfrm>
            <a:off x="938070" y="416605"/>
            <a:ext cx="7389300" cy="914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id-ID" sz="4000" dirty="0" smtClean="0"/>
              <a:t>Kesimpulan</a:t>
            </a:r>
            <a:endParaRPr sz="4000" dirty="0"/>
          </a:p>
        </p:txBody>
      </p:sp>
      <p:sp>
        <p:nvSpPr>
          <p:cNvPr id="4" name="Rectangle 3"/>
          <p:cNvSpPr/>
          <p:nvPr/>
        </p:nvSpPr>
        <p:spPr>
          <a:xfrm>
            <a:off x="1069145" y="1401343"/>
            <a:ext cx="7498080" cy="1815882"/>
          </a:xfrm>
          <a:prstGeom prst="rect">
            <a:avLst/>
          </a:prstGeom>
        </p:spPr>
        <p:txBody>
          <a:bodyPr wrap="square">
            <a:spAutoFit/>
          </a:bodyPr>
          <a:lstStyle/>
          <a:p>
            <a:r>
              <a:rPr lang="id-ID" dirty="0">
                <a:latin typeface="Assistant" charset="-79"/>
                <a:cs typeface="Assistant" charset="-79"/>
              </a:rPr>
              <a:t>Tahap-tahap penanganan </a:t>
            </a:r>
            <a:r>
              <a:rPr lang="id-ID" dirty="0" smtClean="0">
                <a:latin typeface="Assistant" charset="-79"/>
                <a:cs typeface="Assistant" charset="-79"/>
              </a:rPr>
              <a:t>pascapanen Jeruk </a:t>
            </a:r>
            <a:r>
              <a:rPr lang="id-ID" dirty="0">
                <a:latin typeface="Assistant" charset="-79"/>
                <a:cs typeface="Assistant" charset="-79"/>
              </a:rPr>
              <a:t>Siam berbeda-beda pada tiap </a:t>
            </a:r>
            <a:r>
              <a:rPr lang="id-ID" dirty="0" smtClean="0">
                <a:latin typeface="Assistant" charset="-79"/>
                <a:cs typeface="Assistant" charset="-79"/>
              </a:rPr>
              <a:t>titik pemasaran</a:t>
            </a:r>
            <a:r>
              <a:rPr lang="id-ID" dirty="0">
                <a:latin typeface="Assistant" charset="-79"/>
                <a:cs typeface="Assistant" charset="-79"/>
              </a:rPr>
              <a:t>. Proses penanganan </a:t>
            </a:r>
            <a:r>
              <a:rPr lang="id-ID" dirty="0" smtClean="0">
                <a:latin typeface="Assistant" charset="-79"/>
                <a:cs typeface="Assistant" charset="-79"/>
              </a:rPr>
              <a:t>pascapanen Jeruk </a:t>
            </a:r>
            <a:r>
              <a:rPr lang="id-ID" dirty="0">
                <a:latin typeface="Assistant" charset="-79"/>
                <a:cs typeface="Assistant" charset="-79"/>
              </a:rPr>
              <a:t>Siam yaitu pembersihan, </a:t>
            </a:r>
            <a:r>
              <a:rPr lang="id-ID" dirty="0" smtClean="0">
                <a:latin typeface="Assistant" charset="-79"/>
                <a:cs typeface="Assistant" charset="-79"/>
              </a:rPr>
              <a:t>penyortiran, pengekelasan</a:t>
            </a:r>
            <a:r>
              <a:rPr lang="id-ID" dirty="0">
                <a:latin typeface="Assistant" charset="-79"/>
                <a:cs typeface="Assistant" charset="-79"/>
              </a:rPr>
              <a:t>, pengemasan, </a:t>
            </a:r>
            <a:r>
              <a:rPr lang="id-ID" dirty="0" smtClean="0">
                <a:latin typeface="Assistant" charset="-79"/>
                <a:cs typeface="Assistant" charset="-79"/>
              </a:rPr>
              <a:t>penyimpanan dan </a:t>
            </a:r>
            <a:r>
              <a:rPr lang="id-ID" dirty="0">
                <a:latin typeface="Assistant" charset="-79"/>
                <a:cs typeface="Assistant" charset="-79"/>
              </a:rPr>
              <a:t>pengangkutan. Proses </a:t>
            </a:r>
            <a:r>
              <a:rPr lang="id-ID" dirty="0" smtClean="0">
                <a:latin typeface="Assistant" charset="-79"/>
                <a:cs typeface="Assistant" charset="-79"/>
              </a:rPr>
              <a:t>penangangan pascapanen </a:t>
            </a:r>
            <a:r>
              <a:rPr lang="id-ID" dirty="0">
                <a:latin typeface="Assistant" charset="-79"/>
                <a:cs typeface="Assistant" charset="-79"/>
              </a:rPr>
              <a:t>tersebut dilakukan pada </a:t>
            </a:r>
            <a:r>
              <a:rPr lang="id-ID" dirty="0" smtClean="0">
                <a:latin typeface="Assistant" charset="-79"/>
                <a:cs typeface="Assistant" charset="-79"/>
              </a:rPr>
              <a:t>tingkat petani</a:t>
            </a:r>
            <a:r>
              <a:rPr lang="id-ID" dirty="0">
                <a:latin typeface="Assistant" charset="-79"/>
                <a:cs typeface="Assistant" charset="-79"/>
              </a:rPr>
              <a:t>, pemasok </a:t>
            </a:r>
            <a:r>
              <a:rPr lang="id-ID" dirty="0" smtClean="0">
                <a:latin typeface="Assistant" charset="-79"/>
                <a:cs typeface="Assistant" charset="-79"/>
              </a:rPr>
              <a:t>Pasar Swalayan </a:t>
            </a:r>
            <a:r>
              <a:rPr lang="id-ID" dirty="0">
                <a:latin typeface="Assistant" charset="-79"/>
                <a:cs typeface="Assistant" charset="-79"/>
              </a:rPr>
              <a:t>dan Pasar Swalayan. Total kehilangan hasil Jeruk </a:t>
            </a:r>
            <a:r>
              <a:rPr lang="id-ID" dirty="0" smtClean="0">
                <a:latin typeface="Assistant" charset="-79"/>
                <a:cs typeface="Assistant" charset="-79"/>
              </a:rPr>
              <a:t>Siam terbesar </a:t>
            </a:r>
            <a:r>
              <a:rPr lang="id-ID" dirty="0">
                <a:latin typeface="Assistant" charset="-79"/>
                <a:cs typeface="Assistant" charset="-79"/>
              </a:rPr>
              <a:t>terdapat pada tingkat petani yaitu sebesar 5,6% sedangkan kehilangan </a:t>
            </a:r>
            <a:r>
              <a:rPr lang="id-ID" dirty="0" smtClean="0">
                <a:latin typeface="Assistant" charset="-79"/>
                <a:cs typeface="Assistant" charset="-79"/>
              </a:rPr>
              <a:t>hasil terkecil </a:t>
            </a:r>
            <a:r>
              <a:rPr lang="id-ID" dirty="0">
                <a:latin typeface="Assistant" charset="-79"/>
                <a:cs typeface="Assistant" charset="-79"/>
              </a:rPr>
              <a:t>terdapat pada tingkat </a:t>
            </a:r>
            <a:r>
              <a:rPr lang="id-ID" dirty="0" smtClean="0">
                <a:latin typeface="Assistant" charset="-79"/>
                <a:cs typeface="Assistant" charset="-79"/>
              </a:rPr>
              <a:t>Pasar Swalayan </a:t>
            </a:r>
            <a:r>
              <a:rPr lang="id-ID" dirty="0">
                <a:latin typeface="Assistant" charset="-79"/>
                <a:cs typeface="Assistant" charset="-79"/>
              </a:rPr>
              <a:t>yaitu 0,5%. Hal ini </a:t>
            </a:r>
            <a:r>
              <a:rPr lang="id-ID" dirty="0" smtClean="0">
                <a:latin typeface="Assistant" charset="-79"/>
                <a:cs typeface="Assistant" charset="-79"/>
              </a:rPr>
              <a:t>disebabkan oleh </a:t>
            </a:r>
            <a:r>
              <a:rPr lang="id-ID" dirty="0">
                <a:latin typeface="Assistant" charset="-79"/>
                <a:cs typeface="Assistant" charset="-79"/>
              </a:rPr>
              <a:t>penyusunan Jeruk Siam yang </a:t>
            </a:r>
            <a:r>
              <a:rPr lang="id-ID" dirty="0" smtClean="0">
                <a:latin typeface="Assistant" charset="-79"/>
                <a:cs typeface="Assistant" charset="-79"/>
              </a:rPr>
              <a:t>berukuran kecil </a:t>
            </a:r>
            <a:r>
              <a:rPr lang="id-ID" dirty="0">
                <a:latin typeface="Assistant" charset="-79"/>
                <a:cs typeface="Assistant" charset="-79"/>
              </a:rPr>
              <a:t>pada bagian paling bawah </a:t>
            </a:r>
            <a:r>
              <a:rPr lang="id-ID" dirty="0" smtClean="0">
                <a:latin typeface="Assistant" charset="-79"/>
                <a:cs typeface="Assistant" charset="-79"/>
              </a:rPr>
              <a:t>pengemasan keranjang </a:t>
            </a:r>
            <a:r>
              <a:rPr lang="id-ID" dirty="0">
                <a:latin typeface="Assistant" charset="-79"/>
                <a:cs typeface="Assistant" charset="-79"/>
              </a:rPr>
              <a:t>bambu dan buah yang besar </a:t>
            </a:r>
            <a:r>
              <a:rPr lang="id-ID" dirty="0" smtClean="0">
                <a:latin typeface="Assistant" charset="-79"/>
                <a:cs typeface="Assistant" charset="-79"/>
              </a:rPr>
              <a:t>pada bagian </a:t>
            </a:r>
            <a:r>
              <a:rPr lang="id-ID" dirty="0">
                <a:latin typeface="Assistant" charset="-79"/>
                <a:cs typeface="Assistant" charset="-79"/>
              </a:rPr>
              <a:t>atas.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sp>
        <p:nvSpPr>
          <p:cNvPr id="1149" name="Google Shape;1149;p74"/>
          <p:cNvSpPr txBox="1">
            <a:spLocks noGrp="1"/>
          </p:cNvSpPr>
          <p:nvPr>
            <p:ph type="ctrTitle"/>
          </p:nvPr>
        </p:nvSpPr>
        <p:spPr>
          <a:xfrm>
            <a:off x="2429950" y="540000"/>
            <a:ext cx="4284000" cy="997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smtClean="0"/>
              <a:t>Thanks</a:t>
            </a:r>
            <a:endParaRPr dirty="0"/>
          </a:p>
        </p:txBody>
      </p:sp>
      <p:pic>
        <p:nvPicPr>
          <p:cNvPr id="1166" name="Google Shape;1166;p74"/>
          <p:cNvPicPr preferRelativeResize="0"/>
          <p:nvPr/>
        </p:nvPicPr>
        <p:blipFill>
          <a:blip r:embed="rId3">
            <a:alphaModFix/>
          </a:blip>
          <a:stretch>
            <a:fillRect/>
          </a:stretch>
        </p:blipFill>
        <p:spPr>
          <a:xfrm>
            <a:off x="1933618" y="3510475"/>
            <a:ext cx="460633" cy="997801"/>
          </a:xfrm>
          <a:prstGeom prst="rect">
            <a:avLst/>
          </a:prstGeom>
          <a:noFill/>
          <a:ln>
            <a:noFill/>
          </a:ln>
        </p:spPr>
      </p:pic>
      <p:pic>
        <p:nvPicPr>
          <p:cNvPr id="1167" name="Google Shape;1167;p74"/>
          <p:cNvPicPr preferRelativeResize="0"/>
          <p:nvPr/>
        </p:nvPicPr>
        <p:blipFill>
          <a:blip r:embed="rId4">
            <a:alphaModFix/>
          </a:blip>
          <a:stretch>
            <a:fillRect/>
          </a:stretch>
        </p:blipFill>
        <p:spPr>
          <a:xfrm flipH="1">
            <a:off x="7598650" y="304800"/>
            <a:ext cx="1016925" cy="1025449"/>
          </a:xfrm>
          <a:prstGeom prst="rect">
            <a:avLst/>
          </a:prstGeom>
          <a:noFill/>
          <a:ln>
            <a:noFill/>
          </a:ln>
        </p:spPr>
      </p:pic>
      <p:pic>
        <p:nvPicPr>
          <p:cNvPr id="1168" name="Google Shape;1168;p74"/>
          <p:cNvPicPr preferRelativeResize="0"/>
          <p:nvPr/>
        </p:nvPicPr>
        <p:blipFill>
          <a:blip r:embed="rId5">
            <a:alphaModFix/>
          </a:blip>
          <a:stretch>
            <a:fillRect/>
          </a:stretch>
        </p:blipFill>
        <p:spPr>
          <a:xfrm flipH="1">
            <a:off x="941852" y="825675"/>
            <a:ext cx="1656576" cy="677825"/>
          </a:xfrm>
          <a:prstGeom prst="rect">
            <a:avLst/>
          </a:prstGeom>
          <a:noFill/>
          <a:ln>
            <a:noFill/>
          </a:ln>
        </p:spPr>
      </p:pic>
      <p:pic>
        <p:nvPicPr>
          <p:cNvPr id="1169" name="Google Shape;1169;p74"/>
          <p:cNvPicPr preferRelativeResize="0"/>
          <p:nvPr/>
        </p:nvPicPr>
        <p:blipFill>
          <a:blip r:embed="rId5">
            <a:alphaModFix/>
          </a:blip>
          <a:stretch>
            <a:fillRect/>
          </a:stretch>
        </p:blipFill>
        <p:spPr>
          <a:xfrm>
            <a:off x="7310441" y="2383200"/>
            <a:ext cx="1248200" cy="510725"/>
          </a:xfrm>
          <a:prstGeom prst="rect">
            <a:avLst/>
          </a:prstGeom>
          <a:noFill/>
          <a:ln>
            <a:noFill/>
          </a:ln>
        </p:spPr>
      </p:pic>
      <p:pic>
        <p:nvPicPr>
          <p:cNvPr id="1170" name="Google Shape;1170;p74"/>
          <p:cNvPicPr preferRelativeResize="0"/>
          <p:nvPr/>
        </p:nvPicPr>
        <p:blipFill>
          <a:blip r:embed="rId5">
            <a:alphaModFix/>
          </a:blip>
          <a:stretch>
            <a:fillRect/>
          </a:stretch>
        </p:blipFill>
        <p:spPr>
          <a:xfrm>
            <a:off x="608303" y="1773700"/>
            <a:ext cx="1000806" cy="409499"/>
          </a:xfrm>
          <a:prstGeom prst="rect">
            <a:avLst/>
          </a:prstGeom>
          <a:noFill/>
          <a:ln>
            <a:noFill/>
          </a:ln>
        </p:spPr>
      </p:pic>
      <p:pic>
        <p:nvPicPr>
          <p:cNvPr id="1171" name="Google Shape;1171;p74"/>
          <p:cNvPicPr preferRelativeResize="0"/>
          <p:nvPr/>
        </p:nvPicPr>
        <p:blipFill>
          <a:blip r:embed="rId5">
            <a:alphaModFix/>
          </a:blip>
          <a:stretch>
            <a:fillRect/>
          </a:stretch>
        </p:blipFill>
        <p:spPr>
          <a:xfrm flipH="1">
            <a:off x="6075348" y="707688"/>
            <a:ext cx="798577" cy="3267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10" name="Google Shape;310;p47"/>
          <p:cNvSpPr txBox="1">
            <a:spLocks noGrp="1"/>
          </p:cNvSpPr>
          <p:nvPr>
            <p:ph type="title"/>
          </p:nvPr>
        </p:nvSpPr>
        <p:spPr>
          <a:xfrm>
            <a:off x="720000" y="143387"/>
            <a:ext cx="7704000" cy="548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smtClean="0"/>
              <a:t>Pendahuluan</a:t>
            </a:r>
            <a:endParaRPr dirty="0"/>
          </a:p>
        </p:txBody>
      </p:sp>
      <p:sp>
        <p:nvSpPr>
          <p:cNvPr id="312" name="Google Shape;312;p47"/>
          <p:cNvSpPr txBox="1">
            <a:spLocks noGrp="1"/>
          </p:cNvSpPr>
          <p:nvPr>
            <p:ph type="subTitle" idx="4"/>
          </p:nvPr>
        </p:nvSpPr>
        <p:spPr>
          <a:xfrm>
            <a:off x="562708" y="989258"/>
            <a:ext cx="7990448" cy="3121047"/>
          </a:xfrm>
          <a:prstGeom prst="rect">
            <a:avLst/>
          </a:prstGeom>
        </p:spPr>
        <p:txBody>
          <a:bodyPr spcFirstLastPara="1" wrap="square" lIns="0" tIns="0" rIns="0" bIns="0" anchor="t" anchorCtr="0">
            <a:noAutofit/>
          </a:bodyPr>
          <a:lstStyle/>
          <a:p>
            <a:pPr marL="0" lvl="0" indent="0" algn="l">
              <a:lnSpc>
                <a:spcPct val="150000"/>
              </a:lnSpc>
            </a:pPr>
            <a:r>
              <a:rPr lang="en-US" sz="1600" b="1" dirty="0" err="1">
                <a:solidFill>
                  <a:srgbClr val="2D4703"/>
                </a:solidFill>
              </a:rPr>
              <a:t>Buah-buahan</a:t>
            </a:r>
            <a:r>
              <a:rPr lang="en-US" sz="1600" b="1" dirty="0">
                <a:solidFill>
                  <a:srgbClr val="2D4703"/>
                </a:solidFill>
              </a:rPr>
              <a:t> </a:t>
            </a:r>
            <a:r>
              <a:rPr lang="en-US" sz="1600" b="1" dirty="0" err="1">
                <a:solidFill>
                  <a:srgbClr val="2D4703"/>
                </a:solidFill>
              </a:rPr>
              <a:t>sebagai</a:t>
            </a:r>
            <a:r>
              <a:rPr lang="en-US" sz="1600" b="1" dirty="0">
                <a:solidFill>
                  <a:srgbClr val="2D4703"/>
                </a:solidFill>
              </a:rPr>
              <a:t> </a:t>
            </a:r>
            <a:r>
              <a:rPr lang="en-US" sz="1600" b="1" dirty="0" err="1">
                <a:solidFill>
                  <a:srgbClr val="2D4703"/>
                </a:solidFill>
              </a:rPr>
              <a:t>komoditi</a:t>
            </a:r>
            <a:r>
              <a:rPr lang="en-US" sz="1600" b="1" dirty="0">
                <a:solidFill>
                  <a:srgbClr val="2D4703"/>
                </a:solidFill>
              </a:rPr>
              <a:t> </a:t>
            </a:r>
            <a:r>
              <a:rPr lang="en-US" sz="1600" b="1" dirty="0" err="1">
                <a:solidFill>
                  <a:srgbClr val="2D4703"/>
                </a:solidFill>
              </a:rPr>
              <a:t>hortikultura</a:t>
            </a:r>
            <a:r>
              <a:rPr lang="en-US" sz="1600" b="1" dirty="0">
                <a:solidFill>
                  <a:srgbClr val="2D4703"/>
                </a:solidFill>
              </a:rPr>
              <a:t> </a:t>
            </a:r>
            <a:r>
              <a:rPr lang="en-US" sz="1600" dirty="0" err="1"/>
              <a:t>memiliki</a:t>
            </a:r>
            <a:r>
              <a:rPr lang="en-US" sz="1600" dirty="0"/>
              <a:t> </a:t>
            </a:r>
            <a:r>
              <a:rPr lang="en-US" sz="1600" dirty="0" err="1"/>
              <a:t>peranan</a:t>
            </a:r>
            <a:r>
              <a:rPr lang="en-US" sz="1600" dirty="0"/>
              <a:t> yang </a:t>
            </a:r>
            <a:r>
              <a:rPr lang="en-US" sz="1600" dirty="0" err="1"/>
              <a:t>penting</a:t>
            </a:r>
            <a:r>
              <a:rPr lang="en-US" sz="1600" dirty="0"/>
              <a:t> </a:t>
            </a:r>
            <a:r>
              <a:rPr lang="en-US" sz="1600" dirty="0" err="1"/>
              <a:t>sebagai</a:t>
            </a:r>
            <a:r>
              <a:rPr lang="en-US" sz="1600" dirty="0"/>
              <a:t> </a:t>
            </a:r>
            <a:r>
              <a:rPr lang="en-US" sz="1600" dirty="0" err="1"/>
              <a:t>sumber</a:t>
            </a:r>
            <a:r>
              <a:rPr lang="en-US" sz="1600" dirty="0"/>
              <a:t> </a:t>
            </a:r>
            <a:r>
              <a:rPr lang="en-US" sz="1600" dirty="0" err="1"/>
              <a:t>zat</a:t>
            </a:r>
            <a:r>
              <a:rPr lang="en-US" sz="1600" dirty="0"/>
              <a:t> </a:t>
            </a:r>
            <a:r>
              <a:rPr lang="en-US" sz="1600" dirty="0" err="1"/>
              <a:t>gizi</a:t>
            </a:r>
            <a:r>
              <a:rPr lang="en-US" sz="1600" dirty="0"/>
              <a:t> </a:t>
            </a:r>
            <a:r>
              <a:rPr lang="en-US" sz="1600" dirty="0" err="1"/>
              <a:t>untuk</a:t>
            </a:r>
            <a:r>
              <a:rPr lang="en-US" sz="1600" dirty="0"/>
              <a:t> </a:t>
            </a:r>
            <a:r>
              <a:rPr lang="en-US" sz="1600" dirty="0" err="1"/>
              <a:t>manusia</a:t>
            </a:r>
            <a:r>
              <a:rPr lang="en-US" sz="1600" dirty="0"/>
              <a:t> </a:t>
            </a:r>
            <a:r>
              <a:rPr lang="en-US" sz="1600" dirty="0" err="1"/>
              <a:t>terutama</a:t>
            </a:r>
            <a:r>
              <a:rPr lang="en-US" sz="1600" dirty="0"/>
              <a:t> </a:t>
            </a:r>
            <a:r>
              <a:rPr lang="en-US" sz="1600" dirty="0" err="1"/>
              <a:t>sebagai</a:t>
            </a:r>
            <a:r>
              <a:rPr lang="en-US" sz="1600" dirty="0"/>
              <a:t> </a:t>
            </a:r>
            <a:r>
              <a:rPr lang="en-US" sz="1600" dirty="0" err="1"/>
              <a:t>sumber</a:t>
            </a:r>
            <a:r>
              <a:rPr lang="en-US" sz="1600" dirty="0"/>
              <a:t> vitamin </a:t>
            </a:r>
            <a:r>
              <a:rPr lang="en-US" sz="1600" dirty="0" err="1"/>
              <a:t>dan</a:t>
            </a:r>
            <a:r>
              <a:rPr lang="en-US" sz="1600" dirty="0"/>
              <a:t> mineral. </a:t>
            </a:r>
            <a:r>
              <a:rPr lang="en-US" sz="1600" dirty="0" err="1"/>
              <a:t>Kebutuhan</a:t>
            </a:r>
            <a:r>
              <a:rPr lang="en-US" sz="1600" dirty="0"/>
              <a:t> </a:t>
            </a:r>
            <a:r>
              <a:rPr lang="en-US" sz="1600" dirty="0" err="1"/>
              <a:t>buah-buahan</a:t>
            </a:r>
            <a:r>
              <a:rPr lang="en-US" sz="1600" dirty="0"/>
              <a:t> </a:t>
            </a:r>
            <a:r>
              <a:rPr lang="en-US" sz="1600" dirty="0" err="1"/>
              <a:t>meningkat</a:t>
            </a:r>
            <a:r>
              <a:rPr lang="en-US" sz="1600" dirty="0"/>
              <a:t> </a:t>
            </a:r>
            <a:r>
              <a:rPr lang="en-US" sz="1600" dirty="0" err="1"/>
              <a:t>seiring</a:t>
            </a:r>
            <a:r>
              <a:rPr lang="en-US" sz="1600" dirty="0"/>
              <a:t> </a:t>
            </a:r>
            <a:r>
              <a:rPr lang="en-US" sz="1600" dirty="0" err="1"/>
              <a:t>dengan</a:t>
            </a:r>
            <a:r>
              <a:rPr lang="en-US" sz="1600" dirty="0"/>
              <a:t> </a:t>
            </a:r>
            <a:r>
              <a:rPr lang="en-US" sz="1600" dirty="0" err="1"/>
              <a:t>bertambahnya</a:t>
            </a:r>
            <a:r>
              <a:rPr lang="en-US" sz="1600" dirty="0"/>
              <a:t> </a:t>
            </a:r>
            <a:r>
              <a:rPr lang="en-US" sz="1600" dirty="0" err="1"/>
              <a:t>populasi</a:t>
            </a:r>
            <a:r>
              <a:rPr lang="en-US" sz="1600" dirty="0"/>
              <a:t> </a:t>
            </a:r>
            <a:r>
              <a:rPr lang="en-US" sz="1600" dirty="0" err="1"/>
              <a:t>penduduk</a:t>
            </a:r>
            <a:r>
              <a:rPr lang="en-US" sz="1600" dirty="0"/>
              <a:t> </a:t>
            </a:r>
            <a:r>
              <a:rPr lang="en-US" sz="1600" dirty="0" err="1"/>
              <a:t>dan</a:t>
            </a:r>
            <a:r>
              <a:rPr lang="en-US" sz="1600" dirty="0"/>
              <a:t> </a:t>
            </a:r>
            <a:r>
              <a:rPr lang="en-US" sz="1600" dirty="0" err="1"/>
              <a:t>kesadaran</a:t>
            </a:r>
            <a:r>
              <a:rPr lang="en-US" sz="1600" dirty="0"/>
              <a:t> </a:t>
            </a:r>
            <a:r>
              <a:rPr lang="en-US" sz="1600" dirty="0" err="1"/>
              <a:t>masyarakat</a:t>
            </a:r>
            <a:r>
              <a:rPr lang="en-US" sz="1600" dirty="0"/>
              <a:t> </a:t>
            </a:r>
            <a:r>
              <a:rPr lang="en-US" sz="1600" dirty="0" err="1"/>
              <a:t>tentang</a:t>
            </a:r>
            <a:r>
              <a:rPr lang="en-US" sz="1600" dirty="0"/>
              <a:t> </a:t>
            </a:r>
            <a:r>
              <a:rPr lang="en-US" sz="1600" dirty="0" err="1"/>
              <a:t>pentingnya</a:t>
            </a:r>
            <a:r>
              <a:rPr lang="en-US" sz="1600" dirty="0"/>
              <a:t> </a:t>
            </a:r>
            <a:r>
              <a:rPr lang="en-US" sz="1600" dirty="0" err="1"/>
              <a:t>konsumsi</a:t>
            </a:r>
            <a:r>
              <a:rPr lang="en-US" sz="1600" dirty="0"/>
              <a:t> </a:t>
            </a:r>
            <a:r>
              <a:rPr lang="en-US" sz="1600" dirty="0" err="1" smtClean="0"/>
              <a:t>buah-buahan</a:t>
            </a:r>
            <a:r>
              <a:rPr lang="en-US" sz="1600" dirty="0" smtClean="0"/>
              <a:t> </a:t>
            </a:r>
            <a:r>
              <a:rPr lang="en-US" sz="1600" dirty="0" err="1" smtClean="0"/>
              <a:t>sebagai</a:t>
            </a:r>
            <a:r>
              <a:rPr lang="en-US" sz="1600" dirty="0" smtClean="0"/>
              <a:t> </a:t>
            </a:r>
            <a:r>
              <a:rPr lang="en-US" sz="1600" dirty="0" err="1"/>
              <a:t>salah</a:t>
            </a:r>
            <a:r>
              <a:rPr lang="en-US" sz="1600" dirty="0"/>
              <a:t> </a:t>
            </a:r>
            <a:r>
              <a:rPr lang="en-US" sz="1600" dirty="0" err="1"/>
              <a:t>satu</a:t>
            </a:r>
            <a:r>
              <a:rPr lang="en-US" sz="1600" dirty="0"/>
              <a:t> </a:t>
            </a:r>
            <a:r>
              <a:rPr lang="en-US" sz="1600" dirty="0" err="1"/>
              <a:t>asupan</a:t>
            </a:r>
            <a:r>
              <a:rPr lang="en-US" sz="1600" dirty="0"/>
              <a:t> </a:t>
            </a:r>
            <a:r>
              <a:rPr lang="en-US" sz="1600" dirty="0" err="1" smtClean="0"/>
              <a:t>gizi</a:t>
            </a:r>
            <a:r>
              <a:rPr lang="en-US" sz="1600" dirty="0"/>
              <a:t>. </a:t>
            </a:r>
            <a:r>
              <a:rPr lang="en-US" sz="1600" dirty="0" err="1"/>
              <a:t>Pada</a:t>
            </a:r>
            <a:r>
              <a:rPr lang="en-US" sz="1600" dirty="0"/>
              <a:t> </a:t>
            </a:r>
            <a:r>
              <a:rPr lang="en-US" sz="1600" dirty="0" err="1"/>
              <a:t>tahun</a:t>
            </a:r>
            <a:r>
              <a:rPr lang="en-US" sz="1600" dirty="0"/>
              <a:t> 2010, </a:t>
            </a:r>
            <a:r>
              <a:rPr lang="en-US" sz="1600" dirty="0" err="1"/>
              <a:t>konsumsi</a:t>
            </a:r>
            <a:r>
              <a:rPr lang="en-US" sz="1600" dirty="0"/>
              <a:t> </a:t>
            </a:r>
            <a:r>
              <a:rPr lang="en-US" sz="1600" dirty="0" err="1"/>
              <a:t>buah-buahan</a:t>
            </a:r>
            <a:r>
              <a:rPr lang="en-US" sz="1600" dirty="0"/>
              <a:t> di Indonesia </a:t>
            </a:r>
            <a:r>
              <a:rPr lang="en-US" sz="1600" dirty="0" err="1"/>
              <a:t>sebanyak</a:t>
            </a:r>
            <a:r>
              <a:rPr lang="en-US" sz="1600" dirty="0"/>
              <a:t> 66,7 g/</a:t>
            </a:r>
            <a:r>
              <a:rPr lang="en-US" sz="1600" dirty="0" err="1"/>
              <a:t>hari</a:t>
            </a:r>
            <a:r>
              <a:rPr lang="en-US" sz="1600" dirty="0"/>
              <a:t> </a:t>
            </a:r>
            <a:r>
              <a:rPr lang="en-US" sz="1600" dirty="0" err="1"/>
              <a:t>lebih</a:t>
            </a:r>
            <a:r>
              <a:rPr lang="en-US" sz="1600" dirty="0"/>
              <a:t> </a:t>
            </a:r>
            <a:r>
              <a:rPr lang="en-US" sz="1600" dirty="0" err="1"/>
              <a:t>rendah</a:t>
            </a:r>
            <a:r>
              <a:rPr lang="en-US" sz="1600" dirty="0"/>
              <a:t> </a:t>
            </a:r>
            <a:r>
              <a:rPr lang="en-US" sz="1600" dirty="0" err="1"/>
              <a:t>dibandingkan</a:t>
            </a:r>
            <a:r>
              <a:rPr lang="en-US" sz="1600" dirty="0"/>
              <a:t> </a:t>
            </a:r>
            <a:r>
              <a:rPr lang="en-US" sz="1600" dirty="0" err="1"/>
              <a:t>dengan</a:t>
            </a:r>
            <a:r>
              <a:rPr lang="en-US" sz="1600" dirty="0"/>
              <a:t> Thailand 193,2 g/</a:t>
            </a:r>
            <a:r>
              <a:rPr lang="en-US" sz="1600" dirty="0" err="1"/>
              <a:t>hari</a:t>
            </a:r>
            <a:r>
              <a:rPr lang="en-US" sz="1600" dirty="0"/>
              <a:t> </a:t>
            </a:r>
            <a:r>
              <a:rPr lang="en-US" sz="1600" dirty="0" err="1"/>
              <a:t>dan</a:t>
            </a:r>
            <a:r>
              <a:rPr lang="en-US" sz="1600" dirty="0"/>
              <a:t> Malaysia 320,9 </a:t>
            </a:r>
            <a:r>
              <a:rPr lang="en-US" sz="1600" dirty="0" smtClean="0"/>
              <a:t>g/</a:t>
            </a:r>
            <a:r>
              <a:rPr lang="en-US" sz="1600" dirty="0" err="1" smtClean="0"/>
              <a:t>hari</a:t>
            </a:r>
            <a:endParaRPr lang="en-US" sz="1600" dirty="0"/>
          </a:p>
          <a:p>
            <a:pPr marL="0" lvl="0" indent="0" algn="l">
              <a:lnSpc>
                <a:spcPct val="150000"/>
              </a:lnSpc>
            </a:pPr>
            <a:r>
              <a:rPr lang="en-US" sz="1600" b="1" dirty="0" err="1">
                <a:solidFill>
                  <a:schemeClr val="accent5">
                    <a:lumMod val="75000"/>
                  </a:schemeClr>
                </a:solidFill>
              </a:rPr>
              <a:t>Jeruk</a:t>
            </a:r>
            <a:r>
              <a:rPr lang="en-US" sz="1600" b="1" dirty="0">
                <a:solidFill>
                  <a:schemeClr val="accent5">
                    <a:lumMod val="75000"/>
                  </a:schemeClr>
                </a:solidFill>
              </a:rPr>
              <a:t> Siam </a:t>
            </a:r>
            <a:r>
              <a:rPr lang="en-US" sz="1600" b="1" dirty="0" err="1">
                <a:solidFill>
                  <a:schemeClr val="accent5">
                    <a:lumMod val="75000"/>
                  </a:schemeClr>
                </a:solidFill>
              </a:rPr>
              <a:t>sebagai</a:t>
            </a:r>
            <a:r>
              <a:rPr lang="en-US" sz="1600" b="1" dirty="0">
                <a:solidFill>
                  <a:schemeClr val="accent5">
                    <a:lumMod val="75000"/>
                  </a:schemeClr>
                </a:solidFill>
              </a:rPr>
              <a:t> </a:t>
            </a:r>
            <a:r>
              <a:rPr lang="en-US" sz="1600" b="1" dirty="0" err="1">
                <a:solidFill>
                  <a:schemeClr val="accent5">
                    <a:lumMod val="75000"/>
                  </a:schemeClr>
                </a:solidFill>
              </a:rPr>
              <a:t>salah</a:t>
            </a:r>
            <a:r>
              <a:rPr lang="en-US" sz="1600" b="1" dirty="0">
                <a:solidFill>
                  <a:schemeClr val="accent5">
                    <a:lumMod val="75000"/>
                  </a:schemeClr>
                </a:solidFill>
              </a:rPr>
              <a:t> </a:t>
            </a:r>
            <a:r>
              <a:rPr lang="en-US" sz="1600" b="1" dirty="0" err="1">
                <a:solidFill>
                  <a:schemeClr val="accent5">
                    <a:lumMod val="75000"/>
                  </a:schemeClr>
                </a:solidFill>
              </a:rPr>
              <a:t>satu</a:t>
            </a:r>
            <a:r>
              <a:rPr lang="en-US" sz="1600" b="1" dirty="0">
                <a:solidFill>
                  <a:schemeClr val="accent5">
                    <a:lumMod val="75000"/>
                  </a:schemeClr>
                </a:solidFill>
              </a:rPr>
              <a:t> </a:t>
            </a:r>
            <a:r>
              <a:rPr lang="en-US" sz="1600" b="1" dirty="0" err="1">
                <a:solidFill>
                  <a:schemeClr val="accent5">
                    <a:lumMod val="75000"/>
                  </a:schemeClr>
                </a:solidFill>
              </a:rPr>
              <a:t>komoditi</a:t>
            </a:r>
            <a:r>
              <a:rPr lang="en-US" sz="1600" b="1" dirty="0">
                <a:solidFill>
                  <a:schemeClr val="accent5">
                    <a:lumMod val="75000"/>
                  </a:schemeClr>
                </a:solidFill>
              </a:rPr>
              <a:t> </a:t>
            </a:r>
            <a:r>
              <a:rPr lang="en-US" sz="1600" b="1" dirty="0" err="1">
                <a:solidFill>
                  <a:schemeClr val="accent5">
                    <a:lumMod val="75000"/>
                  </a:schemeClr>
                </a:solidFill>
              </a:rPr>
              <a:t>hortikultura</a:t>
            </a:r>
            <a:r>
              <a:rPr lang="en-US" sz="1600" b="1" dirty="0">
                <a:solidFill>
                  <a:schemeClr val="accent5">
                    <a:lumMod val="75000"/>
                  </a:schemeClr>
                </a:solidFill>
              </a:rPr>
              <a:t> </a:t>
            </a:r>
            <a:r>
              <a:rPr lang="en-US" sz="1600" dirty="0"/>
              <a:t>Indonesia </a:t>
            </a:r>
            <a:r>
              <a:rPr lang="en-US" sz="1600" dirty="0" err="1"/>
              <a:t>menyebar</a:t>
            </a:r>
            <a:r>
              <a:rPr lang="en-US" sz="1600" dirty="0"/>
              <a:t> </a:t>
            </a:r>
            <a:r>
              <a:rPr lang="en-US" sz="1600" dirty="0" err="1"/>
              <a:t>cukup</a:t>
            </a:r>
            <a:r>
              <a:rPr lang="en-US" sz="1600" dirty="0"/>
              <a:t> </a:t>
            </a:r>
            <a:r>
              <a:rPr lang="en-US" sz="1600" dirty="0" err="1"/>
              <a:t>luas</a:t>
            </a:r>
            <a:r>
              <a:rPr lang="en-US" sz="1600" dirty="0"/>
              <a:t> </a:t>
            </a:r>
            <a:r>
              <a:rPr lang="en-US" sz="1600" dirty="0" err="1"/>
              <a:t>mulai</a:t>
            </a:r>
            <a:r>
              <a:rPr lang="en-US" sz="1600" dirty="0"/>
              <a:t> </a:t>
            </a:r>
            <a:r>
              <a:rPr lang="en-US" sz="1600" dirty="0" err="1"/>
              <a:t>dari</a:t>
            </a:r>
            <a:r>
              <a:rPr lang="en-US" sz="1600" dirty="0"/>
              <a:t> </a:t>
            </a:r>
            <a:r>
              <a:rPr lang="en-US" sz="1600" dirty="0" err="1"/>
              <a:t>golongan</a:t>
            </a:r>
            <a:r>
              <a:rPr lang="en-US" sz="1600" dirty="0"/>
              <a:t> </a:t>
            </a:r>
            <a:r>
              <a:rPr lang="en-US" sz="1600" dirty="0" err="1"/>
              <a:t>berpendapatan</a:t>
            </a:r>
            <a:r>
              <a:rPr lang="en-US" sz="1600" dirty="0"/>
              <a:t> </a:t>
            </a:r>
            <a:r>
              <a:rPr lang="en-US" sz="1600" dirty="0" err="1"/>
              <a:t>rendah</a:t>
            </a:r>
            <a:r>
              <a:rPr lang="en-US" sz="1600" dirty="0"/>
              <a:t> </a:t>
            </a:r>
            <a:r>
              <a:rPr lang="en-US" sz="1600" dirty="0" err="1"/>
              <a:t>sampai</a:t>
            </a:r>
            <a:r>
              <a:rPr lang="en-US" sz="1600" dirty="0"/>
              <a:t> </a:t>
            </a:r>
            <a:r>
              <a:rPr lang="en-US" sz="1600" dirty="0" err="1"/>
              <a:t>tinggi</a:t>
            </a:r>
            <a:r>
              <a:rPr lang="en-US" sz="1600" dirty="0"/>
              <a:t>. </a:t>
            </a:r>
            <a:r>
              <a:rPr lang="en-US" sz="1600" dirty="0" err="1"/>
              <a:t>Pemasaran</a:t>
            </a:r>
            <a:r>
              <a:rPr lang="en-US" sz="1600" dirty="0"/>
              <a:t> </a:t>
            </a:r>
            <a:r>
              <a:rPr lang="en-US" sz="1600" dirty="0" err="1"/>
              <a:t>Jeruk</a:t>
            </a:r>
            <a:r>
              <a:rPr lang="en-US" sz="1600" dirty="0"/>
              <a:t> Siam </a:t>
            </a:r>
            <a:r>
              <a:rPr lang="en-US" sz="1600" dirty="0" err="1"/>
              <a:t>pada</a:t>
            </a:r>
            <a:r>
              <a:rPr lang="en-US" sz="1600" dirty="0"/>
              <a:t> </a:t>
            </a:r>
            <a:r>
              <a:rPr lang="en-US" sz="1600" dirty="0" err="1"/>
              <a:t>umumnya</a:t>
            </a:r>
            <a:r>
              <a:rPr lang="en-US" sz="1600" dirty="0"/>
              <a:t> </a:t>
            </a:r>
            <a:r>
              <a:rPr lang="en-US" sz="1600" dirty="0" err="1"/>
              <a:t>dimulai</a:t>
            </a:r>
            <a:r>
              <a:rPr lang="en-US" sz="1600" dirty="0"/>
              <a:t> </a:t>
            </a:r>
            <a:r>
              <a:rPr lang="en-US" sz="1600" dirty="0" err="1"/>
              <a:t>dari</a:t>
            </a:r>
            <a:r>
              <a:rPr lang="en-US" sz="1600" dirty="0"/>
              <a:t> </a:t>
            </a:r>
            <a:r>
              <a:rPr lang="en-US" sz="1600" dirty="0" err="1"/>
              <a:t>kebun</a:t>
            </a:r>
            <a:r>
              <a:rPr lang="en-US" sz="1600" dirty="0"/>
              <a:t> </a:t>
            </a:r>
            <a:r>
              <a:rPr lang="en-US" sz="1600" dirty="0" err="1"/>
              <a:t>jeruk</a:t>
            </a:r>
            <a:r>
              <a:rPr lang="en-US" sz="1600" dirty="0"/>
              <a:t> yang </a:t>
            </a:r>
            <a:r>
              <a:rPr lang="en-US" sz="1600" dirty="0" err="1"/>
              <a:t>diangkut</a:t>
            </a:r>
            <a:r>
              <a:rPr lang="en-US" sz="1600" dirty="0"/>
              <a:t> </a:t>
            </a:r>
            <a:r>
              <a:rPr lang="en-US" sz="1600" dirty="0" err="1"/>
              <a:t>oleh</a:t>
            </a:r>
            <a:r>
              <a:rPr lang="en-US" sz="1600" dirty="0"/>
              <a:t> </a:t>
            </a:r>
            <a:r>
              <a:rPr lang="en-US" sz="1600" dirty="0" err="1"/>
              <a:t>pengumpul</a:t>
            </a:r>
            <a:r>
              <a:rPr lang="en-US" sz="1600" dirty="0"/>
              <a:t> </a:t>
            </a:r>
            <a:r>
              <a:rPr lang="en-US" sz="1600" dirty="0" err="1"/>
              <a:t>untuk</a:t>
            </a:r>
            <a:r>
              <a:rPr lang="en-US" sz="1600" dirty="0"/>
              <a:t> </a:t>
            </a:r>
            <a:r>
              <a:rPr lang="en-US" sz="1600" dirty="0" err="1"/>
              <a:t>selanjutnya</a:t>
            </a:r>
            <a:r>
              <a:rPr lang="en-US" sz="1600" dirty="0"/>
              <a:t> </a:t>
            </a:r>
            <a:r>
              <a:rPr lang="en-US" sz="1600" dirty="0" err="1"/>
              <a:t>diangkut</a:t>
            </a:r>
            <a:r>
              <a:rPr lang="en-US" sz="1600" dirty="0"/>
              <a:t> </a:t>
            </a:r>
            <a:r>
              <a:rPr lang="en-US" sz="1600" dirty="0" err="1"/>
              <a:t>oleh</a:t>
            </a:r>
            <a:r>
              <a:rPr lang="en-US" sz="1600" dirty="0"/>
              <a:t> </a:t>
            </a:r>
            <a:r>
              <a:rPr lang="en-US" sz="1600" dirty="0" err="1"/>
              <a:t>para</a:t>
            </a:r>
            <a:r>
              <a:rPr lang="en-US" sz="1600" dirty="0"/>
              <a:t> </a:t>
            </a:r>
            <a:r>
              <a:rPr lang="en-US" sz="1600" dirty="0" err="1"/>
              <a:t>tengkulak</a:t>
            </a:r>
            <a:r>
              <a:rPr lang="en-US" sz="1600" dirty="0"/>
              <a:t>, </a:t>
            </a:r>
            <a:r>
              <a:rPr lang="en-US" sz="1600" dirty="0" err="1"/>
              <a:t>pedagang</a:t>
            </a:r>
            <a:r>
              <a:rPr lang="en-US" sz="1600" dirty="0"/>
              <a:t> </a:t>
            </a:r>
            <a:r>
              <a:rPr lang="en-US" sz="1600" dirty="0" err="1"/>
              <a:t>besar</a:t>
            </a:r>
            <a:r>
              <a:rPr lang="en-US" sz="1600" dirty="0"/>
              <a:t> </a:t>
            </a:r>
            <a:r>
              <a:rPr lang="en-US" sz="1600" dirty="0" err="1"/>
              <a:t>dan</a:t>
            </a:r>
            <a:r>
              <a:rPr lang="en-US" sz="1600" dirty="0"/>
              <a:t> </a:t>
            </a:r>
            <a:r>
              <a:rPr lang="en-US" sz="1600" dirty="0" err="1"/>
              <a:t>eksportir</a:t>
            </a:r>
            <a:r>
              <a:rPr lang="en-US" sz="1600" dirty="0"/>
              <a:t>.</a:t>
            </a:r>
          </a:p>
        </p:txBody>
      </p:sp>
      <p:pic>
        <p:nvPicPr>
          <p:cNvPr id="345" name="Google Shape;345;p47"/>
          <p:cNvPicPr preferRelativeResize="0"/>
          <p:nvPr/>
        </p:nvPicPr>
        <p:blipFill>
          <a:blip r:embed="rId3">
            <a:alphaModFix/>
          </a:blip>
          <a:stretch>
            <a:fillRect/>
          </a:stretch>
        </p:blipFill>
        <p:spPr>
          <a:xfrm flipH="1">
            <a:off x="7634568" y="410150"/>
            <a:ext cx="1298632" cy="531365"/>
          </a:xfrm>
          <a:prstGeom prst="rect">
            <a:avLst/>
          </a:prstGeom>
          <a:noFill/>
          <a:ln>
            <a:noFill/>
          </a:ln>
        </p:spPr>
      </p:pic>
      <p:pic>
        <p:nvPicPr>
          <p:cNvPr id="346" name="Google Shape;346;p47"/>
          <p:cNvPicPr preferRelativeResize="0"/>
          <p:nvPr/>
        </p:nvPicPr>
        <p:blipFill>
          <a:blip r:embed="rId3">
            <a:alphaModFix/>
          </a:blip>
          <a:stretch>
            <a:fillRect/>
          </a:stretch>
        </p:blipFill>
        <p:spPr>
          <a:xfrm>
            <a:off x="7025813" y="776998"/>
            <a:ext cx="784558" cy="32101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57"/>
          <p:cNvSpPr txBox="1">
            <a:spLocks noGrp="1"/>
          </p:cNvSpPr>
          <p:nvPr>
            <p:ph type="title"/>
          </p:nvPr>
        </p:nvSpPr>
        <p:spPr>
          <a:xfrm>
            <a:off x="583952" y="17928"/>
            <a:ext cx="4206300" cy="1005900"/>
          </a:xfrm>
          <a:prstGeom prst="rect">
            <a:avLst/>
          </a:prstGeom>
        </p:spPr>
        <p:txBody>
          <a:bodyPr spcFirstLastPara="1" wrap="square" lIns="0" tIns="91425" rIns="0" bIns="0" anchor="t" anchorCtr="0">
            <a:noAutofit/>
          </a:bodyPr>
          <a:lstStyle/>
          <a:p>
            <a:pPr marL="0" lvl="0" indent="0" algn="l" rtl="0">
              <a:spcBef>
                <a:spcPts val="0"/>
              </a:spcBef>
              <a:spcAft>
                <a:spcPts val="0"/>
              </a:spcAft>
              <a:buNone/>
            </a:pPr>
            <a:r>
              <a:rPr lang="en" dirty="0" smtClean="0"/>
              <a:t>Jeruk siam</a:t>
            </a:r>
            <a:endParaRPr dirty="0"/>
          </a:p>
        </p:txBody>
      </p:sp>
      <p:sp>
        <p:nvSpPr>
          <p:cNvPr id="683" name="Google Shape;683;p57"/>
          <p:cNvSpPr txBox="1">
            <a:spLocks noGrp="1"/>
          </p:cNvSpPr>
          <p:nvPr>
            <p:ph type="subTitle" idx="1"/>
          </p:nvPr>
        </p:nvSpPr>
        <p:spPr>
          <a:xfrm>
            <a:off x="649661" y="1249807"/>
            <a:ext cx="3840600" cy="3009479"/>
          </a:xfrm>
          <a:prstGeom prst="rect">
            <a:avLst/>
          </a:prstGeom>
        </p:spPr>
        <p:txBody>
          <a:bodyPr spcFirstLastPara="1" wrap="square" lIns="0" tIns="0" rIns="0" bIns="0" anchor="t" anchorCtr="0">
            <a:noAutofit/>
          </a:bodyPr>
          <a:lstStyle/>
          <a:p>
            <a:pPr marL="0" lvl="0" indent="0">
              <a:spcAft>
                <a:spcPts val="1600"/>
              </a:spcAft>
            </a:pPr>
            <a:r>
              <a:rPr lang="en-US" sz="1600" b="1" dirty="0" err="1" smtClean="0">
                <a:solidFill>
                  <a:srgbClr val="0070C0"/>
                </a:solidFill>
              </a:rPr>
              <a:t>Jeruk</a:t>
            </a:r>
            <a:r>
              <a:rPr lang="en-US" sz="1600" b="1" dirty="0" smtClean="0">
                <a:solidFill>
                  <a:srgbClr val="0070C0"/>
                </a:solidFill>
              </a:rPr>
              <a:t> </a:t>
            </a:r>
            <a:r>
              <a:rPr lang="en-US" sz="1600" b="1" dirty="0">
                <a:solidFill>
                  <a:srgbClr val="0070C0"/>
                </a:solidFill>
              </a:rPr>
              <a:t>Siam (Citrus </a:t>
            </a:r>
            <a:r>
              <a:rPr lang="en-US" sz="1600" b="1" dirty="0" err="1">
                <a:solidFill>
                  <a:srgbClr val="0070C0"/>
                </a:solidFill>
              </a:rPr>
              <a:t>nobilis</a:t>
            </a:r>
            <a:r>
              <a:rPr lang="en-US" sz="1600" b="1" dirty="0">
                <a:solidFill>
                  <a:srgbClr val="0070C0"/>
                </a:solidFill>
              </a:rPr>
              <a:t> var. </a:t>
            </a:r>
            <a:r>
              <a:rPr lang="en-US" sz="1600" b="1" dirty="0" err="1">
                <a:solidFill>
                  <a:srgbClr val="0070C0"/>
                </a:solidFill>
              </a:rPr>
              <a:t>microcarpa</a:t>
            </a:r>
            <a:r>
              <a:rPr lang="en-US" sz="1600" b="1" dirty="0">
                <a:solidFill>
                  <a:srgbClr val="0070C0"/>
                </a:solidFill>
              </a:rPr>
              <a:t>) </a:t>
            </a:r>
            <a:r>
              <a:rPr lang="en-US" sz="1600" dirty="0" err="1"/>
              <a:t>merupakan</a:t>
            </a:r>
            <a:r>
              <a:rPr lang="en-US" sz="1600" dirty="0"/>
              <a:t> </a:t>
            </a:r>
            <a:r>
              <a:rPr lang="en-US" sz="1600" dirty="0" err="1"/>
              <a:t>salah</a:t>
            </a:r>
            <a:r>
              <a:rPr lang="en-US" sz="1600" dirty="0"/>
              <a:t> </a:t>
            </a:r>
            <a:r>
              <a:rPr lang="en-US" sz="1600" dirty="0" err="1"/>
              <a:t>satu</a:t>
            </a:r>
            <a:r>
              <a:rPr lang="en-US" sz="1600" dirty="0"/>
              <a:t> </a:t>
            </a:r>
            <a:r>
              <a:rPr lang="en-US" sz="1600" dirty="0" err="1"/>
              <a:t>buah</a:t>
            </a:r>
            <a:r>
              <a:rPr lang="en-US" sz="1600" dirty="0"/>
              <a:t> yang </a:t>
            </a:r>
            <a:r>
              <a:rPr lang="en-US" sz="1600" dirty="0" err="1"/>
              <a:t>disukai</a:t>
            </a:r>
            <a:r>
              <a:rPr lang="en-US" sz="1600" dirty="0"/>
              <a:t> </a:t>
            </a:r>
            <a:r>
              <a:rPr lang="en-US" sz="1600" dirty="0" err="1"/>
              <a:t>masyarakat</a:t>
            </a:r>
            <a:r>
              <a:rPr lang="en-US" sz="1600" dirty="0"/>
              <a:t> </a:t>
            </a:r>
            <a:r>
              <a:rPr lang="en-US" sz="1600" dirty="0" err="1"/>
              <a:t>pada</a:t>
            </a:r>
            <a:r>
              <a:rPr lang="en-US" sz="1600" dirty="0"/>
              <a:t> </a:t>
            </a:r>
            <a:r>
              <a:rPr lang="en-US" sz="1600" dirty="0" err="1"/>
              <a:t>berbagai</a:t>
            </a:r>
            <a:r>
              <a:rPr lang="en-US" sz="1600" dirty="0"/>
              <a:t> </a:t>
            </a:r>
            <a:r>
              <a:rPr lang="en-US" sz="1600" dirty="0" err="1"/>
              <a:t>kalangan</a:t>
            </a:r>
            <a:r>
              <a:rPr lang="en-US" sz="1600" dirty="0"/>
              <a:t>. Hal </a:t>
            </a:r>
            <a:r>
              <a:rPr lang="en-US" sz="1600" dirty="0" err="1"/>
              <a:t>ini</a:t>
            </a:r>
            <a:r>
              <a:rPr lang="en-US" sz="1600" dirty="0"/>
              <a:t> </a:t>
            </a:r>
            <a:r>
              <a:rPr lang="en-US" sz="1600" dirty="0" err="1"/>
              <a:t>disebabkan</a:t>
            </a:r>
            <a:r>
              <a:rPr lang="en-US" sz="1600" dirty="0"/>
              <a:t> </a:t>
            </a:r>
            <a:r>
              <a:rPr lang="en-US" sz="1600" dirty="0" err="1"/>
              <a:t>karena</a:t>
            </a:r>
            <a:r>
              <a:rPr lang="en-US" sz="1600" dirty="0"/>
              <a:t> </a:t>
            </a:r>
            <a:r>
              <a:rPr lang="en-US" sz="1600" dirty="0" err="1"/>
              <a:t>Jeruk</a:t>
            </a:r>
            <a:r>
              <a:rPr lang="en-US" sz="1600" dirty="0"/>
              <a:t> Siam </a:t>
            </a:r>
            <a:r>
              <a:rPr lang="en-US" sz="1600" dirty="0" err="1"/>
              <a:t>memiliki</a:t>
            </a:r>
            <a:r>
              <a:rPr lang="en-US" sz="1600" dirty="0"/>
              <a:t> rasa yang </a:t>
            </a:r>
            <a:r>
              <a:rPr lang="en-US" sz="1600" dirty="0" err="1"/>
              <a:t>manis</a:t>
            </a:r>
            <a:r>
              <a:rPr lang="en-US" sz="1600" dirty="0"/>
              <a:t>, </a:t>
            </a:r>
            <a:r>
              <a:rPr lang="en-US" sz="1600" dirty="0" err="1"/>
              <a:t>mudah</a:t>
            </a:r>
            <a:r>
              <a:rPr lang="en-US" sz="1600" dirty="0"/>
              <a:t> </a:t>
            </a:r>
            <a:r>
              <a:rPr lang="en-US" sz="1600" dirty="0" err="1"/>
              <a:t>dalam</a:t>
            </a:r>
            <a:r>
              <a:rPr lang="en-US" sz="1600" dirty="0"/>
              <a:t> </a:t>
            </a:r>
            <a:r>
              <a:rPr lang="en-US" sz="1600" dirty="0" err="1"/>
              <a:t>penyajian</a:t>
            </a:r>
            <a:r>
              <a:rPr lang="en-US" sz="1600" dirty="0"/>
              <a:t> </a:t>
            </a:r>
            <a:r>
              <a:rPr lang="en-US" sz="1600" dirty="0" err="1"/>
              <a:t>dan</a:t>
            </a:r>
            <a:r>
              <a:rPr lang="en-US" sz="1600" dirty="0"/>
              <a:t> </a:t>
            </a:r>
            <a:r>
              <a:rPr lang="en-US" sz="1600" dirty="0" err="1"/>
              <a:t>konsumsi</a:t>
            </a:r>
            <a:r>
              <a:rPr lang="en-US" sz="1600" dirty="0"/>
              <a:t>, </a:t>
            </a:r>
            <a:r>
              <a:rPr lang="en-US" sz="1600" dirty="0" err="1"/>
              <a:t>ekonomis</a:t>
            </a:r>
            <a:r>
              <a:rPr lang="en-US" sz="1600" dirty="0"/>
              <a:t> </a:t>
            </a:r>
            <a:r>
              <a:rPr lang="en-US" sz="1600" dirty="0" err="1"/>
              <a:t>dan</a:t>
            </a:r>
            <a:r>
              <a:rPr lang="en-US" sz="1600" dirty="0"/>
              <a:t> </a:t>
            </a:r>
            <a:r>
              <a:rPr lang="en-US" sz="1600" dirty="0" err="1"/>
              <a:t>mengandung</a:t>
            </a:r>
            <a:r>
              <a:rPr lang="en-US" sz="1600" dirty="0"/>
              <a:t> </a:t>
            </a:r>
            <a:r>
              <a:rPr lang="en-US" sz="1600" dirty="0" err="1"/>
              <a:t>gizi</a:t>
            </a:r>
            <a:r>
              <a:rPr lang="en-US" sz="1600" dirty="0"/>
              <a:t> yang </a:t>
            </a:r>
            <a:r>
              <a:rPr lang="en-US" sz="1600" dirty="0" err="1"/>
              <a:t>cukup</a:t>
            </a:r>
            <a:r>
              <a:rPr lang="en-US" sz="1600" dirty="0"/>
              <a:t> </a:t>
            </a:r>
            <a:r>
              <a:rPr lang="en-US" sz="1600" dirty="0" err="1"/>
              <a:t>tinggi</a:t>
            </a:r>
            <a:r>
              <a:rPr lang="en-US" sz="1600" dirty="0"/>
              <a:t>. </a:t>
            </a:r>
            <a:r>
              <a:rPr lang="en-US" sz="1600" dirty="0" err="1"/>
              <a:t>Jeruk</a:t>
            </a:r>
            <a:r>
              <a:rPr lang="en-US" sz="1600" dirty="0"/>
              <a:t> Siam </a:t>
            </a:r>
            <a:r>
              <a:rPr lang="en-US" sz="1600" dirty="0" err="1"/>
              <a:t>mengandung</a:t>
            </a:r>
            <a:r>
              <a:rPr lang="en-US" sz="1600" dirty="0"/>
              <a:t> vitamin C 32.50 mg/100 g </a:t>
            </a:r>
            <a:r>
              <a:rPr lang="en" sz="1600" dirty="0" smtClean="0"/>
              <a:t>em</a:t>
            </a:r>
            <a:endParaRPr sz="1600" dirty="0"/>
          </a:p>
        </p:txBody>
      </p:sp>
      <p:pic>
        <p:nvPicPr>
          <p:cNvPr id="684" name="Google Shape;684;p57"/>
          <p:cNvPicPr preferRelativeResize="0"/>
          <p:nvPr/>
        </p:nvPicPr>
        <p:blipFill>
          <a:blip r:embed="rId3">
            <a:extLst>
              <a:ext uri="{28A0092B-C50C-407E-A947-70E740481C1C}">
                <a14:useLocalDpi xmlns:a14="http://schemas.microsoft.com/office/drawing/2010/main" val="0"/>
              </a:ext>
            </a:extLst>
          </a:blip>
          <a:stretch>
            <a:fillRect/>
          </a:stretch>
        </p:blipFill>
        <p:spPr>
          <a:xfrm>
            <a:off x="5257275" y="1281600"/>
            <a:ext cx="3440400" cy="2580300"/>
          </a:xfrm>
          <a:prstGeom prst="roundRect">
            <a:avLst>
              <a:gd name="adj" fmla="val 16667"/>
            </a:avLst>
          </a:prstGeom>
          <a:noFill/>
          <a:ln w="19050" cap="flat" cmpd="sng">
            <a:solidFill>
              <a:schemeClr val="dk1"/>
            </a:solidFill>
            <a:prstDash val="solid"/>
            <a:round/>
            <a:headEnd type="none" w="sm" len="sm"/>
            <a:tailEnd type="none" w="sm" len="sm"/>
          </a:ln>
        </p:spPr>
      </p:pic>
      <p:pic>
        <p:nvPicPr>
          <p:cNvPr id="685" name="Google Shape;685;p57"/>
          <p:cNvPicPr preferRelativeResize="0"/>
          <p:nvPr/>
        </p:nvPicPr>
        <p:blipFill>
          <a:blip r:embed="rId4">
            <a:alphaModFix/>
          </a:blip>
          <a:stretch>
            <a:fillRect/>
          </a:stretch>
        </p:blipFill>
        <p:spPr>
          <a:xfrm rot="10799989">
            <a:off x="4325098" y="-76194"/>
            <a:ext cx="1484526" cy="1418547"/>
          </a:xfrm>
          <a:prstGeom prst="rect">
            <a:avLst/>
          </a:prstGeom>
          <a:noFill/>
          <a:ln>
            <a:noFill/>
          </a:ln>
        </p:spPr>
      </p:pic>
      <p:pic>
        <p:nvPicPr>
          <p:cNvPr id="686" name="Google Shape;686;p57"/>
          <p:cNvPicPr preferRelativeResize="0"/>
          <p:nvPr/>
        </p:nvPicPr>
        <p:blipFill>
          <a:blip r:embed="rId5">
            <a:alphaModFix/>
          </a:blip>
          <a:stretch>
            <a:fillRect/>
          </a:stretch>
        </p:blipFill>
        <p:spPr>
          <a:xfrm>
            <a:off x="8108949" y="925053"/>
            <a:ext cx="939162" cy="384250"/>
          </a:xfrm>
          <a:prstGeom prst="rect">
            <a:avLst/>
          </a:prstGeom>
          <a:noFill/>
          <a:ln>
            <a:noFill/>
          </a:ln>
        </p:spPr>
      </p:pic>
      <p:pic>
        <p:nvPicPr>
          <p:cNvPr id="687" name="Google Shape;687;p57"/>
          <p:cNvPicPr preferRelativeResize="0"/>
          <p:nvPr/>
        </p:nvPicPr>
        <p:blipFill>
          <a:blip r:embed="rId5">
            <a:alphaModFix/>
          </a:blip>
          <a:stretch>
            <a:fillRect/>
          </a:stretch>
        </p:blipFill>
        <p:spPr>
          <a:xfrm flipH="1">
            <a:off x="7122072" y="248616"/>
            <a:ext cx="1330893" cy="544524"/>
          </a:xfrm>
          <a:prstGeom prst="rect">
            <a:avLst/>
          </a:prstGeom>
          <a:noFill/>
          <a:ln>
            <a:noFill/>
          </a:ln>
        </p:spPr>
      </p:pic>
      <p:pic>
        <p:nvPicPr>
          <p:cNvPr id="688" name="Google Shape;688;p57"/>
          <p:cNvPicPr preferRelativeResize="0"/>
          <p:nvPr/>
        </p:nvPicPr>
        <p:blipFill>
          <a:blip r:embed="rId5">
            <a:alphaModFix/>
          </a:blip>
          <a:stretch>
            <a:fillRect/>
          </a:stretch>
        </p:blipFill>
        <p:spPr>
          <a:xfrm flipH="1">
            <a:off x="4790252" y="2747314"/>
            <a:ext cx="726835" cy="2973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57"/>
          <p:cNvSpPr txBox="1">
            <a:spLocks noGrp="1"/>
          </p:cNvSpPr>
          <p:nvPr>
            <p:ph type="title"/>
          </p:nvPr>
        </p:nvSpPr>
        <p:spPr>
          <a:xfrm>
            <a:off x="583952" y="17928"/>
            <a:ext cx="4206300" cy="1005900"/>
          </a:xfrm>
          <a:prstGeom prst="rect">
            <a:avLst/>
          </a:prstGeom>
        </p:spPr>
        <p:txBody>
          <a:bodyPr spcFirstLastPara="1" wrap="square" lIns="0" tIns="91425" rIns="0" bIns="0" anchor="t" anchorCtr="0">
            <a:noAutofit/>
          </a:bodyPr>
          <a:lstStyle/>
          <a:p>
            <a:pPr marL="0" lvl="0" indent="0" algn="l" rtl="0">
              <a:spcBef>
                <a:spcPts val="0"/>
              </a:spcBef>
              <a:spcAft>
                <a:spcPts val="0"/>
              </a:spcAft>
              <a:buNone/>
            </a:pPr>
            <a:r>
              <a:rPr lang="en" dirty="0" smtClean="0"/>
              <a:t>Jeruk siam</a:t>
            </a:r>
            <a:endParaRPr dirty="0"/>
          </a:p>
        </p:txBody>
      </p:sp>
      <p:sp>
        <p:nvSpPr>
          <p:cNvPr id="683" name="Google Shape;683;p57"/>
          <p:cNvSpPr txBox="1">
            <a:spLocks noGrp="1"/>
          </p:cNvSpPr>
          <p:nvPr>
            <p:ph type="subTitle" idx="1"/>
          </p:nvPr>
        </p:nvSpPr>
        <p:spPr>
          <a:xfrm>
            <a:off x="649661" y="1249807"/>
            <a:ext cx="3840600" cy="3009479"/>
          </a:xfrm>
          <a:prstGeom prst="rect">
            <a:avLst/>
          </a:prstGeom>
        </p:spPr>
        <p:txBody>
          <a:bodyPr spcFirstLastPara="1" wrap="square" lIns="0" tIns="0" rIns="0" bIns="0" anchor="t" anchorCtr="0">
            <a:noAutofit/>
          </a:bodyPr>
          <a:lstStyle/>
          <a:p>
            <a:pPr marL="0" lvl="0" indent="0">
              <a:spcAft>
                <a:spcPts val="1600"/>
              </a:spcAft>
            </a:pPr>
            <a:r>
              <a:rPr lang="en-US" sz="1600" b="1" dirty="0" err="1">
                <a:solidFill>
                  <a:srgbClr val="002060"/>
                </a:solidFill>
              </a:rPr>
              <a:t>Jenis-jenis</a:t>
            </a:r>
            <a:r>
              <a:rPr lang="en-US" sz="1600" b="1" dirty="0">
                <a:solidFill>
                  <a:srgbClr val="002060"/>
                </a:solidFill>
              </a:rPr>
              <a:t> </a:t>
            </a:r>
            <a:r>
              <a:rPr lang="en-US" sz="1600" b="1" dirty="0" err="1">
                <a:solidFill>
                  <a:srgbClr val="002060"/>
                </a:solidFill>
              </a:rPr>
              <a:t>produk</a:t>
            </a:r>
            <a:r>
              <a:rPr lang="en-US" sz="1600" b="1" dirty="0">
                <a:solidFill>
                  <a:srgbClr val="002060"/>
                </a:solidFill>
              </a:rPr>
              <a:t> </a:t>
            </a:r>
            <a:r>
              <a:rPr lang="en-US" sz="1600" b="1" dirty="0" err="1">
                <a:solidFill>
                  <a:srgbClr val="002060"/>
                </a:solidFill>
              </a:rPr>
              <a:t>olahan</a:t>
            </a:r>
            <a:r>
              <a:rPr lang="en-US" sz="1600" b="1" dirty="0">
                <a:solidFill>
                  <a:srgbClr val="002060"/>
                </a:solidFill>
              </a:rPr>
              <a:t> </a:t>
            </a:r>
            <a:r>
              <a:rPr lang="en-US" sz="1600" dirty="0"/>
              <a:t>yang </a:t>
            </a:r>
            <a:r>
              <a:rPr lang="en-US" sz="1600" dirty="0" err="1"/>
              <a:t>sudah</a:t>
            </a:r>
            <a:r>
              <a:rPr lang="en-US" sz="1600" dirty="0"/>
              <a:t> </a:t>
            </a:r>
            <a:r>
              <a:rPr lang="en-US" sz="1600" dirty="0" err="1"/>
              <a:t>dikembangkan</a:t>
            </a:r>
            <a:r>
              <a:rPr lang="en-US" sz="1600" dirty="0"/>
              <a:t> </a:t>
            </a:r>
            <a:r>
              <a:rPr lang="en-US" sz="1600" dirty="0" err="1"/>
              <a:t>adalah</a:t>
            </a:r>
            <a:r>
              <a:rPr lang="en-US" sz="1600" dirty="0"/>
              <a:t> </a:t>
            </a:r>
            <a:r>
              <a:rPr lang="en-US" sz="1600" dirty="0" err="1"/>
              <a:t>sirup</a:t>
            </a:r>
            <a:r>
              <a:rPr lang="en-US" sz="1600" dirty="0"/>
              <a:t>, sari </a:t>
            </a:r>
            <a:r>
              <a:rPr lang="en-US" sz="1600" dirty="0" err="1"/>
              <a:t>buah</a:t>
            </a:r>
            <a:r>
              <a:rPr lang="en-US" sz="1600" dirty="0"/>
              <a:t>, </a:t>
            </a:r>
            <a:r>
              <a:rPr lang="en-US" sz="1600" dirty="0" err="1" smtClean="0"/>
              <a:t>selai</a:t>
            </a:r>
            <a:r>
              <a:rPr lang="en-US" sz="1600" dirty="0" smtClean="0"/>
              <a:t> </a:t>
            </a:r>
            <a:r>
              <a:rPr lang="en-US" sz="1600" dirty="0"/>
              <a:t>jelly </a:t>
            </a:r>
            <a:r>
              <a:rPr lang="en-US" sz="1600" dirty="0" err="1"/>
              <a:t>dan</a:t>
            </a:r>
            <a:r>
              <a:rPr lang="en-US" sz="1600" dirty="0"/>
              <a:t> </a:t>
            </a:r>
            <a:r>
              <a:rPr lang="en-US" sz="1600" dirty="0" err="1"/>
              <a:t>konsentrat</a:t>
            </a:r>
            <a:r>
              <a:rPr lang="en-US" sz="1600" dirty="0"/>
              <a:t>.</a:t>
            </a:r>
            <a:endParaRPr sz="1600" dirty="0"/>
          </a:p>
        </p:txBody>
      </p:sp>
      <p:pic>
        <p:nvPicPr>
          <p:cNvPr id="684" name="Google Shape;684;p57"/>
          <p:cNvPicPr preferRelativeResize="0"/>
          <p:nvPr/>
        </p:nvPicPr>
        <p:blipFill>
          <a:blip r:embed="rId3">
            <a:extLst>
              <a:ext uri="{28A0092B-C50C-407E-A947-70E740481C1C}">
                <a14:useLocalDpi xmlns:a14="http://schemas.microsoft.com/office/drawing/2010/main" val="0"/>
              </a:ext>
            </a:extLst>
          </a:blip>
          <a:stretch>
            <a:fillRect/>
          </a:stretch>
        </p:blipFill>
        <p:spPr>
          <a:xfrm>
            <a:off x="7164377" y="386544"/>
            <a:ext cx="1737678" cy="1737678"/>
          </a:xfrm>
          <a:prstGeom prst="roundRect">
            <a:avLst>
              <a:gd name="adj" fmla="val 16667"/>
            </a:avLst>
          </a:prstGeom>
          <a:noFill/>
          <a:ln w="19050" cap="flat" cmpd="sng">
            <a:solidFill>
              <a:schemeClr val="dk1"/>
            </a:solidFill>
            <a:prstDash val="solid"/>
            <a:round/>
            <a:headEnd type="none" w="sm" len="sm"/>
            <a:tailEnd type="none" w="sm" len="sm"/>
          </a:ln>
        </p:spPr>
      </p:pic>
      <p:pic>
        <p:nvPicPr>
          <p:cNvPr id="685" name="Google Shape;685;p57"/>
          <p:cNvPicPr preferRelativeResize="0"/>
          <p:nvPr/>
        </p:nvPicPr>
        <p:blipFill>
          <a:blip r:embed="rId4">
            <a:alphaModFix/>
          </a:blip>
          <a:stretch>
            <a:fillRect/>
          </a:stretch>
        </p:blipFill>
        <p:spPr>
          <a:xfrm rot="10799989">
            <a:off x="-701422" y="3764856"/>
            <a:ext cx="2363043" cy="2101937"/>
          </a:xfrm>
          <a:prstGeom prst="rect">
            <a:avLst/>
          </a:prstGeom>
          <a:noFill/>
          <a:ln>
            <a:noFill/>
          </a:ln>
        </p:spPr>
      </p:pic>
      <p:pic>
        <p:nvPicPr>
          <p:cNvPr id="686" name="Google Shape;686;p57"/>
          <p:cNvPicPr preferRelativeResize="0"/>
          <p:nvPr/>
        </p:nvPicPr>
        <p:blipFill>
          <a:blip r:embed="rId5">
            <a:alphaModFix/>
          </a:blip>
          <a:stretch>
            <a:fillRect/>
          </a:stretch>
        </p:blipFill>
        <p:spPr>
          <a:xfrm>
            <a:off x="8204838" y="-76197"/>
            <a:ext cx="939162" cy="384250"/>
          </a:xfrm>
          <a:prstGeom prst="rect">
            <a:avLst/>
          </a:prstGeom>
          <a:noFill/>
          <a:ln>
            <a:noFill/>
          </a:ln>
        </p:spPr>
      </p:pic>
      <p:pic>
        <p:nvPicPr>
          <p:cNvPr id="687" name="Google Shape;687;p57"/>
          <p:cNvPicPr preferRelativeResize="0"/>
          <p:nvPr/>
        </p:nvPicPr>
        <p:blipFill>
          <a:blip r:embed="rId5">
            <a:alphaModFix/>
          </a:blip>
          <a:stretch>
            <a:fillRect/>
          </a:stretch>
        </p:blipFill>
        <p:spPr>
          <a:xfrm flipH="1">
            <a:off x="5855980" y="-4603"/>
            <a:ext cx="1330893" cy="544524"/>
          </a:xfrm>
          <a:prstGeom prst="rect">
            <a:avLst/>
          </a:prstGeom>
          <a:noFill/>
          <a:ln>
            <a:noFill/>
          </a:ln>
        </p:spPr>
      </p:pic>
      <p:pic>
        <p:nvPicPr>
          <p:cNvPr id="688" name="Google Shape;688;p57"/>
          <p:cNvPicPr preferRelativeResize="0"/>
          <p:nvPr/>
        </p:nvPicPr>
        <p:blipFill>
          <a:blip r:embed="rId5">
            <a:alphaModFix/>
          </a:blip>
          <a:stretch>
            <a:fillRect/>
          </a:stretch>
        </p:blipFill>
        <p:spPr>
          <a:xfrm flipH="1">
            <a:off x="4790252" y="2747314"/>
            <a:ext cx="726835" cy="297398"/>
          </a:xfrm>
          <a:prstGeom prst="rect">
            <a:avLst/>
          </a:prstGeom>
          <a:noFill/>
          <a:ln>
            <a:noFill/>
          </a:ln>
        </p:spPr>
      </p:pic>
      <p:pic>
        <p:nvPicPr>
          <p:cNvPr id="9" name="Google Shape;684;p57"/>
          <p:cNvPicPr preferRelativeResize="0"/>
          <p:nvPr/>
        </p:nvPicPr>
        <p:blipFill>
          <a:blip r:embed="rId6">
            <a:extLst>
              <a:ext uri="{28A0092B-C50C-407E-A947-70E740481C1C}">
                <a14:useLocalDpi xmlns:a14="http://schemas.microsoft.com/office/drawing/2010/main" val="0"/>
              </a:ext>
            </a:extLst>
          </a:blip>
          <a:stretch>
            <a:fillRect/>
          </a:stretch>
        </p:blipFill>
        <p:spPr>
          <a:xfrm>
            <a:off x="4987141" y="1407783"/>
            <a:ext cx="1737678" cy="1737678"/>
          </a:xfrm>
          <a:prstGeom prst="roundRect">
            <a:avLst>
              <a:gd name="adj" fmla="val 16667"/>
            </a:avLst>
          </a:prstGeom>
          <a:noFill/>
          <a:ln w="19050" cap="flat" cmpd="sng">
            <a:solidFill>
              <a:schemeClr val="dk1"/>
            </a:solidFill>
            <a:prstDash val="solid"/>
            <a:round/>
            <a:headEnd type="none" w="sm" len="sm"/>
            <a:tailEnd type="none" w="sm" len="sm"/>
          </a:ln>
        </p:spPr>
      </p:pic>
      <p:pic>
        <p:nvPicPr>
          <p:cNvPr id="10" name="Google Shape;684;p57"/>
          <p:cNvPicPr preferRelativeResize="0"/>
          <p:nvPr/>
        </p:nvPicPr>
        <p:blipFill>
          <a:blip r:embed="rId7">
            <a:extLst>
              <a:ext uri="{28A0092B-C50C-407E-A947-70E740481C1C}">
                <a14:useLocalDpi xmlns:a14="http://schemas.microsoft.com/office/drawing/2010/main" val="0"/>
              </a:ext>
            </a:extLst>
          </a:blip>
          <a:stretch>
            <a:fillRect/>
          </a:stretch>
        </p:blipFill>
        <p:spPr>
          <a:xfrm>
            <a:off x="6858887" y="3130543"/>
            <a:ext cx="2029790" cy="1268618"/>
          </a:xfrm>
          <a:prstGeom prst="roundRect">
            <a:avLst>
              <a:gd name="adj" fmla="val 16667"/>
            </a:avLst>
          </a:prstGeom>
          <a:noFill/>
          <a:ln w="19050" cap="flat" cmpd="sng">
            <a:solidFill>
              <a:schemeClr val="dk1"/>
            </a:solidFill>
            <a:prstDash val="solid"/>
            <a:round/>
            <a:headEnd type="none" w="sm" len="sm"/>
            <a:tailEnd type="none" w="sm" len="sm"/>
          </a:ln>
        </p:spPr>
      </p:pic>
    </p:spTree>
    <p:extLst>
      <p:ext uri="{BB962C8B-B14F-4D97-AF65-F5344CB8AC3E}">
        <p14:creationId xmlns:p14="http://schemas.microsoft.com/office/powerpoint/2010/main" val="1855753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8" name="TextBox 17"/>
          <p:cNvSpPr txBox="1"/>
          <p:nvPr/>
        </p:nvSpPr>
        <p:spPr>
          <a:xfrm>
            <a:off x="433873" y="519780"/>
            <a:ext cx="8481525" cy="1815882"/>
          </a:xfrm>
          <a:prstGeom prst="rect">
            <a:avLst/>
          </a:prstGeom>
          <a:noFill/>
        </p:spPr>
        <p:txBody>
          <a:bodyPr wrap="square" rtlCol="0">
            <a:spAutoFit/>
          </a:bodyPr>
          <a:lstStyle/>
          <a:p>
            <a:r>
              <a:rPr lang="en-US" dirty="0" err="1"/>
              <a:t>Penanganan</a:t>
            </a:r>
            <a:r>
              <a:rPr lang="en-US" dirty="0"/>
              <a:t> </a:t>
            </a:r>
            <a:r>
              <a:rPr lang="en-US" dirty="0" err="1"/>
              <a:t>pascapanen</a:t>
            </a:r>
            <a:r>
              <a:rPr lang="en-US" dirty="0"/>
              <a:t> </a:t>
            </a:r>
            <a:r>
              <a:rPr lang="en-US" dirty="0" err="1"/>
              <a:t>harus</a:t>
            </a:r>
            <a:r>
              <a:rPr lang="en-US" dirty="0"/>
              <a:t> </a:t>
            </a:r>
            <a:r>
              <a:rPr lang="en-US" dirty="0" err="1"/>
              <a:t>dilakukan</a:t>
            </a:r>
            <a:r>
              <a:rPr lang="en-US" dirty="0"/>
              <a:t> </a:t>
            </a:r>
            <a:r>
              <a:rPr lang="en-US" dirty="0" err="1"/>
              <a:t>dengan</a:t>
            </a:r>
            <a:r>
              <a:rPr lang="en-US" dirty="0"/>
              <a:t> </a:t>
            </a:r>
            <a:r>
              <a:rPr lang="en-US" dirty="0" err="1"/>
              <a:t>hati-hati</a:t>
            </a:r>
            <a:r>
              <a:rPr lang="en-US" dirty="0"/>
              <a:t> agar </a:t>
            </a:r>
            <a:r>
              <a:rPr lang="en-US" dirty="0" err="1"/>
              <a:t>dapat</a:t>
            </a:r>
            <a:r>
              <a:rPr lang="en-US" dirty="0"/>
              <a:t> </a:t>
            </a:r>
            <a:r>
              <a:rPr lang="en-US" dirty="0" err="1"/>
              <a:t>mempertahankan</a:t>
            </a:r>
            <a:r>
              <a:rPr lang="en-US" dirty="0"/>
              <a:t> </a:t>
            </a:r>
            <a:r>
              <a:rPr lang="en-US" dirty="0" err="1"/>
              <a:t>mutu</a:t>
            </a:r>
            <a:r>
              <a:rPr lang="en-US" dirty="0"/>
              <a:t> </a:t>
            </a:r>
            <a:r>
              <a:rPr lang="en-US" dirty="0" err="1"/>
              <a:t>produk</a:t>
            </a:r>
            <a:r>
              <a:rPr lang="en-US" dirty="0"/>
              <a:t> </a:t>
            </a:r>
            <a:r>
              <a:rPr lang="en-US" dirty="0" err="1"/>
              <a:t>hortikultura</a:t>
            </a:r>
            <a:r>
              <a:rPr lang="en-US" dirty="0"/>
              <a:t>. </a:t>
            </a:r>
            <a:r>
              <a:rPr lang="en-US" dirty="0" err="1"/>
              <a:t>Penanganan</a:t>
            </a:r>
            <a:r>
              <a:rPr lang="en-US" dirty="0"/>
              <a:t> yang </a:t>
            </a:r>
            <a:r>
              <a:rPr lang="en-US" dirty="0" err="1"/>
              <a:t>kasar</a:t>
            </a:r>
            <a:r>
              <a:rPr lang="en-US" dirty="0"/>
              <a:t> di </a:t>
            </a:r>
            <a:r>
              <a:rPr lang="en-US" dirty="0" err="1"/>
              <a:t>lahan</a:t>
            </a:r>
            <a:r>
              <a:rPr lang="en-US" dirty="0"/>
              <a:t> </a:t>
            </a:r>
            <a:r>
              <a:rPr lang="en-US" dirty="0" err="1"/>
              <a:t>dapat</a:t>
            </a:r>
            <a:r>
              <a:rPr lang="en-US" dirty="0"/>
              <a:t> </a:t>
            </a:r>
            <a:r>
              <a:rPr lang="en-US" dirty="0" err="1"/>
              <a:t>memengaruhi</a:t>
            </a:r>
            <a:r>
              <a:rPr lang="en-US" dirty="0"/>
              <a:t> </a:t>
            </a:r>
            <a:r>
              <a:rPr lang="en-US" dirty="0" err="1"/>
              <a:t>mutu</a:t>
            </a:r>
            <a:r>
              <a:rPr lang="en-US" dirty="0"/>
              <a:t> </a:t>
            </a:r>
            <a:r>
              <a:rPr lang="en-US" dirty="0" err="1"/>
              <a:t>komoditi</a:t>
            </a:r>
            <a:r>
              <a:rPr lang="en-US" dirty="0"/>
              <a:t> </a:t>
            </a:r>
            <a:r>
              <a:rPr lang="en-US" dirty="0" err="1"/>
              <a:t>secara</a:t>
            </a:r>
            <a:r>
              <a:rPr lang="en-US" dirty="0"/>
              <a:t> </a:t>
            </a:r>
            <a:r>
              <a:rPr lang="en-US" dirty="0" err="1" smtClean="0"/>
              <a:t>kangsung</a:t>
            </a:r>
            <a:r>
              <a:rPr lang="en-US" dirty="0" smtClean="0"/>
              <a:t>. </a:t>
            </a:r>
            <a:r>
              <a:rPr lang="en-US" dirty="0" err="1" smtClean="0"/>
              <a:t>kehilangan</a:t>
            </a:r>
            <a:r>
              <a:rPr lang="en-US" dirty="0" smtClean="0"/>
              <a:t> </a:t>
            </a:r>
            <a:r>
              <a:rPr lang="en-US" dirty="0" err="1"/>
              <a:t>kuantitas</a:t>
            </a:r>
            <a:r>
              <a:rPr lang="en-US" dirty="0"/>
              <a:t> </a:t>
            </a:r>
            <a:r>
              <a:rPr lang="en-US" dirty="0" err="1"/>
              <a:t>dan</a:t>
            </a:r>
            <a:r>
              <a:rPr lang="en-US" dirty="0"/>
              <a:t> </a:t>
            </a:r>
            <a:r>
              <a:rPr lang="en-US" dirty="0" err="1"/>
              <a:t>kualitas</a:t>
            </a:r>
            <a:r>
              <a:rPr lang="en-US" dirty="0"/>
              <a:t> </a:t>
            </a:r>
            <a:r>
              <a:rPr lang="en-US" dirty="0" err="1"/>
              <a:t>hortikultura</a:t>
            </a:r>
            <a:r>
              <a:rPr lang="en-US" dirty="0"/>
              <a:t> </a:t>
            </a:r>
            <a:r>
              <a:rPr lang="en-US" dirty="0" err="1"/>
              <a:t>pascapanen</a:t>
            </a:r>
            <a:r>
              <a:rPr lang="en-US" dirty="0"/>
              <a:t> </a:t>
            </a:r>
            <a:r>
              <a:rPr lang="en-US" dirty="0" err="1"/>
              <a:t>diperkirakan</a:t>
            </a:r>
            <a:r>
              <a:rPr lang="en-US" dirty="0"/>
              <a:t> </a:t>
            </a:r>
            <a:r>
              <a:rPr lang="en-US" dirty="0" err="1"/>
              <a:t>mencapai</a:t>
            </a:r>
            <a:r>
              <a:rPr lang="en-US" dirty="0"/>
              <a:t> 5-25% di </a:t>
            </a:r>
            <a:r>
              <a:rPr lang="en-US" dirty="0" err="1"/>
              <a:t>negara-negara</a:t>
            </a:r>
            <a:r>
              <a:rPr lang="en-US" dirty="0"/>
              <a:t> </a:t>
            </a:r>
            <a:r>
              <a:rPr lang="en-US" dirty="0" err="1"/>
              <a:t>maju</a:t>
            </a:r>
            <a:r>
              <a:rPr lang="en-US" dirty="0"/>
              <a:t>, </a:t>
            </a:r>
            <a:r>
              <a:rPr lang="en-US" dirty="0" err="1"/>
              <a:t>sedangkan</a:t>
            </a:r>
            <a:r>
              <a:rPr lang="en-US" dirty="0"/>
              <a:t> 20-50% di </a:t>
            </a:r>
            <a:r>
              <a:rPr lang="en-US" dirty="0" err="1"/>
              <a:t>negara-negara</a:t>
            </a:r>
            <a:r>
              <a:rPr lang="en-US" dirty="0"/>
              <a:t> </a:t>
            </a:r>
            <a:r>
              <a:rPr lang="en-US" dirty="0" err="1"/>
              <a:t>berkembang</a:t>
            </a:r>
            <a:r>
              <a:rPr lang="en-US" dirty="0" smtClean="0"/>
              <a:t>. </a:t>
            </a:r>
            <a:r>
              <a:rPr lang="en-US" dirty="0" err="1"/>
              <a:t>pada</a:t>
            </a:r>
            <a:r>
              <a:rPr lang="en-US" dirty="0"/>
              <a:t> </a:t>
            </a:r>
            <a:r>
              <a:rPr lang="en-US" dirty="0" err="1"/>
              <a:t>saat</a:t>
            </a:r>
            <a:r>
              <a:rPr lang="en-US" dirty="0"/>
              <a:t> </a:t>
            </a:r>
            <a:r>
              <a:rPr lang="en-US" dirty="0" err="1"/>
              <a:t>pengangkutan</a:t>
            </a:r>
            <a:r>
              <a:rPr lang="en-US" dirty="0"/>
              <a:t> </a:t>
            </a:r>
            <a:r>
              <a:rPr lang="en-US" dirty="0" err="1"/>
              <a:t>Jeruk</a:t>
            </a:r>
            <a:r>
              <a:rPr lang="en-US" dirty="0"/>
              <a:t> Siam </a:t>
            </a:r>
            <a:r>
              <a:rPr lang="en-US" dirty="0" err="1"/>
              <a:t>asal</a:t>
            </a:r>
            <a:r>
              <a:rPr lang="en-US" dirty="0"/>
              <a:t> </a:t>
            </a:r>
            <a:r>
              <a:rPr lang="en-US" dirty="0" err="1"/>
              <a:t>Tulungagung</a:t>
            </a:r>
            <a:r>
              <a:rPr lang="en-US" dirty="0"/>
              <a:t> </a:t>
            </a:r>
            <a:r>
              <a:rPr lang="en-US" dirty="0" err="1"/>
              <a:t>menuju</a:t>
            </a:r>
            <a:r>
              <a:rPr lang="en-US" dirty="0"/>
              <a:t> Yogyakarta </a:t>
            </a:r>
            <a:r>
              <a:rPr lang="en-US" dirty="0" err="1"/>
              <a:t>terjadi</a:t>
            </a:r>
            <a:r>
              <a:rPr lang="en-US" dirty="0"/>
              <a:t> </a:t>
            </a:r>
            <a:r>
              <a:rPr lang="en-US" dirty="0" err="1"/>
              <a:t>kerusakan</a:t>
            </a:r>
            <a:r>
              <a:rPr lang="en-US" dirty="0"/>
              <a:t> </a:t>
            </a:r>
            <a:r>
              <a:rPr lang="en-US" dirty="0" err="1"/>
              <a:t>mekanis</a:t>
            </a:r>
            <a:r>
              <a:rPr lang="en-US" dirty="0"/>
              <a:t> </a:t>
            </a:r>
            <a:r>
              <a:rPr lang="en-US" dirty="0" err="1"/>
              <a:t>sebesar</a:t>
            </a:r>
            <a:r>
              <a:rPr lang="en-US" dirty="0"/>
              <a:t> 15-20% </a:t>
            </a:r>
            <a:r>
              <a:rPr lang="en-US" dirty="0" err="1"/>
              <a:t>yaitu</a:t>
            </a:r>
            <a:r>
              <a:rPr lang="en-US" dirty="0"/>
              <a:t> </a:t>
            </a:r>
            <a:r>
              <a:rPr lang="en-US" dirty="0" err="1"/>
              <a:t>berupa</a:t>
            </a:r>
            <a:r>
              <a:rPr lang="en-US" dirty="0"/>
              <a:t> </a:t>
            </a:r>
            <a:r>
              <a:rPr lang="en-US" dirty="0" err="1"/>
              <a:t>pecah-pecah</a:t>
            </a:r>
            <a:r>
              <a:rPr lang="en-US" dirty="0"/>
              <a:t> </a:t>
            </a:r>
            <a:r>
              <a:rPr lang="en-US" dirty="0" err="1"/>
              <a:t>pada</a:t>
            </a:r>
            <a:r>
              <a:rPr lang="en-US" dirty="0"/>
              <a:t> </a:t>
            </a:r>
            <a:r>
              <a:rPr lang="en-US" dirty="0" err="1"/>
              <a:t>kulit</a:t>
            </a:r>
            <a:r>
              <a:rPr lang="en-US" dirty="0"/>
              <a:t> </a:t>
            </a:r>
            <a:r>
              <a:rPr lang="en-US" dirty="0" err="1"/>
              <a:t>dan</a:t>
            </a:r>
            <a:r>
              <a:rPr lang="en-US" dirty="0"/>
              <a:t> </a:t>
            </a:r>
            <a:r>
              <a:rPr lang="en-US" dirty="0" err="1"/>
              <a:t>busuk</a:t>
            </a:r>
            <a:r>
              <a:rPr lang="en-US" dirty="0"/>
              <a:t>. </a:t>
            </a:r>
            <a:r>
              <a:rPr lang="en-US" dirty="0" err="1" smtClean="0"/>
              <a:t>kerusakan</a:t>
            </a:r>
            <a:r>
              <a:rPr lang="en-US" dirty="0" smtClean="0"/>
              <a:t> </a:t>
            </a:r>
            <a:r>
              <a:rPr lang="en-US" dirty="0" err="1"/>
              <a:t>fisik</a:t>
            </a:r>
            <a:r>
              <a:rPr lang="en-US" dirty="0"/>
              <a:t> </a:t>
            </a:r>
            <a:r>
              <a:rPr lang="en-US" dirty="0" err="1"/>
              <a:t>produk</a:t>
            </a:r>
            <a:r>
              <a:rPr lang="en-US" dirty="0"/>
              <a:t> </a:t>
            </a:r>
            <a:r>
              <a:rPr lang="en-US" dirty="0" err="1"/>
              <a:t>sewaktu</a:t>
            </a:r>
            <a:r>
              <a:rPr lang="en-US" dirty="0"/>
              <a:t> </a:t>
            </a:r>
            <a:r>
              <a:rPr lang="en-US" dirty="0" err="1"/>
              <a:t>panen</a:t>
            </a:r>
            <a:r>
              <a:rPr lang="en-US" dirty="0"/>
              <a:t> </a:t>
            </a:r>
            <a:r>
              <a:rPr lang="en-US" dirty="0" err="1"/>
              <a:t>dan</a:t>
            </a:r>
            <a:r>
              <a:rPr lang="en-US" dirty="0"/>
              <a:t> </a:t>
            </a:r>
            <a:r>
              <a:rPr lang="en-US" dirty="0" err="1"/>
              <a:t>saat</a:t>
            </a:r>
            <a:r>
              <a:rPr lang="en-US" dirty="0"/>
              <a:t> </a:t>
            </a:r>
            <a:r>
              <a:rPr lang="en-US" dirty="0" err="1"/>
              <a:t>pengangkutan</a:t>
            </a:r>
            <a:r>
              <a:rPr lang="en-US" dirty="0"/>
              <a:t> </a:t>
            </a:r>
            <a:r>
              <a:rPr lang="en-US" dirty="0" err="1"/>
              <a:t>dapat</a:t>
            </a:r>
            <a:r>
              <a:rPr lang="en-US" dirty="0"/>
              <a:t> </a:t>
            </a:r>
            <a:r>
              <a:rPr lang="en-US" dirty="0" err="1"/>
              <a:t>menyebabkan</a:t>
            </a:r>
            <a:r>
              <a:rPr lang="en-US" dirty="0"/>
              <a:t> </a:t>
            </a:r>
            <a:r>
              <a:rPr lang="en-US" dirty="0" err="1"/>
              <a:t>kebusukan</a:t>
            </a:r>
            <a:r>
              <a:rPr lang="en-US" dirty="0"/>
              <a:t>. </a:t>
            </a:r>
            <a:r>
              <a:rPr lang="en-US" dirty="0" err="1"/>
              <a:t>Dengan</a:t>
            </a:r>
            <a:r>
              <a:rPr lang="en-US" dirty="0"/>
              <a:t> </a:t>
            </a:r>
            <a:r>
              <a:rPr lang="en-US" dirty="0" err="1"/>
              <a:t>demikian</a:t>
            </a:r>
            <a:r>
              <a:rPr lang="en-US" dirty="0"/>
              <a:t>, </a:t>
            </a:r>
            <a:r>
              <a:rPr lang="en-US" dirty="0" err="1"/>
              <a:t>hal</a:t>
            </a:r>
            <a:r>
              <a:rPr lang="en-US" dirty="0"/>
              <a:t> </a:t>
            </a:r>
            <a:r>
              <a:rPr lang="en-US" dirty="0" err="1"/>
              <a:t>tersebut</a:t>
            </a:r>
            <a:r>
              <a:rPr lang="en-US" dirty="0"/>
              <a:t> </a:t>
            </a:r>
            <a:r>
              <a:rPr lang="en-US" dirty="0" err="1"/>
              <a:t>meningkatkan</a:t>
            </a:r>
            <a:r>
              <a:rPr lang="en-US" dirty="0"/>
              <a:t> </a:t>
            </a:r>
            <a:r>
              <a:rPr lang="en-US" dirty="0" err="1"/>
              <a:t>kemungkinan</a:t>
            </a:r>
            <a:r>
              <a:rPr lang="en-US" dirty="0"/>
              <a:t> </a:t>
            </a:r>
            <a:r>
              <a:rPr lang="en-US" dirty="0" err="1"/>
              <a:t>infeksi</a:t>
            </a:r>
            <a:r>
              <a:rPr lang="en-US" dirty="0"/>
              <a:t> </a:t>
            </a:r>
            <a:r>
              <a:rPr lang="en-US" dirty="0" err="1"/>
              <a:t>oleh</a:t>
            </a:r>
            <a:r>
              <a:rPr lang="en-US" dirty="0"/>
              <a:t> </a:t>
            </a:r>
            <a:r>
              <a:rPr lang="en-US" dirty="0" err="1"/>
              <a:t>jamur</a:t>
            </a:r>
            <a:r>
              <a:rPr lang="en-US" dirty="0"/>
              <a:t>, </a:t>
            </a:r>
            <a:r>
              <a:rPr lang="en-US" dirty="0" err="1"/>
              <a:t>sehingga</a:t>
            </a:r>
            <a:r>
              <a:rPr lang="en-US" dirty="0"/>
              <a:t> </a:t>
            </a:r>
            <a:r>
              <a:rPr lang="en-US" dirty="0" err="1"/>
              <a:t>mengurangi</a:t>
            </a:r>
            <a:r>
              <a:rPr lang="en-US" dirty="0"/>
              <a:t> </a:t>
            </a:r>
            <a:r>
              <a:rPr lang="en-US" dirty="0" err="1"/>
              <a:t>daya</a:t>
            </a:r>
            <a:r>
              <a:rPr lang="en-US" dirty="0"/>
              <a:t> </a:t>
            </a:r>
            <a:r>
              <a:rPr lang="en-US" dirty="0" err="1"/>
              <a:t>simpan</a:t>
            </a:r>
            <a:r>
              <a:rPr lang="en-US" dirty="0"/>
              <a:t> </a:t>
            </a:r>
            <a:r>
              <a:rPr lang="en-US" dirty="0" err="1"/>
              <a:t>produk</a:t>
            </a:r>
            <a:r>
              <a:rPr lang="en-US" dirty="0"/>
              <a:t>.</a:t>
            </a:r>
            <a:endParaRPr lang="id-ID" dirty="0">
              <a:latin typeface="Assistant" charset="-79"/>
              <a:cs typeface="Assistant" charset="-79"/>
            </a:endParaRPr>
          </a:p>
        </p:txBody>
      </p:sp>
      <p:sp>
        <p:nvSpPr>
          <p:cNvPr id="19" name="Rectangle 18"/>
          <p:cNvSpPr/>
          <p:nvPr/>
        </p:nvSpPr>
        <p:spPr>
          <a:xfrm>
            <a:off x="433873" y="2371453"/>
            <a:ext cx="8481525" cy="2677656"/>
          </a:xfrm>
          <a:prstGeom prst="rect">
            <a:avLst/>
          </a:prstGeom>
        </p:spPr>
        <p:txBody>
          <a:bodyPr wrap="square">
            <a:spAutoFit/>
          </a:bodyPr>
          <a:lstStyle/>
          <a:p>
            <a:r>
              <a:rPr lang="en-US" dirty="0" err="1"/>
              <a:t>Sifat</a:t>
            </a:r>
            <a:r>
              <a:rPr lang="en-US" dirty="0"/>
              <a:t> </a:t>
            </a:r>
            <a:r>
              <a:rPr lang="en-US" dirty="0" err="1"/>
              <a:t>buah</a:t>
            </a:r>
            <a:r>
              <a:rPr lang="en-US" dirty="0"/>
              <a:t> </a:t>
            </a:r>
            <a:r>
              <a:rPr lang="en-US" dirty="0" err="1"/>
              <a:t>dan</a:t>
            </a:r>
            <a:r>
              <a:rPr lang="en-US" dirty="0"/>
              <a:t> </a:t>
            </a:r>
            <a:r>
              <a:rPr lang="en-US" dirty="0" err="1"/>
              <a:t>sayuran</a:t>
            </a:r>
            <a:r>
              <a:rPr lang="en-US" dirty="0"/>
              <a:t> yang </a:t>
            </a:r>
            <a:r>
              <a:rPr lang="en-US" dirty="0" err="1"/>
              <a:t>mudah</a:t>
            </a:r>
            <a:r>
              <a:rPr lang="en-US" dirty="0"/>
              <a:t> </a:t>
            </a:r>
            <a:r>
              <a:rPr lang="en-US" dirty="0" err="1"/>
              <a:t>rusak</a:t>
            </a:r>
            <a:r>
              <a:rPr lang="en-US" dirty="0"/>
              <a:t> </a:t>
            </a:r>
            <a:r>
              <a:rPr lang="en-US" dirty="0" err="1"/>
              <a:t>merupakan</a:t>
            </a:r>
            <a:r>
              <a:rPr lang="en-US" dirty="0"/>
              <a:t> </a:t>
            </a:r>
            <a:r>
              <a:rPr lang="en-US" dirty="0" err="1"/>
              <a:t>masalah</a:t>
            </a:r>
            <a:r>
              <a:rPr lang="en-US" dirty="0"/>
              <a:t> </a:t>
            </a:r>
            <a:r>
              <a:rPr lang="en-US" dirty="0" err="1"/>
              <a:t>dalam</a:t>
            </a:r>
            <a:r>
              <a:rPr lang="en-US" dirty="0"/>
              <a:t> </a:t>
            </a:r>
            <a:r>
              <a:rPr lang="en-US" dirty="0" err="1"/>
              <a:t>penanganan</a:t>
            </a:r>
            <a:r>
              <a:rPr lang="en-US" dirty="0"/>
              <a:t> </a:t>
            </a:r>
            <a:r>
              <a:rPr lang="en-US" dirty="0" err="1"/>
              <a:t>hortikultura</a:t>
            </a:r>
            <a:r>
              <a:rPr lang="en-US" dirty="0"/>
              <a:t>. Hal </a:t>
            </a:r>
            <a:r>
              <a:rPr lang="en-US" dirty="0" err="1"/>
              <a:t>tersebut</a:t>
            </a:r>
            <a:r>
              <a:rPr lang="en-US" dirty="0"/>
              <a:t> </a:t>
            </a:r>
            <a:r>
              <a:rPr lang="en-US" dirty="0" err="1"/>
              <a:t>menyebabkan</a:t>
            </a:r>
            <a:r>
              <a:rPr lang="en-US" dirty="0"/>
              <a:t> </a:t>
            </a:r>
            <a:r>
              <a:rPr lang="en-US" dirty="0" err="1"/>
              <a:t>tingginya</a:t>
            </a:r>
            <a:r>
              <a:rPr lang="en-US" dirty="0"/>
              <a:t> </a:t>
            </a:r>
            <a:r>
              <a:rPr lang="en-US" dirty="0" err="1"/>
              <a:t>kehilangan</a:t>
            </a:r>
            <a:r>
              <a:rPr lang="en-US" dirty="0"/>
              <a:t> </a:t>
            </a:r>
            <a:r>
              <a:rPr lang="en-US" dirty="0" err="1"/>
              <a:t>hasil</a:t>
            </a:r>
            <a:r>
              <a:rPr lang="en-US" dirty="0"/>
              <a:t> </a:t>
            </a:r>
            <a:r>
              <a:rPr lang="en-US" dirty="0" err="1"/>
              <a:t>dalam</a:t>
            </a:r>
            <a:r>
              <a:rPr lang="en-US" dirty="0"/>
              <a:t> </a:t>
            </a:r>
            <a:r>
              <a:rPr lang="en-US" dirty="0" err="1"/>
              <a:t>penanganan</a:t>
            </a:r>
            <a:r>
              <a:rPr lang="en-US" dirty="0"/>
              <a:t> </a:t>
            </a:r>
            <a:r>
              <a:rPr lang="en-US" dirty="0" err="1"/>
              <a:t>komoditas</a:t>
            </a:r>
            <a:r>
              <a:rPr lang="en-US" dirty="0"/>
              <a:t> </a:t>
            </a:r>
            <a:r>
              <a:rPr lang="en-US" dirty="0" err="1"/>
              <a:t>buah-buahan</a:t>
            </a:r>
            <a:r>
              <a:rPr lang="en-US" dirty="0"/>
              <a:t> </a:t>
            </a:r>
            <a:r>
              <a:rPr lang="en-US" dirty="0" err="1"/>
              <a:t>dan</a:t>
            </a:r>
            <a:r>
              <a:rPr lang="en-US" dirty="0"/>
              <a:t> </a:t>
            </a:r>
            <a:r>
              <a:rPr lang="en-US" dirty="0" err="1"/>
              <a:t>sayuran</a:t>
            </a:r>
            <a:r>
              <a:rPr lang="en-US" dirty="0"/>
              <a:t>. </a:t>
            </a:r>
            <a:r>
              <a:rPr lang="en-US" dirty="0" err="1"/>
              <a:t>Kehilangan</a:t>
            </a:r>
            <a:r>
              <a:rPr lang="en-US" dirty="0"/>
              <a:t> </a:t>
            </a:r>
            <a:r>
              <a:rPr lang="en-US" dirty="0" err="1"/>
              <a:t>hasil</a:t>
            </a:r>
            <a:r>
              <a:rPr lang="en-US" dirty="0"/>
              <a:t> </a:t>
            </a:r>
            <a:r>
              <a:rPr lang="en-US" dirty="0" err="1"/>
              <a:t>pascapanen</a:t>
            </a:r>
            <a:r>
              <a:rPr lang="en-US" dirty="0"/>
              <a:t> </a:t>
            </a:r>
            <a:r>
              <a:rPr lang="en-US" dirty="0" err="1"/>
              <a:t>wortel</a:t>
            </a:r>
            <a:r>
              <a:rPr lang="en-US" dirty="0"/>
              <a:t> </a:t>
            </a:r>
            <a:r>
              <a:rPr lang="en-US" dirty="0" err="1"/>
              <a:t>sebesar</a:t>
            </a:r>
            <a:r>
              <a:rPr lang="en-US" dirty="0"/>
              <a:t> 21,6%, </a:t>
            </a:r>
            <a:r>
              <a:rPr lang="en-US" dirty="0" err="1"/>
              <a:t>caisin</a:t>
            </a:r>
            <a:r>
              <a:rPr lang="en-US" dirty="0"/>
              <a:t> </a:t>
            </a:r>
            <a:r>
              <a:rPr lang="en-US" dirty="0" err="1"/>
              <a:t>sebesar</a:t>
            </a:r>
            <a:r>
              <a:rPr lang="en-US" dirty="0"/>
              <a:t> 26.6%, </a:t>
            </a:r>
            <a:r>
              <a:rPr lang="en-US" dirty="0" err="1"/>
              <a:t>jagung</a:t>
            </a:r>
            <a:r>
              <a:rPr lang="en-US" dirty="0"/>
              <a:t> semi 80.3% </a:t>
            </a:r>
            <a:r>
              <a:rPr lang="en-US" dirty="0" err="1" smtClean="0"/>
              <a:t>brokoli</a:t>
            </a:r>
            <a:r>
              <a:rPr lang="en-US" dirty="0" smtClean="0"/>
              <a:t> </a:t>
            </a:r>
            <a:r>
              <a:rPr lang="en-US" dirty="0"/>
              <a:t>25.9% </a:t>
            </a:r>
            <a:r>
              <a:rPr lang="en-US" dirty="0" err="1"/>
              <a:t>dan</a:t>
            </a:r>
            <a:r>
              <a:rPr lang="en-US" dirty="0"/>
              <a:t> </a:t>
            </a:r>
            <a:r>
              <a:rPr lang="en-US" dirty="0" err="1"/>
              <a:t>selada</a:t>
            </a:r>
            <a:r>
              <a:rPr lang="en-US" dirty="0"/>
              <a:t> </a:t>
            </a:r>
            <a:r>
              <a:rPr lang="en-US" dirty="0" err="1"/>
              <a:t>daun</a:t>
            </a:r>
            <a:r>
              <a:rPr lang="en-US" dirty="0"/>
              <a:t> </a:t>
            </a:r>
            <a:r>
              <a:rPr lang="en-US" dirty="0" err="1"/>
              <a:t>adalah</a:t>
            </a:r>
            <a:r>
              <a:rPr lang="en-US" dirty="0"/>
              <a:t> 13% </a:t>
            </a:r>
            <a:r>
              <a:rPr lang="en-US" dirty="0" smtClean="0"/>
              <a:t>(</a:t>
            </a:r>
            <a:r>
              <a:rPr lang="en-US" dirty="0" err="1" smtClean="0"/>
              <a:t>pemanenan</a:t>
            </a:r>
            <a:r>
              <a:rPr lang="en-US" dirty="0"/>
              <a:t>, </a:t>
            </a:r>
            <a:r>
              <a:rPr lang="en-US" dirty="0" err="1"/>
              <a:t>penyortiran</a:t>
            </a:r>
            <a:r>
              <a:rPr lang="en-US" dirty="0"/>
              <a:t> </a:t>
            </a:r>
            <a:r>
              <a:rPr lang="en-US" dirty="0" err="1"/>
              <a:t>dan</a:t>
            </a:r>
            <a:r>
              <a:rPr lang="en-US" dirty="0"/>
              <a:t> </a:t>
            </a:r>
            <a:r>
              <a:rPr lang="en-US" dirty="0" err="1"/>
              <a:t>pengemasan</a:t>
            </a:r>
            <a:r>
              <a:rPr lang="en-US" dirty="0"/>
              <a:t> </a:t>
            </a:r>
            <a:r>
              <a:rPr lang="en-US" dirty="0" err="1"/>
              <a:t>Jeruk</a:t>
            </a:r>
            <a:r>
              <a:rPr lang="en-US" dirty="0"/>
              <a:t> Siam yang </a:t>
            </a:r>
            <a:r>
              <a:rPr lang="en-US" dirty="0" err="1"/>
              <a:t>tidak</a:t>
            </a:r>
            <a:r>
              <a:rPr lang="en-US" dirty="0"/>
              <a:t> </a:t>
            </a:r>
            <a:r>
              <a:rPr lang="en-US" dirty="0" err="1"/>
              <a:t>hati-hati</a:t>
            </a:r>
            <a:r>
              <a:rPr lang="en-US" dirty="0"/>
              <a:t> </a:t>
            </a:r>
            <a:r>
              <a:rPr lang="en-US" dirty="0" err="1"/>
              <a:t>dapat</a:t>
            </a:r>
            <a:r>
              <a:rPr lang="en-US" dirty="0"/>
              <a:t> </a:t>
            </a:r>
            <a:r>
              <a:rPr lang="en-US" dirty="0" err="1"/>
              <a:t>meyebabkan</a:t>
            </a:r>
            <a:r>
              <a:rPr lang="en-US" dirty="0"/>
              <a:t> </a:t>
            </a:r>
            <a:r>
              <a:rPr lang="en-US" dirty="0" err="1"/>
              <a:t>kehilangan</a:t>
            </a:r>
            <a:r>
              <a:rPr lang="en-US" dirty="0"/>
              <a:t> </a:t>
            </a:r>
            <a:r>
              <a:rPr lang="en-US" dirty="0" err="1"/>
              <a:t>hasil</a:t>
            </a:r>
            <a:r>
              <a:rPr lang="en-US" dirty="0"/>
              <a:t> </a:t>
            </a:r>
            <a:r>
              <a:rPr lang="en-US" dirty="0" err="1"/>
              <a:t>pascapanen</a:t>
            </a:r>
            <a:r>
              <a:rPr lang="en-US" dirty="0"/>
              <a:t> </a:t>
            </a:r>
            <a:r>
              <a:rPr lang="en-US" dirty="0" err="1"/>
              <a:t>sebesar</a:t>
            </a:r>
            <a:r>
              <a:rPr lang="en-US" dirty="0"/>
              <a:t> 2% </a:t>
            </a:r>
            <a:r>
              <a:rPr lang="en-US" dirty="0" err="1"/>
              <a:t>dan</a:t>
            </a:r>
            <a:r>
              <a:rPr lang="en-US" dirty="0"/>
              <a:t> </a:t>
            </a:r>
            <a:r>
              <a:rPr lang="en-US" dirty="0" err="1"/>
              <a:t>pada</a:t>
            </a:r>
            <a:r>
              <a:rPr lang="en-US" dirty="0"/>
              <a:t> </a:t>
            </a:r>
            <a:r>
              <a:rPr lang="en-US" dirty="0" err="1"/>
              <a:t>saat</a:t>
            </a:r>
            <a:r>
              <a:rPr lang="en-US" dirty="0"/>
              <a:t> </a:t>
            </a:r>
            <a:r>
              <a:rPr lang="en-US" dirty="0" err="1"/>
              <a:t>pengangkutan</a:t>
            </a:r>
            <a:r>
              <a:rPr lang="en-US" dirty="0"/>
              <a:t> </a:t>
            </a:r>
            <a:r>
              <a:rPr lang="en-US" dirty="0" err="1"/>
              <a:t>kehilangan</a:t>
            </a:r>
            <a:r>
              <a:rPr lang="en-US" dirty="0"/>
              <a:t> </a:t>
            </a:r>
            <a:r>
              <a:rPr lang="en-US" dirty="0" err="1"/>
              <a:t>hasil</a:t>
            </a:r>
            <a:r>
              <a:rPr lang="en-US" dirty="0"/>
              <a:t> </a:t>
            </a:r>
            <a:r>
              <a:rPr lang="en-US" dirty="0" err="1"/>
              <a:t>berkisar</a:t>
            </a:r>
            <a:r>
              <a:rPr lang="en-US" dirty="0"/>
              <a:t> </a:t>
            </a:r>
            <a:r>
              <a:rPr lang="en-US" dirty="0" err="1"/>
              <a:t>antara</a:t>
            </a:r>
            <a:r>
              <a:rPr lang="en-US" dirty="0"/>
              <a:t> 5-10%. </a:t>
            </a:r>
            <a:r>
              <a:rPr lang="en-US" dirty="0" err="1"/>
              <a:t>Mutu</a:t>
            </a:r>
            <a:r>
              <a:rPr lang="en-US" dirty="0"/>
              <a:t> </a:t>
            </a:r>
            <a:r>
              <a:rPr lang="en-US" dirty="0" err="1"/>
              <a:t>buah</a:t>
            </a:r>
            <a:r>
              <a:rPr lang="en-US" dirty="0"/>
              <a:t> </a:t>
            </a:r>
            <a:r>
              <a:rPr lang="en-US" dirty="0" err="1"/>
              <a:t>jeruk</a:t>
            </a:r>
            <a:r>
              <a:rPr lang="en-US" dirty="0"/>
              <a:t> </a:t>
            </a:r>
            <a:r>
              <a:rPr lang="en-US" dirty="0" err="1"/>
              <a:t>untuk</a:t>
            </a:r>
            <a:r>
              <a:rPr lang="en-US" dirty="0"/>
              <a:t> </a:t>
            </a:r>
            <a:r>
              <a:rPr lang="en-US" dirty="0" err="1"/>
              <a:t>pemasaran</a:t>
            </a:r>
            <a:r>
              <a:rPr lang="en-US" dirty="0"/>
              <a:t> </a:t>
            </a:r>
            <a:r>
              <a:rPr lang="en-US" dirty="0" err="1"/>
              <a:t>dipengaruhi</a:t>
            </a:r>
            <a:r>
              <a:rPr lang="en-US" dirty="0"/>
              <a:t> </a:t>
            </a:r>
            <a:r>
              <a:rPr lang="en-US" dirty="0" err="1"/>
              <a:t>oleh</a:t>
            </a:r>
            <a:r>
              <a:rPr lang="en-US" dirty="0"/>
              <a:t> </a:t>
            </a:r>
            <a:r>
              <a:rPr lang="en-US" dirty="0" err="1"/>
              <a:t>keseragaman</a:t>
            </a:r>
            <a:r>
              <a:rPr lang="en-US" dirty="0"/>
              <a:t> </a:t>
            </a:r>
            <a:r>
              <a:rPr lang="en-US" dirty="0" err="1"/>
              <a:t>varietas</a:t>
            </a:r>
            <a:r>
              <a:rPr lang="en-US" dirty="0"/>
              <a:t>, </a:t>
            </a:r>
            <a:r>
              <a:rPr lang="en-US" dirty="0" err="1"/>
              <a:t>keseragaman</a:t>
            </a:r>
            <a:r>
              <a:rPr lang="en-US" dirty="0"/>
              <a:t> </a:t>
            </a:r>
            <a:r>
              <a:rPr lang="en-US" dirty="0" err="1"/>
              <a:t>ukuran</a:t>
            </a:r>
            <a:r>
              <a:rPr lang="en-US" dirty="0"/>
              <a:t> (diameter </a:t>
            </a:r>
            <a:r>
              <a:rPr lang="en-US" dirty="0" err="1"/>
              <a:t>dan</a:t>
            </a:r>
            <a:r>
              <a:rPr lang="en-US" dirty="0"/>
              <a:t> </a:t>
            </a:r>
            <a:r>
              <a:rPr lang="en-US" dirty="0" err="1"/>
              <a:t>bobot</a:t>
            </a:r>
            <a:r>
              <a:rPr lang="en-US" dirty="0"/>
              <a:t>), </a:t>
            </a:r>
            <a:r>
              <a:rPr lang="en-US" dirty="0" err="1"/>
              <a:t>tingkat</a:t>
            </a:r>
            <a:r>
              <a:rPr lang="en-US" dirty="0"/>
              <a:t> </a:t>
            </a:r>
            <a:r>
              <a:rPr lang="en-US" dirty="0" err="1"/>
              <a:t>kematangan</a:t>
            </a:r>
            <a:r>
              <a:rPr lang="en-US" dirty="0"/>
              <a:t>, </a:t>
            </a:r>
            <a:r>
              <a:rPr lang="en-US" dirty="0" err="1"/>
              <a:t>kemulusan</a:t>
            </a:r>
            <a:r>
              <a:rPr lang="en-US" dirty="0"/>
              <a:t> </a:t>
            </a:r>
            <a:r>
              <a:rPr lang="en-US" dirty="0" err="1"/>
              <a:t>kulit</a:t>
            </a:r>
            <a:r>
              <a:rPr lang="en-US" dirty="0"/>
              <a:t>, </a:t>
            </a:r>
            <a:r>
              <a:rPr lang="en-US" dirty="0" err="1"/>
              <a:t>tingkat</a:t>
            </a:r>
            <a:r>
              <a:rPr lang="en-US" dirty="0"/>
              <a:t> </a:t>
            </a:r>
            <a:r>
              <a:rPr lang="en-US" dirty="0" err="1"/>
              <a:t>kekerasan</a:t>
            </a:r>
            <a:r>
              <a:rPr lang="en-US" dirty="0"/>
              <a:t>, total </a:t>
            </a:r>
            <a:r>
              <a:rPr lang="en-US" dirty="0" err="1"/>
              <a:t>padatan</a:t>
            </a:r>
            <a:r>
              <a:rPr lang="en-US" dirty="0"/>
              <a:t> </a:t>
            </a:r>
            <a:r>
              <a:rPr lang="en-US" dirty="0" err="1"/>
              <a:t>terlarut</a:t>
            </a:r>
            <a:r>
              <a:rPr lang="en-US" dirty="0"/>
              <a:t>, </a:t>
            </a:r>
            <a:r>
              <a:rPr lang="en-US" dirty="0" err="1"/>
              <a:t>tingkat</a:t>
            </a:r>
            <a:r>
              <a:rPr lang="en-US" dirty="0"/>
              <a:t> </a:t>
            </a:r>
            <a:r>
              <a:rPr lang="en-US" dirty="0" err="1"/>
              <a:t>kerusakan</a:t>
            </a:r>
            <a:r>
              <a:rPr lang="en-US" dirty="0"/>
              <a:t>, </a:t>
            </a:r>
            <a:r>
              <a:rPr lang="en-US" dirty="0" err="1"/>
              <a:t>kadar</a:t>
            </a:r>
            <a:r>
              <a:rPr lang="en-US" dirty="0"/>
              <a:t> </a:t>
            </a:r>
            <a:r>
              <a:rPr lang="en-US" dirty="0" err="1"/>
              <a:t>kotoran</a:t>
            </a:r>
            <a:r>
              <a:rPr lang="en-US" dirty="0"/>
              <a:t> </a:t>
            </a:r>
            <a:r>
              <a:rPr lang="en-US" dirty="0" err="1"/>
              <a:t>dan</a:t>
            </a:r>
            <a:r>
              <a:rPr lang="en-US" dirty="0"/>
              <a:t> </a:t>
            </a:r>
            <a:r>
              <a:rPr lang="en-US" dirty="0" err="1" smtClean="0"/>
              <a:t>kesegaran</a:t>
            </a:r>
            <a:r>
              <a:rPr lang="en-US" dirty="0" smtClean="0"/>
              <a:t>). </a:t>
            </a:r>
            <a:r>
              <a:rPr lang="en-US" dirty="0" err="1" smtClean="0"/>
              <a:t>selama</a:t>
            </a:r>
            <a:r>
              <a:rPr lang="en-US" dirty="0" smtClean="0"/>
              <a:t> </a:t>
            </a:r>
            <a:r>
              <a:rPr lang="en-US" dirty="0" err="1"/>
              <a:t>ini</a:t>
            </a:r>
            <a:r>
              <a:rPr lang="en-US" dirty="0"/>
              <a:t> </a:t>
            </a:r>
            <a:r>
              <a:rPr lang="en-US" dirty="0" err="1"/>
              <a:t>tanaman</a:t>
            </a:r>
            <a:r>
              <a:rPr lang="en-US" dirty="0"/>
              <a:t> </a:t>
            </a:r>
            <a:r>
              <a:rPr lang="en-US" dirty="0" err="1"/>
              <a:t>pangan</a:t>
            </a:r>
            <a:r>
              <a:rPr lang="en-US" dirty="0"/>
              <a:t> </a:t>
            </a:r>
            <a:r>
              <a:rPr lang="en-US" dirty="0" err="1"/>
              <a:t>pokok</a:t>
            </a:r>
            <a:r>
              <a:rPr lang="en-US" dirty="0"/>
              <a:t> </a:t>
            </a:r>
            <a:r>
              <a:rPr lang="en-US" dirty="0" err="1"/>
              <a:t>lebih</a:t>
            </a:r>
            <a:r>
              <a:rPr lang="en-US" dirty="0"/>
              <a:t> </a:t>
            </a:r>
            <a:r>
              <a:rPr lang="en-US" dirty="0" err="1"/>
              <a:t>diperhatikan</a:t>
            </a:r>
            <a:r>
              <a:rPr lang="en-US" dirty="0"/>
              <a:t> </a:t>
            </a:r>
            <a:r>
              <a:rPr lang="en-US" dirty="0" err="1"/>
              <a:t>sehingga</a:t>
            </a:r>
            <a:r>
              <a:rPr lang="en-US" dirty="0"/>
              <a:t> </a:t>
            </a:r>
            <a:r>
              <a:rPr lang="en-US" dirty="0" err="1"/>
              <a:t>perlu</a:t>
            </a:r>
            <a:r>
              <a:rPr lang="en-US" dirty="0"/>
              <a:t> </a:t>
            </a:r>
            <a:r>
              <a:rPr lang="en-US" dirty="0" err="1"/>
              <a:t>adanya</a:t>
            </a:r>
            <a:r>
              <a:rPr lang="en-US" dirty="0"/>
              <a:t> </a:t>
            </a:r>
            <a:r>
              <a:rPr lang="en-US" dirty="0" err="1"/>
              <a:t>perhatian</a:t>
            </a:r>
            <a:r>
              <a:rPr lang="en-US" dirty="0"/>
              <a:t> </a:t>
            </a:r>
            <a:r>
              <a:rPr lang="en-US" dirty="0" err="1"/>
              <a:t>pada</a:t>
            </a:r>
            <a:r>
              <a:rPr lang="en-US" dirty="0"/>
              <a:t> </a:t>
            </a:r>
            <a:r>
              <a:rPr lang="en-US" dirty="0" err="1"/>
              <a:t>tanman</a:t>
            </a:r>
            <a:r>
              <a:rPr lang="en-US" dirty="0"/>
              <a:t> </a:t>
            </a:r>
            <a:r>
              <a:rPr lang="en-US" dirty="0" err="1"/>
              <a:t>buah-buahan</a:t>
            </a:r>
            <a:r>
              <a:rPr lang="en-US" dirty="0"/>
              <a:t>, </a:t>
            </a:r>
            <a:r>
              <a:rPr lang="en-US" dirty="0" err="1"/>
              <a:t>termasuk</a:t>
            </a:r>
            <a:r>
              <a:rPr lang="en-US" dirty="0"/>
              <a:t> </a:t>
            </a:r>
            <a:r>
              <a:rPr lang="en-US" dirty="0" err="1"/>
              <a:t>Jeruk</a:t>
            </a:r>
            <a:r>
              <a:rPr lang="en-US" dirty="0"/>
              <a:t> Siam </a:t>
            </a:r>
            <a:r>
              <a:rPr lang="en-US" dirty="0" err="1"/>
              <a:t>meningkat</a:t>
            </a:r>
            <a:r>
              <a:rPr lang="en-US" dirty="0"/>
              <a:t> </a:t>
            </a:r>
            <a:r>
              <a:rPr lang="en-US" dirty="0" err="1"/>
              <a:t>kehilangan</a:t>
            </a:r>
            <a:r>
              <a:rPr lang="en-US" dirty="0"/>
              <a:t> </a:t>
            </a:r>
            <a:r>
              <a:rPr lang="en-US" dirty="0" err="1"/>
              <a:t>hasil</a:t>
            </a:r>
            <a:r>
              <a:rPr lang="en-US" dirty="0"/>
              <a:t> yang </a:t>
            </a:r>
            <a:r>
              <a:rPr lang="en-US" dirty="0" err="1"/>
              <a:t>besar</a:t>
            </a:r>
            <a:r>
              <a:rPr lang="en-US" dirty="0"/>
              <a:t>. </a:t>
            </a:r>
            <a:r>
              <a:rPr lang="en-US" dirty="0" err="1"/>
              <a:t>Untuk</a:t>
            </a:r>
            <a:r>
              <a:rPr lang="en-US" dirty="0"/>
              <a:t> </a:t>
            </a:r>
            <a:r>
              <a:rPr lang="en-US" dirty="0" err="1"/>
              <a:t>itu</a:t>
            </a:r>
            <a:r>
              <a:rPr lang="en-US" dirty="0"/>
              <a:t> </a:t>
            </a:r>
            <a:r>
              <a:rPr lang="en-US" dirty="0" err="1"/>
              <a:t>diperlukan</a:t>
            </a:r>
            <a:r>
              <a:rPr lang="en-US" dirty="0"/>
              <a:t> </a:t>
            </a:r>
            <a:r>
              <a:rPr lang="en-US" dirty="0" err="1"/>
              <a:t>penanganan</a:t>
            </a:r>
            <a:r>
              <a:rPr lang="en-US" dirty="0"/>
              <a:t> </a:t>
            </a:r>
            <a:r>
              <a:rPr lang="en-US" dirty="0" err="1"/>
              <a:t>pascapanen</a:t>
            </a:r>
            <a:r>
              <a:rPr lang="en-US" dirty="0"/>
              <a:t> yang </a:t>
            </a:r>
            <a:r>
              <a:rPr lang="en-US" dirty="0" err="1"/>
              <a:t>tepat</a:t>
            </a:r>
            <a:r>
              <a:rPr lang="en-US" dirty="0"/>
              <a:t> </a:t>
            </a:r>
            <a:r>
              <a:rPr lang="en-US" dirty="0" err="1"/>
              <a:t>untuk</a:t>
            </a:r>
            <a:r>
              <a:rPr lang="en-US" dirty="0"/>
              <a:t> </a:t>
            </a:r>
            <a:r>
              <a:rPr lang="en-US" dirty="0" err="1"/>
              <a:t>mengurangi</a:t>
            </a:r>
            <a:r>
              <a:rPr lang="en-US" dirty="0"/>
              <a:t> </a:t>
            </a:r>
            <a:r>
              <a:rPr lang="en-US" dirty="0" err="1"/>
              <a:t>kemunduran</a:t>
            </a:r>
            <a:r>
              <a:rPr lang="en-US" dirty="0"/>
              <a:t> </a:t>
            </a:r>
            <a:r>
              <a:rPr lang="en-US" dirty="0" err="1"/>
              <a:t>Jeruk</a:t>
            </a:r>
            <a:r>
              <a:rPr lang="en-US" dirty="0"/>
              <a:t> Siam </a:t>
            </a:r>
            <a:r>
              <a:rPr lang="en-US" dirty="0" err="1"/>
              <a:t>sekecil</a:t>
            </a:r>
            <a:r>
              <a:rPr lang="en-US" dirty="0"/>
              <a:t> </a:t>
            </a:r>
            <a:r>
              <a:rPr lang="en-US" dirty="0" err="1"/>
              <a:t>mungkin</a:t>
            </a:r>
            <a:r>
              <a:rPr lang="en-US" dirty="0"/>
              <a:t>, </a:t>
            </a:r>
            <a:r>
              <a:rPr lang="en-US" dirty="0" err="1"/>
              <a:t>sehingga</a:t>
            </a:r>
            <a:r>
              <a:rPr lang="en-US" dirty="0"/>
              <a:t> </a:t>
            </a:r>
            <a:r>
              <a:rPr lang="en-US" dirty="0" err="1"/>
              <a:t>mutu</a:t>
            </a:r>
            <a:r>
              <a:rPr lang="en-US" dirty="0"/>
              <a:t> </a:t>
            </a:r>
            <a:r>
              <a:rPr lang="en-US" dirty="0" err="1"/>
              <a:t>segar</a:t>
            </a:r>
            <a:r>
              <a:rPr lang="en-US" dirty="0"/>
              <a:t> </a:t>
            </a:r>
            <a:r>
              <a:rPr lang="en-US" dirty="0" err="1"/>
              <a:t>buah</a:t>
            </a:r>
            <a:r>
              <a:rPr lang="en-US" dirty="0"/>
              <a:t> </a:t>
            </a:r>
            <a:r>
              <a:rPr lang="en-US" dirty="0" err="1"/>
              <a:t>dapat</a:t>
            </a:r>
            <a:r>
              <a:rPr lang="en-US" dirty="0"/>
              <a:t> </a:t>
            </a:r>
            <a:r>
              <a:rPr lang="en-US" dirty="0" err="1"/>
              <a:t>dipertahankan</a:t>
            </a:r>
            <a:r>
              <a:rPr lang="en-US" dirty="0"/>
              <a:t>. </a:t>
            </a:r>
            <a:endParaRPr lang="id-ID" dirty="0">
              <a:latin typeface="Assistant" charset="-79"/>
              <a:cs typeface="Assistant" charset="-79"/>
            </a:endParaRPr>
          </a:p>
        </p:txBody>
      </p:sp>
    </p:spTree>
    <p:extLst>
      <p:ext uri="{BB962C8B-B14F-4D97-AF65-F5344CB8AC3E}">
        <p14:creationId xmlns:p14="http://schemas.microsoft.com/office/powerpoint/2010/main" val="1719965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10" name="Google Shape;310;p47"/>
          <p:cNvSpPr txBox="1">
            <a:spLocks noGrp="1"/>
          </p:cNvSpPr>
          <p:nvPr>
            <p:ph type="title"/>
          </p:nvPr>
        </p:nvSpPr>
        <p:spPr>
          <a:xfrm>
            <a:off x="720000" y="154111"/>
            <a:ext cx="7694535" cy="537975"/>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smtClean="0"/>
              <a:t>P</a:t>
            </a:r>
            <a:r>
              <a:rPr lang="id-ID" dirty="0" smtClean="0"/>
              <a:t>asca Panen</a:t>
            </a:r>
            <a:endParaRPr dirty="0"/>
          </a:p>
        </p:txBody>
      </p:sp>
      <p:pic>
        <p:nvPicPr>
          <p:cNvPr id="2" name="Picture 1"/>
          <p:cNvPicPr>
            <a:picLocks noChangeAspect="1"/>
          </p:cNvPicPr>
          <p:nvPr/>
        </p:nvPicPr>
        <p:blipFill>
          <a:blip r:embed="rId3"/>
          <a:stretch>
            <a:fillRect/>
          </a:stretch>
        </p:blipFill>
        <p:spPr>
          <a:xfrm>
            <a:off x="133232" y="989258"/>
            <a:ext cx="4134427" cy="3210373"/>
          </a:xfrm>
          <a:prstGeom prst="rect">
            <a:avLst/>
          </a:prstGeom>
        </p:spPr>
      </p:pic>
      <p:sp>
        <p:nvSpPr>
          <p:cNvPr id="312" name="Google Shape;312;p47"/>
          <p:cNvSpPr txBox="1">
            <a:spLocks noGrp="1"/>
          </p:cNvSpPr>
          <p:nvPr>
            <p:ph type="subTitle" idx="4"/>
          </p:nvPr>
        </p:nvSpPr>
        <p:spPr>
          <a:xfrm>
            <a:off x="4479534" y="2024009"/>
            <a:ext cx="4073622" cy="2086296"/>
          </a:xfrm>
          <a:prstGeom prst="rect">
            <a:avLst/>
          </a:prstGeom>
        </p:spPr>
        <p:txBody>
          <a:bodyPr spcFirstLastPara="1" wrap="square" lIns="0" tIns="0" rIns="0" bIns="0" anchor="t" anchorCtr="0">
            <a:noAutofit/>
          </a:bodyPr>
          <a:lstStyle/>
          <a:p>
            <a:pPr marL="0" lvl="0" indent="0" algn="l">
              <a:lnSpc>
                <a:spcPct val="150000"/>
              </a:lnSpc>
            </a:pPr>
            <a:r>
              <a:rPr lang="id-ID" sz="1600" dirty="0"/>
              <a:t>Alur kegiatan penanganan pascapanen Jeruk Siam mulai dari tingkat petani sampai ke </a:t>
            </a:r>
            <a:r>
              <a:rPr lang="id-ID" sz="1600" dirty="0" smtClean="0"/>
              <a:t>pasar, kemudian konsumen.</a:t>
            </a:r>
            <a:endParaRPr lang="en-US" sz="1600" dirty="0"/>
          </a:p>
        </p:txBody>
      </p:sp>
      <p:pic>
        <p:nvPicPr>
          <p:cNvPr id="345" name="Google Shape;345;p47"/>
          <p:cNvPicPr preferRelativeResize="0"/>
          <p:nvPr/>
        </p:nvPicPr>
        <p:blipFill>
          <a:blip r:embed="rId4">
            <a:alphaModFix/>
          </a:blip>
          <a:stretch>
            <a:fillRect/>
          </a:stretch>
        </p:blipFill>
        <p:spPr>
          <a:xfrm flipH="1">
            <a:off x="7634568" y="410150"/>
            <a:ext cx="1298632" cy="531365"/>
          </a:xfrm>
          <a:prstGeom prst="rect">
            <a:avLst/>
          </a:prstGeom>
          <a:noFill/>
          <a:ln>
            <a:noFill/>
          </a:ln>
        </p:spPr>
      </p:pic>
      <p:pic>
        <p:nvPicPr>
          <p:cNvPr id="346" name="Google Shape;346;p47"/>
          <p:cNvPicPr preferRelativeResize="0"/>
          <p:nvPr/>
        </p:nvPicPr>
        <p:blipFill>
          <a:blip r:embed="rId4">
            <a:alphaModFix/>
          </a:blip>
          <a:stretch>
            <a:fillRect/>
          </a:stretch>
        </p:blipFill>
        <p:spPr>
          <a:xfrm>
            <a:off x="7025813" y="776998"/>
            <a:ext cx="784558" cy="321017"/>
          </a:xfrm>
          <a:prstGeom prst="rect">
            <a:avLst/>
          </a:prstGeom>
          <a:noFill/>
          <a:ln>
            <a:noFill/>
          </a:ln>
        </p:spPr>
      </p:pic>
    </p:spTree>
    <p:extLst>
      <p:ext uri="{BB962C8B-B14F-4D97-AF65-F5344CB8AC3E}">
        <p14:creationId xmlns:p14="http://schemas.microsoft.com/office/powerpoint/2010/main" val="2749625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8" name="TextBox 17"/>
          <p:cNvSpPr txBox="1"/>
          <p:nvPr/>
        </p:nvSpPr>
        <p:spPr>
          <a:xfrm>
            <a:off x="406401" y="616461"/>
            <a:ext cx="8508998" cy="1600438"/>
          </a:xfrm>
          <a:prstGeom prst="rect">
            <a:avLst/>
          </a:prstGeom>
          <a:noFill/>
        </p:spPr>
        <p:txBody>
          <a:bodyPr wrap="square" rtlCol="0">
            <a:spAutoFit/>
          </a:bodyPr>
          <a:lstStyle/>
          <a:p>
            <a:pPr marL="285750" indent="-285750">
              <a:buFont typeface="Arial" panose="020B0604020202020204" pitchFamily="34" charset="0"/>
              <a:buChar char="•"/>
            </a:pPr>
            <a:r>
              <a:rPr lang="id-ID" dirty="0"/>
              <a:t>Pencucian buah jeruk dapat meningkatkan penampilan buah sehingga menjadi lebih bersih, bercahaya, menekan susut bobot dan kerusakan </a:t>
            </a:r>
            <a:r>
              <a:rPr lang="id-ID" dirty="0" smtClean="0"/>
              <a:t>mekanis.</a:t>
            </a:r>
          </a:p>
          <a:p>
            <a:pPr marL="285750" indent="-285750">
              <a:buFont typeface="Arial" panose="020B0604020202020204" pitchFamily="34" charset="0"/>
              <a:buChar char="•"/>
            </a:pPr>
            <a:r>
              <a:rPr lang="id-ID" dirty="0"/>
              <a:t>Pembersihan Jeruk Siam dilakukan di tingkat Pasar Swalayan. </a:t>
            </a:r>
            <a:endParaRPr lang="id-ID" dirty="0" smtClean="0"/>
          </a:p>
          <a:p>
            <a:pPr marL="285750" indent="-285750">
              <a:buFont typeface="Arial" panose="020B0604020202020204" pitchFamily="34" charset="0"/>
              <a:buChar char="•"/>
            </a:pPr>
            <a:r>
              <a:rPr lang="id-ID" dirty="0" smtClean="0"/>
              <a:t>Pembersihan </a:t>
            </a:r>
            <a:r>
              <a:rPr lang="id-ID" dirty="0"/>
              <a:t>dilakukan sengan pencucian kering yaitu dengan menggunakan kain kering bersih. Pencucian kering dilakukan agar dapat menghemat waktu dan tenaga kerja selama penanganan Jeruk Siam. </a:t>
            </a:r>
            <a:endParaRPr lang="id-ID" dirty="0" smtClean="0"/>
          </a:p>
          <a:p>
            <a:pPr marL="285750" indent="-285750">
              <a:buFont typeface="Arial" panose="020B0604020202020204" pitchFamily="34" charset="0"/>
              <a:buChar char="•"/>
            </a:pPr>
            <a:r>
              <a:rPr lang="id-ID" dirty="0" smtClean="0"/>
              <a:t>Pembersihan </a:t>
            </a:r>
            <a:r>
              <a:rPr lang="id-ID" dirty="0"/>
              <a:t>dilakukan di ruang pengemasan.</a:t>
            </a:r>
            <a:endParaRPr lang="id-ID" dirty="0">
              <a:latin typeface="Assistant" charset="-79"/>
              <a:cs typeface="Assistant" charset="-79"/>
            </a:endParaRPr>
          </a:p>
        </p:txBody>
      </p:sp>
      <p:sp>
        <p:nvSpPr>
          <p:cNvPr id="4" name="Google Shape;310;p47"/>
          <p:cNvSpPr txBox="1">
            <a:spLocks noGrp="1"/>
          </p:cNvSpPr>
          <p:nvPr>
            <p:ph type="title"/>
          </p:nvPr>
        </p:nvSpPr>
        <p:spPr>
          <a:xfrm>
            <a:off x="709726" y="195208"/>
            <a:ext cx="7694535" cy="537975"/>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id-ID" dirty="0" smtClean="0"/>
              <a:t>1. Pembersihan</a:t>
            </a:r>
            <a:endParaRPr dirty="0"/>
          </a:p>
        </p:txBody>
      </p:sp>
      <p:sp>
        <p:nvSpPr>
          <p:cNvPr id="5" name="Google Shape;310;p47"/>
          <p:cNvSpPr txBox="1">
            <a:spLocks noGrp="1"/>
          </p:cNvSpPr>
          <p:nvPr>
            <p:ph type="title"/>
          </p:nvPr>
        </p:nvSpPr>
        <p:spPr>
          <a:xfrm>
            <a:off x="594998" y="2369164"/>
            <a:ext cx="7694535" cy="537975"/>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id-ID" dirty="0" smtClean="0"/>
              <a:t>2. </a:t>
            </a:r>
            <a:r>
              <a:rPr lang="en" dirty="0" smtClean="0"/>
              <a:t>P</a:t>
            </a:r>
            <a:r>
              <a:rPr lang="id-ID" dirty="0" smtClean="0"/>
              <a:t>enyortiran dan Pengkelasan</a:t>
            </a:r>
            <a:endParaRPr dirty="0"/>
          </a:p>
        </p:txBody>
      </p:sp>
      <p:sp>
        <p:nvSpPr>
          <p:cNvPr id="7" name="TextBox 6"/>
          <p:cNvSpPr txBox="1"/>
          <p:nvPr/>
        </p:nvSpPr>
        <p:spPr>
          <a:xfrm>
            <a:off x="406401" y="2754874"/>
            <a:ext cx="8508998" cy="2246769"/>
          </a:xfrm>
          <a:prstGeom prst="rect">
            <a:avLst/>
          </a:prstGeom>
          <a:noFill/>
        </p:spPr>
        <p:txBody>
          <a:bodyPr wrap="square" rtlCol="0">
            <a:spAutoFit/>
          </a:bodyPr>
          <a:lstStyle/>
          <a:p>
            <a:pPr marL="285750" indent="-285750">
              <a:buFont typeface="Arial" panose="020B0604020202020204" pitchFamily="34" charset="0"/>
              <a:buChar char="•"/>
            </a:pPr>
            <a:r>
              <a:rPr lang="es-ES" dirty="0" err="1"/>
              <a:t>Penyortiran</a:t>
            </a:r>
            <a:r>
              <a:rPr lang="es-ES" dirty="0"/>
              <a:t> dan </a:t>
            </a:r>
            <a:r>
              <a:rPr lang="es-ES" dirty="0" err="1"/>
              <a:t>pengkelasan</a:t>
            </a:r>
            <a:r>
              <a:rPr lang="es-ES" dirty="0"/>
              <a:t> </a:t>
            </a:r>
            <a:r>
              <a:rPr lang="es-ES" dirty="0" err="1"/>
              <a:t>dilakukan</a:t>
            </a:r>
            <a:r>
              <a:rPr lang="es-ES" dirty="0"/>
              <a:t> pada </a:t>
            </a:r>
            <a:r>
              <a:rPr lang="es-ES" dirty="0" err="1"/>
              <a:t>tingkat</a:t>
            </a:r>
            <a:r>
              <a:rPr lang="es-ES" dirty="0"/>
              <a:t> </a:t>
            </a:r>
            <a:r>
              <a:rPr lang="es-ES" dirty="0" err="1"/>
              <a:t>petani</a:t>
            </a:r>
            <a:r>
              <a:rPr lang="es-ES" dirty="0"/>
              <a:t>, </a:t>
            </a:r>
            <a:r>
              <a:rPr lang="es-ES" dirty="0" err="1"/>
              <a:t>pemasok</a:t>
            </a:r>
            <a:r>
              <a:rPr lang="es-ES" dirty="0"/>
              <a:t> pasar dan </a:t>
            </a:r>
            <a:r>
              <a:rPr lang="es-ES" dirty="0" smtClean="0"/>
              <a:t>pasar</a:t>
            </a:r>
            <a:endParaRPr lang="id-ID" dirty="0" smtClean="0"/>
          </a:p>
          <a:p>
            <a:pPr marL="285750" indent="-285750">
              <a:buFont typeface="Arial" panose="020B0604020202020204" pitchFamily="34" charset="0"/>
              <a:buChar char="•"/>
            </a:pPr>
            <a:r>
              <a:rPr lang="id-ID" dirty="0"/>
              <a:t>pengkelasan pada tingkat petani dilakukan secara manual dengan tangan dan tidak berdasarkan pada kualitas warna dan rasa buah sehingga keseragaman kualitas buah tidak </a:t>
            </a:r>
            <a:r>
              <a:rPr lang="id-ID" dirty="0" smtClean="0"/>
              <a:t>terjamin</a:t>
            </a:r>
          </a:p>
          <a:p>
            <a:pPr marL="285750" indent="-285750">
              <a:buFont typeface="Arial" panose="020B0604020202020204" pitchFamily="34" charset="0"/>
              <a:buChar char="•"/>
            </a:pPr>
            <a:r>
              <a:rPr lang="id-ID" dirty="0"/>
              <a:t>Untuk tingkat pemasok pasar khususnya swalayan, penyortiran dan pengkelasan dilakukan di ruang pengemasan. Untuk meningkatkan kualitas penjualan, dua Pasar Swalayan yang menjadi responden penelitian ini melakukan penyortiran dan pengkelasan sebanyak dua kali.</a:t>
            </a:r>
          </a:p>
          <a:p>
            <a:pPr marL="285750" indent="-285750">
              <a:buFont typeface="Arial" panose="020B0604020202020204" pitchFamily="34" charset="0"/>
              <a:buChar char="•"/>
            </a:pPr>
            <a:r>
              <a:rPr lang="id-ID" dirty="0" smtClean="0"/>
              <a:t>Penyortiran </a:t>
            </a:r>
            <a:r>
              <a:rPr lang="id-ID" dirty="0"/>
              <a:t>dan pengkelasan pertama dilakukan pada saat penerimaan dari pemasok Jeruk Siam di ruang pengemasan. Sedangkan yang kedua dilakukan di di tempat pemajangan Jeruk Siam di swalayan. Penyortiran kedua ini dilakukan secara acak oleh </a:t>
            </a:r>
            <a:r>
              <a:rPr lang="id-ID" dirty="0" smtClean="0"/>
              <a:t>pekerja.</a:t>
            </a:r>
          </a:p>
          <a:p>
            <a:pPr marL="285750" indent="-285750">
              <a:buFont typeface="Arial" panose="020B0604020202020204" pitchFamily="34" charset="0"/>
              <a:buChar char="•"/>
            </a:pPr>
            <a:endParaRPr lang="id-ID" dirty="0">
              <a:latin typeface="Assistant" charset="-79"/>
              <a:cs typeface="Assistant" charset="-79"/>
            </a:endParaRPr>
          </a:p>
        </p:txBody>
      </p:sp>
    </p:spTree>
    <p:extLst>
      <p:ext uri="{BB962C8B-B14F-4D97-AF65-F5344CB8AC3E}">
        <p14:creationId xmlns:p14="http://schemas.microsoft.com/office/powerpoint/2010/main" val="2669479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56677" y="369121"/>
            <a:ext cx="6964698" cy="4213642"/>
          </a:xfrm>
          <a:prstGeom prst="rect">
            <a:avLst/>
          </a:prstGeom>
        </p:spPr>
      </p:pic>
    </p:spTree>
    <p:extLst>
      <p:ext uri="{BB962C8B-B14F-4D97-AF65-F5344CB8AC3E}">
        <p14:creationId xmlns:p14="http://schemas.microsoft.com/office/powerpoint/2010/main" val="3091466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8" name="TextBox 17"/>
          <p:cNvSpPr txBox="1"/>
          <p:nvPr/>
        </p:nvSpPr>
        <p:spPr>
          <a:xfrm>
            <a:off x="4099389" y="1047651"/>
            <a:ext cx="4127642" cy="2246769"/>
          </a:xfrm>
          <a:prstGeom prst="rect">
            <a:avLst/>
          </a:prstGeom>
          <a:noFill/>
        </p:spPr>
        <p:txBody>
          <a:bodyPr wrap="square" rtlCol="0">
            <a:spAutoFit/>
          </a:bodyPr>
          <a:lstStyle/>
          <a:p>
            <a:pPr marL="285750" indent="-285750">
              <a:buFont typeface="Arial" panose="020B0604020202020204" pitchFamily="34" charset="0"/>
              <a:buChar char="•"/>
            </a:pPr>
            <a:r>
              <a:rPr lang="id-ID" dirty="0"/>
              <a:t>Kemasan keranjang bambu digunakan pada pengangkutan dari petani sampai kepada bandar dan pengangkutan dari bandar sampai kepada pemasok Pasar </a:t>
            </a:r>
            <a:r>
              <a:rPr lang="id-ID" dirty="0" smtClean="0"/>
              <a:t>Swalayan</a:t>
            </a:r>
          </a:p>
          <a:p>
            <a:pPr marL="285750" indent="-285750">
              <a:buFont typeface="Arial" panose="020B0604020202020204" pitchFamily="34" charset="0"/>
              <a:buChar char="•"/>
            </a:pPr>
            <a:r>
              <a:rPr lang="id-ID" dirty="0"/>
              <a:t>Sementara itu, kemasan yang digunakan untuk pengangkutan di tingkat pemasok swalayan adalah kontainer plastik kapasitas 50 kg. Jeruk Siam disusun berdasarkan kelas yang diminta oleh pihak swalayan.</a:t>
            </a:r>
          </a:p>
          <a:p>
            <a:pPr marL="285750" indent="-285750">
              <a:buFont typeface="Arial" panose="020B0604020202020204" pitchFamily="34" charset="0"/>
              <a:buChar char="•"/>
            </a:pPr>
            <a:endParaRPr lang="id-ID" dirty="0">
              <a:latin typeface="Assistant" charset="-79"/>
              <a:cs typeface="Assistant" charset="-79"/>
            </a:endParaRPr>
          </a:p>
        </p:txBody>
      </p:sp>
      <p:sp>
        <p:nvSpPr>
          <p:cNvPr id="4" name="Google Shape;310;p47"/>
          <p:cNvSpPr txBox="1">
            <a:spLocks noGrp="1"/>
          </p:cNvSpPr>
          <p:nvPr>
            <p:ph type="title"/>
          </p:nvPr>
        </p:nvSpPr>
        <p:spPr>
          <a:xfrm>
            <a:off x="740548" y="277401"/>
            <a:ext cx="7694535" cy="537975"/>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id-ID" dirty="0" smtClean="0"/>
              <a:t>3. Pengemasan</a:t>
            </a:r>
            <a:endParaRPr dirty="0"/>
          </a:p>
        </p:txBody>
      </p:sp>
      <p:pic>
        <p:nvPicPr>
          <p:cNvPr id="3" name="Picture 2"/>
          <p:cNvPicPr>
            <a:picLocks noChangeAspect="1"/>
          </p:cNvPicPr>
          <p:nvPr/>
        </p:nvPicPr>
        <p:blipFill>
          <a:blip r:embed="rId3"/>
          <a:stretch>
            <a:fillRect/>
          </a:stretch>
        </p:blipFill>
        <p:spPr>
          <a:xfrm>
            <a:off x="740548" y="1047651"/>
            <a:ext cx="2838846" cy="3705742"/>
          </a:xfrm>
          <a:prstGeom prst="rect">
            <a:avLst/>
          </a:prstGeom>
        </p:spPr>
      </p:pic>
    </p:spTree>
    <p:extLst>
      <p:ext uri="{BB962C8B-B14F-4D97-AF65-F5344CB8AC3E}">
        <p14:creationId xmlns:p14="http://schemas.microsoft.com/office/powerpoint/2010/main" val="3335776300"/>
      </p:ext>
    </p:extLst>
  </p:cSld>
  <p:clrMapOvr>
    <a:masterClrMapping/>
  </p:clrMapOvr>
</p:sld>
</file>

<file path=ppt/theme/theme1.xml><?xml version="1.0" encoding="utf-8"?>
<a:theme xmlns:a="http://schemas.openxmlformats.org/drawingml/2006/main" name="Biology Subject for Pre-K: Photosynthesis by Slidesgo">
  <a:themeElements>
    <a:clrScheme name="Simple Light">
      <a:dk1>
        <a:srgbClr val="0C343D"/>
      </a:dk1>
      <a:lt1>
        <a:srgbClr val="D1ECE5"/>
      </a:lt1>
      <a:dk2>
        <a:srgbClr val="5A3F36"/>
      </a:dk2>
      <a:lt2>
        <a:srgbClr val="E4CC71"/>
      </a:lt2>
      <a:accent1>
        <a:srgbClr val="85B5C3"/>
      </a:accent1>
      <a:accent2>
        <a:srgbClr val="296D5C"/>
      </a:accent2>
      <a:accent3>
        <a:srgbClr val="82CC78"/>
      </a:accent3>
      <a:accent4>
        <a:srgbClr val="A8B8C0"/>
      </a:accent4>
      <a:accent5>
        <a:srgbClr val="BF9000"/>
      </a:accent5>
      <a:accent6>
        <a:srgbClr val="FFFFFF"/>
      </a:accent6>
      <a:hlink>
        <a:srgbClr val="0C34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1456</Words>
  <Application>Microsoft Office PowerPoint</Application>
  <PresentationFormat>On-screen Show (16:9)</PresentationFormat>
  <Paragraphs>52</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Chela One</vt:lpstr>
      <vt:lpstr>Assistant</vt:lpstr>
      <vt:lpstr>Arial</vt:lpstr>
      <vt:lpstr>Roboto Condensed Light</vt:lpstr>
      <vt:lpstr>Bebas Neue</vt:lpstr>
      <vt:lpstr>Biology Subject for Pre-K: Photosynthesis by Slidesgo</vt:lpstr>
      <vt:lpstr>Penanganan Pascapanen Jeruk Siam (Citrus nobilis var. Microcarpa) Tujuan Pasar Swalayan</vt:lpstr>
      <vt:lpstr>Pendahuluan</vt:lpstr>
      <vt:lpstr>Jeruk siam</vt:lpstr>
      <vt:lpstr>Jeruk siam</vt:lpstr>
      <vt:lpstr>PowerPoint Presentation</vt:lpstr>
      <vt:lpstr>Pasca Panen</vt:lpstr>
      <vt:lpstr>1. Pembersihan</vt:lpstr>
      <vt:lpstr>PowerPoint Presentation</vt:lpstr>
      <vt:lpstr>3. Pengemasan</vt:lpstr>
      <vt:lpstr>4. Penyimpanan</vt:lpstr>
      <vt:lpstr>5. Pengangkutan</vt:lpstr>
      <vt:lpstr>PowerPoint Presentation</vt:lpstr>
      <vt:lpstr>Kehilangan hasil pascapanen Jeruk Siam</vt:lpstr>
      <vt:lpstr>PowerPoint Presentation</vt:lpstr>
      <vt:lpstr>Kesimpulan</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Penanganan Pascapanen Jeruk Siam (Citrus nobilis var. Microcarpa) Tujuan Pasar Swalayan</dc:title>
  <dc:creator>HOME</dc:creator>
  <cp:lastModifiedBy>Kalvina</cp:lastModifiedBy>
  <cp:revision>11</cp:revision>
  <dcterms:modified xsi:type="dcterms:W3CDTF">2022-04-25T13:50:17Z</dcterms:modified>
</cp:coreProperties>
</file>