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74" r:id="rId9"/>
  </p:sldIdLst>
  <p:sldSz cx="9144000" cy="5143500" type="screen16x9"/>
  <p:notesSz cx="6858000" cy="9144000"/>
  <p:embeddedFontLst>
    <p:embeddedFont>
      <p:font typeface="Bahnschrift SemiBold" panose="020B0502040204020203" pitchFamily="34" charset="0"/>
      <p:bold r:id="rId11"/>
    </p:embeddedFont>
    <p:embeddedFont>
      <p:font typeface="Bebas Neue" panose="020B0606020202050201" pitchFamily="34" charset="0"/>
      <p:regular r:id="rId12"/>
    </p:embeddedFont>
    <p:embeddedFont>
      <p:font typeface="IBM Plex Sans Condensed" panose="020B0604020202020204" pitchFamily="3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</p:embeddedFont>
    <p:embeddedFont>
      <p:font typeface="Roboto" panose="02000000000000000000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7B9036-0881-475A-ADF6-831E9562A627}">
  <a:tblStyle styleId="{5C7B9036-0881-475A-ADF6-831E9562A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7EC41A-727B-416F-B59B-BBC701B8EA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781775" y="768275"/>
            <a:ext cx="6652425" cy="3622950"/>
          </a:xfrm>
          <a:custGeom>
            <a:avLst/>
            <a:gdLst/>
            <a:ahLst/>
            <a:cxnLst/>
            <a:rect l="l" t="t" r="r" b="b"/>
            <a:pathLst>
              <a:path w="266097" h="144918" extrusionOk="0">
                <a:moveTo>
                  <a:pt x="0" y="153"/>
                </a:moveTo>
                <a:lnTo>
                  <a:pt x="249225" y="0"/>
                </a:lnTo>
                <a:lnTo>
                  <a:pt x="249225" y="34949"/>
                </a:lnTo>
                <a:lnTo>
                  <a:pt x="266097" y="50315"/>
                </a:lnTo>
                <a:lnTo>
                  <a:pt x="248923" y="47415"/>
                </a:lnTo>
                <a:lnTo>
                  <a:pt x="248924" y="144918"/>
                </a:lnTo>
                <a:lnTo>
                  <a:pt x="63" y="144918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286575" y="1250325"/>
            <a:ext cx="4844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 i="1"/>
            </a:lvl1pPr>
            <a:lvl2pPr marL="914400" lvl="1" indent="-419100" rtl="0">
              <a:spcBef>
                <a:spcPts val="800"/>
              </a:spcBef>
              <a:spcAft>
                <a:spcPts val="0"/>
              </a:spcAft>
              <a:buSzPts val="3000"/>
              <a:buChar char="▫"/>
              <a:defRPr sz="3000" i="1"/>
            </a:lvl2pPr>
            <a:lvl3pPr marL="1371600" lvl="2" indent="-419100" rtl="0">
              <a:spcBef>
                <a:spcPts val="800"/>
              </a:spcBef>
              <a:spcAft>
                <a:spcPts val="0"/>
              </a:spcAft>
              <a:buSzPts val="3000"/>
              <a:buChar char="⬝"/>
              <a:defRPr sz="3000" i="1"/>
            </a:lvl3pPr>
            <a:lvl4pPr marL="1828800" lvl="3" indent="-419100" rtl="0">
              <a:spcBef>
                <a:spcPts val="800"/>
              </a:spcBef>
              <a:spcAft>
                <a:spcPts val="0"/>
              </a:spcAft>
              <a:buSzPts val="3000"/>
              <a:buChar char="⬞"/>
              <a:defRPr sz="3000" i="1"/>
            </a:lvl4pPr>
            <a:lvl5pPr marL="2286000" lvl="4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rtl="0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⬞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779100" y="1353950"/>
            <a:ext cx="2324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3429910" y="1353950"/>
            <a:ext cx="2324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855300" y="4177700"/>
            <a:ext cx="7433400" cy="3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ebas Neu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DD3D04-5FD9-4E3D-B40A-BB3E10C99C33}"/>
              </a:ext>
            </a:extLst>
          </p:cNvPr>
          <p:cNvGrpSpPr/>
          <p:nvPr/>
        </p:nvGrpSpPr>
        <p:grpSpPr>
          <a:xfrm>
            <a:off x="6134924" y="1185333"/>
            <a:ext cx="2760720" cy="3743678"/>
            <a:chOff x="5233075" y="74077"/>
            <a:chExt cx="3540950" cy="4801709"/>
          </a:xfrm>
        </p:grpSpPr>
        <p:pic>
          <p:nvPicPr>
            <p:cNvPr id="46" name="Google Shape;46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11448" y="841473"/>
              <a:ext cx="3162577" cy="40343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33075" y="74077"/>
              <a:ext cx="767393" cy="7673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609759" y="829864"/>
            <a:ext cx="6332900" cy="10948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Biografi</a:t>
            </a:r>
            <a:r>
              <a:rPr lang="en-US" dirty="0"/>
              <a:t> </a:t>
            </a:r>
            <a:r>
              <a:rPr lang="en-US" dirty="0" err="1"/>
              <a:t>pengusaha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6" name="Google Shape;45;p11">
            <a:extLst>
              <a:ext uri="{FF2B5EF4-FFF2-40B4-BE49-F238E27FC236}">
                <a16:creationId xmlns:a16="http://schemas.microsoft.com/office/drawing/2014/main" id="{99984CE2-1CC0-41D4-A316-7F8BFAF4A09D}"/>
              </a:ext>
            </a:extLst>
          </p:cNvPr>
          <p:cNvSpPr txBox="1">
            <a:spLocks/>
          </p:cNvSpPr>
          <p:nvPr/>
        </p:nvSpPr>
        <p:spPr>
          <a:xfrm>
            <a:off x="609759" y="2035998"/>
            <a:ext cx="3262330" cy="797782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Sandi uno</a:t>
            </a:r>
          </a:p>
        </p:txBody>
      </p:sp>
      <p:sp>
        <p:nvSpPr>
          <p:cNvPr id="7" name="Google Shape;45;p11">
            <a:extLst>
              <a:ext uri="{FF2B5EF4-FFF2-40B4-BE49-F238E27FC236}">
                <a16:creationId xmlns:a16="http://schemas.microsoft.com/office/drawing/2014/main" id="{10E9649D-4448-4626-8F23-A3AD0756746E}"/>
              </a:ext>
            </a:extLst>
          </p:cNvPr>
          <p:cNvSpPr txBox="1">
            <a:spLocks/>
          </p:cNvSpPr>
          <p:nvPr/>
        </p:nvSpPr>
        <p:spPr>
          <a:xfrm>
            <a:off x="609759" y="3082602"/>
            <a:ext cx="6332900" cy="547444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Bebas Neue"/>
              <a:buNone/>
              <a:defRPr sz="70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dirty="0" err="1"/>
              <a:t>Kewirausahaan</a:t>
            </a:r>
            <a:r>
              <a:rPr lang="en-US" sz="4000" dirty="0"/>
              <a:t> </a:t>
            </a:r>
            <a:r>
              <a:rPr lang="en-US" sz="4000" dirty="0" err="1"/>
              <a:t>agroteknologi</a:t>
            </a:r>
            <a:r>
              <a:rPr lang="en-US" sz="4000" dirty="0"/>
              <a:t>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subTitle" idx="4294967295"/>
          </p:nvPr>
        </p:nvSpPr>
        <p:spPr>
          <a:xfrm>
            <a:off x="2304750" y="3764137"/>
            <a:ext cx="4931428" cy="3779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en-US" sz="1800" b="1" dirty="0" err="1">
                <a:solidFill>
                  <a:schemeClr val="bg1"/>
                </a:solidFill>
              </a:rPr>
              <a:t>Pengusaha</a:t>
            </a:r>
            <a:r>
              <a:rPr lang="en-US" sz="1800" b="1" dirty="0">
                <a:solidFill>
                  <a:schemeClr val="bg1"/>
                </a:solidFill>
              </a:rPr>
              <a:t> Kaya Raya </a:t>
            </a:r>
            <a:r>
              <a:rPr lang="en-US" sz="1800" b="1" dirty="0" err="1">
                <a:solidFill>
                  <a:schemeClr val="bg1"/>
                </a:solidFill>
              </a:rPr>
              <a:t>Sekaligus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Politikus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4294967295"/>
          </p:nvPr>
        </p:nvSpPr>
        <p:spPr>
          <a:xfrm>
            <a:off x="1598286" y="2976029"/>
            <a:ext cx="5947428" cy="78810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400" dirty="0">
                <a:solidFill>
                  <a:schemeClr val="lt2"/>
                </a:solidFill>
              </a:rPr>
              <a:t>S</a:t>
            </a:r>
            <a:r>
              <a:rPr lang="en" sz="5400" dirty="0">
                <a:solidFill>
                  <a:schemeClr val="lt2"/>
                </a:solidFill>
              </a:rPr>
              <a:t>andiaga salahuddin uno</a:t>
            </a:r>
            <a:endParaRPr sz="5400" dirty="0">
              <a:solidFill>
                <a:schemeClr val="l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46A5C-BCDE-4356-8289-8F4D20FC9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8" r="11845" b="35842"/>
          <a:stretch/>
        </p:blipFill>
        <p:spPr>
          <a:xfrm>
            <a:off x="3519292" y="511731"/>
            <a:ext cx="2105415" cy="2060019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538334" y="951710"/>
            <a:ext cx="2122144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biodata</a:t>
            </a:r>
            <a:endParaRPr sz="5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CC4D0E-CDE8-4C29-8CD9-9578C1AA1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8" r="8028"/>
          <a:stretch/>
        </p:blipFill>
        <p:spPr>
          <a:xfrm>
            <a:off x="557501" y="1524650"/>
            <a:ext cx="2083811" cy="208381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0FBB9D2-A539-49BA-8FF5-1F0B5B052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34105"/>
              </p:ext>
            </p:extLst>
          </p:nvPr>
        </p:nvGraphicFramePr>
        <p:xfrm>
          <a:off x="3589867" y="384154"/>
          <a:ext cx="4814508" cy="3778666"/>
        </p:xfrm>
        <a:graphic>
          <a:graphicData uri="http://schemas.openxmlformats.org/drawingml/2006/table">
            <a:tbl>
              <a:tblPr/>
              <a:tblGrid>
                <a:gridCol w="2407254">
                  <a:extLst>
                    <a:ext uri="{9D8B030D-6E8A-4147-A177-3AD203B41FA5}">
                      <a16:colId xmlns:a16="http://schemas.microsoft.com/office/drawing/2014/main" val="3825991184"/>
                    </a:ext>
                  </a:extLst>
                </a:gridCol>
                <a:gridCol w="2407254">
                  <a:extLst>
                    <a:ext uri="{9D8B030D-6E8A-4147-A177-3AD203B41FA5}">
                      <a16:colId xmlns:a16="http://schemas.microsoft.com/office/drawing/2014/main" val="1249822092"/>
                    </a:ext>
                  </a:extLst>
                </a:gridCol>
              </a:tblGrid>
              <a:tr h="501886">
                <a:tc>
                  <a:txBody>
                    <a:bodyPr/>
                    <a:lstStyle/>
                    <a:p>
                      <a:r>
                        <a:rPr lang="en-ID" sz="13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Nama </a:t>
                      </a:r>
                      <a:r>
                        <a:rPr lang="en-ID" sz="1300" dirty="0" err="1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Lengkap</a:t>
                      </a:r>
                      <a:endParaRPr lang="en-ID" sz="13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Roboto" panose="02000000000000000000" pitchFamily="2" charset="0"/>
                      </a:endParaRP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dirty="0" err="1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Dr.</a:t>
                      </a:r>
                      <a:r>
                        <a:rPr lang="en-ID" sz="13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 H. </a:t>
                      </a:r>
                      <a:r>
                        <a:rPr lang="en-ID" sz="1300" dirty="0" err="1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Sandiaga</a:t>
                      </a:r>
                      <a:r>
                        <a:rPr lang="en-ID" sz="13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 Salahuddin Uno, B.B.A., M.B.A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6190108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r>
                        <a:rPr lang="en-ID" sz="1300" dirty="0" err="1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Tempat</a:t>
                      </a:r>
                      <a:r>
                        <a:rPr lang="en-ID" sz="13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 Lahir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dirty="0" err="1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Kecamatan</a:t>
                      </a:r>
                      <a:r>
                        <a:rPr lang="en-ID" sz="13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n-ID" sz="1300" dirty="0" err="1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Rumbai</a:t>
                      </a:r>
                      <a:r>
                        <a:rPr lang="en-ID" sz="13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 (Riau)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4338868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Tanggal Lahir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i-FI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28 Juni 1969 (usia 51 tahun)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8287396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Provinsi Asal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Riau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177031"/>
                  </a:ext>
                </a:extLst>
              </a:tr>
              <a:tr h="501886"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Profesi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Pengusaha, Politikus, Content Creator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9804261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r>
                        <a:rPr lang="en-ID" sz="13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Status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D" sz="1300" dirty="0" err="1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Menikah</a:t>
                      </a:r>
                      <a:endParaRPr lang="en-ID" sz="13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Roboto" panose="02000000000000000000" pitchFamily="2" charset="0"/>
                      </a:endParaRP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4140720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Agama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Islam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320576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Suku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Bugis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3903337"/>
                  </a:ext>
                </a:extLst>
              </a:tr>
              <a:tr h="295187"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Pasangan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Nur Asia (m. 1996)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8845773"/>
                  </a:ext>
                </a:extLst>
              </a:tr>
              <a:tr h="708585">
                <a:tc>
                  <a:txBody>
                    <a:bodyPr/>
                    <a:lstStyle/>
                    <a:p>
                      <a:r>
                        <a:rPr lang="en-ID" sz="130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Anak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ea typeface="Roboto" panose="02000000000000000000" pitchFamily="2" charset="0"/>
                        </a:rPr>
                        <a:t>Anneesha Atheera Uno, Sulaiman Saladdin Uno, Amyra Atheefa Uno</a:t>
                      </a:r>
                    </a:p>
                  </a:txBody>
                  <a:tcPr marL="88487" marR="88487" marT="44244" marB="4424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32883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2091750" y="124178"/>
            <a:ext cx="4960500" cy="93296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lang="en" dirty="0"/>
              <a:t>erjalanan usaha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090A3-0AAD-46A1-B93F-52FE1EA1520D}"/>
              </a:ext>
            </a:extLst>
          </p:cNvPr>
          <p:cNvSpPr txBox="1"/>
          <p:nvPr/>
        </p:nvSpPr>
        <p:spPr>
          <a:xfrm>
            <a:off x="714671" y="1057144"/>
            <a:ext cx="6445789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D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Bekerja</a:t>
            </a:r>
            <a:r>
              <a:rPr lang="en-ID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di Singapura</a:t>
            </a:r>
          </a:p>
          <a:p>
            <a:pPr algn="l">
              <a:lnSpc>
                <a:spcPct val="150000"/>
              </a:lnSpc>
            </a:pP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1993 Singapura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Seapower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Asia Investment Limited (Manager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Investasi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).</a:t>
            </a:r>
          </a:p>
          <a:p>
            <a:pPr algn="l">
              <a:lnSpc>
                <a:spcPct val="150000"/>
              </a:lnSpc>
            </a:pP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1995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Kanada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NTI Resources Ltd (Executive Vice President)</a:t>
            </a:r>
            <a:endParaRPr lang="en-ID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95F480-F288-491F-9DD4-6DF6756301AE}"/>
              </a:ext>
            </a:extLst>
          </p:cNvPr>
          <p:cNvSpPr txBox="1"/>
          <p:nvPr/>
        </p:nvSpPr>
        <p:spPr>
          <a:xfrm>
            <a:off x="714670" y="2247638"/>
            <a:ext cx="6445789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D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Menjadi</a:t>
            </a:r>
            <a:r>
              <a:rPr lang="en-ID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Pengangguran</a:t>
            </a:r>
            <a:endParaRPr lang="en-ID" b="1" i="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1997 -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Gaji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8.000 Dollar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perbulan</a:t>
            </a:r>
            <a:r>
              <a:rPr lang="en-ID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PHK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kembali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Indonesia. </a:t>
            </a:r>
          </a:p>
          <a:p>
            <a:pPr algn="l">
              <a:lnSpc>
                <a:spcPct val="150000"/>
              </a:lnSpc>
            </a:pP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Lamaran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pekerjaanya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bahkan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tolak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oleh 25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perusahaan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565F51-128D-4215-A4F3-1932F94EFF08}"/>
              </a:ext>
            </a:extLst>
          </p:cNvPr>
          <p:cNvSpPr txBox="1"/>
          <p:nvPr/>
        </p:nvSpPr>
        <p:spPr>
          <a:xfrm>
            <a:off x="714670" y="3438132"/>
            <a:ext cx="7128934" cy="134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D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Mendirikan</a:t>
            </a:r>
            <a:r>
              <a:rPr lang="en-ID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Perusahaan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Investasi</a:t>
            </a:r>
            <a:endParaRPr lang="en-ID" b="1" i="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1998</a:t>
            </a:r>
            <a:r>
              <a:rPr lang="en-ID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-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ersama Edwin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Soeryadjaya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mendirikan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perusahaan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Investasi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PT Saratoga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Investama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Sedaya</a:t>
            </a:r>
            <a:r>
              <a:rPr lang="en-ID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telekomunikasi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pertambangan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produk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kehutanan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). </a:t>
            </a:r>
          </a:p>
          <a:p>
            <a:pPr algn="l">
              <a:lnSpc>
                <a:spcPct val="150000"/>
              </a:lnSpc>
            </a:pP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Pernah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diakuisisi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&gt; Bank BTPN).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80D768-9147-4EC4-8A6F-0D3D53BC9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438" y="1057144"/>
            <a:ext cx="1170151" cy="1492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038745" y="572878"/>
            <a:ext cx="6242589" cy="51794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Masuk </a:t>
            </a:r>
            <a:r>
              <a:rPr lang="en-US" sz="4000" dirty="0" err="1"/>
              <a:t>dalam</a:t>
            </a:r>
            <a:r>
              <a:rPr lang="en-US" sz="4000" dirty="0"/>
              <a:t> daftar orang </a:t>
            </a:r>
            <a:r>
              <a:rPr lang="en-US" sz="4000" dirty="0" err="1"/>
              <a:t>terkaya</a:t>
            </a:r>
            <a:endParaRPr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2CE4F4-2466-4D7E-8714-60D310AD5F23}"/>
              </a:ext>
            </a:extLst>
          </p:cNvPr>
          <p:cNvSpPr txBox="1"/>
          <p:nvPr/>
        </p:nvSpPr>
        <p:spPr>
          <a:xfrm>
            <a:off x="1038745" y="1430954"/>
            <a:ext cx="50404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Majalah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Forbes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memasukkkan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namanya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kedalam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daftar 40 orang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terkaya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di Indonesia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total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kekayaan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sebesar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US$ 400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juta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berada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diperingkat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29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tahun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2013.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asuk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kategori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orang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terkaya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63 di Indonesia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versi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Globe Asia.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2017 </a:t>
            </a:r>
            <a:r>
              <a:rPr lang="en-ID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T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otal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kekayaan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Sandiaga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Uno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ditaksir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mencapai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7.2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triliun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rupiah,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namun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pada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tahun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2018, total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kekayaan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Sandiaga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Uno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menyusut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hingga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sekitar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4.3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triliun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rupiah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atau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sekitar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300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juta</a:t>
            </a:r>
            <a:r>
              <a:rPr lang="en-ID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dollar</a:t>
            </a:r>
            <a:r>
              <a:rPr lang="en-ID" b="0" i="0" dirty="0">
                <a:solidFill>
                  <a:srgbClr val="40404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ID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F4C92F4-DC02-4EE8-86B1-68A17F19A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041" y="1506998"/>
            <a:ext cx="144661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ctrTitle" idx="4294967295"/>
          </p:nvPr>
        </p:nvSpPr>
        <p:spPr>
          <a:xfrm>
            <a:off x="877877" y="260591"/>
            <a:ext cx="4563367" cy="11593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7700" dirty="0"/>
              <a:t>K</a:t>
            </a:r>
            <a:r>
              <a:rPr lang="en" sz="7700" dirty="0"/>
              <a:t>arir saat ini</a:t>
            </a:r>
            <a:endParaRPr sz="7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3A5193-1F57-45E6-93A2-26B3A15E5724}"/>
              </a:ext>
            </a:extLst>
          </p:cNvPr>
          <p:cNvSpPr txBox="1"/>
          <p:nvPr/>
        </p:nvSpPr>
        <p:spPr>
          <a:xfrm>
            <a:off x="550499" y="1625600"/>
            <a:ext cx="65249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Menteri </a:t>
            </a:r>
            <a:r>
              <a:rPr lang="en-US" dirty="0" err="1">
                <a:solidFill>
                  <a:schemeClr val="bg1"/>
                </a:solidFill>
              </a:rPr>
              <a:t>Pariwisata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Eko</a:t>
            </a:r>
            <a:r>
              <a:rPr lang="en-US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</a:t>
            </a:r>
            <a:r>
              <a:rPr lang="en-US" dirty="0" err="1">
                <a:solidFill>
                  <a:schemeClr val="bg1"/>
                </a:solidFill>
              </a:rPr>
              <a:t>omi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Kreatif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ID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CEO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atau</a:t>
            </a:r>
            <a:r>
              <a:rPr lang="en-ID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pimpinan</a:t>
            </a:r>
            <a:r>
              <a:rPr lang="en-ID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perusahaan</a:t>
            </a:r>
            <a:r>
              <a:rPr lang="en-ID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besar</a:t>
            </a:r>
            <a:r>
              <a:rPr lang="en-ID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seperti</a:t>
            </a:r>
            <a:r>
              <a:rPr lang="en-ID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Saratoga Capital, PT Tower Bersama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Infrastruktur</a:t>
            </a:r>
            <a:r>
              <a:rPr lang="en-ID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Group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Tbk</a:t>
            </a:r>
            <a:r>
              <a:rPr lang="en-ID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, PT Adaro Energy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Tbk</a:t>
            </a:r>
            <a:r>
              <a:rPr lang="en-ID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serta</a:t>
            </a:r>
            <a:r>
              <a:rPr lang="en-ID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di PT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Recapital</a:t>
            </a:r>
            <a:r>
              <a:rPr lang="en-ID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Advisor.</a:t>
            </a:r>
          </a:p>
          <a:p>
            <a:pPr marL="285750" indent="-285750">
              <a:buFontTx/>
              <a:buChar char="-"/>
            </a:pPr>
            <a:endParaRPr lang="en-ID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ID" dirty="0" err="1">
                <a:solidFill>
                  <a:schemeClr val="bg1"/>
                </a:solidFill>
                <a:latin typeface="Lato" panose="020F0502020204030203" pitchFamily="34" charset="0"/>
              </a:rPr>
              <a:t>Komite</a:t>
            </a:r>
            <a:r>
              <a:rPr lang="en-ID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ato" panose="020F0502020204030203" pitchFamily="34" charset="0"/>
              </a:rPr>
              <a:t>Ekonomi</a:t>
            </a:r>
            <a:r>
              <a:rPr lang="en-ID" dirty="0">
                <a:solidFill>
                  <a:schemeClr val="bg1"/>
                </a:solidFill>
                <a:latin typeface="Lato" panose="020F0502020204030203" pitchFamily="34" charset="0"/>
              </a:rPr>
              <a:t> Nasional </a:t>
            </a:r>
          </a:p>
          <a:p>
            <a:pPr marL="285750" indent="-285750">
              <a:buFontTx/>
              <a:buChar char="-"/>
            </a:pPr>
            <a:endParaRPr lang="en-ID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ID" dirty="0" err="1">
                <a:solidFill>
                  <a:schemeClr val="bg1"/>
                </a:solidFill>
                <a:latin typeface="Lato" panose="020F0502020204030203" pitchFamily="34" charset="0"/>
              </a:rPr>
              <a:t>Bendahara</a:t>
            </a:r>
            <a:r>
              <a:rPr lang="en-ID" dirty="0">
                <a:solidFill>
                  <a:schemeClr val="bg1"/>
                </a:solidFill>
                <a:latin typeface="Lato" panose="020F0502020204030203" pitchFamily="34" charset="0"/>
              </a:rPr>
              <a:t> ICMI</a:t>
            </a:r>
          </a:p>
          <a:p>
            <a:pPr marL="285750" indent="-285750">
              <a:buFontTx/>
              <a:buChar char="-"/>
            </a:pPr>
            <a:endParaRPr lang="en-ID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ID" dirty="0">
                <a:solidFill>
                  <a:schemeClr val="bg1"/>
                </a:solidFill>
                <a:latin typeface="Lato" panose="020F0502020204030203" pitchFamily="34" charset="0"/>
              </a:rPr>
              <a:t>Wakil </a:t>
            </a:r>
            <a:r>
              <a:rPr lang="en-ID" dirty="0" err="1">
                <a:solidFill>
                  <a:schemeClr val="bg1"/>
                </a:solidFill>
                <a:latin typeface="Lato" panose="020F0502020204030203" pitchFamily="34" charset="0"/>
              </a:rPr>
              <a:t>Ketua</a:t>
            </a:r>
            <a:r>
              <a:rPr lang="en-ID" dirty="0">
                <a:solidFill>
                  <a:schemeClr val="bg1"/>
                </a:solidFill>
                <a:latin typeface="Lato" panose="020F0502020204030203" pitchFamily="34" charset="0"/>
              </a:rPr>
              <a:t> Dewan Pembina </a:t>
            </a:r>
            <a:r>
              <a:rPr lang="en-ID" dirty="0" err="1">
                <a:solidFill>
                  <a:schemeClr val="bg1"/>
                </a:solidFill>
                <a:latin typeface="Lato" panose="020F0502020204030203" pitchFamily="34" charset="0"/>
              </a:rPr>
              <a:t>Partai</a:t>
            </a:r>
            <a:r>
              <a:rPr lang="en-ID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Lato" panose="020F0502020204030203" pitchFamily="34" charset="0"/>
              </a:rPr>
              <a:t>Gerindra</a:t>
            </a:r>
            <a:endParaRPr lang="en-ID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endParaRPr lang="en-ID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77602-8D7B-4278-8ED9-8F5CE4346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2" r="22222"/>
          <a:stretch/>
        </p:blipFill>
        <p:spPr>
          <a:xfrm>
            <a:off x="6712490" y="2887838"/>
            <a:ext cx="1881011" cy="1881011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1286575" y="1250325"/>
            <a:ext cx="4540325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 dirty="0"/>
              <a:t>“Enterpreneurship itu bukan profesi, melainkan mindset. Yakni, mindset terdiri dari kerja keras, sikap hidup optimis, inovatif, kreatif, serta leadership” – Sandi Uno.</a:t>
            </a:r>
            <a:endParaRPr sz="2400" dirty="0"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r="20898" b="32619"/>
          <a:stretch/>
        </p:blipFill>
        <p:spPr>
          <a:xfrm>
            <a:off x="5826900" y="1367600"/>
            <a:ext cx="3317100" cy="37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85" name="Google Shape;2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111" y="1214010"/>
            <a:ext cx="2806925" cy="374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761" y="396098"/>
            <a:ext cx="548700" cy="6601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9A179-0BF2-4F95-8564-D2F7F0071CB1}"/>
              </a:ext>
            </a:extLst>
          </p:cNvPr>
          <p:cNvSpPr txBox="1"/>
          <p:nvPr/>
        </p:nvSpPr>
        <p:spPr>
          <a:xfrm>
            <a:off x="1507068" y="1128723"/>
            <a:ext cx="43236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TERIMA</a:t>
            </a:r>
          </a:p>
          <a:p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KASIH!!!</a:t>
            </a:r>
            <a:endParaRPr lang="en-ID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 panose="020B0606020202050201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avius template">
  <a:themeElements>
    <a:clrScheme name="Custom 347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On-screen Show (16:9)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Roboto</vt:lpstr>
      <vt:lpstr>Arial</vt:lpstr>
      <vt:lpstr>Lato</vt:lpstr>
      <vt:lpstr>Bebas Neue</vt:lpstr>
      <vt:lpstr>Bahnschrift SemiBold</vt:lpstr>
      <vt:lpstr>IBM Plex Sans Condensed</vt:lpstr>
      <vt:lpstr>Flavius template</vt:lpstr>
      <vt:lpstr>Biografi pengusaha </vt:lpstr>
      <vt:lpstr>Sandiaga salahuddin uno</vt:lpstr>
      <vt:lpstr>biodata</vt:lpstr>
      <vt:lpstr>Perjalanan usaha</vt:lpstr>
      <vt:lpstr>Masuk dalam daftar orang terkaya</vt:lpstr>
      <vt:lpstr>Karir saat ini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Biografi pengusaha </dc:title>
  <dc:creator>Acer</dc:creator>
  <cp:lastModifiedBy>Acer</cp:lastModifiedBy>
  <cp:revision>1</cp:revision>
  <dcterms:modified xsi:type="dcterms:W3CDTF">2022-04-12T02:36:14Z</dcterms:modified>
</cp:coreProperties>
</file>