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5934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EE8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2717" y="1003962"/>
            <a:ext cx="14642564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599836"/>
            <a:ext cx="15593694" cy="566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5934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23130"/>
            <a:ext cx="3535382" cy="6463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817808" y="0"/>
            <a:ext cx="2470190" cy="712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3587" y="656214"/>
            <a:ext cx="12127865" cy="1831339"/>
          </a:xfrm>
          <a:prstGeom prst="rect"/>
        </p:spPr>
        <p:txBody>
          <a:bodyPr wrap="square" lIns="0" tIns="128270" rIns="0" bIns="0" rtlCol="0" vert="horz">
            <a:spAutoFit/>
          </a:bodyPr>
          <a:lstStyle/>
          <a:p>
            <a:pPr marL="2912110" marR="5080" indent="-2900045">
              <a:lnSpc>
                <a:spcPts val="6700"/>
              </a:lnSpc>
              <a:spcBef>
                <a:spcPts val="1010"/>
              </a:spcBef>
            </a:pPr>
            <a:r>
              <a:rPr dirty="0" sz="6250" spc="-95" b="1" i="1">
                <a:solidFill>
                  <a:srgbClr val="59342B"/>
                </a:solidFill>
                <a:latin typeface="Georgia"/>
                <a:cs typeface="Georgia"/>
              </a:rPr>
              <a:t>Cocoa </a:t>
            </a:r>
            <a:r>
              <a:rPr dirty="0" sz="6250" spc="-65" b="1" i="1">
                <a:solidFill>
                  <a:srgbClr val="59342B"/>
                </a:solidFill>
                <a:latin typeface="Georgia"/>
                <a:cs typeface="Georgia"/>
              </a:rPr>
              <a:t>Processing </a:t>
            </a:r>
            <a:r>
              <a:rPr dirty="0" sz="6250" spc="254" b="1" i="1">
                <a:solidFill>
                  <a:srgbClr val="59342B"/>
                </a:solidFill>
                <a:latin typeface="Georgia"/>
                <a:cs typeface="Georgia"/>
              </a:rPr>
              <a:t>&amp;</a:t>
            </a:r>
            <a:r>
              <a:rPr dirty="0" sz="6250" spc="-1065" b="1" i="1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6250" spc="-55" b="1" i="1">
                <a:solidFill>
                  <a:srgbClr val="59342B"/>
                </a:solidFill>
                <a:latin typeface="Georgia"/>
                <a:cs typeface="Georgia"/>
              </a:rPr>
              <a:t>Chocolate  </a:t>
            </a:r>
            <a:r>
              <a:rPr dirty="0" sz="6250" spc="-25" b="1" i="1">
                <a:solidFill>
                  <a:srgbClr val="59342B"/>
                </a:solidFill>
                <a:latin typeface="Georgia"/>
                <a:cs typeface="Georgia"/>
              </a:rPr>
              <a:t>Manufacturing</a:t>
            </a:r>
            <a:endParaRPr sz="625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320070"/>
            <a:ext cx="2686049" cy="2533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97792" y="7200914"/>
            <a:ext cx="3162299" cy="2466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47565" y="3181139"/>
            <a:ext cx="11959590" cy="514032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algn="ctr" marL="12700" marR="5080">
              <a:lnSpc>
                <a:spcPts val="6700"/>
              </a:lnSpc>
              <a:spcBef>
                <a:spcPts val="1010"/>
              </a:spcBef>
            </a:pPr>
            <a:r>
              <a:rPr dirty="0" sz="6250" spc="-180">
                <a:solidFill>
                  <a:srgbClr val="ECA666"/>
                </a:solidFill>
                <a:latin typeface="Georgia"/>
                <a:cs typeface="Georgia"/>
              </a:rPr>
              <a:t>(Pengolahan</a:t>
            </a:r>
            <a:r>
              <a:rPr dirty="0" sz="6250" spc="-550">
                <a:solidFill>
                  <a:srgbClr val="ECA666"/>
                </a:solidFill>
                <a:latin typeface="Georgia"/>
                <a:cs typeface="Georgia"/>
              </a:rPr>
              <a:t> </a:t>
            </a:r>
            <a:r>
              <a:rPr dirty="0" sz="6250" spc="-65">
                <a:solidFill>
                  <a:srgbClr val="ECA666"/>
                </a:solidFill>
                <a:latin typeface="Georgia"/>
                <a:cs typeface="Georgia"/>
              </a:rPr>
              <a:t>Kakao</a:t>
            </a:r>
            <a:r>
              <a:rPr dirty="0" sz="6250" spc="-545">
                <a:solidFill>
                  <a:srgbClr val="ECA666"/>
                </a:solidFill>
                <a:latin typeface="Georgia"/>
                <a:cs typeface="Georgia"/>
              </a:rPr>
              <a:t> </a:t>
            </a:r>
            <a:r>
              <a:rPr dirty="0" sz="6250" spc="-50">
                <a:solidFill>
                  <a:srgbClr val="ECA666"/>
                </a:solidFill>
                <a:latin typeface="Georgia"/>
                <a:cs typeface="Georgia"/>
              </a:rPr>
              <a:t>dan</a:t>
            </a:r>
            <a:r>
              <a:rPr dirty="0" sz="6250" spc="-550">
                <a:solidFill>
                  <a:srgbClr val="ECA666"/>
                </a:solidFill>
                <a:latin typeface="Georgia"/>
                <a:cs typeface="Georgia"/>
              </a:rPr>
              <a:t> </a:t>
            </a:r>
            <a:r>
              <a:rPr dirty="0" sz="6250" spc="-90">
                <a:solidFill>
                  <a:srgbClr val="ECA666"/>
                </a:solidFill>
                <a:latin typeface="Georgia"/>
                <a:cs typeface="Georgia"/>
              </a:rPr>
              <a:t>Pembuatan  </a:t>
            </a:r>
            <a:r>
              <a:rPr dirty="0" sz="6250" spc="-229">
                <a:solidFill>
                  <a:srgbClr val="ECA666"/>
                </a:solidFill>
                <a:latin typeface="Georgia"/>
                <a:cs typeface="Georgia"/>
              </a:rPr>
              <a:t>Coklat)</a:t>
            </a:r>
            <a:endParaRPr sz="625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3090"/>
              </a:spcBef>
            </a:pPr>
            <a:r>
              <a:rPr dirty="0" sz="4000" spc="40" b="1">
                <a:solidFill>
                  <a:srgbClr val="492105"/>
                </a:solidFill>
                <a:latin typeface="Georgia"/>
                <a:cs typeface="Georgia"/>
              </a:rPr>
              <a:t>Kelompok</a:t>
            </a:r>
            <a:r>
              <a:rPr dirty="0" sz="4000" spc="-125" b="1">
                <a:solidFill>
                  <a:srgbClr val="492105"/>
                </a:solidFill>
                <a:latin typeface="Georgia"/>
                <a:cs typeface="Georgia"/>
              </a:rPr>
              <a:t> </a:t>
            </a:r>
            <a:r>
              <a:rPr dirty="0" sz="4000" spc="-320" b="1">
                <a:solidFill>
                  <a:srgbClr val="492105"/>
                </a:solidFill>
                <a:latin typeface="Georgia"/>
                <a:cs typeface="Georgia"/>
              </a:rPr>
              <a:t>6</a:t>
            </a:r>
            <a:endParaRPr sz="4000">
              <a:latin typeface="Georgia"/>
              <a:cs typeface="Georgia"/>
            </a:endParaRPr>
          </a:p>
          <a:p>
            <a:pPr algn="ctr" marL="1958975" marR="1951355">
              <a:lnSpc>
                <a:spcPct val="101600"/>
              </a:lnSpc>
              <a:spcBef>
                <a:spcPts val="3445"/>
              </a:spcBef>
            </a:pPr>
            <a:r>
              <a:rPr dirty="0" sz="4000" spc="-375">
                <a:solidFill>
                  <a:srgbClr val="59342B"/>
                </a:solidFill>
                <a:latin typeface="Verdana"/>
                <a:cs typeface="Verdana"/>
              </a:rPr>
              <a:t>Nabila </a:t>
            </a:r>
            <a:r>
              <a:rPr dirty="0" sz="4000" spc="-434">
                <a:solidFill>
                  <a:srgbClr val="59342B"/>
                </a:solidFill>
                <a:latin typeface="Verdana"/>
                <a:cs typeface="Verdana"/>
              </a:rPr>
              <a:t>Anfascha </a:t>
            </a:r>
            <a:r>
              <a:rPr dirty="0" sz="4000" spc="-395">
                <a:solidFill>
                  <a:srgbClr val="59342B"/>
                </a:solidFill>
                <a:latin typeface="Verdana"/>
                <a:cs typeface="Verdana"/>
              </a:rPr>
              <a:t>Alhisania</a:t>
            </a:r>
            <a:r>
              <a:rPr dirty="0" sz="4000" spc="-630">
                <a:solidFill>
                  <a:srgbClr val="59342B"/>
                </a:solidFill>
                <a:latin typeface="Verdana"/>
                <a:cs typeface="Verdana"/>
              </a:rPr>
              <a:t> </a:t>
            </a:r>
            <a:r>
              <a:rPr dirty="0" sz="4000" spc="-675">
                <a:solidFill>
                  <a:srgbClr val="59342B"/>
                </a:solidFill>
                <a:latin typeface="Verdana"/>
                <a:cs typeface="Verdana"/>
              </a:rPr>
              <a:t>(2014121042)  </a:t>
            </a:r>
            <a:r>
              <a:rPr dirty="0" sz="4000" spc="-445">
                <a:solidFill>
                  <a:srgbClr val="59342B"/>
                </a:solidFill>
                <a:latin typeface="Verdana"/>
                <a:cs typeface="Verdana"/>
              </a:rPr>
              <a:t>Novian Andika</a:t>
            </a:r>
            <a:r>
              <a:rPr dirty="0" sz="4000" spc="-515">
                <a:solidFill>
                  <a:srgbClr val="59342B"/>
                </a:solidFill>
                <a:latin typeface="Verdana"/>
                <a:cs typeface="Verdana"/>
              </a:rPr>
              <a:t> </a:t>
            </a:r>
            <a:r>
              <a:rPr dirty="0" sz="4000" spc="-670">
                <a:solidFill>
                  <a:srgbClr val="59342B"/>
                </a:solidFill>
                <a:latin typeface="Verdana"/>
                <a:cs typeface="Verdana"/>
              </a:rPr>
              <a:t>(2014121044)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dirty="0" sz="4000" spc="-430">
                <a:solidFill>
                  <a:srgbClr val="59342B"/>
                </a:solidFill>
                <a:latin typeface="Verdana"/>
                <a:cs typeface="Verdana"/>
              </a:rPr>
              <a:t>Kalvina </a:t>
            </a:r>
            <a:r>
              <a:rPr dirty="0" sz="4000" spc="-555">
                <a:solidFill>
                  <a:srgbClr val="59342B"/>
                </a:solidFill>
                <a:latin typeface="Verdana"/>
                <a:cs typeface="Verdana"/>
              </a:rPr>
              <a:t>Izumi </a:t>
            </a:r>
            <a:r>
              <a:rPr dirty="0" sz="4000" spc="-425">
                <a:solidFill>
                  <a:srgbClr val="59342B"/>
                </a:solidFill>
                <a:latin typeface="Verdana"/>
                <a:cs typeface="Verdana"/>
              </a:rPr>
              <a:t>Salsabila</a:t>
            </a:r>
            <a:r>
              <a:rPr dirty="0" sz="4000" spc="-445">
                <a:solidFill>
                  <a:srgbClr val="59342B"/>
                </a:solidFill>
                <a:latin typeface="Verdana"/>
                <a:cs typeface="Verdana"/>
              </a:rPr>
              <a:t> </a:t>
            </a:r>
            <a:r>
              <a:rPr dirty="0" sz="4000" spc="-620">
                <a:solidFill>
                  <a:srgbClr val="59342B"/>
                </a:solidFill>
                <a:latin typeface="Verdana"/>
                <a:cs typeface="Verdana"/>
              </a:rPr>
              <a:t>(2054121002)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"/>
            <a:ext cx="4941946" cy="4308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49220" y="6751380"/>
            <a:ext cx="6827226" cy="3535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983748" y="5"/>
            <a:ext cx="5304250" cy="4509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16000" y="415285"/>
            <a:ext cx="17042130" cy="922655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433705" indent="-421640">
              <a:lnSpc>
                <a:spcPct val="100000"/>
              </a:lnSpc>
              <a:spcBef>
                <a:spcPts val="835"/>
              </a:spcBef>
              <a:buSzPct val="97297"/>
              <a:buAutoNum type="arabicPeriod" startAt="4"/>
              <a:tabLst>
                <a:tab pos="434340" algn="l"/>
              </a:tabLst>
            </a:pPr>
            <a:r>
              <a:rPr dirty="0" sz="3700" spc="5" b="1">
                <a:latin typeface="Georgia"/>
                <a:cs typeface="Georgia"/>
              </a:rPr>
              <a:t>Menggiling</a:t>
            </a:r>
            <a:endParaRPr sz="3700">
              <a:latin typeface="Georgia"/>
              <a:cs typeface="Georgia"/>
            </a:endParaRPr>
          </a:p>
          <a:p>
            <a:pPr marL="12700" marR="5080">
              <a:lnSpc>
                <a:spcPts val="5180"/>
              </a:lnSpc>
              <a:spcBef>
                <a:spcPts val="290"/>
              </a:spcBef>
            </a:pPr>
            <a:r>
              <a:rPr dirty="0" sz="3700" spc="-25">
                <a:latin typeface="Noto Sans"/>
                <a:cs typeface="Noto Sans"/>
              </a:rPr>
              <a:t>Untuk mendapatkan cairan </a:t>
            </a:r>
            <a:r>
              <a:rPr dirty="0" sz="3700" spc="-30">
                <a:latin typeface="Noto Sans"/>
                <a:cs typeface="Noto Sans"/>
              </a:rPr>
              <a:t>cokelat, </a:t>
            </a:r>
            <a:r>
              <a:rPr dirty="0" sz="3700" spc="-80">
                <a:latin typeface="Noto Sans"/>
                <a:cs typeface="Noto Sans"/>
              </a:rPr>
              <a:t>juga </a:t>
            </a:r>
            <a:r>
              <a:rPr dirty="0" sz="3700" spc="-25">
                <a:latin typeface="Noto Sans"/>
                <a:cs typeface="Noto Sans"/>
              </a:rPr>
              <a:t>dikenal </a:t>
            </a:r>
            <a:r>
              <a:rPr dirty="0" sz="3700" spc="-55">
                <a:latin typeface="Noto Sans"/>
                <a:cs typeface="Noto Sans"/>
              </a:rPr>
              <a:t>sebagai </a:t>
            </a:r>
            <a:r>
              <a:rPr dirty="0" sz="3700" spc="-30">
                <a:latin typeface="Noto Sans"/>
                <a:cs typeface="Noto Sans"/>
              </a:rPr>
              <a:t>massa, </a:t>
            </a:r>
            <a:r>
              <a:rPr dirty="0" sz="3700" spc="-20">
                <a:latin typeface="Noto Sans"/>
                <a:cs typeface="Noto Sans"/>
              </a:rPr>
              <a:t>biji </a:t>
            </a:r>
            <a:r>
              <a:rPr dirty="0" sz="3700" spc="-110">
                <a:latin typeface="Noto Sans"/>
                <a:cs typeface="Noto Sans"/>
              </a:rPr>
              <a:t>panggang  </a:t>
            </a:r>
            <a:r>
              <a:rPr dirty="0" sz="3700" spc="-70">
                <a:latin typeface="Noto Sans"/>
                <a:cs typeface="Noto Sans"/>
              </a:rPr>
              <a:t>digiling. </a:t>
            </a:r>
            <a:r>
              <a:rPr dirty="0" sz="3700" spc="-20">
                <a:latin typeface="Noto Sans"/>
                <a:cs typeface="Noto Sans"/>
              </a:rPr>
              <a:t>Massa </a:t>
            </a:r>
            <a:r>
              <a:rPr dirty="0" sz="3700" spc="-50">
                <a:latin typeface="Noto Sans"/>
                <a:cs typeface="Noto Sans"/>
              </a:rPr>
              <a:t>digunakan </a:t>
            </a:r>
            <a:r>
              <a:rPr dirty="0" sz="3700" spc="-55">
                <a:latin typeface="Noto Sans"/>
                <a:cs typeface="Noto Sans"/>
              </a:rPr>
              <a:t>sebagai </a:t>
            </a:r>
            <a:r>
              <a:rPr dirty="0" sz="3700" spc="-20">
                <a:latin typeface="Noto Sans"/>
                <a:cs typeface="Noto Sans"/>
              </a:rPr>
              <a:t>komponen </a:t>
            </a:r>
            <a:r>
              <a:rPr dirty="0" sz="3700" spc="-25">
                <a:latin typeface="Noto Sans"/>
                <a:cs typeface="Noto Sans"/>
              </a:rPr>
              <a:t>utama </a:t>
            </a:r>
            <a:r>
              <a:rPr dirty="0" sz="3700" spc="-30">
                <a:latin typeface="Noto Sans"/>
                <a:cs typeface="Noto Sans"/>
              </a:rPr>
              <a:t>untuk </a:t>
            </a:r>
            <a:r>
              <a:rPr dirty="0" sz="3700" spc="-20">
                <a:latin typeface="Noto Sans"/>
                <a:cs typeface="Noto Sans"/>
              </a:rPr>
              <a:t>produksi produk  </a:t>
            </a:r>
            <a:r>
              <a:rPr dirty="0" sz="3700" spc="-25">
                <a:latin typeface="Noto Sans"/>
                <a:cs typeface="Noto Sans"/>
              </a:rPr>
              <a:t>turunan</a:t>
            </a:r>
            <a:r>
              <a:rPr dirty="0" sz="3700" spc="-10">
                <a:latin typeface="Noto Sans"/>
                <a:cs typeface="Noto Sans"/>
              </a:rPr>
              <a:t> </a:t>
            </a:r>
            <a:r>
              <a:rPr dirty="0" sz="3700" spc="-25">
                <a:latin typeface="Noto Sans"/>
                <a:cs typeface="Noto Sans"/>
              </a:rPr>
              <a:t>kakao.</a:t>
            </a:r>
            <a:endParaRPr sz="3700">
              <a:latin typeface="Noto Sans"/>
              <a:cs typeface="Noto Sans"/>
            </a:endParaRPr>
          </a:p>
          <a:p>
            <a:pPr marL="433705" indent="-421640">
              <a:lnSpc>
                <a:spcPct val="100000"/>
              </a:lnSpc>
              <a:spcBef>
                <a:spcPts val="430"/>
              </a:spcBef>
              <a:buSzPct val="97297"/>
              <a:buAutoNum type="arabicPeriod" startAt="5"/>
              <a:tabLst>
                <a:tab pos="434340" algn="l"/>
              </a:tabLst>
            </a:pPr>
            <a:r>
              <a:rPr dirty="0" sz="3700" spc="35" b="1">
                <a:latin typeface="Georgia"/>
                <a:cs typeface="Georgia"/>
              </a:rPr>
              <a:t>Pencampuran</a:t>
            </a:r>
            <a:endParaRPr sz="3700">
              <a:latin typeface="Georgia"/>
              <a:cs typeface="Georgia"/>
            </a:endParaRPr>
          </a:p>
          <a:p>
            <a:pPr marL="12700" marR="168275">
              <a:lnSpc>
                <a:spcPts val="5180"/>
              </a:lnSpc>
              <a:spcBef>
                <a:spcPts val="290"/>
              </a:spcBef>
            </a:pPr>
            <a:r>
              <a:rPr dirty="0" sz="3700" spc="-25">
                <a:latin typeface="Noto Sans"/>
                <a:cs typeface="Noto Sans"/>
              </a:rPr>
              <a:t>Pabrik </a:t>
            </a:r>
            <a:r>
              <a:rPr dirty="0" sz="3700" spc="-65">
                <a:latin typeface="Noto Sans"/>
                <a:cs typeface="Noto Sans"/>
              </a:rPr>
              <a:t>menggunakan </a:t>
            </a:r>
            <a:r>
              <a:rPr dirty="0" sz="3700" spc="-25">
                <a:latin typeface="Noto Sans"/>
                <a:cs typeface="Noto Sans"/>
              </a:rPr>
              <a:t>cairan </a:t>
            </a:r>
            <a:r>
              <a:rPr dirty="0" sz="3700" spc="-30">
                <a:latin typeface="Noto Sans"/>
                <a:cs typeface="Noto Sans"/>
              </a:rPr>
              <a:t>cokelat, </a:t>
            </a:r>
            <a:r>
              <a:rPr dirty="0" sz="3700" spc="-55">
                <a:latin typeface="Noto Sans"/>
                <a:cs typeface="Noto Sans"/>
              </a:rPr>
              <a:t>mentega </a:t>
            </a:r>
            <a:r>
              <a:rPr dirty="0" sz="3700" spc="-40">
                <a:latin typeface="Noto Sans"/>
                <a:cs typeface="Noto Sans"/>
              </a:rPr>
              <a:t>kakao, </a:t>
            </a:r>
            <a:r>
              <a:rPr dirty="0" sz="3700" spc="-85">
                <a:latin typeface="Noto Sans"/>
                <a:cs typeface="Noto Sans"/>
              </a:rPr>
              <a:t>gula, </a:t>
            </a:r>
            <a:r>
              <a:rPr dirty="0" sz="3700" spc="-20">
                <a:latin typeface="Noto Sans"/>
                <a:cs typeface="Noto Sans"/>
              </a:rPr>
              <a:t>dan sejumlah </a:t>
            </a:r>
            <a:r>
              <a:rPr dirty="0" sz="3700" spc="-25">
                <a:latin typeface="Noto Sans"/>
                <a:cs typeface="Noto Sans"/>
              </a:rPr>
              <a:t>kecil  </a:t>
            </a:r>
            <a:r>
              <a:rPr dirty="0" sz="3700" spc="-20">
                <a:latin typeface="Noto Sans"/>
                <a:cs typeface="Noto Sans"/>
              </a:rPr>
              <a:t>biji </a:t>
            </a:r>
            <a:r>
              <a:rPr dirty="0" sz="3700" spc="-35">
                <a:latin typeface="Noto Sans"/>
                <a:cs typeface="Noto Sans"/>
              </a:rPr>
              <a:t>vanila, </a:t>
            </a:r>
            <a:r>
              <a:rPr dirty="0" sz="3700" spc="-25">
                <a:latin typeface="Noto Sans"/>
                <a:cs typeface="Noto Sans"/>
              </a:rPr>
              <a:t>semuanya </a:t>
            </a:r>
            <a:r>
              <a:rPr dirty="0" sz="3700" spc="-65">
                <a:latin typeface="Noto Sans"/>
                <a:cs typeface="Noto Sans"/>
              </a:rPr>
              <a:t>digabungkan </a:t>
            </a:r>
            <a:r>
              <a:rPr dirty="0" sz="3700" spc="-20">
                <a:latin typeface="Noto Sans"/>
                <a:cs typeface="Noto Sans"/>
              </a:rPr>
              <a:t>bersama dan </a:t>
            </a:r>
            <a:r>
              <a:rPr dirty="0" sz="3700" spc="-25">
                <a:latin typeface="Noto Sans"/>
                <a:cs typeface="Noto Sans"/>
              </a:rPr>
              <a:t>kemudian </a:t>
            </a:r>
            <a:r>
              <a:rPr dirty="0" sz="3700" spc="-50">
                <a:latin typeface="Noto Sans"/>
                <a:cs typeface="Noto Sans"/>
              </a:rPr>
              <a:t>mengalami  </a:t>
            </a:r>
            <a:r>
              <a:rPr dirty="0" sz="3700" spc="-20">
                <a:latin typeface="Noto Sans"/>
                <a:cs typeface="Noto Sans"/>
              </a:rPr>
              <a:t>pemurnian </a:t>
            </a:r>
            <a:r>
              <a:rPr dirty="0" sz="3700" spc="-60">
                <a:latin typeface="Noto Sans"/>
                <a:cs typeface="Noto Sans"/>
              </a:rPr>
              <a:t>dengan </a:t>
            </a:r>
            <a:r>
              <a:rPr dirty="0" sz="3700" spc="-25">
                <a:latin typeface="Noto Sans"/>
                <a:cs typeface="Noto Sans"/>
              </a:rPr>
              <a:t>melewati alat </a:t>
            </a:r>
            <a:r>
              <a:rPr dirty="0" sz="3700" spc="-20">
                <a:latin typeface="Noto Sans"/>
                <a:cs typeface="Noto Sans"/>
              </a:rPr>
              <a:t>rol </a:t>
            </a:r>
            <a:r>
              <a:rPr dirty="0" sz="3700" spc="-25">
                <a:latin typeface="Noto Sans"/>
                <a:cs typeface="Noto Sans"/>
              </a:rPr>
              <a:t>putar jarak</a:t>
            </a:r>
            <a:r>
              <a:rPr dirty="0" sz="3700" spc="140">
                <a:latin typeface="Noto Sans"/>
                <a:cs typeface="Noto Sans"/>
              </a:rPr>
              <a:t> </a:t>
            </a:r>
            <a:r>
              <a:rPr dirty="0" sz="3700" spc="-25">
                <a:latin typeface="Noto Sans"/>
                <a:cs typeface="Noto Sans"/>
              </a:rPr>
              <a:t>dekat.</a:t>
            </a:r>
            <a:endParaRPr sz="37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3700">
                <a:latin typeface="Noto Sans"/>
                <a:cs typeface="Noto Sans"/>
              </a:rPr>
              <a:t>- </a:t>
            </a:r>
            <a:r>
              <a:rPr dirty="0" sz="3700" spc="-25">
                <a:latin typeface="Noto Sans"/>
                <a:cs typeface="Noto Sans"/>
              </a:rPr>
              <a:t>Dark </a:t>
            </a:r>
            <a:r>
              <a:rPr dirty="0" sz="3700" spc="-20">
                <a:latin typeface="Noto Sans"/>
                <a:cs typeface="Noto Sans"/>
              </a:rPr>
              <a:t>chocolate: </a:t>
            </a:r>
            <a:r>
              <a:rPr dirty="0" sz="3700" spc="-85">
                <a:latin typeface="Noto Sans"/>
                <a:cs typeface="Noto Sans"/>
              </a:rPr>
              <a:t>gula, </a:t>
            </a:r>
            <a:r>
              <a:rPr dirty="0" sz="3700" spc="-15">
                <a:latin typeface="Noto Sans"/>
                <a:cs typeface="Noto Sans"/>
              </a:rPr>
              <a:t>cocoa </a:t>
            </a:r>
            <a:r>
              <a:rPr dirty="0" sz="3700" spc="-35">
                <a:latin typeface="Noto Sans"/>
                <a:cs typeface="Noto Sans"/>
              </a:rPr>
              <a:t>butter, </a:t>
            </a:r>
            <a:r>
              <a:rPr dirty="0" sz="3700" spc="-15">
                <a:latin typeface="Noto Sans"/>
                <a:cs typeface="Noto Sans"/>
              </a:rPr>
              <a:t>cocoa </a:t>
            </a:r>
            <a:r>
              <a:rPr dirty="0" sz="3700" spc="-30">
                <a:latin typeface="Noto Sans"/>
                <a:cs typeface="Noto Sans"/>
              </a:rPr>
              <a:t>liquor, </a:t>
            </a:r>
            <a:r>
              <a:rPr dirty="0" sz="3700" spc="-20">
                <a:latin typeface="Noto Sans"/>
                <a:cs typeface="Noto Sans"/>
              </a:rPr>
              <a:t>dan </a:t>
            </a:r>
            <a:r>
              <a:rPr dirty="0" sz="3700" spc="-45">
                <a:latin typeface="Noto Sans"/>
                <a:cs typeface="Noto Sans"/>
              </a:rPr>
              <a:t>(terkadang)</a:t>
            </a:r>
            <a:r>
              <a:rPr dirty="0" sz="3700" spc="229">
                <a:latin typeface="Noto Sans"/>
                <a:cs typeface="Noto Sans"/>
              </a:rPr>
              <a:t> </a:t>
            </a:r>
            <a:r>
              <a:rPr dirty="0" sz="3700" spc="-25">
                <a:latin typeface="Noto Sans"/>
                <a:cs typeface="Noto Sans"/>
              </a:rPr>
              <a:t>vanilla</a:t>
            </a:r>
            <a:endParaRPr sz="37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3700" spc="-20">
                <a:latin typeface="Noto Sans"/>
                <a:cs typeface="Noto Sans"/>
              </a:rPr>
              <a:t>dicampur.</a:t>
            </a:r>
            <a:endParaRPr sz="3700">
              <a:latin typeface="Noto Sans"/>
              <a:cs typeface="Noto Sans"/>
            </a:endParaRPr>
          </a:p>
          <a:p>
            <a:pPr marL="12700" marR="525145">
              <a:lnSpc>
                <a:spcPts val="5180"/>
              </a:lnSpc>
              <a:spcBef>
                <a:spcPts val="290"/>
              </a:spcBef>
            </a:pPr>
            <a:r>
              <a:rPr dirty="0" sz="3700" spc="-20">
                <a:latin typeface="Noto Sans"/>
                <a:cs typeface="Noto Sans"/>
              </a:rPr>
              <a:t>-Milk chocolate: </a:t>
            </a:r>
            <a:r>
              <a:rPr dirty="0" sz="3700" spc="-85">
                <a:latin typeface="Noto Sans"/>
                <a:cs typeface="Noto Sans"/>
              </a:rPr>
              <a:t>gula, </a:t>
            </a:r>
            <a:r>
              <a:rPr dirty="0" sz="3700" spc="-15">
                <a:latin typeface="Noto Sans"/>
                <a:cs typeface="Noto Sans"/>
              </a:rPr>
              <a:t>cocoa </a:t>
            </a:r>
            <a:r>
              <a:rPr dirty="0" sz="3700" spc="-35">
                <a:latin typeface="Noto Sans"/>
                <a:cs typeface="Noto Sans"/>
              </a:rPr>
              <a:t>butter, </a:t>
            </a:r>
            <a:r>
              <a:rPr dirty="0" sz="3700" spc="-15">
                <a:latin typeface="Noto Sans"/>
                <a:cs typeface="Noto Sans"/>
              </a:rPr>
              <a:t>cocoa </a:t>
            </a:r>
            <a:r>
              <a:rPr dirty="0" sz="3700" spc="-30">
                <a:latin typeface="Noto Sans"/>
                <a:cs typeface="Noto Sans"/>
              </a:rPr>
              <a:t>liquor, </a:t>
            </a:r>
            <a:r>
              <a:rPr dirty="0" sz="3700" spc="-20">
                <a:latin typeface="Noto Sans"/>
                <a:cs typeface="Noto Sans"/>
              </a:rPr>
              <a:t>susu </a:t>
            </a:r>
            <a:r>
              <a:rPr dirty="0" sz="3700" spc="-25">
                <a:latin typeface="Noto Sans"/>
                <a:cs typeface="Noto Sans"/>
              </a:rPr>
              <a:t>atau </a:t>
            </a:r>
            <a:r>
              <a:rPr dirty="0" sz="3700" spc="-20">
                <a:latin typeface="Noto Sans"/>
                <a:cs typeface="Noto Sans"/>
              </a:rPr>
              <a:t>susu </a:t>
            </a:r>
            <a:r>
              <a:rPr dirty="0" sz="3700" spc="-35">
                <a:latin typeface="Noto Sans"/>
                <a:cs typeface="Noto Sans"/>
              </a:rPr>
              <a:t>bubuk, </a:t>
            </a:r>
            <a:r>
              <a:rPr dirty="0" sz="3700" spc="-20">
                <a:latin typeface="Noto Sans"/>
                <a:cs typeface="Noto Sans"/>
              </a:rPr>
              <a:t>dan  </a:t>
            </a:r>
            <a:r>
              <a:rPr dirty="0" sz="3700" spc="-25">
                <a:latin typeface="Noto Sans"/>
                <a:cs typeface="Noto Sans"/>
              </a:rPr>
              <a:t>vanilla</a:t>
            </a:r>
            <a:r>
              <a:rPr dirty="0" sz="3700" spc="-10">
                <a:latin typeface="Noto Sans"/>
                <a:cs typeface="Noto Sans"/>
              </a:rPr>
              <a:t> </a:t>
            </a:r>
            <a:r>
              <a:rPr dirty="0" sz="3700" spc="-20">
                <a:latin typeface="Noto Sans"/>
                <a:cs typeface="Noto Sans"/>
              </a:rPr>
              <a:t>dicampur.</a:t>
            </a:r>
            <a:endParaRPr sz="37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3700" spc="-20">
                <a:latin typeface="Noto Sans"/>
                <a:cs typeface="Noto Sans"/>
              </a:rPr>
              <a:t>-White chocolate: </a:t>
            </a:r>
            <a:r>
              <a:rPr dirty="0" sz="3700" spc="-85">
                <a:latin typeface="Noto Sans"/>
                <a:cs typeface="Noto Sans"/>
              </a:rPr>
              <a:t>gula, </a:t>
            </a:r>
            <a:r>
              <a:rPr dirty="0" sz="3700" spc="-15">
                <a:latin typeface="Noto Sans"/>
                <a:cs typeface="Noto Sans"/>
              </a:rPr>
              <a:t>cocoa </a:t>
            </a:r>
            <a:r>
              <a:rPr dirty="0" sz="3700" spc="-35">
                <a:latin typeface="Noto Sans"/>
                <a:cs typeface="Noto Sans"/>
              </a:rPr>
              <a:t>butter, </a:t>
            </a:r>
            <a:r>
              <a:rPr dirty="0" sz="3700" spc="-20">
                <a:latin typeface="Noto Sans"/>
                <a:cs typeface="Noto Sans"/>
              </a:rPr>
              <a:t>susu </a:t>
            </a:r>
            <a:r>
              <a:rPr dirty="0" sz="3700" spc="-25">
                <a:latin typeface="Noto Sans"/>
                <a:cs typeface="Noto Sans"/>
              </a:rPr>
              <a:t>atau </a:t>
            </a:r>
            <a:r>
              <a:rPr dirty="0" sz="3700" spc="-20">
                <a:latin typeface="Noto Sans"/>
                <a:cs typeface="Noto Sans"/>
              </a:rPr>
              <a:t>susu </a:t>
            </a:r>
            <a:r>
              <a:rPr dirty="0" sz="3700" spc="-35">
                <a:latin typeface="Noto Sans"/>
                <a:cs typeface="Noto Sans"/>
              </a:rPr>
              <a:t>bubuk, </a:t>
            </a:r>
            <a:r>
              <a:rPr dirty="0" sz="3700" spc="-20">
                <a:latin typeface="Noto Sans"/>
                <a:cs typeface="Noto Sans"/>
              </a:rPr>
              <a:t>dan</a:t>
            </a:r>
            <a:r>
              <a:rPr dirty="0" sz="3700" spc="265">
                <a:latin typeface="Noto Sans"/>
                <a:cs typeface="Noto Sans"/>
              </a:rPr>
              <a:t> </a:t>
            </a:r>
            <a:r>
              <a:rPr dirty="0" sz="3700" spc="-25">
                <a:latin typeface="Noto Sans"/>
                <a:cs typeface="Noto Sans"/>
              </a:rPr>
              <a:t>vanilla</a:t>
            </a:r>
            <a:endParaRPr sz="37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3700" spc="-20">
                <a:latin typeface="Noto Sans"/>
                <a:cs typeface="Noto Sans"/>
              </a:rPr>
              <a:t>dicampur</a:t>
            </a:r>
            <a:endParaRPr sz="37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09522" cy="414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548639" y="4877554"/>
            <a:ext cx="4739360" cy="539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1650" y="1193793"/>
            <a:ext cx="16948785" cy="777875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4000" spc="15" b="1">
                <a:latin typeface="Georgia"/>
                <a:cs typeface="Georgia"/>
              </a:rPr>
              <a:t>Pengemasan </a:t>
            </a:r>
            <a:r>
              <a:rPr dirty="0" sz="4000" spc="40" b="1">
                <a:latin typeface="Georgia"/>
                <a:cs typeface="Georgia"/>
              </a:rPr>
              <a:t>dan</a:t>
            </a:r>
            <a:r>
              <a:rPr dirty="0" sz="4000" spc="-260" b="1">
                <a:latin typeface="Georgia"/>
                <a:cs typeface="Georgia"/>
              </a:rPr>
              <a:t> </a:t>
            </a:r>
            <a:r>
              <a:rPr dirty="0" sz="4000" spc="40" b="1">
                <a:latin typeface="Georgia"/>
                <a:cs typeface="Georgia"/>
              </a:rPr>
              <a:t>Transportasi:</a:t>
            </a:r>
            <a:endParaRPr sz="4000">
              <a:latin typeface="Georgia"/>
              <a:cs typeface="Georgia"/>
            </a:endParaRPr>
          </a:p>
          <a:p>
            <a:pPr marL="12700" marR="5080">
              <a:lnSpc>
                <a:spcPct val="115599"/>
              </a:lnSpc>
            </a:pPr>
            <a:r>
              <a:rPr dirty="0" sz="4000" spc="-30">
                <a:latin typeface="Noto Sans"/>
                <a:cs typeface="Noto Sans"/>
              </a:rPr>
              <a:t>Untuk </a:t>
            </a:r>
            <a:r>
              <a:rPr dirty="0" sz="4000" spc="-45">
                <a:latin typeface="Noto Sans"/>
                <a:cs typeface="Noto Sans"/>
              </a:rPr>
              <a:t>pengemasan </a:t>
            </a:r>
            <a:r>
              <a:rPr dirty="0" sz="4000" spc="-20">
                <a:latin typeface="Noto Sans"/>
                <a:cs typeface="Noto Sans"/>
              </a:rPr>
              <a:t>biji </a:t>
            </a:r>
            <a:r>
              <a:rPr dirty="0" sz="4000" spc="-30">
                <a:latin typeface="Noto Sans"/>
                <a:cs typeface="Noto Sans"/>
              </a:rPr>
              <a:t>kakao </a:t>
            </a:r>
            <a:r>
              <a:rPr dirty="0" sz="4000" spc="-25">
                <a:latin typeface="Noto Sans"/>
                <a:cs typeface="Noto Sans"/>
              </a:rPr>
              <a:t>biasanya </a:t>
            </a:r>
            <a:r>
              <a:rPr dirty="0" sz="4000" spc="-70">
                <a:latin typeface="Noto Sans"/>
                <a:cs typeface="Noto Sans"/>
              </a:rPr>
              <a:t>menggunakan karung </a:t>
            </a:r>
            <a:r>
              <a:rPr dirty="0" sz="4000" spc="-85">
                <a:latin typeface="Noto Sans"/>
                <a:cs typeface="Noto Sans"/>
              </a:rPr>
              <a:t>goni  </a:t>
            </a:r>
            <a:r>
              <a:rPr dirty="0" sz="4000" spc="-25">
                <a:latin typeface="Noto Sans"/>
                <a:cs typeface="Noto Sans"/>
              </a:rPr>
              <a:t>berukuran </a:t>
            </a:r>
            <a:r>
              <a:rPr dirty="0" sz="4000" spc="-5">
                <a:latin typeface="Noto Sans"/>
                <a:cs typeface="Noto Sans"/>
              </a:rPr>
              <a:t>60-65 </a:t>
            </a:r>
            <a:r>
              <a:rPr dirty="0" sz="4000" spc="-150">
                <a:latin typeface="Noto Sans"/>
                <a:cs typeface="Noto Sans"/>
              </a:rPr>
              <a:t>Kg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5">
                <a:latin typeface="Noto Sans"/>
                <a:cs typeface="Noto Sans"/>
              </a:rPr>
              <a:t>kemudian </a:t>
            </a:r>
            <a:r>
              <a:rPr dirty="0" sz="4000" spc="-60">
                <a:latin typeface="Noto Sans"/>
                <a:cs typeface="Noto Sans"/>
              </a:rPr>
              <a:t>diangkut </a:t>
            </a:r>
            <a:r>
              <a:rPr dirty="0" sz="4000" spc="-25">
                <a:latin typeface="Noto Sans"/>
                <a:cs typeface="Noto Sans"/>
              </a:rPr>
              <a:t>melalui </a:t>
            </a:r>
            <a:r>
              <a:rPr dirty="0" sz="4000" spc="-30">
                <a:latin typeface="Noto Sans"/>
                <a:cs typeface="Noto Sans"/>
              </a:rPr>
              <a:t>kapal </a:t>
            </a:r>
            <a:r>
              <a:rPr dirty="0" sz="4000" spc="-40">
                <a:latin typeface="Noto Sans"/>
                <a:cs typeface="Noto Sans"/>
              </a:rPr>
              <a:t>laut, </a:t>
            </a:r>
            <a:r>
              <a:rPr dirty="0" sz="4000" spc="-30">
                <a:latin typeface="Noto Sans"/>
                <a:cs typeface="Noto Sans"/>
              </a:rPr>
              <a:t>kereta  </a:t>
            </a:r>
            <a:r>
              <a:rPr dirty="0" sz="4000" spc="-40">
                <a:latin typeface="Noto Sans"/>
                <a:cs typeface="Noto Sans"/>
              </a:rPr>
              <a:t>api, </a:t>
            </a:r>
            <a:r>
              <a:rPr dirty="0" sz="4000" spc="-25">
                <a:latin typeface="Noto Sans"/>
                <a:cs typeface="Noto Sans"/>
              </a:rPr>
              <a:t>atau </a:t>
            </a:r>
            <a:r>
              <a:rPr dirty="0" sz="4000" spc="-30">
                <a:latin typeface="Noto Sans"/>
                <a:cs typeface="Noto Sans"/>
              </a:rPr>
              <a:t>truk. </a:t>
            </a:r>
            <a:r>
              <a:rPr dirty="0" sz="4000" spc="-20">
                <a:latin typeface="Noto Sans"/>
                <a:cs typeface="Noto Sans"/>
              </a:rPr>
              <a:t>Kondisi ideal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5">
                <a:latin typeface="Noto Sans"/>
                <a:cs typeface="Noto Sans"/>
              </a:rPr>
              <a:t>harus </a:t>
            </a:r>
            <a:r>
              <a:rPr dirty="0" sz="4000" spc="-65">
                <a:latin typeface="Noto Sans"/>
                <a:cs typeface="Noto Sans"/>
              </a:rPr>
              <a:t>dijaga </a:t>
            </a:r>
            <a:r>
              <a:rPr dirty="0" sz="4000" spc="-20">
                <a:latin typeface="Noto Sans"/>
                <a:cs typeface="Noto Sans"/>
              </a:rPr>
              <a:t>selama </a:t>
            </a:r>
            <a:r>
              <a:rPr dirty="0" sz="4000" spc="-50">
                <a:latin typeface="Noto Sans"/>
                <a:cs typeface="Noto Sans"/>
              </a:rPr>
              <a:t>penanganan </a:t>
            </a:r>
            <a:r>
              <a:rPr dirty="0" sz="4000" spc="-25">
                <a:latin typeface="Noto Sans"/>
                <a:cs typeface="Noto Sans"/>
              </a:rPr>
              <a:t>atau  </a:t>
            </a:r>
            <a:r>
              <a:rPr dirty="0" sz="4000" spc="-70">
                <a:latin typeface="Noto Sans"/>
                <a:cs typeface="Noto Sans"/>
              </a:rPr>
              <a:t>pengangkutan </a:t>
            </a:r>
            <a:r>
              <a:rPr dirty="0" sz="4000" spc="-25">
                <a:latin typeface="Noto Sans"/>
                <a:cs typeface="Noto Sans"/>
              </a:rPr>
              <a:t>adalah </a:t>
            </a:r>
            <a:r>
              <a:rPr dirty="0" sz="4000" spc="-20">
                <a:latin typeface="Noto Sans"/>
                <a:cs typeface="Noto Sans"/>
              </a:rPr>
              <a:t>suhu </a:t>
            </a:r>
            <a:r>
              <a:rPr dirty="0" sz="4000" spc="-25">
                <a:latin typeface="Noto Sans"/>
                <a:cs typeface="Noto Sans"/>
              </a:rPr>
              <a:t>antara </a:t>
            </a:r>
            <a:r>
              <a:rPr dirty="0" sz="4000" spc="-5">
                <a:latin typeface="Noto Sans"/>
                <a:cs typeface="Noto Sans"/>
              </a:rPr>
              <a:t>15- 30 C </a:t>
            </a:r>
            <a:r>
              <a:rPr dirty="0" sz="4000" spc="-20">
                <a:latin typeface="Noto Sans"/>
                <a:cs typeface="Noto Sans"/>
              </a:rPr>
              <a:t>dan </a:t>
            </a:r>
            <a:r>
              <a:rPr dirty="0" sz="4000" spc="-25">
                <a:latin typeface="Noto Sans"/>
                <a:cs typeface="Noto Sans"/>
              </a:rPr>
              <a:t>kelembaban relatif</a:t>
            </a:r>
            <a:r>
              <a:rPr dirty="0" sz="4000" spc="200">
                <a:latin typeface="Noto Sans"/>
                <a:cs typeface="Noto Sans"/>
              </a:rPr>
              <a:t> </a:t>
            </a:r>
            <a:r>
              <a:rPr dirty="0" sz="4000" spc="-15">
                <a:latin typeface="Noto Sans"/>
                <a:cs typeface="Noto Sans"/>
              </a:rPr>
              <a:t>70%</a:t>
            </a:r>
            <a:endParaRPr sz="40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4000">
                <a:latin typeface="Noto Sans"/>
                <a:cs typeface="Noto Sans"/>
              </a:rPr>
              <a:t>- </a:t>
            </a:r>
            <a:r>
              <a:rPr dirty="0" sz="4000" spc="-15">
                <a:latin typeface="Noto Sans"/>
                <a:cs typeface="Noto Sans"/>
              </a:rPr>
              <a:t>75% </a:t>
            </a:r>
            <a:r>
              <a:rPr dirty="0" sz="4000" spc="-20">
                <a:latin typeface="Noto Sans"/>
                <a:cs typeface="Noto Sans"/>
              </a:rPr>
              <a:t>bersama </a:t>
            </a:r>
            <a:r>
              <a:rPr dirty="0" sz="4000" spc="-65">
                <a:latin typeface="Noto Sans"/>
                <a:cs typeface="Noto Sans"/>
              </a:rPr>
              <a:t>dengan </a:t>
            </a:r>
            <a:r>
              <a:rPr dirty="0" sz="4000" spc="-30">
                <a:latin typeface="Noto Sans"/>
                <a:cs typeface="Noto Sans"/>
              </a:rPr>
              <a:t>kadar </a:t>
            </a:r>
            <a:r>
              <a:rPr dirty="0" sz="4000" spc="-25">
                <a:latin typeface="Noto Sans"/>
                <a:cs typeface="Noto Sans"/>
              </a:rPr>
              <a:t>air antara </a:t>
            </a:r>
            <a:r>
              <a:rPr dirty="0" sz="4000">
                <a:latin typeface="Noto Sans"/>
                <a:cs typeface="Noto Sans"/>
              </a:rPr>
              <a:t>6 </a:t>
            </a:r>
            <a:r>
              <a:rPr dirty="0" sz="4000" spc="-110">
                <a:latin typeface="Noto Sans"/>
                <a:cs typeface="Noto Sans"/>
              </a:rPr>
              <a:t>hingga</a:t>
            </a:r>
            <a:r>
              <a:rPr dirty="0" sz="4000" spc="135">
                <a:latin typeface="Noto Sans"/>
                <a:cs typeface="Noto Sans"/>
              </a:rPr>
              <a:t> </a:t>
            </a:r>
            <a:r>
              <a:rPr dirty="0" sz="4000" spc="-20">
                <a:latin typeface="Noto Sans"/>
                <a:cs typeface="Noto Sans"/>
              </a:rPr>
              <a:t>9%.</a:t>
            </a:r>
            <a:endParaRPr sz="4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Noto Sans"/>
              <a:cs typeface="Noto Sans"/>
            </a:endParaRPr>
          </a:p>
          <a:p>
            <a:pPr marL="12700" marR="79375">
              <a:lnSpc>
                <a:spcPct val="115599"/>
              </a:lnSpc>
            </a:pPr>
            <a:r>
              <a:rPr dirty="0" sz="4000" spc="-30">
                <a:latin typeface="Noto Sans"/>
                <a:cs typeface="Noto Sans"/>
              </a:rPr>
              <a:t>Untuk </a:t>
            </a:r>
            <a:r>
              <a:rPr dirty="0" sz="4000" spc="-45">
                <a:latin typeface="Noto Sans"/>
                <a:cs typeface="Noto Sans"/>
              </a:rPr>
              <a:t>pengemasan </a:t>
            </a:r>
            <a:r>
              <a:rPr dirty="0" sz="4000" spc="-25">
                <a:latin typeface="Noto Sans"/>
                <a:cs typeface="Noto Sans"/>
              </a:rPr>
              <a:t>cokelat dari </a:t>
            </a:r>
            <a:r>
              <a:rPr dirty="0" sz="4000" spc="-20">
                <a:latin typeface="Noto Sans"/>
                <a:cs typeface="Noto Sans"/>
              </a:rPr>
              <a:t>biji </a:t>
            </a:r>
            <a:r>
              <a:rPr dirty="0" sz="4000" spc="-30">
                <a:latin typeface="Noto Sans"/>
                <a:cs typeface="Noto Sans"/>
              </a:rPr>
              <a:t>kakao </a:t>
            </a:r>
            <a:r>
              <a:rPr dirty="0" sz="4000" spc="-25">
                <a:latin typeface="Noto Sans"/>
                <a:cs typeface="Noto Sans"/>
              </a:rPr>
              <a:t>biasanya </a:t>
            </a:r>
            <a:r>
              <a:rPr dirty="0" sz="4000" spc="-30">
                <a:latin typeface="Noto Sans"/>
                <a:cs typeface="Noto Sans"/>
              </a:rPr>
              <a:t>dilakukan </a:t>
            </a:r>
            <a:r>
              <a:rPr dirty="0" sz="4000" spc="-20">
                <a:latin typeface="Noto Sans"/>
                <a:cs typeface="Noto Sans"/>
              </a:rPr>
              <a:t>sesuai  </a:t>
            </a:r>
            <a:r>
              <a:rPr dirty="0" sz="4000" spc="-65">
                <a:latin typeface="Noto Sans"/>
                <a:cs typeface="Noto Sans"/>
              </a:rPr>
              <a:t>dengan </a:t>
            </a:r>
            <a:r>
              <a:rPr dirty="0" sz="4000" spc="-25">
                <a:latin typeface="Noto Sans"/>
                <a:cs typeface="Noto Sans"/>
              </a:rPr>
              <a:t>kebijakan pabrik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5">
                <a:latin typeface="Noto Sans"/>
                <a:cs typeface="Noto Sans"/>
              </a:rPr>
              <a:t>membuatnya. Ada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5">
                <a:latin typeface="Noto Sans"/>
                <a:cs typeface="Noto Sans"/>
              </a:rPr>
              <a:t>dikemas </a:t>
            </a:r>
            <a:r>
              <a:rPr dirty="0" sz="4000" spc="-65">
                <a:latin typeface="Noto Sans"/>
                <a:cs typeface="Noto Sans"/>
              </a:rPr>
              <a:t>dengan  </a:t>
            </a:r>
            <a:r>
              <a:rPr dirty="0" sz="4000" spc="-25">
                <a:latin typeface="Noto Sans"/>
                <a:cs typeface="Noto Sans"/>
              </a:rPr>
              <a:t>plastik </a:t>
            </a:r>
            <a:r>
              <a:rPr dirty="0" sz="4000" spc="-20">
                <a:latin typeface="Noto Sans"/>
                <a:cs typeface="Noto Sans"/>
              </a:rPr>
              <a:t>dan </a:t>
            </a:r>
            <a:r>
              <a:rPr dirty="0" sz="4000" spc="-25">
                <a:latin typeface="Noto Sans"/>
                <a:cs typeface="Noto Sans"/>
              </a:rPr>
              <a:t>dibentuk </a:t>
            </a:r>
            <a:r>
              <a:rPr dirty="0" sz="4000" spc="-30">
                <a:latin typeface="Noto Sans"/>
                <a:cs typeface="Noto Sans"/>
              </a:rPr>
              <a:t>kecil-kecil, </a:t>
            </a:r>
            <a:r>
              <a:rPr dirty="0" sz="4000" spc="-20">
                <a:latin typeface="Noto Sans"/>
                <a:cs typeface="Noto Sans"/>
              </a:rPr>
              <a:t>adapula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5">
                <a:latin typeface="Noto Sans"/>
                <a:cs typeface="Noto Sans"/>
              </a:rPr>
              <a:t>dikelas </a:t>
            </a:r>
            <a:r>
              <a:rPr dirty="0" sz="4000" spc="-70">
                <a:latin typeface="Noto Sans"/>
                <a:cs typeface="Noto Sans"/>
              </a:rPr>
              <a:t>menggunakan  </a:t>
            </a:r>
            <a:r>
              <a:rPr dirty="0" sz="4000" spc="-25">
                <a:latin typeface="Noto Sans"/>
                <a:cs typeface="Noto Sans"/>
              </a:rPr>
              <a:t>kertas</a:t>
            </a:r>
            <a:r>
              <a:rPr dirty="0" sz="4000" spc="-10">
                <a:latin typeface="Noto Sans"/>
                <a:cs typeface="Noto Sans"/>
              </a:rPr>
              <a:t> </a:t>
            </a:r>
            <a:r>
              <a:rPr dirty="0" sz="4000" spc="-20">
                <a:latin typeface="Noto Sans"/>
                <a:cs typeface="Noto Sans"/>
              </a:rPr>
              <a:t>alumuniumfoil.</a:t>
            </a:r>
            <a:endParaRPr sz="4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20834" cy="4835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40839" y="5562355"/>
            <a:ext cx="4947160" cy="4724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3353383" y="0"/>
            <a:ext cx="4935220" cy="3717925"/>
            <a:chOff x="13353383" y="0"/>
            <a:chExt cx="4935220" cy="3717925"/>
          </a:xfrm>
        </p:grpSpPr>
        <p:sp>
          <p:nvSpPr>
            <p:cNvPr id="5" name="object 5"/>
            <p:cNvSpPr/>
            <p:nvPr/>
          </p:nvSpPr>
          <p:spPr>
            <a:xfrm>
              <a:off x="15635160" y="0"/>
              <a:ext cx="395089" cy="1202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353383" y="135943"/>
              <a:ext cx="4934617" cy="3581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10077" y="1312231"/>
            <a:ext cx="17356455" cy="704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94005">
              <a:lnSpc>
                <a:spcPct val="116300"/>
              </a:lnSpc>
              <a:spcBef>
                <a:spcPts val="90"/>
              </a:spcBef>
              <a:buAutoNum type="arabicPeriod"/>
              <a:tabLst>
                <a:tab pos="520065" algn="l"/>
              </a:tabLst>
            </a:pPr>
            <a:r>
              <a:rPr dirty="0" sz="3600" spc="5">
                <a:latin typeface="Noto Sans"/>
                <a:cs typeface="Noto Sans"/>
              </a:rPr>
              <a:t>Cocoa </a:t>
            </a:r>
            <a:r>
              <a:rPr dirty="0" sz="3600" spc="-5">
                <a:latin typeface="Noto Sans"/>
                <a:cs typeface="Noto Sans"/>
              </a:rPr>
              <a:t>butter </a:t>
            </a:r>
            <a:r>
              <a:rPr dirty="0" sz="3600">
                <a:latin typeface="Noto Sans"/>
                <a:cs typeface="Noto Sans"/>
              </a:rPr>
              <a:t>is a </a:t>
            </a:r>
            <a:r>
              <a:rPr dirty="0" sz="3600" spc="-60">
                <a:latin typeface="Noto Sans"/>
                <a:cs typeface="Noto Sans"/>
              </a:rPr>
              <a:t>high </a:t>
            </a:r>
            <a:r>
              <a:rPr dirty="0" sz="3600" spc="-10">
                <a:latin typeface="Noto Sans"/>
                <a:cs typeface="Noto Sans"/>
              </a:rPr>
              <a:t>fat </a:t>
            </a:r>
            <a:r>
              <a:rPr dirty="0" sz="3600" spc="-25">
                <a:latin typeface="Noto Sans"/>
                <a:cs typeface="Noto Sans"/>
              </a:rPr>
              <a:t>containing </a:t>
            </a:r>
            <a:r>
              <a:rPr dirty="0" sz="3600">
                <a:latin typeface="Noto Sans"/>
                <a:cs typeface="Noto Sans"/>
              </a:rPr>
              <a:t>product obtained </a:t>
            </a:r>
            <a:r>
              <a:rPr dirty="0" sz="3600" spc="-5">
                <a:latin typeface="Noto Sans"/>
                <a:cs typeface="Noto Sans"/>
              </a:rPr>
              <a:t>after the fermentation  </a:t>
            </a:r>
            <a:r>
              <a:rPr dirty="0" sz="3600" spc="5">
                <a:latin typeface="Noto Sans"/>
                <a:cs typeface="Noto Sans"/>
              </a:rPr>
              <a:t>process. Cocoa </a:t>
            </a:r>
            <a:r>
              <a:rPr dirty="0" sz="3600" spc="-5">
                <a:latin typeface="Noto Sans"/>
                <a:cs typeface="Noto Sans"/>
              </a:rPr>
              <a:t>butter </a:t>
            </a:r>
            <a:r>
              <a:rPr dirty="0" sz="3600">
                <a:latin typeface="Noto Sans"/>
                <a:cs typeface="Noto Sans"/>
              </a:rPr>
              <a:t>forms about </a:t>
            </a:r>
            <a:r>
              <a:rPr dirty="0" sz="3600" spc="10">
                <a:latin typeface="Noto Sans"/>
                <a:cs typeface="Noto Sans"/>
              </a:rPr>
              <a:t>50-57% </a:t>
            </a:r>
            <a:r>
              <a:rPr dirty="0" sz="3600">
                <a:latin typeface="Noto Sans"/>
                <a:cs typeface="Noto Sans"/>
              </a:rPr>
              <a:t>of </a:t>
            </a:r>
            <a:r>
              <a:rPr dirty="0" sz="3600" spc="-5">
                <a:latin typeface="Noto Sans"/>
                <a:cs typeface="Noto Sans"/>
              </a:rPr>
              <a:t>the </a:t>
            </a:r>
            <a:r>
              <a:rPr dirty="0" sz="3600" spc="5">
                <a:latin typeface="Noto Sans"/>
                <a:cs typeface="Noto Sans"/>
              </a:rPr>
              <a:t>cocoa</a:t>
            </a:r>
            <a:r>
              <a:rPr dirty="0" sz="3600" spc="35">
                <a:latin typeface="Noto Sans"/>
                <a:cs typeface="Noto Sans"/>
              </a:rPr>
              <a:t> </a:t>
            </a:r>
            <a:r>
              <a:rPr dirty="0" sz="3600">
                <a:latin typeface="Noto Sans"/>
                <a:cs typeface="Noto Sans"/>
              </a:rPr>
              <a:t>beans.</a:t>
            </a:r>
            <a:endParaRPr sz="36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Noto Sans"/>
              <a:buAutoNum type="arabicPeriod"/>
            </a:pPr>
            <a:endParaRPr sz="3650">
              <a:latin typeface="Noto Sans"/>
              <a:cs typeface="Noto Sans"/>
            </a:endParaRPr>
          </a:p>
          <a:p>
            <a:pPr algn="just" marL="12700" marR="5080">
              <a:lnSpc>
                <a:spcPct val="116300"/>
              </a:lnSpc>
              <a:spcBef>
                <a:spcPts val="5"/>
              </a:spcBef>
              <a:buAutoNum type="arabicPeriod"/>
              <a:tabLst>
                <a:tab pos="581025" algn="l"/>
              </a:tabLst>
            </a:pPr>
            <a:r>
              <a:rPr dirty="0" sz="3600" spc="5">
                <a:latin typeface="Noto Sans"/>
                <a:cs typeface="Noto Sans"/>
              </a:rPr>
              <a:t>Cocoa </a:t>
            </a:r>
            <a:r>
              <a:rPr dirty="0" sz="3600">
                <a:latin typeface="Noto Sans"/>
                <a:cs typeface="Noto Sans"/>
              </a:rPr>
              <a:t>powder or dry </a:t>
            </a:r>
            <a:r>
              <a:rPr dirty="0" sz="3600" spc="5">
                <a:latin typeface="Noto Sans"/>
                <a:cs typeface="Noto Sans"/>
              </a:rPr>
              <a:t>cocoa </a:t>
            </a:r>
            <a:r>
              <a:rPr dirty="0" sz="3600">
                <a:latin typeface="Noto Sans"/>
                <a:cs typeface="Noto Sans"/>
              </a:rPr>
              <a:t>solids are obtained </a:t>
            </a:r>
            <a:r>
              <a:rPr dirty="0" sz="3600" spc="-5">
                <a:latin typeface="Noto Sans"/>
                <a:cs typeface="Noto Sans"/>
              </a:rPr>
              <a:t>after </a:t>
            </a:r>
            <a:r>
              <a:rPr dirty="0" sz="3600">
                <a:latin typeface="Noto Sans"/>
                <a:cs typeface="Noto Sans"/>
              </a:rPr>
              <a:t>a </a:t>
            </a:r>
            <a:r>
              <a:rPr dirty="0" sz="3600" spc="-30">
                <a:latin typeface="Noto Sans"/>
                <a:cs typeface="Noto Sans"/>
              </a:rPr>
              <a:t>defatting </a:t>
            </a:r>
            <a:r>
              <a:rPr dirty="0" sz="3600" spc="5">
                <a:latin typeface="Noto Sans"/>
                <a:cs typeface="Noto Sans"/>
              </a:rPr>
              <a:t>process </a:t>
            </a:r>
            <a:r>
              <a:rPr dirty="0" sz="3600">
                <a:latin typeface="Noto Sans"/>
                <a:cs typeface="Noto Sans"/>
              </a:rPr>
              <a:t>of  chocolate liquor </a:t>
            </a:r>
            <a:r>
              <a:rPr dirty="0" sz="3600" spc="-45">
                <a:latin typeface="Noto Sans"/>
                <a:cs typeface="Noto Sans"/>
              </a:rPr>
              <a:t>using </a:t>
            </a:r>
            <a:r>
              <a:rPr dirty="0" sz="3600">
                <a:latin typeface="Noto Sans"/>
                <a:cs typeface="Noto Sans"/>
              </a:rPr>
              <a:t>a </a:t>
            </a:r>
            <a:r>
              <a:rPr dirty="0" sz="3600" spc="-5">
                <a:latin typeface="Noto Sans"/>
                <a:cs typeface="Noto Sans"/>
              </a:rPr>
              <a:t>mechanical </a:t>
            </a:r>
            <a:r>
              <a:rPr dirty="0" sz="3600">
                <a:latin typeface="Noto Sans"/>
                <a:cs typeface="Noto Sans"/>
              </a:rPr>
              <a:t>or a </a:t>
            </a:r>
            <a:r>
              <a:rPr dirty="0" sz="3600" spc="-5">
                <a:latin typeface="Noto Sans"/>
                <a:cs typeface="Noto Sans"/>
              </a:rPr>
              <a:t>hydraulic </a:t>
            </a:r>
            <a:r>
              <a:rPr dirty="0" sz="3600" spc="5">
                <a:latin typeface="Noto Sans"/>
                <a:cs typeface="Noto Sans"/>
              </a:rPr>
              <a:t>press. For </a:t>
            </a:r>
            <a:r>
              <a:rPr dirty="0" sz="3600" spc="-10">
                <a:latin typeface="Noto Sans"/>
                <a:cs typeface="Noto Sans"/>
              </a:rPr>
              <a:t>example, </a:t>
            </a:r>
            <a:r>
              <a:rPr dirty="0" sz="3600" spc="5">
                <a:latin typeface="Noto Sans"/>
                <a:cs typeface="Noto Sans"/>
              </a:rPr>
              <a:t>Cocoa  </a:t>
            </a:r>
            <a:r>
              <a:rPr dirty="0" sz="3600">
                <a:latin typeface="Noto Sans"/>
                <a:cs typeface="Noto Sans"/>
              </a:rPr>
              <a:t>powder is </a:t>
            </a:r>
            <a:r>
              <a:rPr dirty="0" sz="3600" spc="5">
                <a:latin typeface="Noto Sans"/>
                <a:cs typeface="Noto Sans"/>
              </a:rPr>
              <a:t>used </a:t>
            </a:r>
            <a:r>
              <a:rPr dirty="0" sz="3600" spc="-5">
                <a:latin typeface="Noto Sans"/>
                <a:cs typeface="Noto Sans"/>
              </a:rPr>
              <a:t>in </a:t>
            </a:r>
            <a:r>
              <a:rPr dirty="0" sz="3600" spc="-15">
                <a:latin typeface="Noto Sans"/>
                <a:cs typeface="Noto Sans"/>
              </a:rPr>
              <a:t>cakes, </a:t>
            </a:r>
            <a:r>
              <a:rPr dirty="0" sz="3600" spc="5">
                <a:latin typeface="Noto Sans"/>
                <a:cs typeface="Noto Sans"/>
              </a:rPr>
              <a:t>mousse </a:t>
            </a:r>
            <a:r>
              <a:rPr dirty="0" sz="3600">
                <a:latin typeface="Noto Sans"/>
                <a:cs typeface="Noto Sans"/>
              </a:rPr>
              <a:t>and </a:t>
            </a:r>
            <a:r>
              <a:rPr dirty="0" sz="3600" spc="-5">
                <a:latin typeface="Noto Sans"/>
                <a:cs typeface="Noto Sans"/>
              </a:rPr>
              <a:t>ice-cream, </a:t>
            </a:r>
            <a:r>
              <a:rPr dirty="0" sz="3600" spc="-10">
                <a:latin typeface="Noto Sans"/>
                <a:cs typeface="Noto Sans"/>
              </a:rPr>
              <a:t>biscuits, </a:t>
            </a:r>
            <a:r>
              <a:rPr dirty="0" sz="3600" spc="5">
                <a:latin typeface="Noto Sans"/>
                <a:cs typeface="Noto Sans"/>
              </a:rPr>
              <a:t>and </a:t>
            </a:r>
            <a:r>
              <a:rPr dirty="0" sz="3600">
                <a:latin typeface="Noto Sans"/>
                <a:cs typeface="Noto Sans"/>
              </a:rPr>
              <a:t>many  confectionaries. </a:t>
            </a:r>
            <a:r>
              <a:rPr dirty="0" sz="3600" spc="-114">
                <a:latin typeface="Noto Sans"/>
                <a:cs typeface="Noto Sans"/>
              </a:rPr>
              <a:t>It </a:t>
            </a:r>
            <a:r>
              <a:rPr dirty="0" sz="3600">
                <a:latin typeface="Noto Sans"/>
                <a:cs typeface="Noto Sans"/>
              </a:rPr>
              <a:t>also forms </a:t>
            </a:r>
            <a:r>
              <a:rPr dirty="0" sz="3600" spc="-5">
                <a:latin typeface="Noto Sans"/>
                <a:cs typeface="Noto Sans"/>
              </a:rPr>
              <a:t>the </a:t>
            </a:r>
            <a:r>
              <a:rPr dirty="0" sz="3600">
                <a:latin typeface="Noto Sans"/>
                <a:cs typeface="Noto Sans"/>
              </a:rPr>
              <a:t>basis of chocolate’s</a:t>
            </a:r>
            <a:r>
              <a:rPr dirty="0" sz="3600" spc="160">
                <a:latin typeface="Noto Sans"/>
                <a:cs typeface="Noto Sans"/>
              </a:rPr>
              <a:t> </a:t>
            </a:r>
            <a:r>
              <a:rPr dirty="0" sz="3600" spc="-5">
                <a:latin typeface="Noto Sans"/>
                <a:cs typeface="Noto Sans"/>
              </a:rPr>
              <a:t>flavor.</a:t>
            </a:r>
            <a:endParaRPr sz="36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Noto Sans"/>
              <a:buAutoNum type="arabicPeriod"/>
            </a:pPr>
            <a:endParaRPr sz="3650">
              <a:latin typeface="Noto Sans"/>
              <a:cs typeface="Noto Sans"/>
            </a:endParaRPr>
          </a:p>
          <a:p>
            <a:pPr algn="just" marL="12700" marR="8255">
              <a:lnSpc>
                <a:spcPct val="116300"/>
              </a:lnSpc>
              <a:spcBef>
                <a:spcPts val="5"/>
              </a:spcBef>
              <a:buAutoNum type="arabicPeriod"/>
              <a:tabLst>
                <a:tab pos="607060" algn="l"/>
              </a:tabLst>
            </a:pPr>
            <a:r>
              <a:rPr dirty="0" sz="3600">
                <a:latin typeface="Noto Sans"/>
                <a:cs typeface="Noto Sans"/>
              </a:rPr>
              <a:t>Chocolate liquor is obtained from </a:t>
            </a:r>
            <a:r>
              <a:rPr dirty="0" sz="3600" spc="5">
                <a:latin typeface="Noto Sans"/>
                <a:cs typeface="Noto Sans"/>
              </a:rPr>
              <a:t>cocoa </a:t>
            </a:r>
            <a:r>
              <a:rPr dirty="0" sz="3600">
                <a:latin typeface="Noto Sans"/>
                <a:cs typeface="Noto Sans"/>
              </a:rPr>
              <a:t>beans </a:t>
            </a:r>
            <a:r>
              <a:rPr dirty="0" sz="3600" spc="-10">
                <a:latin typeface="Noto Sans"/>
                <a:cs typeface="Noto Sans"/>
              </a:rPr>
              <a:t>that </a:t>
            </a:r>
            <a:r>
              <a:rPr dirty="0" sz="3600">
                <a:latin typeface="Noto Sans"/>
                <a:cs typeface="Noto Sans"/>
              </a:rPr>
              <a:t>have </a:t>
            </a:r>
            <a:r>
              <a:rPr dirty="0" sz="3600" spc="5">
                <a:latin typeface="Noto Sans"/>
                <a:cs typeface="Noto Sans"/>
              </a:rPr>
              <a:t>been </a:t>
            </a:r>
            <a:r>
              <a:rPr dirty="0" sz="3600" spc="-10">
                <a:latin typeface="Noto Sans"/>
                <a:cs typeface="Noto Sans"/>
              </a:rPr>
              <a:t>fermented,   </a:t>
            </a:r>
            <a:r>
              <a:rPr dirty="0" sz="3600" spc="-15">
                <a:latin typeface="Noto Sans"/>
                <a:cs typeface="Noto Sans"/>
              </a:rPr>
              <a:t>dried, </a:t>
            </a:r>
            <a:r>
              <a:rPr dirty="0" sz="3600" spc="-10">
                <a:latin typeface="Noto Sans"/>
                <a:cs typeface="Noto Sans"/>
              </a:rPr>
              <a:t>roasted, </a:t>
            </a:r>
            <a:r>
              <a:rPr dirty="0" sz="3600">
                <a:latin typeface="Noto Sans"/>
                <a:cs typeface="Noto Sans"/>
              </a:rPr>
              <a:t>and separated from </a:t>
            </a:r>
            <a:r>
              <a:rPr dirty="0" sz="3600" spc="-5">
                <a:latin typeface="Noto Sans"/>
                <a:cs typeface="Noto Sans"/>
              </a:rPr>
              <a:t>their skins. </a:t>
            </a:r>
            <a:r>
              <a:rPr dirty="0" sz="3600">
                <a:latin typeface="Noto Sans"/>
                <a:cs typeface="Noto Sans"/>
              </a:rPr>
              <a:t>The beans are </a:t>
            </a:r>
            <a:r>
              <a:rPr dirty="0" sz="3600" spc="-5">
                <a:latin typeface="Noto Sans"/>
                <a:cs typeface="Noto Sans"/>
              </a:rPr>
              <a:t>then </a:t>
            </a:r>
            <a:r>
              <a:rPr dirty="0" sz="3600" spc="-35">
                <a:latin typeface="Noto Sans"/>
                <a:cs typeface="Noto Sans"/>
              </a:rPr>
              <a:t>ground </a:t>
            </a:r>
            <a:r>
              <a:rPr dirty="0" sz="3600" spc="-5">
                <a:latin typeface="Noto Sans"/>
                <a:cs typeface="Noto Sans"/>
              </a:rPr>
              <a:t>into </a:t>
            </a:r>
            <a:r>
              <a:rPr dirty="0" sz="3600">
                <a:latin typeface="Noto Sans"/>
                <a:cs typeface="Noto Sans"/>
              </a:rPr>
              <a:t>a  </a:t>
            </a:r>
            <a:r>
              <a:rPr dirty="0" sz="3600" spc="5">
                <a:latin typeface="Noto Sans"/>
                <a:cs typeface="Noto Sans"/>
              </a:rPr>
              <a:t>cocoa mass </a:t>
            </a:r>
            <a:r>
              <a:rPr dirty="0" sz="3600">
                <a:latin typeface="Noto Sans"/>
                <a:cs typeface="Noto Sans"/>
              </a:rPr>
              <a:t>followed by </a:t>
            </a:r>
            <a:r>
              <a:rPr dirty="0" sz="3600" spc="-35">
                <a:latin typeface="Noto Sans"/>
                <a:cs typeface="Noto Sans"/>
              </a:rPr>
              <a:t>melting </a:t>
            </a:r>
            <a:r>
              <a:rPr dirty="0" sz="3600" spc="-5">
                <a:latin typeface="Noto Sans"/>
                <a:cs typeface="Noto Sans"/>
              </a:rPr>
              <a:t>into </a:t>
            </a:r>
            <a:r>
              <a:rPr dirty="0" sz="3600" spc="5">
                <a:latin typeface="Noto Sans"/>
                <a:cs typeface="Noto Sans"/>
              </a:rPr>
              <a:t>cocoa</a:t>
            </a:r>
            <a:r>
              <a:rPr dirty="0" sz="3600" spc="60">
                <a:latin typeface="Noto Sans"/>
                <a:cs typeface="Noto Sans"/>
              </a:rPr>
              <a:t> </a:t>
            </a:r>
            <a:r>
              <a:rPr dirty="0" sz="3600">
                <a:latin typeface="Noto Sans"/>
                <a:cs typeface="Noto Sans"/>
              </a:rPr>
              <a:t>liquor.</a:t>
            </a:r>
            <a:endParaRPr sz="3600">
              <a:latin typeface="Noto Sans"/>
              <a:cs typeface="Noto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7445" y="212113"/>
            <a:ext cx="15073630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Major products </a:t>
            </a:r>
            <a:r>
              <a:rPr dirty="0" spc="-30"/>
              <a:t>manufactured </a:t>
            </a:r>
            <a:r>
              <a:rPr dirty="0" spc="-25"/>
              <a:t>from </a:t>
            </a:r>
            <a:r>
              <a:rPr dirty="0" spc="-20"/>
              <a:t>Cocoa</a:t>
            </a:r>
            <a:r>
              <a:rPr dirty="0" spc="65"/>
              <a:t> </a:t>
            </a:r>
            <a:r>
              <a:rPr dirty="0" spc="-25"/>
              <a:t>beans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22523" cy="5139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90613" y="6813346"/>
            <a:ext cx="5097386" cy="3473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6810146"/>
            <a:ext cx="6080125" cy="3477260"/>
            <a:chOff x="0" y="6810146"/>
            <a:chExt cx="6080125" cy="3477260"/>
          </a:xfrm>
        </p:grpSpPr>
        <p:sp>
          <p:nvSpPr>
            <p:cNvPr id="5" name="object 5"/>
            <p:cNvSpPr/>
            <p:nvPr/>
          </p:nvSpPr>
          <p:spPr>
            <a:xfrm>
              <a:off x="3456967" y="8292693"/>
              <a:ext cx="2622981" cy="19943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810146"/>
              <a:ext cx="5291759" cy="3476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0788697" y="0"/>
            <a:ext cx="7499350" cy="5142865"/>
            <a:chOff x="10788697" y="0"/>
            <a:chExt cx="7499350" cy="5142865"/>
          </a:xfrm>
        </p:grpSpPr>
        <p:sp>
          <p:nvSpPr>
            <p:cNvPr id="8" name="object 8"/>
            <p:cNvSpPr/>
            <p:nvPr/>
          </p:nvSpPr>
          <p:spPr>
            <a:xfrm>
              <a:off x="10788697" y="0"/>
              <a:ext cx="7499301" cy="48894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029224" y="11"/>
              <a:ext cx="6259195" cy="5142865"/>
            </a:xfrm>
            <a:custGeom>
              <a:avLst/>
              <a:gdLst/>
              <a:ahLst/>
              <a:cxnLst/>
              <a:rect l="l" t="t" r="r" b="b"/>
              <a:pathLst>
                <a:path w="6259194" h="5142865">
                  <a:moveTo>
                    <a:pt x="53505" y="0"/>
                  </a:moveTo>
                  <a:lnTo>
                    <a:pt x="0" y="0"/>
                  </a:lnTo>
                  <a:lnTo>
                    <a:pt x="0" y="113817"/>
                  </a:lnTo>
                  <a:lnTo>
                    <a:pt x="2032" y="124434"/>
                  </a:lnTo>
                  <a:lnTo>
                    <a:pt x="7645" y="132918"/>
                  </a:lnTo>
                  <a:lnTo>
                    <a:pt x="16116" y="138531"/>
                  </a:lnTo>
                  <a:lnTo>
                    <a:pt x="26746" y="140563"/>
                  </a:lnTo>
                  <a:lnTo>
                    <a:pt x="37376" y="138531"/>
                  </a:lnTo>
                  <a:lnTo>
                    <a:pt x="45859" y="132918"/>
                  </a:lnTo>
                  <a:lnTo>
                    <a:pt x="51473" y="124434"/>
                  </a:lnTo>
                  <a:lnTo>
                    <a:pt x="53505" y="113817"/>
                  </a:lnTo>
                  <a:lnTo>
                    <a:pt x="53505" y="0"/>
                  </a:lnTo>
                  <a:close/>
                </a:path>
                <a:path w="6259194" h="5142865">
                  <a:moveTo>
                    <a:pt x="1196365" y="4733772"/>
                  </a:moveTo>
                  <a:lnTo>
                    <a:pt x="1193012" y="4717529"/>
                  </a:lnTo>
                  <a:lnTo>
                    <a:pt x="1183944" y="4704156"/>
                  </a:lnTo>
                  <a:lnTo>
                    <a:pt x="1170559" y="4695088"/>
                  </a:lnTo>
                  <a:lnTo>
                    <a:pt x="1154315" y="4691735"/>
                  </a:lnTo>
                  <a:lnTo>
                    <a:pt x="829424" y="4691735"/>
                  </a:lnTo>
                  <a:lnTo>
                    <a:pt x="829424" y="4366933"/>
                  </a:lnTo>
                  <a:lnTo>
                    <a:pt x="826084" y="4350690"/>
                  </a:lnTo>
                  <a:lnTo>
                    <a:pt x="817003" y="4337316"/>
                  </a:lnTo>
                  <a:lnTo>
                    <a:pt x="803630" y="4328236"/>
                  </a:lnTo>
                  <a:lnTo>
                    <a:pt x="787374" y="4324896"/>
                  </a:lnTo>
                  <a:lnTo>
                    <a:pt x="771131" y="4328236"/>
                  </a:lnTo>
                  <a:lnTo>
                    <a:pt x="757758" y="4337316"/>
                  </a:lnTo>
                  <a:lnTo>
                    <a:pt x="748677" y="4350690"/>
                  </a:lnTo>
                  <a:lnTo>
                    <a:pt x="745337" y="4366933"/>
                  </a:lnTo>
                  <a:lnTo>
                    <a:pt x="745337" y="4691735"/>
                  </a:lnTo>
                  <a:lnTo>
                    <a:pt x="420446" y="4691735"/>
                  </a:lnTo>
                  <a:lnTo>
                    <a:pt x="404202" y="4695088"/>
                  </a:lnTo>
                  <a:lnTo>
                    <a:pt x="390817" y="4704156"/>
                  </a:lnTo>
                  <a:lnTo>
                    <a:pt x="381749" y="4717529"/>
                  </a:lnTo>
                  <a:lnTo>
                    <a:pt x="378396" y="4733772"/>
                  </a:lnTo>
                  <a:lnTo>
                    <a:pt x="381749" y="4750016"/>
                  </a:lnTo>
                  <a:lnTo>
                    <a:pt x="390817" y="4763389"/>
                  </a:lnTo>
                  <a:lnTo>
                    <a:pt x="404202" y="4772469"/>
                  </a:lnTo>
                  <a:lnTo>
                    <a:pt x="420446" y="4775809"/>
                  </a:lnTo>
                  <a:lnTo>
                    <a:pt x="745337" y="4775809"/>
                  </a:lnTo>
                  <a:lnTo>
                    <a:pt x="745337" y="5100625"/>
                  </a:lnTo>
                  <a:lnTo>
                    <a:pt x="748677" y="5116855"/>
                  </a:lnTo>
                  <a:lnTo>
                    <a:pt x="757758" y="5130228"/>
                  </a:lnTo>
                  <a:lnTo>
                    <a:pt x="771131" y="5139309"/>
                  </a:lnTo>
                  <a:lnTo>
                    <a:pt x="787374" y="5142649"/>
                  </a:lnTo>
                  <a:lnTo>
                    <a:pt x="803630" y="5139309"/>
                  </a:lnTo>
                  <a:lnTo>
                    <a:pt x="817003" y="5130228"/>
                  </a:lnTo>
                  <a:lnTo>
                    <a:pt x="826084" y="5116855"/>
                  </a:lnTo>
                  <a:lnTo>
                    <a:pt x="829424" y="5100625"/>
                  </a:lnTo>
                  <a:lnTo>
                    <a:pt x="829424" y="4775809"/>
                  </a:lnTo>
                  <a:lnTo>
                    <a:pt x="1154315" y="4775809"/>
                  </a:lnTo>
                  <a:lnTo>
                    <a:pt x="1170559" y="4772469"/>
                  </a:lnTo>
                  <a:lnTo>
                    <a:pt x="1183944" y="4763389"/>
                  </a:lnTo>
                  <a:lnTo>
                    <a:pt x="1193012" y="4750016"/>
                  </a:lnTo>
                  <a:lnTo>
                    <a:pt x="1196365" y="4733772"/>
                  </a:lnTo>
                  <a:close/>
                </a:path>
                <a:path w="6259194" h="5142865">
                  <a:moveTo>
                    <a:pt x="6258763" y="4152900"/>
                  </a:moveTo>
                  <a:lnTo>
                    <a:pt x="6142355" y="4152900"/>
                  </a:lnTo>
                  <a:lnTo>
                    <a:pt x="6092825" y="4140200"/>
                  </a:lnTo>
                  <a:lnTo>
                    <a:pt x="6043612" y="4140200"/>
                  </a:lnTo>
                  <a:lnTo>
                    <a:pt x="5994743" y="4127500"/>
                  </a:lnTo>
                  <a:lnTo>
                    <a:pt x="5946254" y="4127500"/>
                  </a:lnTo>
                  <a:lnTo>
                    <a:pt x="5619102" y="4038600"/>
                  </a:lnTo>
                  <a:lnTo>
                    <a:pt x="5574398" y="4013200"/>
                  </a:lnTo>
                  <a:lnTo>
                    <a:pt x="5530278" y="4000500"/>
                  </a:lnTo>
                  <a:lnTo>
                    <a:pt x="5486755" y="3975100"/>
                  </a:lnTo>
                  <a:lnTo>
                    <a:pt x="5443855" y="3962400"/>
                  </a:lnTo>
                  <a:lnTo>
                    <a:pt x="5360022" y="3911600"/>
                  </a:lnTo>
                  <a:lnTo>
                    <a:pt x="5319141" y="3886200"/>
                  </a:lnTo>
                  <a:lnTo>
                    <a:pt x="5278971" y="3860800"/>
                  </a:lnTo>
                  <a:lnTo>
                    <a:pt x="5239537" y="3835400"/>
                  </a:lnTo>
                  <a:lnTo>
                    <a:pt x="5200866" y="3810000"/>
                  </a:lnTo>
                  <a:lnTo>
                    <a:pt x="5162994" y="3771900"/>
                  </a:lnTo>
                  <a:lnTo>
                    <a:pt x="5125923" y="3746500"/>
                  </a:lnTo>
                  <a:lnTo>
                    <a:pt x="5089677" y="3708400"/>
                  </a:lnTo>
                  <a:lnTo>
                    <a:pt x="5054295" y="3683000"/>
                  </a:lnTo>
                  <a:lnTo>
                    <a:pt x="5019789" y="3644900"/>
                  </a:lnTo>
                  <a:lnTo>
                    <a:pt x="4986185" y="3619500"/>
                  </a:lnTo>
                  <a:lnTo>
                    <a:pt x="4953508" y="3581400"/>
                  </a:lnTo>
                  <a:lnTo>
                    <a:pt x="4921770" y="3543300"/>
                  </a:lnTo>
                  <a:lnTo>
                    <a:pt x="4891011" y="3505200"/>
                  </a:lnTo>
                  <a:lnTo>
                    <a:pt x="4861242" y="3467100"/>
                  </a:lnTo>
                  <a:lnTo>
                    <a:pt x="4832489" y="3429000"/>
                  </a:lnTo>
                  <a:lnTo>
                    <a:pt x="4804778" y="3378200"/>
                  </a:lnTo>
                  <a:lnTo>
                    <a:pt x="4778133" y="3340100"/>
                  </a:lnTo>
                  <a:lnTo>
                    <a:pt x="4752568" y="3302000"/>
                  </a:lnTo>
                  <a:lnTo>
                    <a:pt x="4728121" y="3251200"/>
                  </a:lnTo>
                  <a:lnTo>
                    <a:pt x="4700956" y="3213100"/>
                  </a:lnTo>
                  <a:lnTo>
                    <a:pt x="4670755" y="3175000"/>
                  </a:lnTo>
                  <a:lnTo>
                    <a:pt x="4637760" y="3136900"/>
                  </a:lnTo>
                  <a:lnTo>
                    <a:pt x="4602200" y="3098800"/>
                  </a:lnTo>
                  <a:lnTo>
                    <a:pt x="4564304" y="3060700"/>
                  </a:lnTo>
                  <a:lnTo>
                    <a:pt x="4524286" y="3035300"/>
                  </a:lnTo>
                  <a:lnTo>
                    <a:pt x="4482401" y="3009900"/>
                  </a:lnTo>
                  <a:lnTo>
                    <a:pt x="4438866" y="2997200"/>
                  </a:lnTo>
                  <a:lnTo>
                    <a:pt x="4416387" y="2984500"/>
                  </a:lnTo>
                  <a:lnTo>
                    <a:pt x="4393908" y="2971800"/>
                  </a:lnTo>
                  <a:lnTo>
                    <a:pt x="4300652" y="2946400"/>
                  </a:lnTo>
                  <a:lnTo>
                    <a:pt x="4098887" y="2946400"/>
                  </a:lnTo>
                  <a:lnTo>
                    <a:pt x="4044835" y="2959100"/>
                  </a:lnTo>
                  <a:lnTo>
                    <a:pt x="3990429" y="2984500"/>
                  </a:lnTo>
                  <a:lnTo>
                    <a:pt x="3896093" y="3009900"/>
                  </a:lnTo>
                  <a:lnTo>
                    <a:pt x="3848620" y="3035300"/>
                  </a:lnTo>
                  <a:lnTo>
                    <a:pt x="3705021" y="3073400"/>
                  </a:lnTo>
                  <a:lnTo>
                    <a:pt x="3656761" y="3073400"/>
                  </a:lnTo>
                  <a:lnTo>
                    <a:pt x="3510851" y="3111500"/>
                  </a:lnTo>
                  <a:lnTo>
                    <a:pt x="3461842" y="3111500"/>
                  </a:lnTo>
                  <a:lnTo>
                    <a:pt x="3412655" y="3124200"/>
                  </a:lnTo>
                  <a:lnTo>
                    <a:pt x="3264027" y="3124200"/>
                  </a:lnTo>
                  <a:lnTo>
                    <a:pt x="3214141" y="3136900"/>
                  </a:lnTo>
                  <a:lnTo>
                    <a:pt x="3113875" y="3136900"/>
                  </a:lnTo>
                  <a:lnTo>
                    <a:pt x="3063494" y="3124200"/>
                  </a:lnTo>
                  <a:lnTo>
                    <a:pt x="2914053" y="3124200"/>
                  </a:lnTo>
                  <a:lnTo>
                    <a:pt x="2866174" y="3111500"/>
                  </a:lnTo>
                  <a:lnTo>
                    <a:pt x="2818612" y="3111500"/>
                  </a:lnTo>
                  <a:lnTo>
                    <a:pt x="2724480" y="3086100"/>
                  </a:lnTo>
                  <a:lnTo>
                    <a:pt x="2677909" y="3086100"/>
                  </a:lnTo>
                  <a:lnTo>
                    <a:pt x="2362327" y="2997200"/>
                  </a:lnTo>
                  <a:lnTo>
                    <a:pt x="2318829" y="2971800"/>
                  </a:lnTo>
                  <a:lnTo>
                    <a:pt x="2275763" y="2959100"/>
                  </a:lnTo>
                  <a:lnTo>
                    <a:pt x="2233117" y="2933700"/>
                  </a:lnTo>
                  <a:lnTo>
                    <a:pt x="2190915" y="2921000"/>
                  </a:lnTo>
                  <a:lnTo>
                    <a:pt x="2149170" y="2895600"/>
                  </a:lnTo>
                  <a:lnTo>
                    <a:pt x="2107869" y="2882900"/>
                  </a:lnTo>
                  <a:lnTo>
                    <a:pt x="2026704" y="2832100"/>
                  </a:lnTo>
                  <a:lnTo>
                    <a:pt x="1986838" y="2819400"/>
                  </a:lnTo>
                  <a:lnTo>
                    <a:pt x="1947481" y="2794000"/>
                  </a:lnTo>
                  <a:lnTo>
                    <a:pt x="1870265" y="2743200"/>
                  </a:lnTo>
                  <a:lnTo>
                    <a:pt x="1795145" y="2692400"/>
                  </a:lnTo>
                  <a:lnTo>
                    <a:pt x="1758391" y="2667000"/>
                  </a:lnTo>
                  <a:lnTo>
                    <a:pt x="1722196" y="2641600"/>
                  </a:lnTo>
                  <a:lnTo>
                    <a:pt x="1686547" y="2603500"/>
                  </a:lnTo>
                  <a:lnTo>
                    <a:pt x="1651457" y="2578100"/>
                  </a:lnTo>
                  <a:lnTo>
                    <a:pt x="1616964" y="2552700"/>
                  </a:lnTo>
                  <a:lnTo>
                    <a:pt x="1583042" y="2514600"/>
                  </a:lnTo>
                  <a:lnTo>
                    <a:pt x="1549717" y="2489200"/>
                  </a:lnTo>
                  <a:lnTo>
                    <a:pt x="1516989" y="2451100"/>
                  </a:lnTo>
                  <a:lnTo>
                    <a:pt x="1484884" y="2425700"/>
                  </a:lnTo>
                  <a:lnTo>
                    <a:pt x="1453388" y="2387600"/>
                  </a:lnTo>
                  <a:lnTo>
                    <a:pt x="1422527" y="2362200"/>
                  </a:lnTo>
                  <a:lnTo>
                    <a:pt x="1392313" y="2324100"/>
                  </a:lnTo>
                  <a:lnTo>
                    <a:pt x="1362735" y="2286000"/>
                  </a:lnTo>
                  <a:lnTo>
                    <a:pt x="1333817" y="2260600"/>
                  </a:lnTo>
                  <a:lnTo>
                    <a:pt x="1305572" y="2222500"/>
                  </a:lnTo>
                  <a:lnTo>
                    <a:pt x="1277988" y="2184400"/>
                  </a:lnTo>
                  <a:lnTo>
                    <a:pt x="1251102" y="2146300"/>
                  </a:lnTo>
                  <a:lnTo>
                    <a:pt x="1224902" y="2108200"/>
                  </a:lnTo>
                  <a:lnTo>
                    <a:pt x="1199400" y="2070100"/>
                  </a:lnTo>
                  <a:lnTo>
                    <a:pt x="1174610" y="2032000"/>
                  </a:lnTo>
                  <a:lnTo>
                    <a:pt x="1150543" y="1993900"/>
                  </a:lnTo>
                  <a:lnTo>
                    <a:pt x="1127201" y="1955800"/>
                  </a:lnTo>
                  <a:lnTo>
                    <a:pt x="1104595" y="1917700"/>
                  </a:lnTo>
                  <a:lnTo>
                    <a:pt x="1082738" y="1879600"/>
                  </a:lnTo>
                  <a:lnTo>
                    <a:pt x="1061643" y="1841500"/>
                  </a:lnTo>
                  <a:lnTo>
                    <a:pt x="1041311" y="1790700"/>
                  </a:lnTo>
                  <a:lnTo>
                    <a:pt x="1021740" y="1752600"/>
                  </a:lnTo>
                  <a:lnTo>
                    <a:pt x="1002969" y="1714500"/>
                  </a:lnTo>
                  <a:lnTo>
                    <a:pt x="984973" y="1676400"/>
                  </a:lnTo>
                  <a:lnTo>
                    <a:pt x="967790" y="1625600"/>
                  </a:lnTo>
                  <a:lnTo>
                    <a:pt x="951407" y="1587500"/>
                  </a:lnTo>
                  <a:lnTo>
                    <a:pt x="935850" y="1536700"/>
                  </a:lnTo>
                  <a:lnTo>
                    <a:pt x="921118" y="1498600"/>
                  </a:lnTo>
                  <a:lnTo>
                    <a:pt x="907224" y="1447800"/>
                  </a:lnTo>
                  <a:lnTo>
                    <a:pt x="894168" y="1409700"/>
                  </a:lnTo>
                  <a:lnTo>
                    <a:pt x="881964" y="1358900"/>
                  </a:lnTo>
                  <a:lnTo>
                    <a:pt x="870635" y="1320800"/>
                  </a:lnTo>
                  <a:lnTo>
                    <a:pt x="860171" y="1270000"/>
                  </a:lnTo>
                  <a:lnTo>
                    <a:pt x="850595" y="1231900"/>
                  </a:lnTo>
                  <a:lnTo>
                    <a:pt x="841895" y="1181100"/>
                  </a:lnTo>
                  <a:lnTo>
                    <a:pt x="834110" y="1143000"/>
                  </a:lnTo>
                  <a:lnTo>
                    <a:pt x="827227" y="1092200"/>
                  </a:lnTo>
                  <a:lnTo>
                    <a:pt x="821258" y="1041400"/>
                  </a:lnTo>
                  <a:lnTo>
                    <a:pt x="816216" y="1003300"/>
                  </a:lnTo>
                  <a:lnTo>
                    <a:pt x="812114" y="952500"/>
                  </a:lnTo>
                  <a:lnTo>
                    <a:pt x="808951" y="901700"/>
                  </a:lnTo>
                  <a:lnTo>
                    <a:pt x="806742" y="850900"/>
                  </a:lnTo>
                  <a:lnTo>
                    <a:pt x="805497" y="812800"/>
                  </a:lnTo>
                  <a:lnTo>
                    <a:pt x="805218" y="762000"/>
                  </a:lnTo>
                  <a:lnTo>
                    <a:pt x="805929" y="711200"/>
                  </a:lnTo>
                  <a:lnTo>
                    <a:pt x="807618" y="660400"/>
                  </a:lnTo>
                  <a:lnTo>
                    <a:pt x="810310" y="609600"/>
                  </a:lnTo>
                  <a:lnTo>
                    <a:pt x="814235" y="571500"/>
                  </a:lnTo>
                  <a:lnTo>
                    <a:pt x="819200" y="520700"/>
                  </a:lnTo>
                  <a:lnTo>
                    <a:pt x="825195" y="469900"/>
                  </a:lnTo>
                  <a:lnTo>
                    <a:pt x="832205" y="419100"/>
                  </a:lnTo>
                  <a:lnTo>
                    <a:pt x="840232" y="368300"/>
                  </a:lnTo>
                  <a:lnTo>
                    <a:pt x="849261" y="317500"/>
                  </a:lnTo>
                  <a:lnTo>
                    <a:pt x="859307" y="266700"/>
                  </a:lnTo>
                  <a:lnTo>
                    <a:pt x="870356" y="215900"/>
                  </a:lnTo>
                  <a:lnTo>
                    <a:pt x="882396" y="177800"/>
                  </a:lnTo>
                  <a:lnTo>
                    <a:pt x="895426" y="127000"/>
                  </a:lnTo>
                  <a:lnTo>
                    <a:pt x="909447" y="76200"/>
                  </a:lnTo>
                  <a:lnTo>
                    <a:pt x="924433" y="38100"/>
                  </a:lnTo>
                  <a:lnTo>
                    <a:pt x="937856" y="0"/>
                  </a:lnTo>
                  <a:lnTo>
                    <a:pt x="895807" y="0"/>
                  </a:lnTo>
                  <a:lnTo>
                    <a:pt x="882396" y="38100"/>
                  </a:lnTo>
                  <a:lnTo>
                    <a:pt x="867930" y="76200"/>
                  </a:lnTo>
                  <a:lnTo>
                    <a:pt x="854405" y="127000"/>
                  </a:lnTo>
                  <a:lnTo>
                    <a:pt x="841832" y="177800"/>
                  </a:lnTo>
                  <a:lnTo>
                    <a:pt x="830199" y="215900"/>
                  </a:lnTo>
                  <a:lnTo>
                    <a:pt x="819531" y="266700"/>
                  </a:lnTo>
                  <a:lnTo>
                    <a:pt x="809815" y="317500"/>
                  </a:lnTo>
                  <a:lnTo>
                    <a:pt x="801077" y="368300"/>
                  </a:lnTo>
                  <a:lnTo>
                    <a:pt x="793318" y="419100"/>
                  </a:lnTo>
                  <a:lnTo>
                    <a:pt x="786523" y="469900"/>
                  </a:lnTo>
                  <a:lnTo>
                    <a:pt x="780719" y="508000"/>
                  </a:lnTo>
                  <a:lnTo>
                    <a:pt x="775906" y="558800"/>
                  </a:lnTo>
                  <a:lnTo>
                    <a:pt x="772096" y="609600"/>
                  </a:lnTo>
                  <a:lnTo>
                    <a:pt x="769327" y="660400"/>
                  </a:lnTo>
                  <a:lnTo>
                    <a:pt x="767524" y="711200"/>
                  </a:lnTo>
                  <a:lnTo>
                    <a:pt x="766686" y="749300"/>
                  </a:lnTo>
                  <a:lnTo>
                    <a:pt x="766800" y="800100"/>
                  </a:lnTo>
                  <a:lnTo>
                    <a:pt x="767867" y="850900"/>
                  </a:lnTo>
                  <a:lnTo>
                    <a:pt x="769861" y="901700"/>
                  </a:lnTo>
                  <a:lnTo>
                    <a:pt x="772782" y="939800"/>
                  </a:lnTo>
                  <a:lnTo>
                    <a:pt x="776630" y="990600"/>
                  </a:lnTo>
                  <a:lnTo>
                    <a:pt x="781380" y="1041400"/>
                  </a:lnTo>
                  <a:lnTo>
                    <a:pt x="787031" y="1079500"/>
                  </a:lnTo>
                  <a:lnTo>
                    <a:pt x="793584" y="1130300"/>
                  </a:lnTo>
                  <a:lnTo>
                    <a:pt x="801014" y="1181100"/>
                  </a:lnTo>
                  <a:lnTo>
                    <a:pt x="809320" y="1219200"/>
                  </a:lnTo>
                  <a:lnTo>
                    <a:pt x="818489" y="1270000"/>
                  </a:lnTo>
                  <a:lnTo>
                    <a:pt x="828522" y="1308100"/>
                  </a:lnTo>
                  <a:lnTo>
                    <a:pt x="839406" y="1358900"/>
                  </a:lnTo>
                  <a:lnTo>
                    <a:pt x="851128" y="1397000"/>
                  </a:lnTo>
                  <a:lnTo>
                    <a:pt x="863688" y="1447800"/>
                  </a:lnTo>
                  <a:lnTo>
                    <a:pt x="877074" y="1485900"/>
                  </a:lnTo>
                  <a:lnTo>
                    <a:pt x="891260" y="1536700"/>
                  </a:lnTo>
                  <a:lnTo>
                    <a:pt x="906272" y="1574800"/>
                  </a:lnTo>
                  <a:lnTo>
                    <a:pt x="922070" y="1612900"/>
                  </a:lnTo>
                  <a:lnTo>
                    <a:pt x="938657" y="1663700"/>
                  </a:lnTo>
                  <a:lnTo>
                    <a:pt x="956030" y="1701800"/>
                  </a:lnTo>
                  <a:lnTo>
                    <a:pt x="974178" y="1739900"/>
                  </a:lnTo>
                  <a:lnTo>
                    <a:pt x="993089" y="1790700"/>
                  </a:lnTo>
                  <a:lnTo>
                    <a:pt x="1012748" y="1828800"/>
                  </a:lnTo>
                  <a:lnTo>
                    <a:pt x="1033157" y="1866900"/>
                  </a:lnTo>
                  <a:lnTo>
                    <a:pt x="1054315" y="1905000"/>
                  </a:lnTo>
                  <a:lnTo>
                    <a:pt x="1076185" y="1943100"/>
                  </a:lnTo>
                  <a:lnTo>
                    <a:pt x="1098791" y="1981200"/>
                  </a:lnTo>
                  <a:lnTo>
                    <a:pt x="1122108" y="2019300"/>
                  </a:lnTo>
                  <a:lnTo>
                    <a:pt x="1146124" y="2057400"/>
                  </a:lnTo>
                  <a:lnTo>
                    <a:pt x="1170838" y="2095500"/>
                  </a:lnTo>
                  <a:lnTo>
                    <a:pt x="1196238" y="2133600"/>
                  </a:lnTo>
                  <a:lnTo>
                    <a:pt x="1222311" y="2171700"/>
                  </a:lnTo>
                  <a:lnTo>
                    <a:pt x="1249057" y="2209800"/>
                  </a:lnTo>
                  <a:lnTo>
                    <a:pt x="1276464" y="2247900"/>
                  </a:lnTo>
                  <a:lnTo>
                    <a:pt x="1304518" y="2286000"/>
                  </a:lnTo>
                  <a:lnTo>
                    <a:pt x="1333220" y="2311400"/>
                  </a:lnTo>
                  <a:lnTo>
                    <a:pt x="1362570" y="2349500"/>
                  </a:lnTo>
                  <a:lnTo>
                    <a:pt x="1392529" y="2387600"/>
                  </a:lnTo>
                  <a:lnTo>
                    <a:pt x="1423111" y="2413000"/>
                  </a:lnTo>
                  <a:lnTo>
                    <a:pt x="1454302" y="2451100"/>
                  </a:lnTo>
                  <a:lnTo>
                    <a:pt x="1486103" y="2476500"/>
                  </a:lnTo>
                  <a:lnTo>
                    <a:pt x="1518488" y="2514600"/>
                  </a:lnTo>
                  <a:lnTo>
                    <a:pt x="1551457" y="2540000"/>
                  </a:lnTo>
                  <a:lnTo>
                    <a:pt x="1584998" y="2578100"/>
                  </a:lnTo>
                  <a:lnTo>
                    <a:pt x="1619110" y="2603500"/>
                  </a:lnTo>
                  <a:lnTo>
                    <a:pt x="1653781" y="2628900"/>
                  </a:lnTo>
                  <a:lnTo>
                    <a:pt x="1688998" y="2654300"/>
                  </a:lnTo>
                  <a:lnTo>
                    <a:pt x="1724761" y="2692400"/>
                  </a:lnTo>
                  <a:lnTo>
                    <a:pt x="1797875" y="2743200"/>
                  </a:lnTo>
                  <a:lnTo>
                    <a:pt x="1873034" y="2794000"/>
                  </a:lnTo>
                  <a:lnTo>
                    <a:pt x="1950199" y="2844800"/>
                  </a:lnTo>
                  <a:lnTo>
                    <a:pt x="1989505" y="2857500"/>
                  </a:lnTo>
                  <a:lnTo>
                    <a:pt x="2069515" y="2908300"/>
                  </a:lnTo>
                  <a:lnTo>
                    <a:pt x="2110206" y="2921000"/>
                  </a:lnTo>
                  <a:lnTo>
                    <a:pt x="2151354" y="2946400"/>
                  </a:lnTo>
                  <a:lnTo>
                    <a:pt x="2192934" y="2959100"/>
                  </a:lnTo>
                  <a:lnTo>
                    <a:pt x="2234933" y="2984500"/>
                  </a:lnTo>
                  <a:lnTo>
                    <a:pt x="2277364" y="2997200"/>
                  </a:lnTo>
                  <a:lnTo>
                    <a:pt x="2320213" y="3022600"/>
                  </a:lnTo>
                  <a:lnTo>
                    <a:pt x="2676728" y="3124200"/>
                  </a:lnTo>
                  <a:lnTo>
                    <a:pt x="2722892" y="3124200"/>
                  </a:lnTo>
                  <a:lnTo>
                    <a:pt x="2816187" y="3149600"/>
                  </a:lnTo>
                  <a:lnTo>
                    <a:pt x="2863304" y="3149600"/>
                  </a:lnTo>
                  <a:lnTo>
                    <a:pt x="2910713" y="3162300"/>
                  </a:lnTo>
                  <a:lnTo>
                    <a:pt x="3060954" y="3162300"/>
                  </a:lnTo>
                  <a:lnTo>
                    <a:pt x="3112109" y="3175000"/>
                  </a:lnTo>
                  <a:lnTo>
                    <a:pt x="3214154" y="3175000"/>
                  </a:lnTo>
                  <a:lnTo>
                    <a:pt x="3265005" y="3162300"/>
                  </a:lnTo>
                  <a:lnTo>
                    <a:pt x="3416757" y="3162300"/>
                  </a:lnTo>
                  <a:lnTo>
                    <a:pt x="3517125" y="3136900"/>
                  </a:lnTo>
                  <a:lnTo>
                    <a:pt x="3567036" y="3136900"/>
                  </a:lnTo>
                  <a:lnTo>
                    <a:pt x="3715512" y="3098800"/>
                  </a:lnTo>
                  <a:lnTo>
                    <a:pt x="3764546" y="3098800"/>
                  </a:lnTo>
                  <a:lnTo>
                    <a:pt x="3813327" y="3073400"/>
                  </a:lnTo>
                  <a:lnTo>
                    <a:pt x="3958056" y="3035300"/>
                  </a:lnTo>
                  <a:lnTo>
                    <a:pt x="4005719" y="3009900"/>
                  </a:lnTo>
                  <a:lnTo>
                    <a:pt x="4099471" y="2984500"/>
                  </a:lnTo>
                  <a:lnTo>
                    <a:pt x="4285970" y="2984500"/>
                  </a:lnTo>
                  <a:lnTo>
                    <a:pt x="4375366" y="3009900"/>
                  </a:lnTo>
                  <a:lnTo>
                    <a:pt x="4418355" y="3022600"/>
                  </a:lnTo>
                  <a:lnTo>
                    <a:pt x="4459935" y="3035300"/>
                  </a:lnTo>
                  <a:lnTo>
                    <a:pt x="4499876" y="3060700"/>
                  </a:lnTo>
                  <a:lnTo>
                    <a:pt x="4538002" y="3086100"/>
                  </a:lnTo>
                  <a:lnTo>
                    <a:pt x="4574070" y="3124200"/>
                  </a:lnTo>
                  <a:lnTo>
                    <a:pt x="4607890" y="3149600"/>
                  </a:lnTo>
                  <a:lnTo>
                    <a:pt x="4639246" y="3187700"/>
                  </a:lnTo>
                  <a:lnTo>
                    <a:pt x="4667923" y="3225800"/>
                  </a:lnTo>
                  <a:lnTo>
                    <a:pt x="4693717" y="3276600"/>
                  </a:lnTo>
                  <a:lnTo>
                    <a:pt x="4718418" y="3314700"/>
                  </a:lnTo>
                  <a:lnTo>
                    <a:pt x="4744148" y="3352800"/>
                  </a:lnTo>
                  <a:lnTo>
                    <a:pt x="4770907" y="3403600"/>
                  </a:lnTo>
                  <a:lnTo>
                    <a:pt x="4798644" y="3441700"/>
                  </a:lnTo>
                  <a:lnTo>
                    <a:pt x="4827359" y="3479800"/>
                  </a:lnTo>
                  <a:lnTo>
                    <a:pt x="4857039" y="3517900"/>
                  </a:lnTo>
                  <a:lnTo>
                    <a:pt x="4887646" y="3556000"/>
                  </a:lnTo>
                  <a:lnTo>
                    <a:pt x="4919180" y="3594100"/>
                  </a:lnTo>
                  <a:lnTo>
                    <a:pt x="4951603" y="3632200"/>
                  </a:lnTo>
                  <a:lnTo>
                    <a:pt x="4984902" y="3657600"/>
                  </a:lnTo>
                  <a:lnTo>
                    <a:pt x="5019052" y="3695700"/>
                  </a:lnTo>
                  <a:lnTo>
                    <a:pt x="5054054" y="3733800"/>
                  </a:lnTo>
                  <a:lnTo>
                    <a:pt x="5089855" y="3759200"/>
                  </a:lnTo>
                  <a:lnTo>
                    <a:pt x="5126456" y="3797300"/>
                  </a:lnTo>
                  <a:lnTo>
                    <a:pt x="5163845" y="3822700"/>
                  </a:lnTo>
                  <a:lnTo>
                    <a:pt x="5201983" y="3848100"/>
                  </a:lnTo>
                  <a:lnTo>
                    <a:pt x="5240858" y="3873500"/>
                  </a:lnTo>
                  <a:lnTo>
                    <a:pt x="5280444" y="3898900"/>
                  </a:lnTo>
                  <a:lnTo>
                    <a:pt x="5320728" y="3924300"/>
                  </a:lnTo>
                  <a:lnTo>
                    <a:pt x="5403316" y="3975100"/>
                  </a:lnTo>
                  <a:lnTo>
                    <a:pt x="5445582" y="4000500"/>
                  </a:lnTo>
                  <a:lnTo>
                    <a:pt x="5488457" y="4013200"/>
                  </a:lnTo>
                  <a:lnTo>
                    <a:pt x="5531929" y="4038600"/>
                  </a:lnTo>
                  <a:lnTo>
                    <a:pt x="5575973" y="4051300"/>
                  </a:lnTo>
                  <a:lnTo>
                    <a:pt x="5620588" y="4076700"/>
                  </a:lnTo>
                  <a:lnTo>
                    <a:pt x="5946775" y="4165600"/>
                  </a:lnTo>
                  <a:lnTo>
                    <a:pt x="5995124" y="4165600"/>
                  </a:lnTo>
                  <a:lnTo>
                    <a:pt x="6043841" y="4178300"/>
                  </a:lnTo>
                  <a:lnTo>
                    <a:pt x="6188227" y="4178300"/>
                  </a:lnTo>
                  <a:lnTo>
                    <a:pt x="6211151" y="4191000"/>
                  </a:lnTo>
                  <a:lnTo>
                    <a:pt x="6234087" y="4191000"/>
                  </a:lnTo>
                  <a:lnTo>
                    <a:pt x="6258763" y="4178300"/>
                  </a:lnTo>
                  <a:lnTo>
                    <a:pt x="6258763" y="415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73789" y="207199"/>
            <a:ext cx="17019905" cy="45021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dirty="0" sz="5000" spc="-160">
                <a:latin typeface="Times New Roman"/>
                <a:cs typeface="Times New Roman"/>
              </a:rPr>
              <a:t>4.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45">
                <a:latin typeface="Times New Roman"/>
                <a:cs typeface="Times New Roman"/>
              </a:rPr>
              <a:t>Chocolate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25">
                <a:latin typeface="Times New Roman"/>
                <a:cs typeface="Times New Roman"/>
              </a:rPr>
              <a:t>is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40">
                <a:latin typeface="Times New Roman"/>
                <a:cs typeface="Times New Roman"/>
              </a:rPr>
              <a:t>produced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40">
                <a:latin typeface="Times New Roman"/>
                <a:cs typeface="Times New Roman"/>
              </a:rPr>
              <a:t>by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70">
                <a:latin typeface="Times New Roman"/>
                <a:cs typeface="Times New Roman"/>
              </a:rPr>
              <a:t>blending,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35">
                <a:latin typeface="Times New Roman"/>
                <a:cs typeface="Times New Roman"/>
              </a:rPr>
              <a:t>conching,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210">
                <a:latin typeface="Times New Roman"/>
                <a:cs typeface="Times New Roman"/>
              </a:rPr>
              <a:t>and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120">
                <a:latin typeface="Times New Roman"/>
                <a:cs typeface="Times New Roman"/>
              </a:rPr>
              <a:t>tempering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-75">
                <a:latin typeface="Times New Roman"/>
                <a:cs typeface="Times New Roman"/>
              </a:rPr>
              <a:t>of  </a:t>
            </a:r>
            <a:r>
              <a:rPr dirty="0" sz="5000" spc="190">
                <a:latin typeface="Times New Roman"/>
                <a:cs typeface="Times New Roman"/>
              </a:rPr>
              <a:t>the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00">
                <a:latin typeface="Times New Roman"/>
                <a:cs typeface="Times New Roman"/>
              </a:rPr>
              <a:t>above-mentioned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5">
                <a:latin typeface="Times New Roman"/>
                <a:cs typeface="Times New Roman"/>
              </a:rPr>
              <a:t>cocoa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90">
                <a:latin typeface="Times New Roman"/>
                <a:cs typeface="Times New Roman"/>
              </a:rPr>
              <a:t>products.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90">
                <a:latin typeface="Times New Roman"/>
                <a:cs typeface="Times New Roman"/>
              </a:rPr>
              <a:t>There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55">
                <a:latin typeface="Times New Roman"/>
                <a:cs typeface="Times New Roman"/>
              </a:rPr>
              <a:t>are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80">
                <a:latin typeface="Times New Roman"/>
                <a:cs typeface="Times New Roman"/>
              </a:rPr>
              <a:t>different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95">
                <a:latin typeface="Times New Roman"/>
                <a:cs typeface="Times New Roman"/>
              </a:rPr>
              <a:t>kinds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-75">
                <a:latin typeface="Times New Roman"/>
                <a:cs typeface="Times New Roman"/>
              </a:rPr>
              <a:t>of  </a:t>
            </a:r>
            <a:r>
              <a:rPr dirty="0" sz="5000" spc="60">
                <a:latin typeface="Times New Roman"/>
                <a:cs typeface="Times New Roman"/>
              </a:rPr>
              <a:t>chocolates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45">
                <a:latin typeface="Times New Roman"/>
                <a:cs typeface="Times New Roman"/>
              </a:rPr>
              <a:t>manufactured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60">
                <a:latin typeface="Times New Roman"/>
                <a:cs typeface="Times New Roman"/>
              </a:rPr>
              <a:t>in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190">
                <a:latin typeface="Times New Roman"/>
                <a:cs typeface="Times New Roman"/>
              </a:rPr>
              <a:t>the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25">
                <a:latin typeface="Times New Roman"/>
                <a:cs typeface="Times New Roman"/>
              </a:rPr>
              <a:t>market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30">
                <a:latin typeface="Times New Roman"/>
                <a:cs typeface="Times New Roman"/>
              </a:rPr>
              <a:t>such</a:t>
            </a:r>
            <a:r>
              <a:rPr dirty="0" sz="5000" spc="-290">
                <a:latin typeface="Times New Roman"/>
                <a:cs typeface="Times New Roman"/>
              </a:rPr>
              <a:t> </a:t>
            </a:r>
            <a:r>
              <a:rPr dirty="0" sz="5000" spc="85">
                <a:latin typeface="Times New Roman"/>
                <a:cs typeface="Times New Roman"/>
              </a:rPr>
              <a:t>as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-10">
                <a:latin typeface="Times New Roman"/>
                <a:cs typeface="Times New Roman"/>
              </a:rPr>
              <a:t>White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30">
                <a:latin typeface="Times New Roman"/>
                <a:cs typeface="Times New Roman"/>
              </a:rPr>
              <a:t>chocolate,  </a:t>
            </a:r>
            <a:r>
              <a:rPr dirty="0" sz="5000" spc="20">
                <a:latin typeface="Times New Roman"/>
                <a:cs typeface="Times New Roman"/>
              </a:rPr>
              <a:t>Dark </a:t>
            </a:r>
            <a:r>
              <a:rPr dirty="0" sz="5000" spc="30">
                <a:latin typeface="Times New Roman"/>
                <a:cs typeface="Times New Roman"/>
              </a:rPr>
              <a:t>chocolate, </a:t>
            </a:r>
            <a:r>
              <a:rPr dirty="0" sz="5000" spc="-110">
                <a:latin typeface="Times New Roman"/>
                <a:cs typeface="Times New Roman"/>
              </a:rPr>
              <a:t>Milk </a:t>
            </a:r>
            <a:r>
              <a:rPr dirty="0" sz="5000" spc="30">
                <a:latin typeface="Times New Roman"/>
                <a:cs typeface="Times New Roman"/>
              </a:rPr>
              <a:t>chocolate, </a:t>
            </a:r>
            <a:r>
              <a:rPr dirty="0" sz="5000" spc="10">
                <a:latin typeface="Times New Roman"/>
                <a:cs typeface="Times New Roman"/>
              </a:rPr>
              <a:t>Ruby </a:t>
            </a:r>
            <a:r>
              <a:rPr dirty="0" sz="5000" spc="30">
                <a:latin typeface="Times New Roman"/>
                <a:cs typeface="Times New Roman"/>
              </a:rPr>
              <a:t>chocolate, </a:t>
            </a:r>
            <a:r>
              <a:rPr dirty="0" sz="5000" spc="210">
                <a:latin typeface="Times New Roman"/>
                <a:cs typeface="Times New Roman"/>
              </a:rPr>
              <a:t>and </a:t>
            </a:r>
            <a:r>
              <a:rPr dirty="0" sz="5000" spc="110">
                <a:latin typeface="Times New Roman"/>
                <a:cs typeface="Times New Roman"/>
              </a:rPr>
              <a:t>many </a:t>
            </a:r>
            <a:r>
              <a:rPr dirty="0" sz="5000" spc="114">
                <a:latin typeface="Times New Roman"/>
                <a:cs typeface="Times New Roman"/>
              </a:rPr>
              <a:t>more  </a:t>
            </a:r>
            <a:r>
              <a:rPr dirty="0" sz="5000" spc="65">
                <a:latin typeface="Times New Roman"/>
                <a:cs typeface="Times New Roman"/>
              </a:rPr>
              <a:t>varieties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60">
                <a:latin typeface="Times New Roman"/>
                <a:cs typeface="Times New Roman"/>
              </a:rPr>
              <a:t>in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80">
                <a:latin typeface="Times New Roman"/>
                <a:cs typeface="Times New Roman"/>
              </a:rPr>
              <a:t>different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65">
                <a:latin typeface="Times New Roman"/>
                <a:cs typeface="Times New Roman"/>
              </a:rPr>
              <a:t>parts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-75">
                <a:latin typeface="Times New Roman"/>
                <a:cs typeface="Times New Roman"/>
              </a:rPr>
              <a:t>of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190">
                <a:latin typeface="Times New Roman"/>
                <a:cs typeface="Times New Roman"/>
              </a:rPr>
              <a:t>the</a:t>
            </a:r>
            <a:r>
              <a:rPr dirty="0" sz="5000" spc="-295">
                <a:latin typeface="Times New Roman"/>
                <a:cs typeface="Times New Roman"/>
              </a:rPr>
              <a:t> </a:t>
            </a:r>
            <a:r>
              <a:rPr dirty="0" sz="5000" spc="-5">
                <a:latin typeface="Times New Roman"/>
                <a:cs typeface="Times New Roman"/>
              </a:rPr>
              <a:t>world.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13687" cy="4076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0" y="3503858"/>
            <a:ext cx="9143998" cy="6781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3524" y="1988566"/>
            <a:ext cx="17381855" cy="7454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29895" marR="1231900" indent="-376555">
              <a:lnSpc>
                <a:spcPct val="116100"/>
              </a:lnSpc>
              <a:spcBef>
                <a:spcPts val="95"/>
              </a:spcBef>
              <a:buAutoNum type="arabicPeriod"/>
              <a:tabLst>
                <a:tab pos="430530" algn="l"/>
              </a:tabLst>
            </a:pPr>
            <a:r>
              <a:rPr dirty="0" sz="4200" spc="15">
                <a:latin typeface="Times New Roman"/>
                <a:cs typeface="Times New Roman"/>
              </a:rPr>
              <a:t>The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100">
                <a:latin typeface="Times New Roman"/>
                <a:cs typeface="Times New Roman"/>
              </a:rPr>
              <a:t>husk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80">
                <a:latin typeface="Times New Roman"/>
                <a:cs typeface="Times New Roman"/>
              </a:rPr>
              <a:t>of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45">
                <a:latin typeface="Times New Roman"/>
                <a:cs typeface="Times New Roman"/>
              </a:rPr>
              <a:t>the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15">
                <a:latin typeface="Times New Roman"/>
                <a:cs typeface="Times New Roman"/>
              </a:rPr>
              <a:t>cocoa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95">
                <a:latin typeface="Times New Roman"/>
                <a:cs typeface="Times New Roman"/>
              </a:rPr>
              <a:t>pod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is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0">
                <a:latin typeface="Times New Roman"/>
                <a:cs typeface="Times New Roman"/>
              </a:rPr>
              <a:t>used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5">
                <a:latin typeface="Times New Roman"/>
                <a:cs typeface="Times New Roman"/>
              </a:rPr>
              <a:t>for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80">
                <a:latin typeface="Times New Roman"/>
                <a:cs typeface="Times New Roman"/>
              </a:rPr>
              <a:t>producing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90">
                <a:latin typeface="Times New Roman"/>
                <a:cs typeface="Times New Roman"/>
              </a:rPr>
              <a:t>animal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35">
                <a:latin typeface="Times New Roman"/>
                <a:cs typeface="Times New Roman"/>
              </a:rPr>
              <a:t>feed.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15">
                <a:latin typeface="Times New Roman"/>
                <a:cs typeface="Times New Roman"/>
              </a:rPr>
              <a:t>The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feed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is  </a:t>
            </a:r>
            <a:r>
              <a:rPr dirty="0" sz="4200" spc="100">
                <a:latin typeface="Times New Roman"/>
                <a:cs typeface="Times New Roman"/>
              </a:rPr>
              <a:t>produced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15">
                <a:latin typeface="Times New Roman"/>
                <a:cs typeface="Times New Roman"/>
              </a:rPr>
              <a:t>by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5">
                <a:latin typeface="Times New Roman"/>
                <a:cs typeface="Times New Roman"/>
              </a:rPr>
              <a:t>slicing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45">
                <a:latin typeface="Times New Roman"/>
                <a:cs typeface="Times New Roman"/>
              </a:rPr>
              <a:t>the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100">
                <a:latin typeface="Times New Roman"/>
                <a:cs typeface="Times New Roman"/>
              </a:rPr>
              <a:t>husk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0">
                <a:latin typeface="Times New Roman"/>
                <a:cs typeface="Times New Roman"/>
              </a:rPr>
              <a:t>into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40">
                <a:latin typeface="Times New Roman"/>
                <a:cs typeface="Times New Roman"/>
              </a:rPr>
              <a:t>small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10">
                <a:latin typeface="Times New Roman"/>
                <a:cs typeface="Times New Roman"/>
              </a:rPr>
              <a:t>flakes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160">
                <a:latin typeface="Times New Roman"/>
                <a:cs typeface="Times New Roman"/>
              </a:rPr>
              <a:t>and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65">
                <a:latin typeface="Times New Roman"/>
                <a:cs typeface="Times New Roman"/>
              </a:rPr>
              <a:t>then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65">
                <a:latin typeface="Times New Roman"/>
                <a:cs typeface="Times New Roman"/>
              </a:rPr>
              <a:t>letting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25">
                <a:latin typeface="Times New Roman"/>
                <a:cs typeface="Times New Roman"/>
              </a:rPr>
              <a:t>them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75">
                <a:latin typeface="Times New Roman"/>
                <a:cs typeface="Times New Roman"/>
              </a:rPr>
              <a:t>dry  </a:t>
            </a:r>
            <a:r>
              <a:rPr dirty="0" sz="4200" spc="40">
                <a:latin typeface="Times New Roman"/>
                <a:cs typeface="Times New Roman"/>
              </a:rPr>
              <a:t>partially.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This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is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-25">
                <a:latin typeface="Times New Roman"/>
                <a:cs typeface="Times New Roman"/>
              </a:rPr>
              <a:t>followed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5">
                <a:latin typeface="Times New Roman"/>
                <a:cs typeface="Times New Roman"/>
              </a:rPr>
              <a:t>by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mincing,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25">
                <a:latin typeface="Times New Roman"/>
                <a:cs typeface="Times New Roman"/>
              </a:rPr>
              <a:t>pelleting,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60">
                <a:latin typeface="Times New Roman"/>
                <a:cs typeface="Times New Roman"/>
              </a:rPr>
              <a:t>and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55">
                <a:latin typeface="Times New Roman"/>
                <a:cs typeface="Times New Roman"/>
              </a:rPr>
              <a:t>drying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80">
                <a:latin typeface="Times New Roman"/>
                <a:cs typeface="Times New Roman"/>
              </a:rPr>
              <a:t>of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45">
                <a:latin typeface="Times New Roman"/>
                <a:cs typeface="Times New Roman"/>
              </a:rPr>
              <a:t>the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20">
                <a:latin typeface="Times New Roman"/>
                <a:cs typeface="Times New Roman"/>
              </a:rPr>
              <a:t>pellets.</a:t>
            </a:r>
            <a:endParaRPr sz="4200">
              <a:latin typeface="Times New Roman"/>
              <a:cs typeface="Times New Roman"/>
            </a:endParaRPr>
          </a:p>
          <a:p>
            <a:pPr marL="429895" marR="392430" indent="-402590">
              <a:lnSpc>
                <a:spcPts val="5850"/>
              </a:lnSpc>
              <a:spcBef>
                <a:spcPts val="330"/>
              </a:spcBef>
              <a:buAutoNum type="arabicPeriod"/>
              <a:tabLst>
                <a:tab pos="430530" algn="l"/>
              </a:tabLst>
            </a:pPr>
            <a:r>
              <a:rPr dirty="0" sz="4200" spc="-45">
                <a:latin typeface="Times New Roman"/>
                <a:cs typeface="Times New Roman"/>
              </a:rPr>
              <a:t>Cocoa </a:t>
            </a:r>
            <a:r>
              <a:rPr dirty="0" sz="4200" spc="135">
                <a:latin typeface="Times New Roman"/>
                <a:cs typeface="Times New Roman"/>
              </a:rPr>
              <a:t>pulp </a:t>
            </a:r>
            <a:r>
              <a:rPr dirty="0" sz="4200" spc="20">
                <a:latin typeface="Times New Roman"/>
                <a:cs typeface="Times New Roman"/>
              </a:rPr>
              <a:t>juice </a:t>
            </a:r>
            <a:r>
              <a:rPr dirty="0" sz="4200" spc="10">
                <a:latin typeface="Times New Roman"/>
                <a:cs typeface="Times New Roman"/>
              </a:rPr>
              <a:t>is </a:t>
            </a:r>
            <a:r>
              <a:rPr dirty="0" sz="4200" spc="100">
                <a:latin typeface="Times New Roman"/>
                <a:cs typeface="Times New Roman"/>
              </a:rPr>
              <a:t>used </a:t>
            </a:r>
            <a:r>
              <a:rPr dirty="0" sz="4200" spc="120">
                <a:latin typeface="Times New Roman"/>
                <a:cs typeface="Times New Roman"/>
              </a:rPr>
              <a:t>in </a:t>
            </a:r>
            <a:r>
              <a:rPr dirty="0" sz="4200" spc="145">
                <a:latin typeface="Times New Roman"/>
                <a:cs typeface="Times New Roman"/>
              </a:rPr>
              <a:t>the </a:t>
            </a:r>
            <a:r>
              <a:rPr dirty="0" sz="4200" spc="100">
                <a:latin typeface="Times New Roman"/>
                <a:cs typeface="Times New Roman"/>
              </a:rPr>
              <a:t>production </a:t>
            </a:r>
            <a:r>
              <a:rPr dirty="0" sz="4200" spc="-80">
                <a:latin typeface="Times New Roman"/>
                <a:cs typeface="Times New Roman"/>
              </a:rPr>
              <a:t>of </a:t>
            </a:r>
            <a:r>
              <a:rPr dirty="0" sz="4200">
                <a:latin typeface="Times New Roman"/>
                <a:cs typeface="Times New Roman"/>
              </a:rPr>
              <a:t>soft </a:t>
            </a:r>
            <a:r>
              <a:rPr dirty="0" sz="4200" spc="90">
                <a:latin typeface="Times New Roman"/>
                <a:cs typeface="Times New Roman"/>
              </a:rPr>
              <a:t>drinks </a:t>
            </a:r>
            <a:r>
              <a:rPr dirty="0" sz="4200" spc="160">
                <a:latin typeface="Times New Roman"/>
                <a:cs typeface="Times New Roman"/>
              </a:rPr>
              <a:t>and </a:t>
            </a:r>
            <a:r>
              <a:rPr dirty="0" sz="4200" spc="20">
                <a:latin typeface="Times New Roman"/>
                <a:cs typeface="Times New Roman"/>
              </a:rPr>
              <a:t>alcoholic  </a:t>
            </a:r>
            <a:r>
              <a:rPr dirty="0" sz="4200">
                <a:latin typeface="Times New Roman"/>
                <a:cs typeface="Times New Roman"/>
              </a:rPr>
              <a:t>beverages.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5">
                <a:latin typeface="Times New Roman"/>
                <a:cs typeface="Times New Roman"/>
              </a:rPr>
              <a:t>The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65">
                <a:latin typeface="Times New Roman"/>
                <a:cs typeface="Times New Roman"/>
              </a:rPr>
              <a:t>fresh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-15">
                <a:latin typeface="Times New Roman"/>
                <a:cs typeface="Times New Roman"/>
              </a:rPr>
              <a:t>cocoa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35">
                <a:latin typeface="Times New Roman"/>
                <a:cs typeface="Times New Roman"/>
              </a:rPr>
              <a:t>pulp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-30">
                <a:latin typeface="Times New Roman"/>
                <a:cs typeface="Times New Roman"/>
              </a:rPr>
              <a:t>juice,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35">
                <a:latin typeface="Times New Roman"/>
                <a:cs typeface="Times New Roman"/>
              </a:rPr>
              <a:t>called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20">
                <a:latin typeface="Times New Roman"/>
                <a:cs typeface="Times New Roman"/>
              </a:rPr>
              <a:t>sweating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is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collected,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45">
                <a:latin typeface="Times New Roman"/>
                <a:cs typeface="Times New Roman"/>
              </a:rPr>
              <a:t>sterilized  </a:t>
            </a:r>
            <a:r>
              <a:rPr dirty="0" sz="4200" spc="160">
                <a:latin typeface="Times New Roman"/>
                <a:cs typeface="Times New Roman"/>
              </a:rPr>
              <a:t>and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55">
                <a:latin typeface="Times New Roman"/>
                <a:cs typeface="Times New Roman"/>
              </a:rPr>
              <a:t>bottled.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5">
                <a:latin typeface="Times New Roman"/>
                <a:cs typeface="Times New Roman"/>
              </a:rPr>
              <a:t>For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45">
                <a:latin typeface="Times New Roman"/>
                <a:cs typeface="Times New Roman"/>
              </a:rPr>
              <a:t>the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0">
                <a:latin typeface="Times New Roman"/>
                <a:cs typeface="Times New Roman"/>
              </a:rPr>
              <a:t>production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-80">
                <a:latin typeface="Times New Roman"/>
                <a:cs typeface="Times New Roman"/>
              </a:rPr>
              <a:t>of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20">
                <a:latin typeface="Times New Roman"/>
                <a:cs typeface="Times New Roman"/>
              </a:rPr>
              <a:t>alcoholic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90">
                <a:latin typeface="Times New Roman"/>
                <a:cs typeface="Times New Roman"/>
              </a:rPr>
              <a:t>drinks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90">
                <a:latin typeface="Times New Roman"/>
                <a:cs typeface="Times New Roman"/>
              </a:rPr>
              <a:t>such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55">
                <a:latin typeface="Times New Roman"/>
                <a:cs typeface="Times New Roman"/>
              </a:rPr>
              <a:t>as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65">
                <a:latin typeface="Times New Roman"/>
                <a:cs typeface="Times New Roman"/>
              </a:rPr>
              <a:t>brandy,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45">
                <a:latin typeface="Times New Roman"/>
                <a:cs typeface="Times New Roman"/>
              </a:rPr>
              <a:t>the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15">
                <a:latin typeface="Times New Roman"/>
                <a:cs typeface="Times New Roman"/>
              </a:rPr>
              <a:t>cocoa  </a:t>
            </a:r>
            <a:r>
              <a:rPr dirty="0" sz="4200" spc="135">
                <a:latin typeface="Times New Roman"/>
                <a:cs typeface="Times New Roman"/>
              </a:rPr>
              <a:t>pulp </a:t>
            </a:r>
            <a:r>
              <a:rPr dirty="0" sz="4200" spc="20">
                <a:latin typeface="Times New Roman"/>
                <a:cs typeface="Times New Roman"/>
              </a:rPr>
              <a:t>juice </a:t>
            </a:r>
            <a:r>
              <a:rPr dirty="0" sz="4200" spc="10">
                <a:latin typeface="Times New Roman"/>
                <a:cs typeface="Times New Roman"/>
              </a:rPr>
              <a:t>is boiled, </a:t>
            </a:r>
            <a:r>
              <a:rPr dirty="0" sz="4200" spc="-25">
                <a:latin typeface="Times New Roman"/>
                <a:cs typeface="Times New Roman"/>
              </a:rPr>
              <a:t>cooled, </a:t>
            </a:r>
            <a:r>
              <a:rPr dirty="0" sz="4200" spc="160">
                <a:latin typeface="Times New Roman"/>
                <a:cs typeface="Times New Roman"/>
              </a:rPr>
              <a:t>and </a:t>
            </a:r>
            <a:r>
              <a:rPr dirty="0" sz="4200" spc="80">
                <a:latin typeface="Times New Roman"/>
                <a:cs typeface="Times New Roman"/>
              </a:rPr>
              <a:t>fermented </a:t>
            </a:r>
            <a:r>
              <a:rPr dirty="0" sz="4200" spc="15">
                <a:latin typeface="Times New Roman"/>
                <a:cs typeface="Times New Roman"/>
              </a:rPr>
              <a:t>by </a:t>
            </a:r>
            <a:r>
              <a:rPr dirty="0" sz="4200" spc="-15">
                <a:latin typeface="Times New Roman"/>
                <a:cs typeface="Times New Roman"/>
              </a:rPr>
              <a:t>yeast, </a:t>
            </a:r>
            <a:r>
              <a:rPr dirty="0" sz="4200" spc="35">
                <a:latin typeface="Times New Roman"/>
                <a:cs typeface="Times New Roman"/>
              </a:rPr>
              <a:t>which </a:t>
            </a:r>
            <a:r>
              <a:rPr dirty="0" sz="4200" spc="10">
                <a:latin typeface="Times New Roman"/>
                <a:cs typeface="Times New Roman"/>
              </a:rPr>
              <a:t>is </a:t>
            </a:r>
            <a:r>
              <a:rPr dirty="0" sz="4200" spc="165">
                <a:latin typeface="Times New Roman"/>
                <a:cs typeface="Times New Roman"/>
              </a:rPr>
              <a:t>then </a:t>
            </a:r>
            <a:r>
              <a:rPr dirty="0" sz="4200" spc="60">
                <a:latin typeface="Times New Roman"/>
                <a:cs typeface="Times New Roman"/>
              </a:rPr>
              <a:t>distilled  </a:t>
            </a:r>
            <a:r>
              <a:rPr dirty="0" sz="4200" spc="70">
                <a:latin typeface="Times New Roman"/>
                <a:cs typeface="Times New Roman"/>
              </a:rPr>
              <a:t>after </a:t>
            </a:r>
            <a:r>
              <a:rPr dirty="0" sz="4200" spc="-70">
                <a:latin typeface="Times New Roman"/>
                <a:cs typeface="Times New Roman"/>
              </a:rPr>
              <a:t>4</a:t>
            </a:r>
            <a:r>
              <a:rPr dirty="0" sz="4200" spc="-585">
                <a:latin typeface="Times New Roman"/>
                <a:cs typeface="Times New Roman"/>
              </a:rPr>
              <a:t> </a:t>
            </a:r>
            <a:r>
              <a:rPr dirty="0" sz="4200" spc="-20">
                <a:latin typeface="Times New Roman"/>
                <a:cs typeface="Times New Roman"/>
              </a:rPr>
              <a:t>days.</a:t>
            </a:r>
            <a:endParaRPr sz="4200">
              <a:latin typeface="Times New Roman"/>
              <a:cs typeface="Times New Roman"/>
            </a:endParaRPr>
          </a:p>
          <a:p>
            <a:pPr marL="429895" marR="5080" indent="-417830">
              <a:lnSpc>
                <a:spcPts val="5850"/>
              </a:lnSpc>
              <a:buAutoNum type="arabicPeriod"/>
              <a:tabLst>
                <a:tab pos="430530" algn="l"/>
              </a:tabLst>
            </a:pPr>
            <a:r>
              <a:rPr dirty="0" sz="4200" spc="50">
                <a:latin typeface="Times New Roman"/>
                <a:cs typeface="Times New Roman"/>
              </a:rPr>
              <a:t>Pectin</a:t>
            </a:r>
            <a:r>
              <a:rPr dirty="0" sz="4200" spc="-254">
                <a:latin typeface="Times New Roman"/>
                <a:cs typeface="Times New Roman"/>
              </a:rPr>
              <a:t> </a:t>
            </a:r>
            <a:r>
              <a:rPr dirty="0" sz="4200" spc="45">
                <a:latin typeface="Times New Roman"/>
                <a:cs typeface="Times New Roman"/>
              </a:rPr>
              <a:t>extracted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30">
                <a:latin typeface="Times New Roman"/>
                <a:cs typeface="Times New Roman"/>
              </a:rPr>
              <a:t>from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45">
                <a:latin typeface="Times New Roman"/>
                <a:cs typeface="Times New Roman"/>
              </a:rPr>
              <a:t>the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15">
                <a:latin typeface="Times New Roman"/>
                <a:cs typeface="Times New Roman"/>
              </a:rPr>
              <a:t>cocoa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30">
                <a:latin typeface="Times New Roman"/>
                <a:cs typeface="Times New Roman"/>
              </a:rPr>
              <a:t>juice,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35">
                <a:latin typeface="Times New Roman"/>
                <a:cs typeface="Times New Roman"/>
              </a:rPr>
              <a:t>which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is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65">
                <a:latin typeface="Times New Roman"/>
                <a:cs typeface="Times New Roman"/>
              </a:rPr>
              <a:t>then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90">
                <a:latin typeface="Times New Roman"/>
                <a:cs typeface="Times New Roman"/>
              </a:rPr>
              <a:t>precipitated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45">
                <a:latin typeface="Times New Roman"/>
                <a:cs typeface="Times New Roman"/>
              </a:rPr>
              <a:t>with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40">
                <a:latin typeface="Times New Roman"/>
                <a:cs typeface="Times New Roman"/>
              </a:rPr>
              <a:t>alcohol  </a:t>
            </a:r>
            <a:r>
              <a:rPr dirty="0" sz="4200" spc="-25">
                <a:latin typeface="Times New Roman"/>
                <a:cs typeface="Times New Roman"/>
              </a:rPr>
              <a:t>followed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5">
                <a:latin typeface="Times New Roman"/>
                <a:cs typeface="Times New Roman"/>
              </a:rPr>
              <a:t>by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70">
                <a:latin typeface="Times New Roman"/>
                <a:cs typeface="Times New Roman"/>
              </a:rPr>
              <a:t>distillation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160">
                <a:latin typeface="Times New Roman"/>
                <a:cs typeface="Times New Roman"/>
              </a:rPr>
              <a:t>and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0">
                <a:latin typeface="Times New Roman"/>
                <a:cs typeface="Times New Roman"/>
              </a:rPr>
              <a:t>is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100">
                <a:latin typeface="Times New Roman"/>
                <a:cs typeface="Times New Roman"/>
              </a:rPr>
              <a:t>used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20">
                <a:latin typeface="Times New Roman"/>
                <a:cs typeface="Times New Roman"/>
              </a:rPr>
              <a:t>in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45">
                <a:latin typeface="Times New Roman"/>
                <a:cs typeface="Times New Roman"/>
              </a:rPr>
              <a:t>the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100">
                <a:latin typeface="Times New Roman"/>
                <a:cs typeface="Times New Roman"/>
              </a:rPr>
              <a:t>production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-80">
                <a:latin typeface="Times New Roman"/>
                <a:cs typeface="Times New Roman"/>
              </a:rPr>
              <a:t>of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25">
                <a:latin typeface="Times New Roman"/>
                <a:cs typeface="Times New Roman"/>
              </a:rPr>
              <a:t>jams</a:t>
            </a:r>
            <a:r>
              <a:rPr dirty="0" sz="4200" spc="-250">
                <a:latin typeface="Times New Roman"/>
                <a:cs typeface="Times New Roman"/>
              </a:rPr>
              <a:t> </a:t>
            </a:r>
            <a:r>
              <a:rPr dirty="0" sz="4200" spc="160">
                <a:latin typeface="Times New Roman"/>
                <a:cs typeface="Times New Roman"/>
              </a:rPr>
              <a:t>and</a:t>
            </a:r>
            <a:r>
              <a:rPr dirty="0" sz="4200" spc="-245">
                <a:latin typeface="Times New Roman"/>
                <a:cs typeface="Times New Roman"/>
              </a:rPr>
              <a:t> </a:t>
            </a:r>
            <a:r>
              <a:rPr dirty="0" sz="4200" spc="55">
                <a:latin typeface="Times New Roman"/>
                <a:cs typeface="Times New Roman"/>
              </a:rPr>
              <a:t>marmalades.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By-products </a:t>
            </a:r>
            <a:r>
              <a:rPr dirty="0" spc="-20"/>
              <a:t>of Cocoa </a:t>
            </a:r>
            <a:r>
              <a:rPr dirty="0" spc="-55"/>
              <a:t>processing </a:t>
            </a:r>
            <a:r>
              <a:rPr dirty="0" spc="-25"/>
              <a:t>and </a:t>
            </a:r>
            <a:r>
              <a:rPr dirty="0" spc="-30"/>
              <a:t>their</a:t>
            </a:r>
            <a:r>
              <a:rPr dirty="0" spc="100"/>
              <a:t> </a:t>
            </a:r>
            <a:r>
              <a:rPr dirty="0" spc="-20"/>
              <a:t>uses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461" y="3435677"/>
            <a:ext cx="11290935" cy="341312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72720">
              <a:lnSpc>
                <a:spcPct val="100000"/>
              </a:lnSpc>
              <a:spcBef>
                <a:spcPts val="135"/>
              </a:spcBef>
            </a:pPr>
            <a:r>
              <a:rPr dirty="0" sz="12050" spc="815">
                <a:solidFill>
                  <a:srgbClr val="E2A165"/>
                </a:solidFill>
                <a:latin typeface="Verdana"/>
                <a:cs typeface="Verdana"/>
              </a:rPr>
              <a:t>THANKS</a:t>
            </a:r>
            <a:r>
              <a:rPr dirty="0" sz="12050" spc="-680">
                <a:solidFill>
                  <a:srgbClr val="E2A165"/>
                </a:solidFill>
                <a:latin typeface="Verdana"/>
                <a:cs typeface="Verdana"/>
              </a:rPr>
              <a:t> </a:t>
            </a:r>
            <a:r>
              <a:rPr dirty="0" sz="12050" spc="835">
                <a:solidFill>
                  <a:srgbClr val="E2A165"/>
                </a:solidFill>
                <a:latin typeface="Verdana"/>
                <a:cs typeface="Verdana"/>
              </a:rPr>
              <a:t>FOR</a:t>
            </a:r>
            <a:endParaRPr sz="12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0100" spc="675">
                <a:solidFill>
                  <a:srgbClr val="ECA666"/>
                </a:solidFill>
                <a:latin typeface="Verdana"/>
                <a:cs typeface="Verdana"/>
              </a:rPr>
              <a:t>FOR</a:t>
            </a:r>
            <a:r>
              <a:rPr dirty="0" sz="10100" spc="-610">
                <a:solidFill>
                  <a:srgbClr val="ECA666"/>
                </a:solidFill>
                <a:latin typeface="Verdana"/>
                <a:cs typeface="Verdana"/>
              </a:rPr>
              <a:t> </a:t>
            </a:r>
            <a:r>
              <a:rPr dirty="0" sz="10100" spc="130">
                <a:solidFill>
                  <a:srgbClr val="ECA666"/>
                </a:solidFill>
                <a:latin typeface="Verdana"/>
                <a:cs typeface="Verdana"/>
              </a:rPr>
              <a:t>WATCH</a:t>
            </a:r>
            <a:r>
              <a:rPr dirty="0" baseline="-1375" sz="15150" spc="19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0100" spc="130">
                <a:solidFill>
                  <a:srgbClr val="ECA666"/>
                </a:solidFill>
                <a:latin typeface="Verdana"/>
                <a:cs typeface="Verdana"/>
              </a:rPr>
              <a:t>I</a:t>
            </a:r>
            <a:r>
              <a:rPr dirty="0" sz="10100" spc="130">
                <a:solidFill>
                  <a:srgbClr val="ECA666"/>
                </a:solidFill>
                <a:latin typeface="Verdana"/>
                <a:cs typeface="Verdana"/>
              </a:rPr>
              <a:t>NG</a:t>
            </a:r>
            <a:endParaRPr sz="10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713345" cy="10287000"/>
            <a:chOff x="0" y="0"/>
            <a:chExt cx="771334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713001" cy="6989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5593445"/>
              <a:ext cx="3951878" cy="4693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59912" y="2509770"/>
            <a:ext cx="6905625" cy="11163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-210" i="1">
                <a:solidFill>
                  <a:srgbClr val="59342B"/>
                </a:solidFill>
                <a:latin typeface="Georgia"/>
                <a:cs typeface="Georgia"/>
              </a:rPr>
              <a:t>Theobroma</a:t>
            </a:r>
            <a:r>
              <a:rPr dirty="0" sz="7150" spc="-295" i="1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7150" spc="-225" i="1">
                <a:solidFill>
                  <a:srgbClr val="59342B"/>
                </a:solidFill>
                <a:latin typeface="Georgia"/>
                <a:cs typeface="Georgia"/>
              </a:rPr>
              <a:t>cacao</a:t>
            </a:r>
            <a:endParaRPr sz="71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0276" y="3696780"/>
            <a:ext cx="8444865" cy="5139055"/>
          </a:xfrm>
          <a:prstGeom prst="rect">
            <a:avLst/>
          </a:prstGeom>
        </p:spPr>
        <p:txBody>
          <a:bodyPr wrap="square" lIns="0" tIns="300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65"/>
              </a:spcBef>
            </a:pPr>
            <a:r>
              <a:rPr dirty="0" sz="4150" spc="800" b="1" i="1">
                <a:solidFill>
                  <a:srgbClr val="E49D81"/>
                </a:solidFill>
                <a:latin typeface="Arial"/>
                <a:cs typeface="Arial"/>
              </a:rPr>
              <a:t>KAKAO</a:t>
            </a:r>
            <a:endParaRPr sz="4150">
              <a:latin typeface="Arial"/>
              <a:cs typeface="Arial"/>
            </a:endParaRPr>
          </a:p>
          <a:p>
            <a:pPr algn="ctr" marL="12700" marR="5080" indent="-635">
              <a:lnSpc>
                <a:spcPct val="115700"/>
              </a:lnSpc>
              <a:spcBef>
                <a:spcPts val="1355"/>
              </a:spcBef>
            </a:pPr>
            <a:r>
              <a:rPr dirty="0" sz="3800" spc="-440">
                <a:solidFill>
                  <a:srgbClr val="59342B"/>
                </a:solidFill>
                <a:latin typeface="Verdana"/>
                <a:cs typeface="Verdana"/>
              </a:rPr>
              <a:t>kakao </a:t>
            </a:r>
            <a:r>
              <a:rPr dirty="0" sz="3800" spc="-380">
                <a:solidFill>
                  <a:srgbClr val="59342B"/>
                </a:solidFill>
                <a:latin typeface="Verdana"/>
                <a:cs typeface="Verdana"/>
              </a:rPr>
              <a:t>adalah </a:t>
            </a:r>
            <a:r>
              <a:rPr dirty="0" sz="3800" spc="-470">
                <a:solidFill>
                  <a:srgbClr val="59342B"/>
                </a:solidFill>
                <a:latin typeface="Verdana"/>
                <a:cs typeface="Verdana"/>
              </a:rPr>
              <a:t>tanaman </a:t>
            </a:r>
            <a:r>
              <a:rPr dirty="0" sz="3800" spc="-500">
                <a:solidFill>
                  <a:srgbClr val="59342B"/>
                </a:solidFill>
                <a:latin typeface="Verdana"/>
                <a:cs typeface="Verdana"/>
              </a:rPr>
              <a:t>yang </a:t>
            </a:r>
            <a:r>
              <a:rPr dirty="0" sz="3800" spc="-350">
                <a:solidFill>
                  <a:srgbClr val="59342B"/>
                </a:solidFill>
                <a:latin typeface="Verdana"/>
                <a:cs typeface="Verdana"/>
              </a:rPr>
              <a:t>bijinya  </a:t>
            </a:r>
            <a:r>
              <a:rPr dirty="0" sz="3800" spc="-480">
                <a:solidFill>
                  <a:srgbClr val="59342B"/>
                </a:solidFill>
                <a:latin typeface="Verdana"/>
                <a:cs typeface="Verdana"/>
              </a:rPr>
              <a:t>merupakan </a:t>
            </a:r>
            <a:r>
              <a:rPr dirty="0" sz="3800" spc="-420">
                <a:solidFill>
                  <a:srgbClr val="59342B"/>
                </a:solidFill>
                <a:latin typeface="Verdana"/>
                <a:cs typeface="Verdana"/>
              </a:rPr>
              <a:t>bahan </a:t>
            </a:r>
            <a:r>
              <a:rPr dirty="0" sz="3800" spc="-430">
                <a:solidFill>
                  <a:srgbClr val="59342B"/>
                </a:solidFill>
                <a:latin typeface="Verdana"/>
                <a:cs typeface="Verdana"/>
              </a:rPr>
              <a:t>baku </a:t>
            </a:r>
            <a:r>
              <a:rPr dirty="0" sz="3800" spc="-455">
                <a:solidFill>
                  <a:srgbClr val="59342B"/>
                </a:solidFill>
                <a:latin typeface="Verdana"/>
                <a:cs typeface="Verdana"/>
              </a:rPr>
              <a:t>pembuatan </a:t>
            </a:r>
            <a:r>
              <a:rPr dirty="0" sz="3800" spc="-350">
                <a:solidFill>
                  <a:srgbClr val="59342B"/>
                </a:solidFill>
                <a:latin typeface="Verdana"/>
                <a:cs typeface="Verdana"/>
              </a:rPr>
              <a:t>coklat.  </a:t>
            </a:r>
            <a:r>
              <a:rPr dirty="0" sz="3800" spc="-465">
                <a:solidFill>
                  <a:srgbClr val="59342B"/>
                </a:solidFill>
                <a:latin typeface="Verdana"/>
                <a:cs typeface="Verdana"/>
              </a:rPr>
              <a:t>Banyak </a:t>
            </a:r>
            <a:r>
              <a:rPr dirty="0" sz="3800" spc="-395">
                <a:solidFill>
                  <a:srgbClr val="59342B"/>
                </a:solidFill>
                <a:latin typeface="Verdana"/>
                <a:cs typeface="Verdana"/>
              </a:rPr>
              <a:t>produk </a:t>
            </a:r>
            <a:r>
              <a:rPr dirty="0" sz="3800" spc="-500">
                <a:solidFill>
                  <a:srgbClr val="59342B"/>
                </a:solidFill>
                <a:latin typeface="Verdana"/>
                <a:cs typeface="Verdana"/>
              </a:rPr>
              <a:t>yang </a:t>
            </a:r>
            <a:r>
              <a:rPr dirty="0" sz="3800" spc="-345">
                <a:solidFill>
                  <a:srgbClr val="59342B"/>
                </a:solidFill>
                <a:latin typeface="Verdana"/>
                <a:cs typeface="Verdana"/>
              </a:rPr>
              <a:t>dihasilkan </a:t>
            </a:r>
            <a:r>
              <a:rPr dirty="0" sz="3800" spc="-330">
                <a:solidFill>
                  <a:srgbClr val="59342B"/>
                </a:solidFill>
                <a:latin typeface="Verdana"/>
                <a:cs typeface="Verdana"/>
              </a:rPr>
              <a:t>dari </a:t>
            </a:r>
            <a:r>
              <a:rPr dirty="0" sz="3800" spc="-440">
                <a:solidFill>
                  <a:srgbClr val="59342B"/>
                </a:solidFill>
                <a:latin typeface="Verdana"/>
                <a:cs typeface="Verdana"/>
              </a:rPr>
              <a:t>kakao  </a:t>
            </a:r>
            <a:r>
              <a:rPr dirty="0" sz="3800" spc="-350">
                <a:solidFill>
                  <a:srgbClr val="59342B"/>
                </a:solidFill>
                <a:latin typeface="Verdana"/>
                <a:cs typeface="Verdana"/>
              </a:rPr>
              <a:t>selain </a:t>
            </a:r>
            <a:r>
              <a:rPr dirty="0" sz="3800" spc="-335">
                <a:solidFill>
                  <a:srgbClr val="59342B"/>
                </a:solidFill>
                <a:latin typeface="Verdana"/>
                <a:cs typeface="Verdana"/>
              </a:rPr>
              <a:t>coklat </a:t>
            </a:r>
            <a:r>
              <a:rPr dirty="0" sz="3800" spc="-420">
                <a:solidFill>
                  <a:srgbClr val="59342B"/>
                </a:solidFill>
                <a:latin typeface="Verdana"/>
                <a:cs typeface="Verdana"/>
              </a:rPr>
              <a:t>batangan. </a:t>
            </a:r>
            <a:r>
              <a:rPr dirty="0" sz="3800" spc="-390">
                <a:solidFill>
                  <a:srgbClr val="59342B"/>
                </a:solidFill>
                <a:latin typeface="Verdana"/>
                <a:cs typeface="Verdana"/>
              </a:rPr>
              <a:t>Untuk </a:t>
            </a:r>
            <a:r>
              <a:rPr dirty="0" sz="3800" spc="-455">
                <a:solidFill>
                  <a:srgbClr val="59342B"/>
                </a:solidFill>
                <a:latin typeface="Verdana"/>
                <a:cs typeface="Verdana"/>
              </a:rPr>
              <a:t>menjadi  </a:t>
            </a:r>
            <a:r>
              <a:rPr dirty="0" sz="3800" spc="-425">
                <a:solidFill>
                  <a:srgbClr val="59342B"/>
                </a:solidFill>
                <a:latin typeface="Verdana"/>
                <a:cs typeface="Verdana"/>
              </a:rPr>
              <a:t>sebuah </a:t>
            </a:r>
            <a:r>
              <a:rPr dirty="0" sz="3800" spc="-395">
                <a:solidFill>
                  <a:srgbClr val="59342B"/>
                </a:solidFill>
                <a:latin typeface="Verdana"/>
                <a:cs typeface="Verdana"/>
              </a:rPr>
              <a:t>produk </a:t>
            </a:r>
            <a:r>
              <a:rPr dirty="0" sz="3800" spc="-505">
                <a:solidFill>
                  <a:srgbClr val="59342B"/>
                </a:solidFill>
                <a:latin typeface="Verdana"/>
                <a:cs typeface="Verdana"/>
              </a:rPr>
              <a:t>makanan, </a:t>
            </a:r>
            <a:r>
              <a:rPr dirty="0" sz="3800" spc="-415">
                <a:solidFill>
                  <a:srgbClr val="59342B"/>
                </a:solidFill>
                <a:latin typeface="Verdana"/>
                <a:cs typeface="Verdana"/>
              </a:rPr>
              <a:t>buah </a:t>
            </a:r>
            <a:r>
              <a:rPr dirty="0" sz="3800" spc="-440">
                <a:solidFill>
                  <a:srgbClr val="59342B"/>
                </a:solidFill>
                <a:latin typeface="Verdana"/>
                <a:cs typeface="Verdana"/>
              </a:rPr>
              <a:t>kakao  </a:t>
            </a:r>
            <a:r>
              <a:rPr dirty="0" sz="3800" spc="-365">
                <a:solidFill>
                  <a:srgbClr val="59342B"/>
                </a:solidFill>
                <a:latin typeface="Verdana"/>
                <a:cs typeface="Verdana"/>
              </a:rPr>
              <a:t>perlu </a:t>
            </a:r>
            <a:r>
              <a:rPr dirty="0" sz="3800" spc="-395">
                <a:solidFill>
                  <a:srgbClr val="59342B"/>
                </a:solidFill>
                <a:latin typeface="Verdana"/>
                <a:cs typeface="Verdana"/>
              </a:rPr>
              <a:t>melalui </a:t>
            </a:r>
            <a:r>
              <a:rPr dirty="0" sz="3800" spc="-415">
                <a:solidFill>
                  <a:srgbClr val="59342B"/>
                </a:solidFill>
                <a:latin typeface="Verdana"/>
                <a:cs typeface="Verdana"/>
              </a:rPr>
              <a:t>beberapa</a:t>
            </a:r>
            <a:r>
              <a:rPr dirty="0" sz="3800" spc="-380">
                <a:solidFill>
                  <a:srgbClr val="59342B"/>
                </a:solidFill>
                <a:latin typeface="Verdana"/>
                <a:cs typeface="Verdana"/>
              </a:rPr>
              <a:t> </a:t>
            </a:r>
            <a:r>
              <a:rPr dirty="0" sz="3800" spc="-400">
                <a:solidFill>
                  <a:srgbClr val="59342B"/>
                </a:solidFill>
                <a:latin typeface="Verdana"/>
                <a:cs typeface="Verdana"/>
              </a:rPr>
              <a:t>proses.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19772" y="0"/>
            <a:ext cx="4168226" cy="3838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93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"/>
            <a:ext cx="4606976" cy="528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617965" y="5494628"/>
            <a:ext cx="4670034" cy="479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8700" y="5628893"/>
            <a:ext cx="9515459" cy="4143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34550" y="2346563"/>
            <a:ext cx="238125" cy="23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34550" y="3270488"/>
            <a:ext cx="238125" cy="23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34550" y="4194413"/>
            <a:ext cx="238125" cy="23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31448" y="970512"/>
            <a:ext cx="8232140" cy="3721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4745" marR="5080" indent="-1122680">
              <a:lnSpc>
                <a:spcPct val="116599"/>
              </a:lnSpc>
              <a:spcBef>
                <a:spcPts val="100"/>
              </a:spcBef>
            </a:pPr>
            <a:r>
              <a:rPr dirty="0" sz="5200" spc="-110">
                <a:solidFill>
                  <a:srgbClr val="FFFFFF"/>
                </a:solidFill>
                <a:latin typeface="Noto Sans"/>
                <a:cs typeface="Noto Sans"/>
              </a:rPr>
              <a:t>Tiga </a:t>
            </a:r>
            <a:r>
              <a:rPr dirty="0" sz="5200" spc="-30">
                <a:solidFill>
                  <a:srgbClr val="FFFFFF"/>
                </a:solidFill>
                <a:latin typeface="Noto Sans"/>
                <a:cs typeface="Noto Sans"/>
              </a:rPr>
              <a:t>Varietas </a:t>
            </a:r>
            <a:r>
              <a:rPr dirty="0" sz="5200" spc="-35">
                <a:solidFill>
                  <a:srgbClr val="FFFFFF"/>
                </a:solidFill>
                <a:latin typeface="Noto Sans"/>
                <a:cs typeface="Noto Sans"/>
              </a:rPr>
              <a:t>Utama Kakao  </a:t>
            </a:r>
            <a:r>
              <a:rPr dirty="0" sz="5200" spc="-20">
                <a:solidFill>
                  <a:srgbClr val="FFFFFF"/>
                </a:solidFill>
                <a:latin typeface="Noto Sans"/>
                <a:cs typeface="Noto Sans"/>
              </a:rPr>
              <a:t>Criollo </a:t>
            </a:r>
            <a:r>
              <a:rPr dirty="0" sz="5200" spc="-35">
                <a:solidFill>
                  <a:srgbClr val="FFFFFF"/>
                </a:solidFill>
                <a:latin typeface="Noto Sans"/>
                <a:cs typeface="Noto Sans"/>
              </a:rPr>
              <a:t>kakao  </a:t>
            </a:r>
            <a:r>
              <a:rPr dirty="0" sz="5200" spc="-25">
                <a:solidFill>
                  <a:srgbClr val="FFFFFF"/>
                </a:solidFill>
                <a:latin typeface="Noto Sans"/>
                <a:cs typeface="Noto Sans"/>
              </a:rPr>
              <a:t>Forastero </a:t>
            </a:r>
            <a:r>
              <a:rPr dirty="0" sz="5200" spc="-35">
                <a:solidFill>
                  <a:srgbClr val="FFFFFF"/>
                </a:solidFill>
                <a:latin typeface="Noto Sans"/>
                <a:cs typeface="Noto Sans"/>
              </a:rPr>
              <a:t>kakao  </a:t>
            </a:r>
            <a:r>
              <a:rPr dirty="0" sz="5200" spc="-30">
                <a:solidFill>
                  <a:srgbClr val="FFFFFF"/>
                </a:solidFill>
                <a:latin typeface="Noto Sans"/>
                <a:cs typeface="Noto Sans"/>
              </a:rPr>
              <a:t>Trinitario</a:t>
            </a:r>
            <a:r>
              <a:rPr dirty="0" sz="5200" spc="-1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dirty="0" sz="5200" spc="-35">
                <a:solidFill>
                  <a:srgbClr val="FFFFFF"/>
                </a:solidFill>
                <a:latin typeface="Noto Sans"/>
                <a:cs typeface="Noto Sans"/>
              </a:rPr>
              <a:t>kakao</a:t>
            </a:r>
            <a:endParaRPr sz="5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806825" cy="5154930"/>
            <a:chOff x="0" y="0"/>
            <a:chExt cx="3806825" cy="51549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673329" cy="5154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92347" y="2288861"/>
              <a:ext cx="114300" cy="114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92347" y="2793686"/>
              <a:ext cx="114300" cy="114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92347" y="3298511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92347" y="4308161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86176" y="723576"/>
            <a:ext cx="10798810" cy="9010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750" spc="55" b="1">
                <a:solidFill>
                  <a:srgbClr val="ECA666"/>
                </a:solidFill>
                <a:latin typeface="Trebuchet MS"/>
                <a:cs typeface="Trebuchet MS"/>
              </a:rPr>
              <a:t>Penanganan </a:t>
            </a:r>
            <a:r>
              <a:rPr dirty="0" sz="5750" spc="-100" b="1">
                <a:solidFill>
                  <a:srgbClr val="ECA666"/>
                </a:solidFill>
                <a:latin typeface="Trebuchet MS"/>
                <a:cs typeface="Trebuchet MS"/>
              </a:rPr>
              <a:t>Pasca </a:t>
            </a:r>
            <a:r>
              <a:rPr dirty="0" sz="5750" spc="25" b="1">
                <a:solidFill>
                  <a:srgbClr val="ECA666"/>
                </a:solidFill>
                <a:latin typeface="Trebuchet MS"/>
                <a:cs typeface="Trebuchet MS"/>
              </a:rPr>
              <a:t>Panen</a:t>
            </a:r>
            <a:r>
              <a:rPr dirty="0" sz="5750" spc="-1245" b="1">
                <a:solidFill>
                  <a:srgbClr val="ECA666"/>
                </a:solidFill>
                <a:latin typeface="Trebuchet MS"/>
                <a:cs typeface="Trebuchet MS"/>
              </a:rPr>
              <a:t> </a:t>
            </a:r>
            <a:r>
              <a:rPr dirty="0" sz="5750" spc="135" b="1">
                <a:solidFill>
                  <a:srgbClr val="ECA666"/>
                </a:solidFill>
                <a:latin typeface="Trebuchet MS"/>
                <a:cs typeface="Trebuchet MS"/>
              </a:rPr>
              <a:t>Kakao</a:t>
            </a:r>
            <a:endParaRPr sz="57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92347" y="5317811"/>
            <a:ext cx="11430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92347" y="5822636"/>
            <a:ext cx="11430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92347" y="6832286"/>
            <a:ext cx="11430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969267" y="2005423"/>
            <a:ext cx="11779885" cy="5073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29715">
              <a:lnSpc>
                <a:spcPct val="116199"/>
              </a:lnSpc>
              <a:spcBef>
                <a:spcPts val="100"/>
              </a:spcBef>
            </a:pPr>
            <a:r>
              <a:rPr dirty="0" sz="2850" spc="50">
                <a:solidFill>
                  <a:srgbClr val="59342B"/>
                </a:solidFill>
                <a:latin typeface="Georgia"/>
                <a:cs typeface="Georgia"/>
              </a:rPr>
              <a:t>melihat</a:t>
            </a:r>
            <a:r>
              <a:rPr dirty="0" sz="2850" spc="-3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65">
                <a:solidFill>
                  <a:srgbClr val="59342B"/>
                </a:solidFill>
                <a:latin typeface="Georgia"/>
                <a:cs typeface="Georgia"/>
              </a:rPr>
              <a:t>tanaman</a:t>
            </a:r>
            <a:r>
              <a:rPr dirty="0" sz="2850" spc="-3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65">
                <a:solidFill>
                  <a:srgbClr val="59342B"/>
                </a:solidFill>
                <a:latin typeface="Georgia"/>
                <a:cs typeface="Georgia"/>
              </a:rPr>
              <a:t>kakao</a:t>
            </a:r>
            <a:r>
              <a:rPr dirty="0" sz="2850" spc="-3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114">
                <a:solidFill>
                  <a:srgbClr val="59342B"/>
                </a:solidFill>
                <a:latin typeface="Georgia"/>
                <a:cs typeface="Georgia"/>
              </a:rPr>
              <a:t>yang</a:t>
            </a:r>
            <a:r>
              <a:rPr dirty="0" sz="2850" spc="-3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45">
                <a:solidFill>
                  <a:srgbClr val="59342B"/>
                </a:solidFill>
                <a:latin typeface="Georgia"/>
                <a:cs typeface="Georgia"/>
              </a:rPr>
              <a:t>sehat</a:t>
            </a:r>
            <a:r>
              <a:rPr dirty="0" sz="2850" spc="-3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40">
                <a:solidFill>
                  <a:srgbClr val="59342B"/>
                </a:solidFill>
                <a:latin typeface="Georgia"/>
                <a:cs typeface="Georgia"/>
              </a:rPr>
              <a:t>dan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60">
                <a:solidFill>
                  <a:srgbClr val="59342B"/>
                </a:solidFill>
                <a:latin typeface="Georgia"/>
                <a:cs typeface="Georgia"/>
              </a:rPr>
              <a:t>memanen</a:t>
            </a:r>
            <a:r>
              <a:rPr dirty="0" sz="2850" spc="-3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75">
                <a:solidFill>
                  <a:srgbClr val="59342B"/>
                </a:solidFill>
                <a:latin typeface="Georgia"/>
                <a:cs typeface="Georgia"/>
              </a:rPr>
              <a:t>buah</a:t>
            </a:r>
            <a:r>
              <a:rPr dirty="0" sz="2850" spc="-3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65">
                <a:solidFill>
                  <a:srgbClr val="59342B"/>
                </a:solidFill>
                <a:latin typeface="Georgia"/>
                <a:cs typeface="Georgia"/>
              </a:rPr>
              <a:t>kakao  </a:t>
            </a:r>
            <a:r>
              <a:rPr dirty="0" sz="2850" spc="50">
                <a:solidFill>
                  <a:srgbClr val="59342B"/>
                </a:solidFill>
                <a:latin typeface="Georgia"/>
                <a:cs typeface="Georgia"/>
              </a:rPr>
              <a:t>membuang </a:t>
            </a:r>
            <a:r>
              <a:rPr dirty="0" sz="2850" spc="65">
                <a:solidFill>
                  <a:srgbClr val="59342B"/>
                </a:solidFill>
                <a:latin typeface="Georgia"/>
                <a:cs typeface="Georgia"/>
              </a:rPr>
              <a:t>kulit </a:t>
            </a:r>
            <a:r>
              <a:rPr dirty="0" sz="2850" spc="40">
                <a:solidFill>
                  <a:srgbClr val="59342B"/>
                </a:solidFill>
                <a:latin typeface="Georgia"/>
                <a:cs typeface="Georgia"/>
              </a:rPr>
              <a:t>dan </a:t>
            </a:r>
            <a:r>
              <a:rPr dirty="0" sz="2850" spc="60">
                <a:solidFill>
                  <a:srgbClr val="59342B"/>
                </a:solidFill>
                <a:latin typeface="Georgia"/>
                <a:cs typeface="Georgia"/>
              </a:rPr>
              <a:t>membuka </a:t>
            </a:r>
            <a:r>
              <a:rPr dirty="0" sz="2850" spc="75">
                <a:solidFill>
                  <a:srgbClr val="59342B"/>
                </a:solidFill>
                <a:latin typeface="Georgia"/>
                <a:cs typeface="Georgia"/>
              </a:rPr>
              <a:t>buah</a:t>
            </a:r>
            <a:r>
              <a:rPr dirty="0" sz="2850" spc="-34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65">
                <a:solidFill>
                  <a:srgbClr val="59342B"/>
                </a:solidFill>
                <a:latin typeface="Georgia"/>
                <a:cs typeface="Georgia"/>
              </a:rPr>
              <a:t>kakao</a:t>
            </a:r>
            <a:endParaRPr sz="2850">
              <a:latin typeface="Georgia"/>
              <a:cs typeface="Georgia"/>
            </a:endParaRPr>
          </a:p>
          <a:p>
            <a:pPr marL="12700" marR="694690">
              <a:lnSpc>
                <a:spcPct val="116199"/>
              </a:lnSpc>
            </a:pPr>
            <a:r>
              <a:rPr dirty="0" sz="2850" spc="65">
                <a:solidFill>
                  <a:srgbClr val="59342B"/>
                </a:solidFill>
                <a:latin typeface="Georgia"/>
                <a:cs typeface="Georgia"/>
              </a:rPr>
              <a:t>mengeluarkan </a:t>
            </a:r>
            <a:r>
              <a:rPr dirty="0" sz="2850" spc="-15">
                <a:solidFill>
                  <a:srgbClr val="59342B"/>
                </a:solidFill>
                <a:latin typeface="Georgia"/>
                <a:cs typeface="Georgia"/>
              </a:rPr>
              <a:t>biji </a:t>
            </a:r>
            <a:r>
              <a:rPr dirty="0" sz="2850" spc="65">
                <a:solidFill>
                  <a:srgbClr val="59342B"/>
                </a:solidFill>
                <a:latin typeface="Georgia"/>
                <a:cs typeface="Georgia"/>
              </a:rPr>
              <a:t>kakao </a:t>
            </a:r>
            <a:r>
              <a:rPr dirty="0" sz="2850" spc="40">
                <a:solidFill>
                  <a:srgbClr val="59342B"/>
                </a:solidFill>
                <a:latin typeface="Georgia"/>
                <a:cs typeface="Georgia"/>
              </a:rPr>
              <a:t>dan </a:t>
            </a:r>
            <a:r>
              <a:rPr dirty="0" sz="2850" spc="85">
                <a:solidFill>
                  <a:srgbClr val="59342B"/>
                </a:solidFill>
                <a:latin typeface="Georgia"/>
                <a:cs typeface="Georgia"/>
              </a:rPr>
              <a:t>memasukkannya </a:t>
            </a:r>
            <a:r>
              <a:rPr dirty="0" sz="2850" spc="75">
                <a:solidFill>
                  <a:srgbClr val="59342B"/>
                </a:solidFill>
                <a:latin typeface="Georgia"/>
                <a:cs typeface="Georgia"/>
              </a:rPr>
              <a:t>ke </a:t>
            </a:r>
            <a:r>
              <a:rPr dirty="0" sz="2850" spc="25">
                <a:solidFill>
                  <a:srgbClr val="59342B"/>
                </a:solidFill>
                <a:latin typeface="Georgia"/>
                <a:cs typeface="Georgia"/>
              </a:rPr>
              <a:t>dalam</a:t>
            </a:r>
            <a:r>
              <a:rPr dirty="0" sz="2850" spc="-484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55">
                <a:solidFill>
                  <a:srgbClr val="59342B"/>
                </a:solidFill>
                <a:latin typeface="Georgia"/>
                <a:cs typeface="Georgia"/>
              </a:rPr>
              <a:t>keranjang  </a:t>
            </a:r>
            <a:r>
              <a:rPr dirty="0" sz="2850" spc="60">
                <a:solidFill>
                  <a:srgbClr val="59342B"/>
                </a:solidFill>
                <a:latin typeface="Georgia"/>
                <a:cs typeface="Georgia"/>
              </a:rPr>
              <a:t>kering</a:t>
            </a:r>
            <a:endParaRPr sz="2850">
              <a:latin typeface="Georgia"/>
              <a:cs typeface="Georgia"/>
            </a:endParaRPr>
          </a:p>
          <a:p>
            <a:pPr marL="12700" marR="5080">
              <a:lnSpc>
                <a:spcPct val="116199"/>
              </a:lnSpc>
              <a:spcBef>
                <a:spcPts val="5"/>
              </a:spcBef>
            </a:pPr>
            <a:r>
              <a:rPr dirty="0" sz="2850" spc="65">
                <a:solidFill>
                  <a:srgbClr val="59342B"/>
                </a:solidFill>
                <a:latin typeface="Georgia"/>
                <a:cs typeface="Georgia"/>
              </a:rPr>
              <a:t>menumpuk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-15">
                <a:solidFill>
                  <a:srgbClr val="59342B"/>
                </a:solidFill>
                <a:latin typeface="Georgia"/>
                <a:cs typeface="Georgia"/>
              </a:rPr>
              <a:t>biji</a:t>
            </a:r>
            <a:r>
              <a:rPr dirty="0" sz="2850" spc="-2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-15">
                <a:solidFill>
                  <a:srgbClr val="59342B"/>
                </a:solidFill>
                <a:latin typeface="Georgia"/>
                <a:cs typeface="Georgia"/>
              </a:rPr>
              <a:t>di</a:t>
            </a:r>
            <a:r>
              <a:rPr dirty="0" sz="2850" spc="-2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35">
                <a:solidFill>
                  <a:srgbClr val="59342B"/>
                </a:solidFill>
                <a:latin typeface="Georgia"/>
                <a:cs typeface="Georgia"/>
              </a:rPr>
              <a:t>tempat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114">
                <a:solidFill>
                  <a:srgbClr val="59342B"/>
                </a:solidFill>
                <a:latin typeface="Georgia"/>
                <a:cs typeface="Georgia"/>
              </a:rPr>
              <a:t>yang</a:t>
            </a:r>
            <a:r>
              <a:rPr dirty="0" sz="2850" spc="-2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60">
                <a:solidFill>
                  <a:srgbClr val="59342B"/>
                </a:solidFill>
                <a:latin typeface="Georgia"/>
                <a:cs typeface="Georgia"/>
              </a:rPr>
              <a:t>kering</a:t>
            </a:r>
            <a:r>
              <a:rPr dirty="0" sz="2850" spc="-2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40">
                <a:solidFill>
                  <a:srgbClr val="59342B"/>
                </a:solidFill>
                <a:latin typeface="Georgia"/>
                <a:cs typeface="Georgia"/>
              </a:rPr>
              <a:t>dan</a:t>
            </a:r>
            <a:r>
              <a:rPr dirty="0" sz="2850" spc="-2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55">
                <a:solidFill>
                  <a:srgbClr val="59342B"/>
                </a:solidFill>
                <a:latin typeface="Georgia"/>
                <a:cs typeface="Georgia"/>
              </a:rPr>
              <a:t>menutupi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70">
                <a:solidFill>
                  <a:srgbClr val="59342B"/>
                </a:solidFill>
                <a:latin typeface="Georgia"/>
                <a:cs typeface="Georgia"/>
              </a:rPr>
              <a:t>tumpukan</a:t>
            </a:r>
            <a:r>
              <a:rPr dirty="0" sz="2850" spc="-2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50">
                <a:solidFill>
                  <a:srgbClr val="59342B"/>
                </a:solidFill>
                <a:latin typeface="Georgia"/>
                <a:cs typeface="Georgia"/>
              </a:rPr>
              <a:t>dengan  </a:t>
            </a:r>
            <a:r>
              <a:rPr dirty="0" sz="2850" spc="55">
                <a:solidFill>
                  <a:srgbClr val="59342B"/>
                </a:solidFill>
                <a:latin typeface="Georgia"/>
                <a:cs typeface="Georgia"/>
              </a:rPr>
              <a:t>daun</a:t>
            </a:r>
            <a:endParaRPr sz="28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850" spc="55">
                <a:solidFill>
                  <a:srgbClr val="59342B"/>
                </a:solidFill>
                <a:latin typeface="Georgia"/>
                <a:cs typeface="Georgia"/>
              </a:rPr>
              <a:t>mengaduk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70">
                <a:solidFill>
                  <a:srgbClr val="59342B"/>
                </a:solidFill>
                <a:latin typeface="Georgia"/>
                <a:cs typeface="Georgia"/>
              </a:rPr>
              <a:t>tumpukan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25">
                <a:solidFill>
                  <a:srgbClr val="59342B"/>
                </a:solidFill>
                <a:latin typeface="Georgia"/>
                <a:cs typeface="Georgia"/>
              </a:rPr>
              <a:t>dari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145">
                <a:solidFill>
                  <a:srgbClr val="59342B"/>
                </a:solidFill>
                <a:latin typeface="Georgia"/>
                <a:cs typeface="Georgia"/>
              </a:rPr>
              <a:t>waktu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75">
                <a:solidFill>
                  <a:srgbClr val="59342B"/>
                </a:solidFill>
                <a:latin typeface="Georgia"/>
                <a:cs typeface="Georgia"/>
              </a:rPr>
              <a:t>ke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145">
                <a:solidFill>
                  <a:srgbClr val="59342B"/>
                </a:solidFill>
                <a:latin typeface="Georgia"/>
                <a:cs typeface="Georgia"/>
              </a:rPr>
              <a:t>waktu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20">
                <a:solidFill>
                  <a:srgbClr val="59342B"/>
                </a:solidFill>
                <a:latin typeface="Georgia"/>
                <a:cs typeface="Georgia"/>
              </a:rPr>
              <a:t>selama</a:t>
            </a:r>
            <a:r>
              <a:rPr dirty="0" sz="2850" spc="-25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-45">
                <a:solidFill>
                  <a:srgbClr val="59342B"/>
                </a:solidFill>
                <a:latin typeface="Georgia"/>
                <a:cs typeface="Georgia"/>
              </a:rPr>
              <a:t>8-10</a:t>
            </a:r>
            <a:r>
              <a:rPr dirty="0" sz="2850" spc="-2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60">
                <a:solidFill>
                  <a:srgbClr val="59342B"/>
                </a:solidFill>
                <a:latin typeface="Georgia"/>
                <a:cs typeface="Georgia"/>
              </a:rPr>
              <a:t>hari</a:t>
            </a:r>
            <a:endParaRPr sz="2850">
              <a:latin typeface="Georgia"/>
              <a:cs typeface="Georgia"/>
            </a:endParaRPr>
          </a:p>
          <a:p>
            <a:pPr marL="12700" marR="533400">
              <a:lnSpc>
                <a:spcPct val="116199"/>
              </a:lnSpc>
            </a:pPr>
            <a:r>
              <a:rPr dirty="0" sz="2850" spc="40">
                <a:solidFill>
                  <a:srgbClr val="59342B"/>
                </a:solidFill>
                <a:latin typeface="Georgia"/>
                <a:cs typeface="Georgia"/>
              </a:rPr>
              <a:t>setelah </a:t>
            </a:r>
            <a:r>
              <a:rPr dirty="0" sz="2850" spc="35">
                <a:solidFill>
                  <a:srgbClr val="59342B"/>
                </a:solidFill>
                <a:latin typeface="Georgia"/>
                <a:cs typeface="Georgia"/>
              </a:rPr>
              <a:t>fermentasi, </a:t>
            </a:r>
            <a:r>
              <a:rPr dirty="0" sz="2850" spc="50">
                <a:solidFill>
                  <a:srgbClr val="59342B"/>
                </a:solidFill>
                <a:latin typeface="Georgia"/>
                <a:cs typeface="Georgia"/>
              </a:rPr>
              <a:t>pengeringan </a:t>
            </a:r>
            <a:r>
              <a:rPr dirty="0" sz="2850" spc="-15">
                <a:solidFill>
                  <a:srgbClr val="59342B"/>
                </a:solidFill>
                <a:latin typeface="Georgia"/>
                <a:cs typeface="Georgia"/>
              </a:rPr>
              <a:t>biji di </a:t>
            </a:r>
            <a:r>
              <a:rPr dirty="0" sz="2850" spc="125">
                <a:solidFill>
                  <a:srgbClr val="59342B"/>
                </a:solidFill>
                <a:latin typeface="Georgia"/>
                <a:cs typeface="Georgia"/>
              </a:rPr>
              <a:t>bawah</a:t>
            </a:r>
            <a:r>
              <a:rPr dirty="0" sz="2850" spc="-459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35">
                <a:solidFill>
                  <a:srgbClr val="59342B"/>
                </a:solidFill>
                <a:latin typeface="Georgia"/>
                <a:cs typeface="Georgia"/>
              </a:rPr>
              <a:t>sinar </a:t>
            </a:r>
            <a:r>
              <a:rPr dirty="0" sz="2850" spc="55">
                <a:solidFill>
                  <a:srgbClr val="59342B"/>
                </a:solidFill>
                <a:latin typeface="Georgia"/>
                <a:cs typeface="Georgia"/>
              </a:rPr>
              <a:t>matahari </a:t>
            </a:r>
            <a:r>
              <a:rPr dirty="0" sz="2850" spc="60">
                <a:solidFill>
                  <a:srgbClr val="59342B"/>
                </a:solidFill>
                <a:latin typeface="Georgia"/>
                <a:cs typeface="Georgia"/>
              </a:rPr>
              <a:t>atau </a:t>
            </a:r>
            <a:r>
              <a:rPr dirty="0" sz="2850" spc="-15">
                <a:solidFill>
                  <a:srgbClr val="59342B"/>
                </a:solidFill>
                <a:latin typeface="Georgia"/>
                <a:cs typeface="Georgia"/>
              </a:rPr>
              <a:t>di  </a:t>
            </a:r>
            <a:r>
              <a:rPr dirty="0" sz="2850" spc="40">
                <a:solidFill>
                  <a:srgbClr val="59342B"/>
                </a:solidFill>
                <a:latin typeface="Georgia"/>
                <a:cs typeface="Georgia"/>
              </a:rPr>
              <a:t>pengering</a:t>
            </a:r>
            <a:endParaRPr sz="28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850" spc="45">
                <a:solidFill>
                  <a:srgbClr val="59342B"/>
                </a:solidFill>
                <a:latin typeface="Georgia"/>
                <a:cs typeface="Georgia"/>
              </a:rPr>
              <a:t>pengolahan </a:t>
            </a:r>
            <a:r>
              <a:rPr dirty="0" sz="2850" spc="15">
                <a:solidFill>
                  <a:srgbClr val="59342B"/>
                </a:solidFill>
                <a:latin typeface="Georgia"/>
                <a:cs typeface="Georgia"/>
              </a:rPr>
              <a:t>sesuai </a:t>
            </a:r>
            <a:r>
              <a:rPr dirty="0" sz="2850" spc="50">
                <a:solidFill>
                  <a:srgbClr val="59342B"/>
                </a:solidFill>
                <a:latin typeface="Georgia"/>
                <a:cs typeface="Georgia"/>
              </a:rPr>
              <a:t>dengan </a:t>
            </a:r>
            <a:r>
              <a:rPr dirty="0" sz="2850" spc="40">
                <a:solidFill>
                  <a:srgbClr val="59342B"/>
                </a:solidFill>
                <a:latin typeface="Georgia"/>
                <a:cs typeface="Georgia"/>
              </a:rPr>
              <a:t>produk </a:t>
            </a:r>
            <a:r>
              <a:rPr dirty="0" sz="2850" spc="75">
                <a:solidFill>
                  <a:srgbClr val="59342B"/>
                </a:solidFill>
                <a:latin typeface="Georgia"/>
                <a:cs typeface="Georgia"/>
              </a:rPr>
              <a:t>akhir </a:t>
            </a:r>
            <a:r>
              <a:rPr dirty="0" sz="2850" spc="114">
                <a:solidFill>
                  <a:srgbClr val="59342B"/>
                </a:solidFill>
                <a:latin typeface="Georgia"/>
                <a:cs typeface="Georgia"/>
              </a:rPr>
              <a:t>yang</a:t>
            </a:r>
            <a:r>
              <a:rPr dirty="0" sz="2850" spc="-370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2850" spc="50">
                <a:solidFill>
                  <a:srgbClr val="59342B"/>
                </a:solidFill>
                <a:latin typeface="Georgia"/>
                <a:cs typeface="Georgia"/>
              </a:rPr>
              <a:t>diinginkan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777945" y="2792951"/>
            <a:ext cx="2510054" cy="749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26880"/>
            <a:ext cx="6084076" cy="4960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13109" y="4"/>
            <a:ext cx="6374889" cy="3586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3018" y="631221"/>
            <a:ext cx="1002220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 spc="-105" b="1">
                <a:solidFill>
                  <a:srgbClr val="59342B"/>
                </a:solidFill>
                <a:latin typeface="Georgia"/>
                <a:cs typeface="Georgia"/>
              </a:rPr>
              <a:t>Pembuatan</a:t>
            </a:r>
            <a:r>
              <a:rPr dirty="0" sz="8000" spc="-755" b="1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8000" spc="-5" b="1">
                <a:solidFill>
                  <a:srgbClr val="59342B"/>
                </a:solidFill>
                <a:latin typeface="Georgia"/>
                <a:cs typeface="Georgia"/>
              </a:rPr>
              <a:t>Cokelat</a:t>
            </a:r>
            <a:endParaRPr sz="8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3114" y="2788975"/>
            <a:ext cx="15007590" cy="512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8519" algn="l"/>
              </a:tabLst>
            </a:pPr>
            <a:r>
              <a:rPr dirty="0" sz="4500" spc="170" b="1">
                <a:solidFill>
                  <a:srgbClr val="59342B"/>
                </a:solidFill>
                <a:latin typeface="Georgia"/>
                <a:cs typeface="Georgia"/>
              </a:rPr>
              <a:t>1.	</a:t>
            </a:r>
            <a:r>
              <a:rPr dirty="0" sz="4500" spc="65" b="1">
                <a:solidFill>
                  <a:srgbClr val="59342B"/>
                </a:solidFill>
                <a:latin typeface="Georgia"/>
                <a:cs typeface="Georgia"/>
              </a:rPr>
              <a:t>Fermentasi </a:t>
            </a:r>
            <a:r>
              <a:rPr dirty="0" sz="4500" spc="40" b="1">
                <a:solidFill>
                  <a:srgbClr val="59342B"/>
                </a:solidFill>
                <a:latin typeface="Georgia"/>
                <a:cs typeface="Georgia"/>
              </a:rPr>
              <a:t>Biji</a:t>
            </a:r>
            <a:r>
              <a:rPr dirty="0" sz="4500" spc="-340" b="1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4500" spc="60" b="1">
                <a:solidFill>
                  <a:srgbClr val="59342B"/>
                </a:solidFill>
                <a:latin typeface="Georgia"/>
                <a:cs typeface="Georgia"/>
              </a:rPr>
              <a:t>Kakao</a:t>
            </a:r>
            <a:endParaRPr sz="45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850">
              <a:latin typeface="Georgia"/>
              <a:cs typeface="Georgia"/>
            </a:endParaRPr>
          </a:p>
          <a:p>
            <a:pPr algn="ctr" marL="647065" marR="5080">
              <a:lnSpc>
                <a:spcPct val="116100"/>
              </a:lnSpc>
            </a:pP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Biji kopi difermentasi setelah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dilakukan </a:t>
            </a:r>
            <a:r>
              <a:rPr dirty="0" sz="3500" spc="-30">
                <a:solidFill>
                  <a:srgbClr val="59342B"/>
                </a:solidFill>
                <a:latin typeface="Noto Sans"/>
                <a:cs typeface="Noto Sans"/>
              </a:rPr>
              <a:t>penyortiran,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biji kopi  difermentasi secara enzimatis </a:t>
            </a:r>
            <a:r>
              <a:rPr dirty="0" sz="3500" spc="-30">
                <a:solidFill>
                  <a:srgbClr val="59342B"/>
                </a:solidFill>
                <a:latin typeface="Noto Sans"/>
                <a:cs typeface="Noto Sans"/>
              </a:rPr>
              <a:t>untuk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mendapatkan </a:t>
            </a:r>
            <a:r>
              <a:rPr dirty="0" sz="3500" spc="-30">
                <a:solidFill>
                  <a:srgbClr val="59342B"/>
                </a:solidFill>
                <a:latin typeface="Noto Sans"/>
                <a:cs typeface="Noto Sans"/>
              </a:rPr>
              <a:t>kayu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manis </a:t>
            </a:r>
            <a:r>
              <a:rPr dirty="0" sz="3500" spc="-80">
                <a:solidFill>
                  <a:srgbClr val="59342B"/>
                </a:solidFill>
                <a:latin typeface="Noto Sans"/>
                <a:cs typeface="Noto Sans"/>
              </a:rPr>
              <a:t>yang 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memikat atau warna cokelat kemerahan. </a:t>
            </a:r>
            <a:r>
              <a:rPr dirty="0" sz="3500" spc="-15">
                <a:solidFill>
                  <a:srgbClr val="59342B"/>
                </a:solidFill>
                <a:latin typeface="Noto Sans"/>
                <a:cs typeface="Noto Sans"/>
              </a:rPr>
              <a:t>Proses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fermentasi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dapat 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dilakukan </a:t>
            </a:r>
            <a:r>
              <a:rPr dirty="0" sz="3500" spc="-55">
                <a:solidFill>
                  <a:srgbClr val="59342B"/>
                </a:solidFill>
                <a:latin typeface="Noto Sans"/>
                <a:cs typeface="Noto Sans"/>
              </a:rPr>
              <a:t>dengan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cara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menumpuk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biji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kakao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dalam formasi piramida  dan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menutupnya </a:t>
            </a:r>
            <a:r>
              <a:rPr dirty="0" sz="3500" spc="-55">
                <a:solidFill>
                  <a:srgbClr val="59342B"/>
                </a:solidFill>
                <a:latin typeface="Noto Sans"/>
                <a:cs typeface="Noto Sans"/>
              </a:rPr>
              <a:t>dengan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daun </a:t>
            </a:r>
            <a:r>
              <a:rPr dirty="0" sz="3500" spc="-50">
                <a:solidFill>
                  <a:srgbClr val="59342B"/>
                </a:solidFill>
                <a:latin typeface="Noto Sans"/>
                <a:cs typeface="Noto Sans"/>
              </a:rPr>
              <a:t>pisang.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Biji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kakao </a:t>
            </a:r>
            <a:r>
              <a:rPr dirty="0" sz="3500" spc="-65">
                <a:solidFill>
                  <a:srgbClr val="59342B"/>
                </a:solidFill>
                <a:latin typeface="Noto Sans"/>
                <a:cs typeface="Noto Sans"/>
              </a:rPr>
              <a:t>mengandung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inti  </a:t>
            </a:r>
            <a:r>
              <a:rPr dirty="0" sz="3500" spc="-30">
                <a:solidFill>
                  <a:srgbClr val="59342B"/>
                </a:solidFill>
                <a:latin typeface="Noto Sans"/>
                <a:cs typeface="Noto Sans"/>
              </a:rPr>
              <a:t>benih,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namun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benih tersebut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akan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hancur </a:t>
            </a:r>
            <a:r>
              <a:rPr dirty="0" sz="3500" spc="-25">
                <a:solidFill>
                  <a:srgbClr val="59342B"/>
                </a:solidFill>
                <a:latin typeface="Noto Sans"/>
                <a:cs typeface="Noto Sans"/>
              </a:rPr>
              <a:t>saat </a:t>
            </a:r>
            <a:r>
              <a:rPr dirty="0" sz="3500" spc="-15">
                <a:solidFill>
                  <a:srgbClr val="59342B"/>
                </a:solidFill>
                <a:latin typeface="Noto Sans"/>
                <a:cs typeface="Noto Sans"/>
              </a:rPr>
              <a:t>proses</a:t>
            </a:r>
            <a:r>
              <a:rPr dirty="0" sz="3500" spc="114">
                <a:solidFill>
                  <a:srgbClr val="59342B"/>
                </a:solidFill>
                <a:latin typeface="Noto Sans"/>
                <a:cs typeface="Noto Sans"/>
              </a:rPr>
              <a:t> </a:t>
            </a:r>
            <a:r>
              <a:rPr dirty="0" sz="3500" spc="-20">
                <a:solidFill>
                  <a:srgbClr val="59342B"/>
                </a:solidFill>
                <a:latin typeface="Noto Sans"/>
                <a:cs typeface="Noto Sans"/>
              </a:rPr>
              <a:t>fermentasi.</a:t>
            </a:r>
            <a:endParaRPr sz="35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72006" cy="5208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26972" y="4945176"/>
            <a:ext cx="4961027" cy="5341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9352" y="904863"/>
            <a:ext cx="16656685" cy="848360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4000" spc="55" b="1">
                <a:latin typeface="Georgia"/>
                <a:cs typeface="Georgia"/>
              </a:rPr>
              <a:t>Tindakan</a:t>
            </a:r>
            <a:r>
              <a:rPr dirty="0" sz="4000" spc="-125" b="1">
                <a:latin typeface="Georgia"/>
                <a:cs typeface="Georgia"/>
              </a:rPr>
              <a:t> </a:t>
            </a:r>
            <a:r>
              <a:rPr dirty="0" sz="4000" spc="35" b="1">
                <a:latin typeface="Georgia"/>
                <a:cs typeface="Georgia"/>
              </a:rPr>
              <a:t>mikroorganisme:</a:t>
            </a:r>
            <a:endParaRPr sz="4000">
              <a:latin typeface="Georgia"/>
              <a:cs typeface="Georgia"/>
            </a:endParaRPr>
          </a:p>
          <a:p>
            <a:pPr marL="12700" marR="538480">
              <a:lnSpc>
                <a:spcPct val="115599"/>
              </a:lnSpc>
            </a:pPr>
            <a:r>
              <a:rPr dirty="0" sz="4000" spc="-25">
                <a:latin typeface="Noto Sans"/>
                <a:cs typeface="Noto Sans"/>
              </a:rPr>
              <a:t>Mulai tumbuhnya </a:t>
            </a:r>
            <a:r>
              <a:rPr dirty="0" sz="4000" spc="-45">
                <a:latin typeface="Noto Sans"/>
                <a:cs typeface="Noto Sans"/>
              </a:rPr>
              <a:t>mikroorganisme, </a:t>
            </a:r>
            <a:r>
              <a:rPr dirty="0" sz="4000" spc="-25">
                <a:latin typeface="Noto Sans"/>
                <a:cs typeface="Noto Sans"/>
              </a:rPr>
              <a:t>khususnya </a:t>
            </a:r>
            <a:r>
              <a:rPr dirty="0" sz="4000" spc="-50">
                <a:latin typeface="Noto Sans"/>
                <a:cs typeface="Noto Sans"/>
              </a:rPr>
              <a:t>organisme </a:t>
            </a:r>
            <a:r>
              <a:rPr dirty="0" sz="4000" spc="-25">
                <a:latin typeface="Noto Sans"/>
                <a:cs typeface="Noto Sans"/>
              </a:rPr>
              <a:t>khamir.  </a:t>
            </a:r>
            <a:r>
              <a:rPr dirty="0" sz="4000" spc="-105">
                <a:latin typeface="Noto Sans"/>
                <a:cs typeface="Noto Sans"/>
              </a:rPr>
              <a:t>Daging </a:t>
            </a:r>
            <a:r>
              <a:rPr dirty="0" sz="4000" spc="-20">
                <a:latin typeface="Noto Sans"/>
                <a:cs typeface="Noto Sans"/>
              </a:rPr>
              <a:t>buah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65">
                <a:latin typeface="Noto Sans"/>
                <a:cs typeface="Noto Sans"/>
              </a:rPr>
              <a:t>mengelilingi </a:t>
            </a:r>
            <a:r>
              <a:rPr dirty="0" sz="4000" spc="-70">
                <a:latin typeface="Noto Sans"/>
                <a:cs typeface="Noto Sans"/>
              </a:rPr>
              <a:t>kacang </a:t>
            </a:r>
            <a:r>
              <a:rPr dirty="0" sz="4000" spc="-75">
                <a:latin typeface="Noto Sans"/>
                <a:cs typeface="Noto Sans"/>
              </a:rPr>
              <a:t>mengandung </a:t>
            </a:r>
            <a:r>
              <a:rPr dirty="0" sz="4000" spc="-90">
                <a:latin typeface="Noto Sans"/>
                <a:cs typeface="Noto Sans"/>
              </a:rPr>
              <a:t>gula, </a:t>
            </a:r>
            <a:r>
              <a:rPr dirty="0" sz="4000" spc="-25">
                <a:latin typeface="Noto Sans"/>
                <a:cs typeface="Noto Sans"/>
              </a:rPr>
              <a:t>kemudian  </a:t>
            </a:r>
            <a:r>
              <a:rPr dirty="0" sz="4000" spc="-20">
                <a:latin typeface="Noto Sans"/>
                <a:cs typeface="Noto Sans"/>
              </a:rPr>
              <a:t>diubah </a:t>
            </a:r>
            <a:r>
              <a:rPr dirty="0" sz="4000" spc="-25">
                <a:latin typeface="Noto Sans"/>
                <a:cs typeface="Noto Sans"/>
              </a:rPr>
              <a:t>menjadi etanol </a:t>
            </a:r>
            <a:r>
              <a:rPr dirty="0" sz="4000" spc="-20">
                <a:latin typeface="Noto Sans"/>
                <a:cs typeface="Noto Sans"/>
              </a:rPr>
              <a:t>oleh</a:t>
            </a:r>
            <a:r>
              <a:rPr dirty="0" sz="4000" spc="50">
                <a:latin typeface="Noto Sans"/>
                <a:cs typeface="Noto Sans"/>
              </a:rPr>
              <a:t> </a:t>
            </a:r>
            <a:r>
              <a:rPr dirty="0" sz="4000" spc="-75">
                <a:latin typeface="Noto Sans"/>
                <a:cs typeface="Noto Sans"/>
              </a:rPr>
              <a:t>ragi.</a:t>
            </a:r>
            <a:endParaRPr sz="4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sz="4000" spc="50" b="1">
                <a:latin typeface="Georgia"/>
                <a:cs typeface="Georgia"/>
              </a:rPr>
              <a:t>Kematian </a:t>
            </a:r>
            <a:r>
              <a:rPr dirty="0" sz="4000" spc="100" b="1">
                <a:latin typeface="Georgia"/>
                <a:cs typeface="Georgia"/>
              </a:rPr>
              <a:t>biji</a:t>
            </a:r>
            <a:r>
              <a:rPr dirty="0" sz="4000" spc="-295" b="1">
                <a:latin typeface="Georgia"/>
                <a:cs typeface="Georgia"/>
              </a:rPr>
              <a:t> </a:t>
            </a:r>
            <a:r>
              <a:rPr dirty="0" sz="4000" spc="60" b="1">
                <a:latin typeface="Georgia"/>
                <a:cs typeface="Georgia"/>
              </a:rPr>
              <a:t>kakao:</a:t>
            </a:r>
            <a:endParaRPr sz="4000">
              <a:latin typeface="Georgia"/>
              <a:cs typeface="Georgia"/>
            </a:endParaRPr>
          </a:p>
          <a:p>
            <a:pPr marL="12700" marR="5080">
              <a:lnSpc>
                <a:spcPct val="115599"/>
              </a:lnSpc>
            </a:pPr>
            <a:r>
              <a:rPr dirty="0" sz="4000" spc="-20">
                <a:latin typeface="Noto Sans"/>
                <a:cs typeface="Noto Sans"/>
              </a:rPr>
              <a:t>Pada </a:t>
            </a:r>
            <a:r>
              <a:rPr dirty="0" sz="4000" spc="-25">
                <a:latin typeface="Noto Sans"/>
                <a:cs typeface="Noto Sans"/>
              </a:rPr>
              <a:t>hari kedua </a:t>
            </a:r>
            <a:r>
              <a:rPr dirty="0" sz="4000" spc="-30">
                <a:latin typeface="Noto Sans"/>
                <a:cs typeface="Noto Sans"/>
              </a:rPr>
              <a:t>fermentasi, </a:t>
            </a:r>
            <a:r>
              <a:rPr dirty="0" sz="4000" spc="-25">
                <a:latin typeface="Noto Sans"/>
                <a:cs typeface="Noto Sans"/>
              </a:rPr>
              <a:t>asam asetat </a:t>
            </a:r>
            <a:r>
              <a:rPr dirty="0" sz="4000" spc="-20">
                <a:latin typeface="Noto Sans"/>
                <a:cs typeface="Noto Sans"/>
              </a:rPr>
              <a:t>dan suhu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110">
                <a:latin typeface="Noto Sans"/>
                <a:cs typeface="Noto Sans"/>
              </a:rPr>
              <a:t>tinggi  </a:t>
            </a:r>
            <a:r>
              <a:rPr dirty="0" sz="4000" spc="-25">
                <a:latin typeface="Noto Sans"/>
                <a:cs typeface="Noto Sans"/>
              </a:rPr>
              <a:t>menyebabkan </a:t>
            </a:r>
            <a:r>
              <a:rPr dirty="0" sz="4000" spc="-55">
                <a:latin typeface="Noto Sans"/>
                <a:cs typeface="Noto Sans"/>
              </a:rPr>
              <a:t>dinding </a:t>
            </a:r>
            <a:r>
              <a:rPr dirty="0" sz="4000" spc="-20">
                <a:latin typeface="Noto Sans"/>
                <a:cs typeface="Noto Sans"/>
              </a:rPr>
              <a:t>sel biji </a:t>
            </a:r>
            <a:r>
              <a:rPr dirty="0" sz="4000" spc="-30">
                <a:latin typeface="Noto Sans"/>
                <a:cs typeface="Noto Sans"/>
              </a:rPr>
              <a:t>kakao </a:t>
            </a:r>
            <a:r>
              <a:rPr dirty="0" sz="4000" spc="-25">
                <a:latin typeface="Noto Sans"/>
                <a:cs typeface="Noto Sans"/>
              </a:rPr>
              <a:t>rusak </a:t>
            </a:r>
            <a:r>
              <a:rPr dirty="0" sz="4000" spc="-20">
                <a:latin typeface="Noto Sans"/>
                <a:cs typeface="Noto Sans"/>
              </a:rPr>
              <a:t>dan </a:t>
            </a:r>
            <a:r>
              <a:rPr dirty="0" sz="4000" spc="-25">
                <a:latin typeface="Noto Sans"/>
                <a:cs typeface="Noto Sans"/>
              </a:rPr>
              <a:t>menyebabkan  </a:t>
            </a:r>
            <a:r>
              <a:rPr dirty="0" sz="4000" spc="-20">
                <a:latin typeface="Noto Sans"/>
                <a:cs typeface="Noto Sans"/>
              </a:rPr>
              <a:t>beberapa </a:t>
            </a:r>
            <a:r>
              <a:rPr dirty="0" sz="4000" spc="-25">
                <a:latin typeface="Noto Sans"/>
                <a:cs typeface="Noto Sans"/>
              </a:rPr>
              <a:t>perubahan kimia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5">
                <a:latin typeface="Noto Sans"/>
                <a:cs typeface="Noto Sans"/>
              </a:rPr>
              <a:t>kompleks </a:t>
            </a:r>
            <a:r>
              <a:rPr dirty="0" sz="4000" spc="-20">
                <a:latin typeface="Noto Sans"/>
                <a:cs typeface="Noto Sans"/>
              </a:rPr>
              <a:t>seperti </a:t>
            </a:r>
            <a:r>
              <a:rPr dirty="0" sz="4000" spc="-25">
                <a:latin typeface="Noto Sans"/>
                <a:cs typeface="Noto Sans"/>
              </a:rPr>
              <a:t>tindakan </a:t>
            </a:r>
            <a:r>
              <a:rPr dirty="0" sz="4000" spc="-35">
                <a:latin typeface="Noto Sans"/>
                <a:cs typeface="Noto Sans"/>
              </a:rPr>
              <a:t>enzimatik,  </a:t>
            </a:r>
            <a:r>
              <a:rPr dirty="0" sz="4000" spc="-30">
                <a:latin typeface="Noto Sans"/>
                <a:cs typeface="Noto Sans"/>
              </a:rPr>
              <a:t>oksidasi, </a:t>
            </a:r>
            <a:r>
              <a:rPr dirty="0" sz="4000" spc="-20">
                <a:latin typeface="Noto Sans"/>
                <a:cs typeface="Noto Sans"/>
              </a:rPr>
              <a:t>dan </a:t>
            </a:r>
            <a:r>
              <a:rPr dirty="0" sz="4000" spc="-25">
                <a:latin typeface="Noto Sans"/>
                <a:cs typeface="Noto Sans"/>
              </a:rPr>
              <a:t>konversi </a:t>
            </a:r>
            <a:r>
              <a:rPr dirty="0" sz="4000" spc="-20">
                <a:latin typeface="Noto Sans"/>
                <a:cs typeface="Noto Sans"/>
              </a:rPr>
              <a:t>protein </a:t>
            </a:r>
            <a:r>
              <a:rPr dirty="0" sz="4000" spc="-25">
                <a:latin typeface="Noto Sans"/>
                <a:cs typeface="Noto Sans"/>
              </a:rPr>
              <a:t>menjadi asam </a:t>
            </a:r>
            <a:r>
              <a:rPr dirty="0" sz="4000" spc="-20">
                <a:latin typeface="Noto Sans"/>
                <a:cs typeface="Noto Sans"/>
              </a:rPr>
              <a:t>amino. </a:t>
            </a:r>
            <a:r>
              <a:rPr dirty="0" sz="4000" spc="-60">
                <a:latin typeface="Noto Sans"/>
                <a:cs typeface="Noto Sans"/>
              </a:rPr>
              <a:t>Inilah </a:t>
            </a:r>
            <a:r>
              <a:rPr dirty="0" sz="4000" spc="-90">
                <a:latin typeface="Noto Sans"/>
                <a:cs typeface="Noto Sans"/>
              </a:rPr>
              <a:t>yang  </a:t>
            </a:r>
            <a:r>
              <a:rPr dirty="0" sz="4000" spc="-20">
                <a:latin typeface="Noto Sans"/>
                <a:cs typeface="Noto Sans"/>
              </a:rPr>
              <a:t>disebut </a:t>
            </a:r>
            <a:r>
              <a:rPr dirty="0" sz="4000" spc="-30">
                <a:latin typeface="Noto Sans"/>
                <a:cs typeface="Noto Sans"/>
              </a:rPr>
              <a:t>kematian </a:t>
            </a:r>
            <a:r>
              <a:rPr dirty="0" sz="4000" spc="-20">
                <a:latin typeface="Noto Sans"/>
                <a:cs typeface="Noto Sans"/>
              </a:rPr>
              <a:t>biji </a:t>
            </a:r>
            <a:r>
              <a:rPr dirty="0" sz="4000" spc="-25">
                <a:latin typeface="Noto Sans"/>
                <a:cs typeface="Noto Sans"/>
              </a:rPr>
              <a:t>kakao. Reaksi ini menyebabkan perubahan  </a:t>
            </a:r>
            <a:r>
              <a:rPr dirty="0" sz="4000" spc="-30">
                <a:latin typeface="Noto Sans"/>
                <a:cs typeface="Noto Sans"/>
              </a:rPr>
              <a:t>warna </a:t>
            </a:r>
            <a:r>
              <a:rPr dirty="0" sz="4000" spc="-20">
                <a:latin typeface="Noto Sans"/>
                <a:cs typeface="Noto Sans"/>
              </a:rPr>
              <a:t>dan </a:t>
            </a:r>
            <a:r>
              <a:rPr dirty="0" sz="4000" spc="-65">
                <a:latin typeface="Noto Sans"/>
                <a:cs typeface="Noto Sans"/>
              </a:rPr>
              <a:t>mengembangkan </a:t>
            </a:r>
            <a:r>
              <a:rPr dirty="0" sz="4000" spc="-25">
                <a:latin typeface="Noto Sans"/>
                <a:cs typeface="Noto Sans"/>
              </a:rPr>
              <a:t>rasa</a:t>
            </a:r>
            <a:r>
              <a:rPr dirty="0" sz="4000" spc="90">
                <a:latin typeface="Noto Sans"/>
                <a:cs typeface="Noto Sans"/>
              </a:rPr>
              <a:t> </a:t>
            </a:r>
            <a:r>
              <a:rPr dirty="0" sz="4000" spc="-25">
                <a:latin typeface="Noto Sans"/>
                <a:cs typeface="Noto Sans"/>
              </a:rPr>
              <a:t>cokelat</a:t>
            </a:r>
            <a:endParaRPr sz="4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49D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4" y="0"/>
            <a:ext cx="10193147" cy="1028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993931"/>
            <a:ext cx="557911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90" b="1">
                <a:solidFill>
                  <a:srgbClr val="59342B"/>
                </a:solidFill>
                <a:latin typeface="Georgia"/>
                <a:cs typeface="Georgia"/>
              </a:rPr>
              <a:t>Fermentasi</a:t>
            </a:r>
            <a:r>
              <a:rPr dirty="0" sz="4000" spc="-120" b="1">
                <a:solidFill>
                  <a:srgbClr val="59342B"/>
                </a:solidFill>
                <a:latin typeface="Georgia"/>
                <a:cs typeface="Georgia"/>
              </a:rPr>
              <a:t> </a:t>
            </a:r>
            <a:r>
              <a:rPr dirty="0" sz="4000" spc="45" b="1">
                <a:solidFill>
                  <a:srgbClr val="59342B"/>
                </a:solidFill>
                <a:latin typeface="Georgia"/>
                <a:cs typeface="Georgia"/>
              </a:rPr>
              <a:t>modern: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dirty="0" spc="95"/>
              <a:t>Dizaman</a:t>
            </a:r>
            <a:r>
              <a:rPr dirty="0" spc="-130"/>
              <a:t> </a:t>
            </a:r>
            <a:r>
              <a:rPr dirty="0" spc="190"/>
              <a:t>yang</a:t>
            </a:r>
            <a:r>
              <a:rPr dirty="0" spc="-125"/>
              <a:t> </a:t>
            </a:r>
            <a:r>
              <a:rPr dirty="0" spc="225"/>
              <a:t>canggih</a:t>
            </a:r>
            <a:r>
              <a:rPr dirty="0" spc="-125"/>
              <a:t> </a:t>
            </a:r>
            <a:r>
              <a:rPr dirty="0" spc="85"/>
              <a:t>ini,</a:t>
            </a:r>
            <a:r>
              <a:rPr dirty="0" spc="-125"/>
              <a:t> </a:t>
            </a:r>
            <a:r>
              <a:rPr dirty="0" spc="114"/>
              <a:t>fermentasi</a:t>
            </a:r>
            <a:r>
              <a:rPr dirty="0" spc="-125"/>
              <a:t> </a:t>
            </a:r>
            <a:r>
              <a:rPr dirty="0" spc="180"/>
              <a:t>dapat</a:t>
            </a:r>
            <a:r>
              <a:rPr dirty="0" spc="-130"/>
              <a:t> </a:t>
            </a:r>
            <a:r>
              <a:rPr dirty="0" spc="175"/>
              <a:t>dilakukan</a:t>
            </a:r>
            <a:r>
              <a:rPr dirty="0" spc="-125"/>
              <a:t> </a:t>
            </a:r>
            <a:r>
              <a:rPr dirty="0" spc="215"/>
              <a:t>dengan</a:t>
            </a:r>
            <a:r>
              <a:rPr dirty="0" spc="-125"/>
              <a:t> </a:t>
            </a:r>
            <a:r>
              <a:rPr dirty="0" spc="75"/>
              <a:t>cara  </a:t>
            </a:r>
            <a:r>
              <a:rPr dirty="0" spc="150"/>
              <a:t>modern. </a:t>
            </a:r>
            <a:r>
              <a:rPr dirty="0" spc="35"/>
              <a:t>Yaitu, </a:t>
            </a:r>
            <a:r>
              <a:rPr dirty="0" spc="215"/>
              <a:t>dengan </a:t>
            </a:r>
            <a:r>
              <a:rPr dirty="0" spc="190"/>
              <a:t>bantuan </a:t>
            </a:r>
            <a:r>
              <a:rPr dirty="0" spc="165"/>
              <a:t>kotak </a:t>
            </a:r>
            <a:r>
              <a:rPr dirty="0" spc="190"/>
              <a:t>yang </a:t>
            </a:r>
            <a:r>
              <a:rPr dirty="0" spc="180"/>
              <a:t>bagian bawahnya  </a:t>
            </a:r>
            <a:r>
              <a:rPr dirty="0" spc="204"/>
              <a:t>berlubang </a:t>
            </a:r>
            <a:r>
              <a:rPr dirty="0" spc="170"/>
              <a:t>sehingga </a:t>
            </a:r>
            <a:r>
              <a:rPr dirty="0" spc="30"/>
              <a:t>sari </a:t>
            </a:r>
            <a:r>
              <a:rPr dirty="0" spc="190"/>
              <a:t>yang </a:t>
            </a:r>
            <a:r>
              <a:rPr dirty="0" spc="175"/>
              <a:t>tidak </a:t>
            </a:r>
            <a:r>
              <a:rPr dirty="0" spc="204"/>
              <a:t>diinginkan </a:t>
            </a:r>
            <a:r>
              <a:rPr dirty="0" spc="180"/>
              <a:t>dapat </a:t>
            </a:r>
            <a:r>
              <a:rPr dirty="0" spc="165"/>
              <a:t>mengalir  </a:t>
            </a:r>
            <a:r>
              <a:rPr dirty="0" spc="150"/>
              <a:t>melalui</a:t>
            </a:r>
            <a:r>
              <a:rPr dirty="0" spc="-130"/>
              <a:t> </a:t>
            </a:r>
            <a:r>
              <a:rPr dirty="0" spc="225"/>
              <a:t>lubang</a:t>
            </a:r>
            <a:r>
              <a:rPr dirty="0" spc="-130"/>
              <a:t> </a:t>
            </a:r>
            <a:r>
              <a:rPr dirty="0" spc="180"/>
              <a:t>bagian</a:t>
            </a:r>
            <a:r>
              <a:rPr dirty="0" spc="-125"/>
              <a:t> </a:t>
            </a:r>
            <a:r>
              <a:rPr dirty="0" spc="140"/>
              <a:t>bawah.</a:t>
            </a:r>
            <a:r>
              <a:rPr dirty="0" spc="-130"/>
              <a:t> </a:t>
            </a:r>
            <a:r>
              <a:rPr dirty="0" spc="155"/>
              <a:t>Kemudian</a:t>
            </a:r>
            <a:r>
              <a:rPr dirty="0" spc="-130"/>
              <a:t> </a:t>
            </a:r>
            <a:r>
              <a:rPr dirty="0" spc="105"/>
              <a:t>setelah</a:t>
            </a:r>
            <a:r>
              <a:rPr dirty="0" spc="-125"/>
              <a:t> </a:t>
            </a:r>
            <a:r>
              <a:rPr dirty="0" spc="195"/>
              <a:t>dua</a:t>
            </a:r>
            <a:r>
              <a:rPr dirty="0" spc="-130"/>
              <a:t> </a:t>
            </a:r>
            <a:r>
              <a:rPr dirty="0" spc="60"/>
              <a:t>hari,</a:t>
            </a:r>
            <a:r>
              <a:rPr dirty="0" spc="-125"/>
              <a:t> </a:t>
            </a:r>
            <a:r>
              <a:rPr dirty="0" spc="165"/>
              <a:t>kotak</a:t>
            </a:r>
            <a:r>
              <a:rPr dirty="0" spc="-130"/>
              <a:t> </a:t>
            </a:r>
            <a:r>
              <a:rPr dirty="0" spc="195"/>
              <a:t>itu  </a:t>
            </a:r>
            <a:r>
              <a:rPr dirty="0" spc="180"/>
              <a:t>perlu</a:t>
            </a:r>
            <a:r>
              <a:rPr dirty="0" spc="-130"/>
              <a:t> </a:t>
            </a:r>
            <a:r>
              <a:rPr dirty="0" spc="130"/>
              <a:t>dikeluarkan,</a:t>
            </a:r>
            <a:r>
              <a:rPr dirty="0" spc="-130"/>
              <a:t> </a:t>
            </a:r>
            <a:r>
              <a:rPr dirty="0" spc="160"/>
              <a:t>diaduk,</a:t>
            </a:r>
            <a:r>
              <a:rPr dirty="0" spc="-130"/>
              <a:t> </a:t>
            </a:r>
            <a:r>
              <a:rPr dirty="0" spc="200"/>
              <a:t>dan</a:t>
            </a:r>
            <a:r>
              <a:rPr dirty="0" spc="-130"/>
              <a:t> </a:t>
            </a:r>
            <a:r>
              <a:rPr dirty="0" spc="160"/>
              <a:t>dimasukkan</a:t>
            </a:r>
            <a:r>
              <a:rPr dirty="0" spc="-130"/>
              <a:t> </a:t>
            </a:r>
            <a:r>
              <a:rPr dirty="0" spc="125"/>
              <a:t>ke</a:t>
            </a:r>
            <a:r>
              <a:rPr dirty="0" spc="-130"/>
              <a:t> </a:t>
            </a:r>
            <a:r>
              <a:rPr dirty="0" spc="150"/>
              <a:t>dalam</a:t>
            </a:r>
            <a:r>
              <a:rPr dirty="0" spc="-130"/>
              <a:t> </a:t>
            </a:r>
            <a:r>
              <a:rPr dirty="0" spc="165"/>
              <a:t>kotak</a:t>
            </a:r>
            <a:r>
              <a:rPr dirty="0" spc="-130"/>
              <a:t> </a:t>
            </a:r>
            <a:r>
              <a:rPr dirty="0" spc="80"/>
              <a:t>lain.</a:t>
            </a:r>
          </a:p>
          <a:p>
            <a:pPr marL="12700" marR="234950">
              <a:lnSpc>
                <a:spcPct val="120100"/>
              </a:lnSpc>
            </a:pPr>
            <a:r>
              <a:rPr dirty="0" spc="20"/>
              <a:t>Proses</a:t>
            </a:r>
            <a:r>
              <a:rPr dirty="0" spc="-130"/>
              <a:t> </a:t>
            </a:r>
            <a:r>
              <a:rPr dirty="0" spc="165"/>
              <a:t>ini</a:t>
            </a:r>
            <a:r>
              <a:rPr dirty="0" spc="-130"/>
              <a:t> </a:t>
            </a:r>
            <a:r>
              <a:rPr dirty="0" spc="135"/>
              <a:t>memastikan</a:t>
            </a:r>
            <a:r>
              <a:rPr dirty="0" spc="-125"/>
              <a:t> </a:t>
            </a:r>
            <a:r>
              <a:rPr dirty="0" spc="114"/>
              <a:t>fermentasi</a:t>
            </a:r>
            <a:r>
              <a:rPr dirty="0" spc="-130"/>
              <a:t> </a:t>
            </a:r>
            <a:r>
              <a:rPr dirty="0" spc="100"/>
              <a:t>seragam</a:t>
            </a:r>
            <a:r>
              <a:rPr dirty="0" spc="-125"/>
              <a:t> </a:t>
            </a:r>
            <a:r>
              <a:rPr dirty="0" spc="95"/>
              <a:t>bersama</a:t>
            </a:r>
            <a:r>
              <a:rPr dirty="0" spc="-130"/>
              <a:t> </a:t>
            </a:r>
            <a:r>
              <a:rPr dirty="0" spc="215"/>
              <a:t>dengan</a:t>
            </a:r>
            <a:r>
              <a:rPr dirty="0" spc="-125"/>
              <a:t> </a:t>
            </a:r>
            <a:r>
              <a:rPr dirty="0" spc="40"/>
              <a:t>aerasi  </a:t>
            </a:r>
            <a:r>
              <a:rPr dirty="0" spc="190"/>
              <a:t>yang </a:t>
            </a:r>
            <a:r>
              <a:rPr dirty="0" spc="165"/>
              <a:t>tepat </a:t>
            </a:r>
            <a:r>
              <a:rPr dirty="0" spc="200"/>
              <a:t>dan </a:t>
            </a:r>
            <a:r>
              <a:rPr dirty="0" spc="215"/>
              <a:t>diulang </a:t>
            </a:r>
            <a:r>
              <a:rPr dirty="0" spc="75"/>
              <a:t>selama </a:t>
            </a:r>
            <a:r>
              <a:rPr dirty="0" spc="175"/>
              <a:t>8 </a:t>
            </a:r>
            <a:r>
              <a:rPr dirty="0" spc="110"/>
              <a:t>sampai </a:t>
            </a:r>
            <a:r>
              <a:rPr dirty="0" spc="195"/>
              <a:t>10 </a:t>
            </a:r>
            <a:r>
              <a:rPr dirty="0" spc="60"/>
              <a:t>hari, </a:t>
            </a:r>
            <a:r>
              <a:rPr dirty="0" spc="105"/>
              <a:t>setelah </a:t>
            </a:r>
            <a:r>
              <a:rPr dirty="0" spc="195"/>
              <a:t>itu  </a:t>
            </a:r>
            <a:r>
              <a:rPr dirty="0" spc="114"/>
              <a:t>fermentasi</a:t>
            </a:r>
            <a:r>
              <a:rPr dirty="0" spc="-135"/>
              <a:t> </a:t>
            </a:r>
            <a:r>
              <a:rPr dirty="0" spc="25"/>
              <a:t>selesai.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66832" cy="4442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790524" y="5952721"/>
            <a:ext cx="4497476" cy="433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4550" y="2449587"/>
            <a:ext cx="15959455" cy="566420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4000" spc="5" b="1">
                <a:latin typeface="Georgia"/>
                <a:cs typeface="Georgia"/>
              </a:rPr>
              <a:t>Pengeringan:</a:t>
            </a:r>
            <a:endParaRPr sz="4000">
              <a:latin typeface="Georgia"/>
              <a:cs typeface="Georgia"/>
            </a:endParaRPr>
          </a:p>
          <a:p>
            <a:pPr marL="12700" marR="5080">
              <a:lnSpc>
                <a:spcPct val="115599"/>
              </a:lnSpc>
              <a:tabLst>
                <a:tab pos="11091545" algn="l"/>
              </a:tabLst>
            </a:pPr>
            <a:r>
              <a:rPr dirty="0" sz="4000" spc="-65">
                <a:latin typeface="Noto Sans"/>
                <a:cs typeface="Noto Sans"/>
              </a:rPr>
              <a:t>Langkah </a:t>
            </a:r>
            <a:r>
              <a:rPr dirty="0" sz="4000" spc="-25">
                <a:latin typeface="Noto Sans"/>
                <a:cs typeface="Noto Sans"/>
              </a:rPr>
              <a:t>selanjutnya adalah </a:t>
            </a:r>
            <a:r>
              <a:rPr dirty="0" sz="4000" spc="-70">
                <a:latin typeface="Noto Sans"/>
                <a:cs typeface="Noto Sans"/>
              </a:rPr>
              <a:t>pengeringan </a:t>
            </a:r>
            <a:r>
              <a:rPr dirty="0" sz="4000" spc="-20">
                <a:latin typeface="Noto Sans"/>
                <a:cs typeface="Noto Sans"/>
              </a:rPr>
              <a:t>biji </a:t>
            </a:r>
            <a:r>
              <a:rPr dirty="0" sz="4000" spc="-25">
                <a:latin typeface="Noto Sans"/>
                <a:cs typeface="Noto Sans"/>
              </a:rPr>
              <a:t>kopi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65">
                <a:latin typeface="Noto Sans"/>
                <a:cs typeface="Noto Sans"/>
              </a:rPr>
              <a:t>sangat  penting,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5">
                <a:latin typeface="Noto Sans"/>
                <a:cs typeface="Noto Sans"/>
              </a:rPr>
              <a:t>memakan </a:t>
            </a:r>
            <a:r>
              <a:rPr dirty="0" sz="4000" spc="-35">
                <a:latin typeface="Noto Sans"/>
                <a:cs typeface="Noto Sans"/>
              </a:rPr>
              <a:t>waktu </a:t>
            </a:r>
            <a:r>
              <a:rPr dirty="0" sz="4000" spc="-25">
                <a:latin typeface="Noto Sans"/>
                <a:cs typeface="Noto Sans"/>
              </a:rPr>
              <a:t>sekitar </a:t>
            </a:r>
            <a:r>
              <a:rPr dirty="0" sz="4000">
                <a:latin typeface="Noto Sans"/>
                <a:cs typeface="Noto Sans"/>
              </a:rPr>
              <a:t>5 </a:t>
            </a:r>
            <a:r>
              <a:rPr dirty="0" sz="4000" spc="-25">
                <a:latin typeface="Noto Sans"/>
                <a:cs typeface="Noto Sans"/>
              </a:rPr>
              <a:t>sampai </a:t>
            </a:r>
            <a:r>
              <a:rPr dirty="0" sz="4000" spc="-5">
                <a:latin typeface="Noto Sans"/>
                <a:cs typeface="Noto Sans"/>
              </a:rPr>
              <a:t>10 </a:t>
            </a:r>
            <a:r>
              <a:rPr dirty="0" sz="4000" spc="-20">
                <a:latin typeface="Noto Sans"/>
                <a:cs typeface="Noto Sans"/>
              </a:rPr>
              <a:t>hari. </a:t>
            </a:r>
            <a:r>
              <a:rPr dirty="0" sz="4000" spc="-30">
                <a:latin typeface="Noto Sans"/>
                <a:cs typeface="Noto Sans"/>
              </a:rPr>
              <a:t>Untuk  </a:t>
            </a:r>
            <a:r>
              <a:rPr dirty="0" sz="4000" spc="-60">
                <a:latin typeface="Noto Sans"/>
                <a:cs typeface="Noto Sans"/>
              </a:rPr>
              <a:t>menjaga </a:t>
            </a:r>
            <a:r>
              <a:rPr dirty="0" sz="4000" spc="-25">
                <a:latin typeface="Noto Sans"/>
                <a:cs typeface="Noto Sans"/>
              </a:rPr>
              <a:t>kualitas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40">
                <a:latin typeface="Noto Sans"/>
                <a:cs typeface="Noto Sans"/>
              </a:rPr>
              <a:t>baik, </a:t>
            </a:r>
            <a:r>
              <a:rPr dirty="0" sz="4000" spc="-30">
                <a:latin typeface="Noto Sans"/>
                <a:cs typeface="Noto Sans"/>
              </a:rPr>
              <a:t>kadar </a:t>
            </a:r>
            <a:r>
              <a:rPr dirty="0" sz="4000" spc="-25">
                <a:latin typeface="Noto Sans"/>
                <a:cs typeface="Noto Sans"/>
              </a:rPr>
              <a:t>air </a:t>
            </a:r>
            <a:r>
              <a:rPr dirty="0" sz="4000" spc="-20">
                <a:latin typeface="Noto Sans"/>
                <a:cs typeface="Noto Sans"/>
              </a:rPr>
              <a:t>7% </a:t>
            </a:r>
            <a:r>
              <a:rPr dirty="0" sz="4000" spc="-25">
                <a:latin typeface="Noto Sans"/>
                <a:cs typeface="Noto Sans"/>
              </a:rPr>
              <a:t>umumnya </a:t>
            </a:r>
            <a:r>
              <a:rPr dirty="0" sz="4000" spc="-20">
                <a:latin typeface="Noto Sans"/>
                <a:cs typeface="Noto Sans"/>
              </a:rPr>
              <a:t>lebih </a:t>
            </a:r>
            <a:r>
              <a:rPr dirty="0" sz="4000" spc="-25">
                <a:latin typeface="Noto Sans"/>
                <a:cs typeface="Noto Sans"/>
              </a:rPr>
              <a:t>disukai.  </a:t>
            </a:r>
            <a:r>
              <a:rPr dirty="0" sz="4000" spc="-65">
                <a:latin typeface="Noto Sans"/>
                <a:cs typeface="Noto Sans"/>
              </a:rPr>
              <a:t>Kacang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50">
                <a:latin typeface="Noto Sans"/>
                <a:cs typeface="Noto Sans"/>
              </a:rPr>
              <a:t>dikeringkan </a:t>
            </a:r>
            <a:r>
              <a:rPr dirty="0" sz="4000" spc="-65">
                <a:latin typeface="Noto Sans"/>
                <a:cs typeface="Noto Sans"/>
              </a:rPr>
              <a:t>dengan </a:t>
            </a:r>
            <a:r>
              <a:rPr dirty="0" sz="4000" spc="-25">
                <a:latin typeface="Noto Sans"/>
                <a:cs typeface="Noto Sans"/>
              </a:rPr>
              <a:t>buruk </a:t>
            </a:r>
            <a:r>
              <a:rPr dirty="0" sz="4000" spc="-45">
                <a:latin typeface="Noto Sans"/>
                <a:cs typeface="Noto Sans"/>
              </a:rPr>
              <a:t>menghasilkan </a:t>
            </a:r>
            <a:r>
              <a:rPr dirty="0" sz="4000" spc="-25">
                <a:latin typeface="Noto Sans"/>
                <a:cs typeface="Noto Sans"/>
              </a:rPr>
              <a:t>nilai </a:t>
            </a:r>
            <a:r>
              <a:rPr dirty="0" sz="4000" spc="-90">
                <a:latin typeface="Noto Sans"/>
                <a:cs typeface="Noto Sans"/>
              </a:rPr>
              <a:t>yang  </a:t>
            </a:r>
            <a:r>
              <a:rPr dirty="0" sz="4000" spc="-25">
                <a:latin typeface="Noto Sans"/>
                <a:cs typeface="Noto Sans"/>
              </a:rPr>
              <a:t>buruk </a:t>
            </a:r>
            <a:r>
              <a:rPr dirty="0" sz="4000" spc="-20">
                <a:latin typeface="Noto Sans"/>
                <a:cs typeface="Noto Sans"/>
              </a:rPr>
              <a:t>dan </a:t>
            </a:r>
            <a:r>
              <a:rPr dirty="0" sz="4000" spc="-30">
                <a:latin typeface="Noto Sans"/>
                <a:cs typeface="Noto Sans"/>
              </a:rPr>
              <a:t>tidak </a:t>
            </a:r>
            <a:r>
              <a:rPr dirty="0" sz="4000" spc="-25">
                <a:latin typeface="Noto Sans"/>
                <a:cs typeface="Noto Sans"/>
              </a:rPr>
              <a:t>memiliki nilai jual</a:t>
            </a:r>
            <a:r>
              <a:rPr dirty="0" sz="4000" spc="165">
                <a:latin typeface="Noto Sans"/>
                <a:cs typeface="Noto Sans"/>
              </a:rPr>
              <a:t> </a:t>
            </a:r>
            <a:r>
              <a:rPr dirty="0" sz="4000" spc="-90">
                <a:latin typeface="Noto Sans"/>
                <a:cs typeface="Noto Sans"/>
              </a:rPr>
              <a:t>yang</a:t>
            </a:r>
            <a:r>
              <a:rPr dirty="0" sz="4000" spc="5">
                <a:latin typeface="Noto Sans"/>
                <a:cs typeface="Noto Sans"/>
              </a:rPr>
              <a:t> </a:t>
            </a:r>
            <a:r>
              <a:rPr dirty="0" sz="4000" spc="-95">
                <a:latin typeface="Noto Sans"/>
                <a:cs typeface="Noto Sans"/>
              </a:rPr>
              <a:t>tinggi.	</a:t>
            </a:r>
            <a:r>
              <a:rPr dirty="0" sz="4000" spc="-30">
                <a:latin typeface="Noto Sans"/>
                <a:cs typeface="Noto Sans"/>
              </a:rPr>
              <a:t>Selanjutnya, </a:t>
            </a:r>
            <a:r>
              <a:rPr dirty="0" sz="4000" spc="-20">
                <a:latin typeface="Noto Sans"/>
                <a:cs typeface="Noto Sans"/>
              </a:rPr>
              <a:t>biji </a:t>
            </a:r>
            <a:r>
              <a:rPr dirty="0" sz="4000" spc="-25">
                <a:latin typeface="Noto Sans"/>
                <a:cs typeface="Noto Sans"/>
              </a:rPr>
              <a:t>kopi  </a:t>
            </a:r>
            <a:r>
              <a:rPr dirty="0" sz="4000" spc="-20">
                <a:latin typeface="Noto Sans"/>
                <a:cs typeface="Noto Sans"/>
              </a:rPr>
              <a:t>disortir </a:t>
            </a:r>
            <a:r>
              <a:rPr dirty="0" sz="4000" spc="-25">
                <a:latin typeface="Noto Sans"/>
                <a:cs typeface="Noto Sans"/>
              </a:rPr>
              <a:t>berdasarkan standar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0">
                <a:latin typeface="Noto Sans"/>
                <a:cs typeface="Noto Sans"/>
              </a:rPr>
              <a:t>berbeda dan </a:t>
            </a:r>
            <a:r>
              <a:rPr dirty="0" sz="4000" spc="-25">
                <a:latin typeface="Noto Sans"/>
                <a:cs typeface="Noto Sans"/>
              </a:rPr>
              <a:t>dikemas dalam  </a:t>
            </a:r>
            <a:r>
              <a:rPr dirty="0" sz="4000" spc="-70">
                <a:latin typeface="Noto Sans"/>
                <a:cs typeface="Noto Sans"/>
              </a:rPr>
              <a:t>karung </a:t>
            </a:r>
            <a:r>
              <a:rPr dirty="0" sz="4000" spc="-90">
                <a:latin typeface="Noto Sans"/>
                <a:cs typeface="Noto Sans"/>
              </a:rPr>
              <a:t>yang</a:t>
            </a:r>
            <a:r>
              <a:rPr dirty="0" sz="4000" spc="55">
                <a:latin typeface="Noto Sans"/>
                <a:cs typeface="Noto Sans"/>
              </a:rPr>
              <a:t> </a:t>
            </a:r>
            <a:r>
              <a:rPr dirty="0" sz="4000" spc="-20">
                <a:latin typeface="Noto Sans"/>
                <a:cs typeface="Noto Sans"/>
              </a:rPr>
              <a:t>sesuai.</a:t>
            </a:r>
            <a:endParaRPr sz="4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64930" y="5588598"/>
            <a:ext cx="2823071" cy="4698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"/>
            <a:ext cx="5391232" cy="4605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4233" y="588710"/>
            <a:ext cx="16747490" cy="848360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581025" indent="-568960">
              <a:lnSpc>
                <a:spcPct val="100000"/>
              </a:lnSpc>
              <a:spcBef>
                <a:spcPts val="850"/>
              </a:spcBef>
              <a:buAutoNum type="arabicPeriod" startAt="2"/>
              <a:tabLst>
                <a:tab pos="581660" algn="l"/>
              </a:tabLst>
            </a:pPr>
            <a:r>
              <a:rPr dirty="0" sz="4000" spc="-20" b="1">
                <a:latin typeface="Georgia"/>
                <a:cs typeface="Georgia"/>
              </a:rPr>
              <a:t>Menampi:</a:t>
            </a:r>
            <a:endParaRPr sz="4000">
              <a:latin typeface="Georgia"/>
              <a:cs typeface="Georgia"/>
            </a:endParaRPr>
          </a:p>
          <a:p>
            <a:pPr marL="12700" marR="5080">
              <a:lnSpc>
                <a:spcPct val="115599"/>
              </a:lnSpc>
            </a:pPr>
            <a:r>
              <a:rPr dirty="0" sz="4000" spc="-15">
                <a:latin typeface="Noto Sans"/>
                <a:cs typeface="Noto Sans"/>
              </a:rPr>
              <a:t>Proses </a:t>
            </a:r>
            <a:r>
              <a:rPr dirty="0" sz="4000" spc="-25">
                <a:latin typeface="Noto Sans"/>
                <a:cs typeface="Noto Sans"/>
              </a:rPr>
              <a:t>menampi biasanya </a:t>
            </a:r>
            <a:r>
              <a:rPr dirty="0" sz="4000" spc="-30">
                <a:latin typeface="Noto Sans"/>
                <a:cs typeface="Noto Sans"/>
              </a:rPr>
              <a:t>dilakukan ketika kulit </a:t>
            </a:r>
            <a:r>
              <a:rPr dirty="0" sz="4000" spc="-25">
                <a:latin typeface="Noto Sans"/>
                <a:cs typeface="Noto Sans"/>
              </a:rPr>
              <a:t>luar </a:t>
            </a:r>
            <a:r>
              <a:rPr dirty="0" sz="4000" spc="-20">
                <a:latin typeface="Noto Sans"/>
                <a:cs typeface="Noto Sans"/>
              </a:rPr>
              <a:t>biji </a:t>
            </a:r>
            <a:r>
              <a:rPr dirty="0" sz="4000" spc="-30">
                <a:latin typeface="Noto Sans"/>
                <a:cs typeface="Noto Sans"/>
              </a:rPr>
              <a:t>kakao  </a:t>
            </a:r>
            <a:r>
              <a:rPr dirty="0" sz="4000" spc="-50">
                <a:latin typeface="Noto Sans"/>
                <a:cs typeface="Noto Sans"/>
              </a:rPr>
              <a:t>dihilangkan </a:t>
            </a:r>
            <a:r>
              <a:rPr dirty="0" sz="4000" spc="-20">
                <a:latin typeface="Noto Sans"/>
                <a:cs typeface="Noto Sans"/>
              </a:rPr>
              <a:t>setelah </a:t>
            </a:r>
            <a:r>
              <a:rPr dirty="0" sz="4000" spc="-30">
                <a:latin typeface="Noto Sans"/>
                <a:cs typeface="Noto Sans"/>
              </a:rPr>
              <a:t>fermentasi, </a:t>
            </a:r>
            <a:r>
              <a:rPr dirty="0" sz="4000" spc="-20">
                <a:latin typeface="Noto Sans"/>
                <a:cs typeface="Noto Sans"/>
              </a:rPr>
              <a:t>apa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0">
                <a:latin typeface="Noto Sans"/>
                <a:cs typeface="Noto Sans"/>
              </a:rPr>
              <a:t>diperoleh </a:t>
            </a:r>
            <a:r>
              <a:rPr dirty="0" sz="4000" spc="-25">
                <a:latin typeface="Noto Sans"/>
                <a:cs typeface="Noto Sans"/>
              </a:rPr>
              <a:t>dikenal </a:t>
            </a:r>
            <a:r>
              <a:rPr dirty="0" sz="4000" spc="-60">
                <a:latin typeface="Noto Sans"/>
                <a:cs typeface="Noto Sans"/>
              </a:rPr>
              <a:t>sebagai </a:t>
            </a:r>
            <a:r>
              <a:rPr dirty="0" sz="4000" spc="-20">
                <a:latin typeface="Noto Sans"/>
                <a:cs typeface="Noto Sans"/>
              </a:rPr>
              <a:t>biji  </a:t>
            </a:r>
            <a:r>
              <a:rPr dirty="0" sz="4000" spc="-25">
                <a:latin typeface="Noto Sans"/>
                <a:cs typeface="Noto Sans"/>
              </a:rPr>
              <a:t>kakao. </a:t>
            </a:r>
            <a:r>
              <a:rPr dirty="0" sz="4000" spc="-60">
                <a:latin typeface="Noto Sans"/>
                <a:cs typeface="Noto Sans"/>
              </a:rPr>
              <a:t>Sekarang, </a:t>
            </a:r>
            <a:r>
              <a:rPr dirty="0" sz="4000" spc="-30">
                <a:latin typeface="Noto Sans"/>
                <a:cs typeface="Noto Sans"/>
              </a:rPr>
              <a:t>untuk </a:t>
            </a:r>
            <a:r>
              <a:rPr dirty="0" sz="4000" spc="-55">
                <a:latin typeface="Noto Sans"/>
                <a:cs typeface="Noto Sans"/>
              </a:rPr>
              <a:t>mengubah </a:t>
            </a:r>
            <a:r>
              <a:rPr dirty="0" sz="4000" spc="-20">
                <a:latin typeface="Noto Sans"/>
                <a:cs typeface="Noto Sans"/>
              </a:rPr>
              <a:t>biji-biji </a:t>
            </a:r>
            <a:r>
              <a:rPr dirty="0" sz="4000" spc="-25">
                <a:latin typeface="Noto Sans"/>
                <a:cs typeface="Noto Sans"/>
              </a:rPr>
              <a:t>ini menjadi cokelat </a:t>
            </a:r>
            <a:r>
              <a:rPr dirty="0" sz="4000" spc="-90">
                <a:latin typeface="Noto Sans"/>
                <a:cs typeface="Noto Sans"/>
              </a:rPr>
              <a:t>yang  </a:t>
            </a:r>
            <a:r>
              <a:rPr dirty="0" sz="4000" spc="-110">
                <a:latin typeface="Noto Sans"/>
                <a:cs typeface="Noto Sans"/>
              </a:rPr>
              <a:t>menggugah </a:t>
            </a:r>
            <a:r>
              <a:rPr dirty="0" sz="4000" spc="-30">
                <a:latin typeface="Noto Sans"/>
                <a:cs typeface="Noto Sans"/>
              </a:rPr>
              <a:t>selera, </a:t>
            </a:r>
            <a:r>
              <a:rPr dirty="0" sz="4000" spc="-25">
                <a:latin typeface="Noto Sans"/>
                <a:cs typeface="Noto Sans"/>
              </a:rPr>
              <a:t>mereka </a:t>
            </a:r>
            <a:r>
              <a:rPr dirty="0" sz="4000" spc="-85">
                <a:latin typeface="Noto Sans"/>
                <a:cs typeface="Noto Sans"/>
              </a:rPr>
              <a:t>digiling </a:t>
            </a:r>
            <a:r>
              <a:rPr dirty="0" sz="4000" spc="-25">
                <a:latin typeface="Noto Sans"/>
                <a:cs typeface="Noto Sans"/>
              </a:rPr>
              <a:t>menjadi </a:t>
            </a:r>
            <a:r>
              <a:rPr dirty="0" sz="4000" spc="-50">
                <a:latin typeface="Noto Sans"/>
                <a:cs typeface="Noto Sans"/>
              </a:rPr>
              <a:t>potongan-potongan </a:t>
            </a:r>
            <a:r>
              <a:rPr dirty="0" sz="4000" spc="-20">
                <a:latin typeface="Noto Sans"/>
                <a:cs typeface="Noto Sans"/>
              </a:rPr>
              <a:t>halus.  Biji </a:t>
            </a:r>
            <a:r>
              <a:rPr dirty="0" sz="4000" spc="-30">
                <a:latin typeface="Noto Sans"/>
                <a:cs typeface="Noto Sans"/>
              </a:rPr>
              <a:t>kakao </a:t>
            </a:r>
            <a:r>
              <a:rPr dirty="0" sz="4000" spc="-75">
                <a:latin typeface="Noto Sans"/>
                <a:cs typeface="Noto Sans"/>
              </a:rPr>
              <a:t>mengandung </a:t>
            </a:r>
            <a:r>
              <a:rPr dirty="0" sz="4000" spc="-25">
                <a:latin typeface="Noto Sans"/>
                <a:cs typeface="Noto Sans"/>
              </a:rPr>
              <a:t>zat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25">
                <a:latin typeface="Noto Sans"/>
                <a:cs typeface="Noto Sans"/>
              </a:rPr>
              <a:t>dapat dimakan </a:t>
            </a:r>
            <a:r>
              <a:rPr dirty="0" sz="4000">
                <a:latin typeface="Noto Sans"/>
                <a:cs typeface="Noto Sans"/>
              </a:rPr>
              <a:t>-</a:t>
            </a:r>
            <a:r>
              <a:rPr dirty="0" sz="4000" spc="245">
                <a:latin typeface="Noto Sans"/>
                <a:cs typeface="Noto Sans"/>
              </a:rPr>
              <a:t> </a:t>
            </a:r>
            <a:r>
              <a:rPr dirty="0" sz="4000" spc="-20">
                <a:latin typeface="Noto Sans"/>
                <a:cs typeface="Noto Sans"/>
              </a:rPr>
              <a:t>Kafein.</a:t>
            </a:r>
            <a:endParaRPr sz="4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Noto Sans"/>
              <a:cs typeface="Noto Sans"/>
            </a:endParaRPr>
          </a:p>
          <a:p>
            <a:pPr marL="467359" indent="-455295">
              <a:lnSpc>
                <a:spcPct val="100000"/>
              </a:lnSpc>
              <a:buAutoNum type="arabicPeriod" startAt="3"/>
              <a:tabLst>
                <a:tab pos="467995" algn="l"/>
              </a:tabLst>
            </a:pPr>
            <a:r>
              <a:rPr dirty="0" sz="4000" spc="-20" b="1">
                <a:latin typeface="Georgia"/>
                <a:cs typeface="Georgia"/>
              </a:rPr>
              <a:t>Memanggang:</a:t>
            </a:r>
            <a:endParaRPr sz="4000">
              <a:latin typeface="Georgia"/>
              <a:cs typeface="Georgia"/>
            </a:endParaRPr>
          </a:p>
          <a:p>
            <a:pPr marL="12700" marR="815975">
              <a:lnSpc>
                <a:spcPct val="115599"/>
              </a:lnSpc>
            </a:pPr>
            <a:r>
              <a:rPr dirty="0" sz="4000" spc="-20">
                <a:latin typeface="Noto Sans"/>
                <a:cs typeface="Noto Sans"/>
              </a:rPr>
              <a:t>Biji </a:t>
            </a:r>
            <a:r>
              <a:rPr dirty="0" sz="4000" spc="-30">
                <a:latin typeface="Noto Sans"/>
                <a:cs typeface="Noto Sans"/>
              </a:rPr>
              <a:t>kakao </a:t>
            </a:r>
            <a:r>
              <a:rPr dirty="0" sz="4000" spc="-25">
                <a:latin typeface="Noto Sans"/>
                <a:cs typeface="Noto Sans"/>
              </a:rPr>
              <a:t>ini kemudian </a:t>
            </a:r>
            <a:r>
              <a:rPr dirty="0" sz="4000" spc="-100">
                <a:latin typeface="Noto Sans"/>
                <a:cs typeface="Noto Sans"/>
              </a:rPr>
              <a:t>dipanggang </a:t>
            </a:r>
            <a:r>
              <a:rPr dirty="0" sz="4000" spc="-20">
                <a:latin typeface="Noto Sans"/>
                <a:cs typeface="Noto Sans"/>
              </a:rPr>
              <a:t>di </a:t>
            </a:r>
            <a:r>
              <a:rPr dirty="0" sz="4000" spc="-25">
                <a:latin typeface="Noto Sans"/>
                <a:cs typeface="Noto Sans"/>
              </a:rPr>
              <a:t>antara </a:t>
            </a:r>
            <a:r>
              <a:rPr dirty="0" sz="4000" spc="-5">
                <a:latin typeface="Noto Sans"/>
                <a:cs typeface="Noto Sans"/>
              </a:rPr>
              <a:t>105-120 </a:t>
            </a:r>
            <a:r>
              <a:rPr dirty="0" sz="4000" spc="-80">
                <a:latin typeface="Noto Sans"/>
                <a:cs typeface="Noto Sans"/>
              </a:rPr>
              <a:t>Deg. </a:t>
            </a:r>
            <a:r>
              <a:rPr dirty="0" sz="4000" spc="-5">
                <a:latin typeface="Noto Sans"/>
                <a:cs typeface="Noto Sans"/>
              </a:rPr>
              <a:t>C </a:t>
            </a:r>
            <a:r>
              <a:rPr dirty="0" sz="4000" spc="-25">
                <a:latin typeface="Noto Sans"/>
                <a:cs typeface="Noto Sans"/>
              </a:rPr>
              <a:t>dalam  </a:t>
            </a:r>
            <a:r>
              <a:rPr dirty="0" sz="4000" spc="-20">
                <a:latin typeface="Noto Sans"/>
                <a:cs typeface="Noto Sans"/>
              </a:rPr>
              <a:t>oven </a:t>
            </a:r>
            <a:r>
              <a:rPr dirty="0" sz="4000" spc="-75">
                <a:latin typeface="Noto Sans"/>
                <a:cs typeface="Noto Sans"/>
              </a:rPr>
              <a:t>tergantung </a:t>
            </a:r>
            <a:r>
              <a:rPr dirty="0" sz="4000" spc="-20">
                <a:latin typeface="Noto Sans"/>
                <a:cs typeface="Noto Sans"/>
              </a:rPr>
              <a:t>pada </a:t>
            </a:r>
            <a:r>
              <a:rPr dirty="0" sz="4000" spc="-25">
                <a:latin typeface="Noto Sans"/>
                <a:cs typeface="Noto Sans"/>
              </a:rPr>
              <a:t>produk </a:t>
            </a:r>
            <a:r>
              <a:rPr dirty="0" sz="4000" spc="-30">
                <a:latin typeface="Noto Sans"/>
                <a:cs typeface="Noto Sans"/>
              </a:rPr>
              <a:t>akhir </a:t>
            </a:r>
            <a:r>
              <a:rPr dirty="0" sz="4000" spc="-90">
                <a:latin typeface="Noto Sans"/>
                <a:cs typeface="Noto Sans"/>
              </a:rPr>
              <a:t>yang </a:t>
            </a:r>
            <a:r>
              <a:rPr dirty="0" sz="4000" spc="-30">
                <a:latin typeface="Noto Sans"/>
                <a:cs typeface="Noto Sans"/>
              </a:rPr>
              <a:t>akan</a:t>
            </a:r>
            <a:r>
              <a:rPr dirty="0" sz="4000" spc="229">
                <a:latin typeface="Noto Sans"/>
                <a:cs typeface="Noto Sans"/>
              </a:rPr>
              <a:t> </a:t>
            </a:r>
            <a:r>
              <a:rPr dirty="0" sz="4000" spc="-50">
                <a:latin typeface="Noto Sans"/>
                <a:cs typeface="Noto Sans"/>
              </a:rPr>
              <a:t>digunakan.</a:t>
            </a:r>
            <a:endParaRPr sz="4000">
              <a:latin typeface="Noto Sans"/>
              <a:cs typeface="Noto Sans"/>
            </a:endParaRPr>
          </a:p>
          <a:p>
            <a:pPr marL="12700" marR="785495">
              <a:lnSpc>
                <a:spcPct val="115599"/>
              </a:lnSpc>
              <a:spcBef>
                <a:spcPts val="5"/>
              </a:spcBef>
            </a:pPr>
            <a:r>
              <a:rPr dirty="0" sz="4000" spc="-85">
                <a:latin typeface="Noto Sans"/>
                <a:cs typeface="Noto Sans"/>
              </a:rPr>
              <a:t>Pemanggangan </a:t>
            </a:r>
            <a:r>
              <a:rPr dirty="0" sz="4000" spc="-25">
                <a:latin typeface="Noto Sans"/>
                <a:cs typeface="Noto Sans"/>
              </a:rPr>
              <a:t>memberikan ciri khas </a:t>
            </a:r>
            <a:r>
              <a:rPr dirty="0" sz="4000" spc="-30">
                <a:latin typeface="Noto Sans"/>
                <a:cs typeface="Noto Sans"/>
              </a:rPr>
              <a:t>warna </a:t>
            </a:r>
            <a:r>
              <a:rPr dirty="0" sz="4000" spc="-25">
                <a:latin typeface="Noto Sans"/>
                <a:cs typeface="Noto Sans"/>
              </a:rPr>
              <a:t>coklat tua serta rasa </a:t>
            </a:r>
            <a:r>
              <a:rPr dirty="0" sz="4000" spc="-10">
                <a:latin typeface="Noto Sans"/>
                <a:cs typeface="Noto Sans"/>
              </a:rPr>
              <a:t>&amp;  </a:t>
            </a:r>
            <a:r>
              <a:rPr dirty="0" sz="4000" spc="-25">
                <a:latin typeface="Noto Sans"/>
                <a:cs typeface="Noto Sans"/>
              </a:rPr>
              <a:t>aroma</a:t>
            </a:r>
            <a:r>
              <a:rPr dirty="0" sz="4000" spc="-10">
                <a:latin typeface="Noto Sans"/>
                <a:cs typeface="Noto Sans"/>
              </a:rPr>
              <a:t> </a:t>
            </a:r>
            <a:r>
              <a:rPr dirty="0" sz="4000" spc="-25">
                <a:latin typeface="Noto Sans"/>
                <a:cs typeface="Noto Sans"/>
              </a:rPr>
              <a:t>coklatnya.</a:t>
            </a:r>
            <a:endParaRPr sz="4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KalvinaIS0503</dc:creator>
  <cp:keywords>DAEtyQ4lS3U,BAD4vrwo-WU</cp:keywords>
  <dc:title>PPT Cocoa Kelompok 06</dc:title>
  <dcterms:created xsi:type="dcterms:W3CDTF">2022-04-12T02:49:58Z</dcterms:created>
  <dcterms:modified xsi:type="dcterms:W3CDTF">2022-04-12T02:49:58Z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Canva</vt:lpwstr>
  </property>
  <property fmtid="{D5CDD505-2E9C-101B-9397-08002B2CF9AE}" pid="4" name="LastSaved">
    <vt:filetime>2022-04-12T00:00:00Z</vt:filetime>
  </property>
</Properties>
</file>