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1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1216" y="-3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5F5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350" b="0" i="0">
                <a:solidFill>
                  <a:srgbClr val="F5F5E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451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450079"/>
            <a:ext cx="18288000" cy="76200"/>
          </a:xfrm>
          <a:custGeom>
            <a:avLst/>
            <a:gdLst/>
            <a:ahLst/>
            <a:cxnLst/>
            <a:rect l="l" t="t" r="r" b="b"/>
            <a:pathLst>
              <a:path w="18288000" h="76200">
                <a:moveTo>
                  <a:pt x="0" y="0"/>
                </a:moveTo>
                <a:lnTo>
                  <a:pt x="18288000" y="0"/>
                </a:lnTo>
                <a:lnTo>
                  <a:pt x="182880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F5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5F5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6000" y="2623800"/>
            <a:ext cx="7472680" cy="515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5F5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5F5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451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5951" y="1859353"/>
            <a:ext cx="9536096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5F5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12912" y="2833835"/>
            <a:ext cx="9262174" cy="558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50" b="0" i="0">
                <a:solidFill>
                  <a:srgbClr val="F5F5E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40420" y="0"/>
              <a:ext cx="11811000" cy="10287000"/>
            </a:xfrm>
            <a:custGeom>
              <a:avLst/>
              <a:gdLst/>
              <a:ahLst/>
              <a:cxnLst/>
              <a:rect l="l" t="t" r="r" b="b"/>
              <a:pathLst>
                <a:path w="11811000" h="10287000">
                  <a:moveTo>
                    <a:pt x="0" y="0"/>
                  </a:moveTo>
                  <a:lnTo>
                    <a:pt x="11811000" y="0"/>
                  </a:lnTo>
                  <a:lnTo>
                    <a:pt x="11811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915" algn="l"/>
                <a:tab pos="6181725" algn="l"/>
              </a:tabLst>
            </a:pPr>
            <a:r>
              <a:rPr spc="-5" dirty="0"/>
              <a:t>P</a:t>
            </a:r>
            <a:r>
              <a:rPr spc="-580" dirty="0"/>
              <a:t> </a:t>
            </a:r>
            <a:r>
              <a:rPr spc="-145" dirty="0"/>
              <a:t>R</a:t>
            </a:r>
            <a:r>
              <a:rPr spc="-580" dirty="0"/>
              <a:t> </a:t>
            </a:r>
            <a:r>
              <a:rPr spc="-35" dirty="0"/>
              <a:t>A</a:t>
            </a:r>
            <a:r>
              <a:rPr spc="-580" dirty="0"/>
              <a:t> </a:t>
            </a:r>
            <a:r>
              <a:rPr spc="-95" dirty="0"/>
              <a:t>K</a:t>
            </a:r>
            <a:r>
              <a:rPr spc="-580" dirty="0"/>
              <a:t> </a:t>
            </a:r>
            <a:r>
              <a:rPr spc="-195" dirty="0"/>
              <a:t>T</a:t>
            </a:r>
            <a:r>
              <a:rPr spc="-580" dirty="0"/>
              <a:t> </a:t>
            </a:r>
            <a:r>
              <a:rPr spc="-655" dirty="0"/>
              <a:t>I</a:t>
            </a:r>
            <a:r>
              <a:rPr spc="-580" dirty="0"/>
              <a:t> </a:t>
            </a:r>
            <a:r>
              <a:rPr spc="-95" dirty="0"/>
              <a:t>K</a:t>
            </a:r>
            <a:r>
              <a:rPr spc="-580" dirty="0"/>
              <a:t> </a:t>
            </a:r>
            <a:r>
              <a:rPr spc="-75" dirty="0"/>
              <a:t>U</a:t>
            </a:r>
            <a:r>
              <a:rPr spc="-580" dirty="0"/>
              <a:t> </a:t>
            </a:r>
            <a:r>
              <a:rPr spc="20" dirty="0"/>
              <a:t>M</a:t>
            </a:r>
            <a:r>
              <a:rPr dirty="0"/>
              <a:t>	</a:t>
            </a:r>
            <a:r>
              <a:rPr spc="-195" dirty="0"/>
              <a:t>T</a:t>
            </a:r>
            <a:r>
              <a:rPr spc="-580" dirty="0"/>
              <a:t> </a:t>
            </a:r>
            <a:r>
              <a:rPr spc="-40" dirty="0"/>
              <a:t>E</a:t>
            </a:r>
            <a:r>
              <a:rPr spc="-580" dirty="0"/>
              <a:t> </a:t>
            </a:r>
            <a:r>
              <a:rPr spc="-95" dirty="0"/>
              <a:t>K</a:t>
            </a:r>
            <a:r>
              <a:rPr spc="-580" dirty="0"/>
              <a:t> </a:t>
            </a:r>
            <a:r>
              <a:rPr spc="-120" dirty="0"/>
              <a:t>N</a:t>
            </a:r>
            <a:r>
              <a:rPr spc="-580" dirty="0"/>
              <a:t> </a:t>
            </a:r>
            <a:r>
              <a:rPr spc="-20" dirty="0"/>
              <a:t>O</a:t>
            </a:r>
            <a:r>
              <a:rPr spc="-580" dirty="0"/>
              <a:t> </a:t>
            </a:r>
            <a:r>
              <a:rPr spc="-100" dirty="0"/>
              <a:t>L</a:t>
            </a:r>
            <a:r>
              <a:rPr spc="-580" dirty="0"/>
              <a:t> </a:t>
            </a:r>
            <a:r>
              <a:rPr spc="-20" dirty="0"/>
              <a:t>O</a:t>
            </a:r>
            <a:r>
              <a:rPr spc="-580" dirty="0"/>
              <a:t> </a:t>
            </a:r>
            <a:r>
              <a:rPr spc="-125" dirty="0"/>
              <a:t>G</a:t>
            </a:r>
            <a:r>
              <a:rPr spc="-580" dirty="0"/>
              <a:t> </a:t>
            </a:r>
            <a:r>
              <a:rPr spc="-655" dirty="0"/>
              <a:t>I</a:t>
            </a:r>
            <a:r>
              <a:rPr dirty="0"/>
              <a:t>	</a:t>
            </a:r>
            <a:r>
              <a:rPr spc="-5" dirty="0"/>
              <a:t>P</a:t>
            </a:r>
            <a:r>
              <a:rPr spc="-580" dirty="0"/>
              <a:t> </a:t>
            </a:r>
            <a:r>
              <a:rPr spc="-35" dirty="0"/>
              <a:t>A</a:t>
            </a:r>
            <a:r>
              <a:rPr spc="-580" dirty="0"/>
              <a:t> </a:t>
            </a:r>
            <a:r>
              <a:rPr spc="-220" dirty="0"/>
              <a:t>S</a:t>
            </a:r>
            <a:r>
              <a:rPr spc="-580" dirty="0"/>
              <a:t> </a:t>
            </a:r>
            <a:r>
              <a:rPr spc="25" dirty="0"/>
              <a:t>C</a:t>
            </a:r>
            <a:r>
              <a:rPr spc="-580" dirty="0"/>
              <a:t> </a:t>
            </a:r>
            <a:r>
              <a:rPr spc="-35" dirty="0"/>
              <a:t>A</a:t>
            </a:r>
            <a:r>
              <a:rPr spc="-580" dirty="0"/>
              <a:t> </a:t>
            </a:r>
            <a:r>
              <a:rPr spc="-5" dirty="0"/>
              <a:t>P</a:t>
            </a:r>
            <a:r>
              <a:rPr spc="-580" dirty="0"/>
              <a:t> </a:t>
            </a:r>
            <a:r>
              <a:rPr spc="-35" dirty="0"/>
              <a:t>A</a:t>
            </a:r>
            <a:r>
              <a:rPr spc="-580" dirty="0"/>
              <a:t> </a:t>
            </a:r>
            <a:r>
              <a:rPr spc="-120" dirty="0"/>
              <a:t>N</a:t>
            </a:r>
            <a:r>
              <a:rPr spc="-580" dirty="0"/>
              <a:t> </a:t>
            </a:r>
            <a:r>
              <a:rPr spc="-40" dirty="0"/>
              <a:t>E</a:t>
            </a:r>
            <a:r>
              <a:rPr spc="-580" dirty="0"/>
              <a:t> </a:t>
            </a:r>
            <a:r>
              <a:rPr spc="-120" dirty="0"/>
              <a:t>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9900"/>
              </a:lnSpc>
              <a:spcBef>
                <a:spcPts val="100"/>
              </a:spcBef>
            </a:pPr>
            <a:r>
              <a:rPr sz="10050" spc="-810" dirty="0"/>
              <a:t>A</a:t>
            </a:r>
            <a:r>
              <a:rPr spc="-1200" dirty="0"/>
              <a:t>N</a:t>
            </a:r>
            <a:r>
              <a:rPr sz="10050" spc="-810" dirty="0"/>
              <a:t>A</a:t>
            </a:r>
            <a:r>
              <a:rPr spc="-1205" dirty="0"/>
              <a:t>L</a:t>
            </a:r>
            <a:r>
              <a:rPr spc="-315" dirty="0"/>
              <a:t>I</a:t>
            </a:r>
            <a:r>
              <a:rPr spc="-285" dirty="0"/>
              <a:t>S</a:t>
            </a:r>
            <a:r>
              <a:rPr spc="-315" dirty="0"/>
              <a:t>I</a:t>
            </a:r>
            <a:r>
              <a:rPr spc="-280" dirty="0"/>
              <a:t>S</a:t>
            </a:r>
            <a:r>
              <a:rPr spc="-1010" dirty="0"/>
              <a:t> </a:t>
            </a:r>
            <a:r>
              <a:rPr sz="10050" spc="-810" dirty="0"/>
              <a:t>A</a:t>
            </a:r>
            <a:r>
              <a:rPr spc="-1085" dirty="0"/>
              <a:t>R</a:t>
            </a:r>
            <a:r>
              <a:rPr spc="-1685" dirty="0"/>
              <a:t>T</a:t>
            </a:r>
            <a:r>
              <a:rPr spc="-315" dirty="0"/>
              <a:t>I</a:t>
            </a:r>
            <a:r>
              <a:rPr spc="-830" dirty="0"/>
              <a:t>K</a:t>
            </a:r>
            <a:r>
              <a:rPr spc="-1345" dirty="0"/>
              <a:t>E</a:t>
            </a:r>
            <a:r>
              <a:rPr spc="-880" dirty="0"/>
              <a:t>L  </a:t>
            </a:r>
            <a:r>
              <a:rPr spc="-315" dirty="0"/>
              <a:t>I</a:t>
            </a:r>
            <a:r>
              <a:rPr spc="-1205" dirty="0"/>
              <a:t>L</a:t>
            </a:r>
            <a:r>
              <a:rPr spc="-720" dirty="0"/>
              <a:t>M</a:t>
            </a:r>
            <a:r>
              <a:rPr spc="-315" dirty="0"/>
              <a:t>I</a:t>
            </a:r>
            <a:r>
              <a:rPr sz="10050" spc="-810" dirty="0"/>
              <a:t>A</a:t>
            </a:r>
            <a:r>
              <a:rPr spc="-1570" dirty="0"/>
              <a:t>H</a:t>
            </a:r>
            <a:r>
              <a:rPr spc="-1010" dirty="0"/>
              <a:t> </a:t>
            </a:r>
            <a:r>
              <a:rPr spc="-955" dirty="0"/>
              <a:t>P</a:t>
            </a:r>
            <a:r>
              <a:rPr sz="10050" spc="-810" dirty="0"/>
              <a:t>A</a:t>
            </a:r>
            <a:r>
              <a:rPr spc="-1200" dirty="0"/>
              <a:t>N</a:t>
            </a:r>
            <a:r>
              <a:rPr spc="-1345" dirty="0"/>
              <a:t>E</a:t>
            </a:r>
            <a:r>
              <a:rPr spc="-1195" dirty="0"/>
              <a:t>N</a:t>
            </a:r>
            <a:r>
              <a:rPr spc="-1010" dirty="0"/>
              <a:t> </a:t>
            </a:r>
            <a:r>
              <a:rPr spc="-830" dirty="0"/>
              <a:t>K</a:t>
            </a:r>
            <a:r>
              <a:rPr spc="-2130" dirty="0"/>
              <a:t>O</a:t>
            </a:r>
            <a:r>
              <a:rPr spc="-955" dirty="0"/>
              <a:t>P</a:t>
            </a:r>
            <a:r>
              <a:rPr spc="-310" dirty="0"/>
              <a:t>I</a:t>
            </a:r>
            <a:endParaRPr sz="10050"/>
          </a:p>
          <a:p>
            <a:pPr algn="ctr">
              <a:lnSpc>
                <a:spcPct val="100000"/>
              </a:lnSpc>
              <a:spcBef>
                <a:spcPts val="2745"/>
              </a:spcBef>
            </a:pPr>
            <a:r>
              <a:rPr sz="2700" b="1" spc="25" dirty="0">
                <a:latin typeface="Verdana"/>
                <a:cs typeface="Verdana"/>
              </a:rPr>
              <a:t>Disusun</a:t>
            </a:r>
            <a:r>
              <a:rPr sz="2700" b="1" spc="110" dirty="0">
                <a:latin typeface="Verdana"/>
                <a:cs typeface="Verdana"/>
              </a:rPr>
              <a:t> </a:t>
            </a:r>
            <a:r>
              <a:rPr sz="2700" b="1" spc="15" dirty="0">
                <a:latin typeface="Verdana"/>
                <a:cs typeface="Verdana"/>
              </a:rPr>
              <a:t>oleh</a:t>
            </a:r>
            <a:r>
              <a:rPr sz="2700" b="1" spc="114" dirty="0">
                <a:latin typeface="Verdana"/>
                <a:cs typeface="Verdana"/>
              </a:rPr>
              <a:t> </a:t>
            </a:r>
            <a:r>
              <a:rPr sz="2700" b="1" spc="60" dirty="0">
                <a:latin typeface="Verdana"/>
                <a:cs typeface="Verdana"/>
              </a:rPr>
              <a:t>kelompok</a:t>
            </a:r>
            <a:r>
              <a:rPr sz="2700" b="1" spc="110" dirty="0">
                <a:latin typeface="Verdana"/>
                <a:cs typeface="Verdana"/>
              </a:rPr>
              <a:t> </a:t>
            </a:r>
            <a:r>
              <a:rPr sz="2700" b="1" spc="-60" dirty="0">
                <a:latin typeface="Verdana"/>
                <a:cs typeface="Verdana"/>
              </a:rPr>
              <a:t>4</a:t>
            </a:r>
            <a:endParaRPr sz="2700">
              <a:latin typeface="Verdana"/>
              <a:cs typeface="Verdana"/>
            </a:endParaRPr>
          </a:p>
          <a:p>
            <a:pPr marL="3189605" marR="3181350" algn="ctr">
              <a:lnSpc>
                <a:spcPct val="114999"/>
              </a:lnSpc>
              <a:spcBef>
                <a:spcPts val="110"/>
              </a:spcBef>
            </a:pPr>
            <a:r>
              <a:rPr sz="2500" spc="110" dirty="0">
                <a:latin typeface="Verdana"/>
                <a:cs typeface="Verdana"/>
              </a:rPr>
              <a:t>Ari</a:t>
            </a:r>
            <a:r>
              <a:rPr sz="2500" spc="15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Suryaningsih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140" dirty="0">
                <a:latin typeface="Verdana"/>
                <a:cs typeface="Verdana"/>
              </a:rPr>
              <a:t>Deka</a:t>
            </a:r>
            <a:r>
              <a:rPr sz="2500" spc="90" dirty="0">
                <a:latin typeface="Verdana"/>
                <a:cs typeface="Verdana"/>
              </a:rPr>
              <a:t> </a:t>
            </a:r>
            <a:r>
              <a:rPr sz="2500" spc="150" dirty="0">
                <a:latin typeface="Verdana"/>
                <a:cs typeface="Verdana"/>
              </a:rPr>
              <a:t>Delta</a:t>
            </a:r>
            <a:r>
              <a:rPr sz="2500" spc="90" dirty="0">
                <a:latin typeface="Verdana"/>
                <a:cs typeface="Verdana"/>
              </a:rPr>
              <a:t> </a:t>
            </a:r>
            <a:r>
              <a:rPr sz="2500" spc="95" dirty="0">
                <a:latin typeface="Verdana"/>
                <a:cs typeface="Verdana"/>
              </a:rPr>
              <a:t>Lita</a:t>
            </a:r>
            <a:endParaRPr sz="2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500" spc="180" dirty="0">
                <a:latin typeface="Verdana"/>
                <a:cs typeface="Verdana"/>
              </a:rPr>
              <a:t>Sadam</a:t>
            </a:r>
            <a:r>
              <a:rPr sz="2500" spc="90" dirty="0">
                <a:latin typeface="Verdana"/>
                <a:cs typeface="Verdana"/>
              </a:rPr>
              <a:t> </a:t>
            </a:r>
            <a:r>
              <a:rPr sz="2500" spc="165" dirty="0">
                <a:latin typeface="Verdana"/>
                <a:cs typeface="Verdana"/>
              </a:rPr>
              <a:t>Husein</a:t>
            </a:r>
            <a:r>
              <a:rPr sz="2500" spc="90" dirty="0">
                <a:latin typeface="Verdana"/>
                <a:cs typeface="Verdana"/>
              </a:rPr>
              <a:t> </a:t>
            </a:r>
            <a:r>
              <a:rPr sz="2500" spc="225" dirty="0">
                <a:latin typeface="Verdana"/>
                <a:cs typeface="Verdana"/>
              </a:rPr>
              <a:t>Abdullah</a:t>
            </a:r>
            <a:r>
              <a:rPr sz="2500" spc="90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Elkatiri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18859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52624"/>
              <a:ext cx="18288000" cy="6381750"/>
            </a:xfrm>
            <a:custGeom>
              <a:avLst/>
              <a:gdLst/>
              <a:ahLst/>
              <a:cxnLst/>
              <a:rect l="l" t="t" r="r" b="b"/>
              <a:pathLst>
                <a:path w="18288000" h="6381750">
                  <a:moveTo>
                    <a:pt x="0" y="0"/>
                  </a:moveTo>
                  <a:lnTo>
                    <a:pt x="18288000" y="0"/>
                  </a:lnTo>
                  <a:lnTo>
                    <a:pt x="18288000" y="6381749"/>
                  </a:lnTo>
                  <a:lnTo>
                    <a:pt x="0" y="6381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2654" y="2942517"/>
            <a:ext cx="1632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ahoma"/>
                <a:cs typeface="Tahoma"/>
              </a:rPr>
              <a:t>T</a:t>
            </a:r>
            <a:r>
              <a:rPr spc="50" dirty="0">
                <a:latin typeface="Tahoma"/>
                <a:cs typeface="Tahoma"/>
              </a:rPr>
              <a:t>U</a:t>
            </a:r>
            <a:r>
              <a:rPr spc="100" dirty="0">
                <a:latin typeface="Tahoma"/>
                <a:cs typeface="Tahoma"/>
              </a:rPr>
              <a:t>J</a:t>
            </a:r>
            <a:r>
              <a:rPr spc="50" dirty="0">
                <a:latin typeface="Tahoma"/>
                <a:cs typeface="Tahoma"/>
              </a:rPr>
              <a:t>U</a:t>
            </a:r>
            <a:r>
              <a:rPr spc="250" dirty="0">
                <a:latin typeface="Tahoma"/>
                <a:cs typeface="Tahoma"/>
              </a:rPr>
              <a:t>A</a:t>
            </a:r>
            <a:r>
              <a:rPr spc="45" dirty="0">
                <a:latin typeface="Tahoma"/>
                <a:cs typeface="Tahoma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0592" y="3924300"/>
            <a:ext cx="11709311" cy="209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6350" indent="-259715">
              <a:lnSpc>
                <a:spcPct val="116399"/>
              </a:lnSpc>
              <a:spcBef>
                <a:spcPts val="100"/>
              </a:spcBef>
              <a:buAutoNum type="arabicPeriod"/>
              <a:tabLst>
                <a:tab pos="346075" algn="l"/>
              </a:tabLst>
            </a:pPr>
            <a:r>
              <a:rPr sz="2900" b="1" spc="40" dirty="0">
                <a:solidFill>
                  <a:srgbClr val="F5F5EC"/>
                </a:solidFill>
                <a:latin typeface="Tahoma"/>
                <a:cs typeface="Tahoma"/>
              </a:rPr>
              <a:t>Mengembangkan</a:t>
            </a:r>
            <a:r>
              <a:rPr sz="2900" b="1" spc="-120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-35" dirty="0" err="1">
                <a:solidFill>
                  <a:srgbClr val="F5F5EC"/>
                </a:solidFill>
                <a:latin typeface="Tahoma"/>
                <a:cs typeface="Tahoma"/>
              </a:rPr>
              <a:t>pengklasifikasi</a:t>
            </a:r>
            <a:r>
              <a:rPr sz="2900" b="1" spc="-120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lang="en-US" sz="2900" b="1" spc="-120" dirty="0" err="1" smtClean="0">
                <a:solidFill>
                  <a:srgbClr val="F5F5EC"/>
                </a:solidFill>
                <a:latin typeface="Tahoma"/>
                <a:cs typeface="Tahoma"/>
              </a:rPr>
              <a:t>menggunakan</a:t>
            </a:r>
            <a:r>
              <a:rPr lang="en-US" sz="2900" b="1" spc="-120" dirty="0" smtClean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lang="en-US" sz="2900" b="1" spc="-120" dirty="0" err="1" smtClean="0">
                <a:solidFill>
                  <a:srgbClr val="F5F5EC"/>
                </a:solidFill>
                <a:latin typeface="Tahoma"/>
                <a:cs typeface="Tahoma"/>
              </a:rPr>
              <a:t>penggolongan</a:t>
            </a:r>
            <a:r>
              <a:rPr lang="en-US" sz="2900" b="1" spc="-120" dirty="0" smtClean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10" dirty="0" err="1" smtClean="0">
                <a:solidFill>
                  <a:srgbClr val="F5F5EC"/>
                </a:solidFill>
                <a:latin typeface="Tahoma"/>
                <a:cs typeface="Tahoma"/>
              </a:rPr>
              <a:t>untuk</a:t>
            </a:r>
            <a:r>
              <a:rPr sz="2900" b="1" spc="10" dirty="0" smtClean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70" dirty="0">
                <a:solidFill>
                  <a:srgbClr val="F5F5EC"/>
                </a:solidFill>
                <a:latin typeface="Tahoma"/>
                <a:cs typeface="Tahoma"/>
              </a:rPr>
              <a:t>membedakan </a:t>
            </a:r>
            <a:r>
              <a:rPr sz="2900" b="1" spc="50" dirty="0">
                <a:solidFill>
                  <a:srgbClr val="F5F5EC"/>
                </a:solidFill>
                <a:latin typeface="Tahoma"/>
                <a:cs typeface="Tahoma"/>
              </a:rPr>
              <a:t>buah </a:t>
            </a:r>
            <a:r>
              <a:rPr sz="2900" b="1" spc="20" dirty="0">
                <a:solidFill>
                  <a:srgbClr val="F5F5EC"/>
                </a:solidFill>
                <a:latin typeface="Tahoma"/>
                <a:cs typeface="Tahoma"/>
              </a:rPr>
              <a:t>kopi </a:t>
            </a:r>
            <a:r>
              <a:rPr sz="2900" b="1" spc="25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-45" dirty="0">
                <a:solidFill>
                  <a:srgbClr val="F5F5EC"/>
                </a:solidFill>
                <a:latin typeface="Tahoma"/>
                <a:cs typeface="Tahoma"/>
              </a:rPr>
              <a:t>hijau </a:t>
            </a:r>
            <a:r>
              <a:rPr sz="2900" b="1" spc="55" dirty="0">
                <a:solidFill>
                  <a:srgbClr val="F5F5EC"/>
                </a:solidFill>
                <a:latin typeface="Tahoma"/>
                <a:cs typeface="Tahoma"/>
              </a:rPr>
              <a:t>dan </a:t>
            </a:r>
            <a:r>
              <a:rPr sz="2900" b="1" spc="50" dirty="0">
                <a:solidFill>
                  <a:srgbClr val="F5F5EC"/>
                </a:solidFill>
                <a:latin typeface="Tahoma"/>
                <a:cs typeface="Tahoma"/>
              </a:rPr>
              <a:t>buah </a:t>
            </a:r>
            <a:r>
              <a:rPr sz="2900" b="1" spc="20" dirty="0">
                <a:solidFill>
                  <a:srgbClr val="F5F5EC"/>
                </a:solidFill>
                <a:latin typeface="Tahoma"/>
                <a:cs typeface="Tahoma"/>
              </a:rPr>
              <a:t>kopi </a:t>
            </a:r>
            <a:r>
              <a:rPr sz="2900" b="1" spc="-10" dirty="0" err="1" smtClean="0">
                <a:solidFill>
                  <a:srgbClr val="F5F5EC"/>
                </a:solidFill>
                <a:latin typeface="Tahoma"/>
                <a:cs typeface="Tahoma"/>
              </a:rPr>
              <a:t>matang</a:t>
            </a:r>
            <a:endParaRPr lang="en-US" sz="2900" b="1" spc="-10" dirty="0" smtClean="0">
              <a:solidFill>
                <a:srgbClr val="F5F5EC"/>
              </a:solidFill>
              <a:latin typeface="Tahoma"/>
              <a:cs typeface="Tahoma"/>
            </a:endParaRPr>
          </a:p>
          <a:p>
            <a:pPr marL="346075" marR="6350" indent="-259715">
              <a:lnSpc>
                <a:spcPct val="116399"/>
              </a:lnSpc>
              <a:spcBef>
                <a:spcPts val="100"/>
              </a:spcBef>
              <a:buAutoNum type="arabicPeriod"/>
              <a:tabLst>
                <a:tab pos="346075" algn="l"/>
              </a:tabLst>
            </a:pPr>
            <a:r>
              <a:rPr sz="2900" b="1" spc="15" dirty="0" err="1" smtClean="0">
                <a:solidFill>
                  <a:srgbClr val="F5F5EC"/>
                </a:solidFill>
                <a:latin typeface="Tahoma"/>
                <a:cs typeface="Tahoma"/>
              </a:rPr>
              <a:t>Menentukan</a:t>
            </a:r>
            <a:r>
              <a:rPr sz="2900" b="1" spc="15" dirty="0" smtClean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-65" dirty="0">
                <a:solidFill>
                  <a:srgbClr val="F5F5EC"/>
                </a:solidFill>
                <a:latin typeface="Tahoma"/>
                <a:cs typeface="Tahoma"/>
              </a:rPr>
              <a:t>saat </a:t>
            </a:r>
            <a:r>
              <a:rPr sz="2900" b="1" spc="-25" dirty="0">
                <a:solidFill>
                  <a:srgbClr val="F5F5EC"/>
                </a:solidFill>
                <a:latin typeface="Tahoma"/>
                <a:cs typeface="Tahoma"/>
              </a:rPr>
              <a:t>yang </a:t>
            </a:r>
            <a:r>
              <a:rPr sz="2900" b="1" dirty="0">
                <a:solidFill>
                  <a:srgbClr val="F5F5EC"/>
                </a:solidFill>
                <a:latin typeface="Tahoma"/>
                <a:cs typeface="Tahoma"/>
              </a:rPr>
              <a:t>ideal </a:t>
            </a:r>
            <a:r>
              <a:rPr sz="2900" b="1" spc="10" dirty="0">
                <a:solidFill>
                  <a:srgbClr val="F5F5EC"/>
                </a:solidFill>
                <a:latin typeface="Tahoma"/>
                <a:cs typeface="Tahoma"/>
              </a:rPr>
              <a:t>untuk </a:t>
            </a:r>
            <a:r>
              <a:rPr sz="2900" b="1" spc="55" dirty="0">
                <a:solidFill>
                  <a:srgbClr val="F5F5EC"/>
                </a:solidFill>
                <a:latin typeface="Tahoma"/>
                <a:cs typeface="Tahoma"/>
              </a:rPr>
              <a:t>memulai </a:t>
            </a:r>
            <a:r>
              <a:rPr sz="2900" b="1" spc="60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40" dirty="0">
                <a:solidFill>
                  <a:srgbClr val="F5F5EC"/>
                </a:solidFill>
                <a:latin typeface="Tahoma"/>
                <a:cs typeface="Tahoma"/>
              </a:rPr>
              <a:t>panen</a:t>
            </a:r>
            <a:r>
              <a:rPr sz="2900" b="1" spc="-110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5" dirty="0">
                <a:solidFill>
                  <a:srgbClr val="F5F5EC"/>
                </a:solidFill>
                <a:latin typeface="Tahoma"/>
                <a:cs typeface="Tahoma"/>
              </a:rPr>
              <a:t>mekanis</a:t>
            </a:r>
            <a:r>
              <a:rPr sz="2900" b="1" spc="-105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-25" dirty="0">
                <a:solidFill>
                  <a:srgbClr val="F5F5EC"/>
                </a:solidFill>
                <a:latin typeface="Tahoma"/>
                <a:cs typeface="Tahoma"/>
              </a:rPr>
              <a:t>yang</a:t>
            </a:r>
            <a:r>
              <a:rPr sz="2900" b="1" spc="-105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-20" dirty="0">
                <a:solidFill>
                  <a:srgbClr val="F5F5EC"/>
                </a:solidFill>
                <a:latin typeface="Tahoma"/>
                <a:cs typeface="Tahoma"/>
              </a:rPr>
              <a:t>bertujuan</a:t>
            </a:r>
            <a:r>
              <a:rPr sz="2900" b="1" spc="-110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50" dirty="0">
                <a:solidFill>
                  <a:srgbClr val="F5F5EC"/>
                </a:solidFill>
                <a:latin typeface="Tahoma"/>
                <a:cs typeface="Tahoma"/>
              </a:rPr>
              <a:t>pada</a:t>
            </a:r>
            <a:r>
              <a:rPr sz="2900" b="1" spc="-105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-65" dirty="0">
                <a:solidFill>
                  <a:srgbClr val="F5F5EC"/>
                </a:solidFill>
                <a:latin typeface="Tahoma"/>
                <a:cs typeface="Tahoma"/>
              </a:rPr>
              <a:t>selektivitas </a:t>
            </a:r>
            <a:r>
              <a:rPr sz="2900" b="1" spc="-835" dirty="0">
                <a:solidFill>
                  <a:srgbClr val="F5F5EC"/>
                </a:solidFill>
                <a:latin typeface="Tahoma"/>
                <a:cs typeface="Tahoma"/>
              </a:rPr>
              <a:t> </a:t>
            </a:r>
            <a:r>
              <a:rPr sz="2900" b="1" spc="-75" dirty="0">
                <a:solidFill>
                  <a:srgbClr val="F5F5EC"/>
                </a:solidFill>
                <a:latin typeface="Tahoma"/>
                <a:cs typeface="Tahoma"/>
              </a:rPr>
              <a:t>biji-bijian.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09903" y="3267392"/>
            <a:ext cx="4309745" cy="4013200"/>
          </a:xfrm>
          <a:custGeom>
            <a:avLst/>
            <a:gdLst/>
            <a:ahLst/>
            <a:cxnLst/>
            <a:rect l="l" t="t" r="r" b="b"/>
            <a:pathLst>
              <a:path w="4309744" h="4013200">
                <a:moveTo>
                  <a:pt x="1429329" y="1054100"/>
                </a:moveTo>
                <a:lnTo>
                  <a:pt x="1391784" y="1041400"/>
                </a:lnTo>
                <a:lnTo>
                  <a:pt x="1369466" y="1016000"/>
                </a:lnTo>
                <a:lnTo>
                  <a:pt x="1360136" y="977900"/>
                </a:lnTo>
                <a:lnTo>
                  <a:pt x="1361554" y="939800"/>
                </a:lnTo>
                <a:lnTo>
                  <a:pt x="1371481" y="889000"/>
                </a:lnTo>
                <a:lnTo>
                  <a:pt x="1381207" y="850900"/>
                </a:lnTo>
                <a:lnTo>
                  <a:pt x="1392480" y="825500"/>
                </a:lnTo>
                <a:lnTo>
                  <a:pt x="1405320" y="787400"/>
                </a:lnTo>
                <a:lnTo>
                  <a:pt x="1419746" y="762000"/>
                </a:lnTo>
                <a:lnTo>
                  <a:pt x="1435774" y="723900"/>
                </a:lnTo>
                <a:lnTo>
                  <a:pt x="1453424" y="685800"/>
                </a:lnTo>
                <a:lnTo>
                  <a:pt x="1472713" y="660400"/>
                </a:lnTo>
                <a:lnTo>
                  <a:pt x="1493660" y="622300"/>
                </a:lnTo>
                <a:lnTo>
                  <a:pt x="1516284" y="584200"/>
                </a:lnTo>
                <a:lnTo>
                  <a:pt x="1540601" y="546100"/>
                </a:lnTo>
                <a:lnTo>
                  <a:pt x="1566632" y="508000"/>
                </a:lnTo>
                <a:lnTo>
                  <a:pt x="1594393" y="482600"/>
                </a:lnTo>
                <a:lnTo>
                  <a:pt x="1623903" y="444500"/>
                </a:lnTo>
                <a:lnTo>
                  <a:pt x="1655181" y="406400"/>
                </a:lnTo>
                <a:lnTo>
                  <a:pt x="1688244" y="368300"/>
                </a:lnTo>
                <a:lnTo>
                  <a:pt x="1723111" y="342900"/>
                </a:lnTo>
                <a:lnTo>
                  <a:pt x="1759801" y="304800"/>
                </a:lnTo>
                <a:lnTo>
                  <a:pt x="1798330" y="279400"/>
                </a:lnTo>
                <a:lnTo>
                  <a:pt x="1838719" y="241300"/>
                </a:lnTo>
                <a:lnTo>
                  <a:pt x="1880984" y="215900"/>
                </a:lnTo>
                <a:lnTo>
                  <a:pt x="1925144" y="177800"/>
                </a:lnTo>
                <a:lnTo>
                  <a:pt x="1971217" y="152400"/>
                </a:lnTo>
                <a:lnTo>
                  <a:pt x="2019222" y="127000"/>
                </a:lnTo>
                <a:lnTo>
                  <a:pt x="2069177" y="114300"/>
                </a:lnTo>
                <a:lnTo>
                  <a:pt x="2121100" y="88900"/>
                </a:lnTo>
                <a:lnTo>
                  <a:pt x="2175009" y="63500"/>
                </a:lnTo>
                <a:lnTo>
                  <a:pt x="2288860" y="38100"/>
                </a:lnTo>
                <a:lnTo>
                  <a:pt x="2410874" y="12700"/>
                </a:lnTo>
                <a:lnTo>
                  <a:pt x="2483621" y="0"/>
                </a:lnTo>
                <a:lnTo>
                  <a:pt x="2862770" y="0"/>
                </a:lnTo>
                <a:lnTo>
                  <a:pt x="2916921" y="12700"/>
                </a:lnTo>
                <a:lnTo>
                  <a:pt x="2968635" y="25400"/>
                </a:lnTo>
                <a:lnTo>
                  <a:pt x="3017969" y="25400"/>
                </a:lnTo>
                <a:lnTo>
                  <a:pt x="3064976" y="38100"/>
                </a:lnTo>
                <a:lnTo>
                  <a:pt x="3109712" y="50800"/>
                </a:lnTo>
                <a:lnTo>
                  <a:pt x="3152232" y="76200"/>
                </a:lnTo>
                <a:lnTo>
                  <a:pt x="3192592" y="88900"/>
                </a:lnTo>
                <a:lnTo>
                  <a:pt x="3230845" y="101600"/>
                </a:lnTo>
                <a:lnTo>
                  <a:pt x="3267048" y="127000"/>
                </a:lnTo>
                <a:lnTo>
                  <a:pt x="3301256" y="139700"/>
                </a:lnTo>
                <a:lnTo>
                  <a:pt x="3333522" y="165100"/>
                </a:lnTo>
                <a:lnTo>
                  <a:pt x="3363903" y="177800"/>
                </a:lnTo>
                <a:lnTo>
                  <a:pt x="3392454" y="203200"/>
                </a:lnTo>
                <a:lnTo>
                  <a:pt x="3419230" y="228600"/>
                </a:lnTo>
                <a:lnTo>
                  <a:pt x="3444285" y="241300"/>
                </a:lnTo>
                <a:lnTo>
                  <a:pt x="3467675" y="266700"/>
                </a:lnTo>
                <a:lnTo>
                  <a:pt x="3489455" y="292100"/>
                </a:lnTo>
                <a:lnTo>
                  <a:pt x="3497152" y="304800"/>
                </a:lnTo>
                <a:lnTo>
                  <a:pt x="3503450" y="304800"/>
                </a:lnTo>
                <a:lnTo>
                  <a:pt x="3508348" y="317500"/>
                </a:lnTo>
                <a:lnTo>
                  <a:pt x="3511847" y="330200"/>
                </a:lnTo>
                <a:lnTo>
                  <a:pt x="3513917" y="368300"/>
                </a:lnTo>
                <a:lnTo>
                  <a:pt x="3501817" y="406400"/>
                </a:lnTo>
                <a:lnTo>
                  <a:pt x="3442803" y="444500"/>
                </a:lnTo>
                <a:lnTo>
                  <a:pt x="3397216" y="457200"/>
                </a:lnTo>
                <a:lnTo>
                  <a:pt x="3347868" y="469900"/>
                </a:lnTo>
                <a:lnTo>
                  <a:pt x="3241736" y="495300"/>
                </a:lnTo>
                <a:lnTo>
                  <a:pt x="3186877" y="520700"/>
                </a:lnTo>
                <a:lnTo>
                  <a:pt x="3078383" y="546100"/>
                </a:lnTo>
                <a:lnTo>
                  <a:pt x="3026673" y="558800"/>
                </a:lnTo>
                <a:lnTo>
                  <a:pt x="2817479" y="622300"/>
                </a:lnTo>
                <a:lnTo>
                  <a:pt x="2774759" y="647700"/>
                </a:lnTo>
                <a:lnTo>
                  <a:pt x="2642249" y="685800"/>
                </a:lnTo>
                <a:lnTo>
                  <a:pt x="2548849" y="711200"/>
                </a:lnTo>
                <a:lnTo>
                  <a:pt x="2500201" y="736600"/>
                </a:lnTo>
                <a:lnTo>
                  <a:pt x="2450063" y="749300"/>
                </a:lnTo>
                <a:lnTo>
                  <a:pt x="2398290" y="774700"/>
                </a:lnTo>
                <a:lnTo>
                  <a:pt x="2344740" y="800100"/>
                </a:lnTo>
                <a:lnTo>
                  <a:pt x="2289269" y="812800"/>
                </a:lnTo>
                <a:lnTo>
                  <a:pt x="2231733" y="838200"/>
                </a:lnTo>
                <a:lnTo>
                  <a:pt x="2187931" y="863600"/>
                </a:lnTo>
                <a:lnTo>
                  <a:pt x="2140847" y="876300"/>
                </a:lnTo>
                <a:lnTo>
                  <a:pt x="2091001" y="889000"/>
                </a:lnTo>
                <a:lnTo>
                  <a:pt x="2038917" y="914400"/>
                </a:lnTo>
                <a:lnTo>
                  <a:pt x="1930121" y="939800"/>
                </a:lnTo>
                <a:lnTo>
                  <a:pt x="1874453" y="965200"/>
                </a:lnTo>
                <a:lnTo>
                  <a:pt x="1655499" y="1016000"/>
                </a:lnTo>
                <a:lnTo>
                  <a:pt x="1604301" y="1016000"/>
                </a:lnTo>
                <a:lnTo>
                  <a:pt x="1555563" y="1028700"/>
                </a:lnTo>
                <a:lnTo>
                  <a:pt x="1509806" y="1041400"/>
                </a:lnTo>
                <a:lnTo>
                  <a:pt x="1467554" y="1041400"/>
                </a:lnTo>
                <a:lnTo>
                  <a:pt x="1429329" y="1054100"/>
                </a:lnTo>
                <a:close/>
              </a:path>
              <a:path w="4309744" h="4013200">
                <a:moveTo>
                  <a:pt x="2641211" y="1600200"/>
                </a:moveTo>
                <a:lnTo>
                  <a:pt x="2067520" y="1600200"/>
                </a:lnTo>
                <a:lnTo>
                  <a:pt x="2015281" y="1587500"/>
                </a:lnTo>
                <a:lnTo>
                  <a:pt x="1965519" y="1574800"/>
                </a:lnTo>
                <a:lnTo>
                  <a:pt x="1918181" y="1562100"/>
                </a:lnTo>
                <a:lnTo>
                  <a:pt x="1873217" y="1549400"/>
                </a:lnTo>
                <a:lnTo>
                  <a:pt x="1830576" y="1536700"/>
                </a:lnTo>
                <a:lnTo>
                  <a:pt x="1790207" y="1511300"/>
                </a:lnTo>
                <a:lnTo>
                  <a:pt x="1752058" y="1498600"/>
                </a:lnTo>
                <a:lnTo>
                  <a:pt x="1716080" y="1473200"/>
                </a:lnTo>
                <a:lnTo>
                  <a:pt x="1682220" y="1460500"/>
                </a:lnTo>
                <a:lnTo>
                  <a:pt x="1650428" y="1435100"/>
                </a:lnTo>
                <a:lnTo>
                  <a:pt x="1620652" y="1409700"/>
                </a:lnTo>
                <a:lnTo>
                  <a:pt x="1592842" y="1397000"/>
                </a:lnTo>
                <a:lnTo>
                  <a:pt x="1566947" y="1371600"/>
                </a:lnTo>
                <a:lnTo>
                  <a:pt x="1542915" y="1346200"/>
                </a:lnTo>
                <a:lnTo>
                  <a:pt x="1520697" y="1320800"/>
                </a:lnTo>
                <a:lnTo>
                  <a:pt x="1500239" y="1308100"/>
                </a:lnTo>
                <a:lnTo>
                  <a:pt x="1482920" y="1270000"/>
                </a:lnTo>
                <a:lnTo>
                  <a:pt x="1479334" y="1219200"/>
                </a:lnTo>
                <a:lnTo>
                  <a:pt x="1493475" y="1181100"/>
                </a:lnTo>
                <a:lnTo>
                  <a:pt x="1519862" y="1155700"/>
                </a:lnTo>
                <a:lnTo>
                  <a:pt x="1556221" y="1143000"/>
                </a:lnTo>
                <a:lnTo>
                  <a:pt x="1597853" y="1130300"/>
                </a:lnTo>
                <a:lnTo>
                  <a:pt x="1642679" y="1130300"/>
                </a:lnTo>
                <a:lnTo>
                  <a:pt x="1690024" y="1117600"/>
                </a:lnTo>
                <a:lnTo>
                  <a:pt x="1989146" y="1041400"/>
                </a:lnTo>
                <a:lnTo>
                  <a:pt x="2034355" y="1028700"/>
                </a:lnTo>
                <a:lnTo>
                  <a:pt x="2164992" y="990600"/>
                </a:lnTo>
                <a:lnTo>
                  <a:pt x="2207922" y="965200"/>
                </a:lnTo>
                <a:lnTo>
                  <a:pt x="2294744" y="939800"/>
                </a:lnTo>
                <a:lnTo>
                  <a:pt x="2339264" y="914400"/>
                </a:lnTo>
                <a:lnTo>
                  <a:pt x="2432097" y="889000"/>
                </a:lnTo>
                <a:lnTo>
                  <a:pt x="2481038" y="863600"/>
                </a:lnTo>
                <a:lnTo>
                  <a:pt x="2532081" y="838200"/>
                </a:lnTo>
                <a:lnTo>
                  <a:pt x="2585540" y="825500"/>
                </a:lnTo>
                <a:lnTo>
                  <a:pt x="2641730" y="800100"/>
                </a:lnTo>
                <a:lnTo>
                  <a:pt x="2700964" y="774700"/>
                </a:lnTo>
                <a:lnTo>
                  <a:pt x="2763559" y="749300"/>
                </a:lnTo>
                <a:lnTo>
                  <a:pt x="2804218" y="736600"/>
                </a:lnTo>
                <a:lnTo>
                  <a:pt x="2848814" y="723900"/>
                </a:lnTo>
                <a:lnTo>
                  <a:pt x="2896734" y="711200"/>
                </a:lnTo>
                <a:lnTo>
                  <a:pt x="2947365" y="685800"/>
                </a:lnTo>
                <a:lnTo>
                  <a:pt x="3164761" y="635000"/>
                </a:lnTo>
                <a:lnTo>
                  <a:pt x="3219766" y="609600"/>
                </a:lnTo>
                <a:lnTo>
                  <a:pt x="3326277" y="584200"/>
                </a:lnTo>
                <a:lnTo>
                  <a:pt x="3376558" y="584200"/>
                </a:lnTo>
                <a:lnTo>
                  <a:pt x="3424041" y="571500"/>
                </a:lnTo>
                <a:lnTo>
                  <a:pt x="3468112" y="558800"/>
                </a:lnTo>
                <a:lnTo>
                  <a:pt x="3508159" y="558800"/>
                </a:lnTo>
                <a:lnTo>
                  <a:pt x="3543570" y="546100"/>
                </a:lnTo>
                <a:lnTo>
                  <a:pt x="3580583" y="546100"/>
                </a:lnTo>
                <a:lnTo>
                  <a:pt x="3607240" y="558800"/>
                </a:lnTo>
                <a:lnTo>
                  <a:pt x="3624604" y="584200"/>
                </a:lnTo>
                <a:lnTo>
                  <a:pt x="3633738" y="622300"/>
                </a:lnTo>
                <a:lnTo>
                  <a:pt x="3635707" y="660400"/>
                </a:lnTo>
                <a:lnTo>
                  <a:pt x="3631573" y="698500"/>
                </a:lnTo>
                <a:lnTo>
                  <a:pt x="3622402" y="749300"/>
                </a:lnTo>
                <a:lnTo>
                  <a:pt x="3609255" y="787400"/>
                </a:lnTo>
                <a:lnTo>
                  <a:pt x="3593198" y="838200"/>
                </a:lnTo>
                <a:lnTo>
                  <a:pt x="3575293" y="876300"/>
                </a:lnTo>
                <a:lnTo>
                  <a:pt x="3558693" y="914400"/>
                </a:lnTo>
                <a:lnTo>
                  <a:pt x="3540802" y="952500"/>
                </a:lnTo>
                <a:lnTo>
                  <a:pt x="3521587" y="990600"/>
                </a:lnTo>
                <a:lnTo>
                  <a:pt x="3501018" y="1016000"/>
                </a:lnTo>
                <a:lnTo>
                  <a:pt x="3479061" y="1054100"/>
                </a:lnTo>
                <a:lnTo>
                  <a:pt x="3455686" y="1092200"/>
                </a:lnTo>
                <a:lnTo>
                  <a:pt x="3430861" y="1130300"/>
                </a:lnTo>
                <a:lnTo>
                  <a:pt x="3404553" y="1168400"/>
                </a:lnTo>
                <a:lnTo>
                  <a:pt x="3376731" y="1193800"/>
                </a:lnTo>
                <a:lnTo>
                  <a:pt x="3347363" y="1231900"/>
                </a:lnTo>
                <a:lnTo>
                  <a:pt x="3316417" y="1270000"/>
                </a:lnTo>
                <a:lnTo>
                  <a:pt x="3283861" y="1295400"/>
                </a:lnTo>
                <a:lnTo>
                  <a:pt x="3249663" y="1320800"/>
                </a:lnTo>
                <a:lnTo>
                  <a:pt x="3213792" y="1358900"/>
                </a:lnTo>
                <a:lnTo>
                  <a:pt x="3176216" y="1384300"/>
                </a:lnTo>
                <a:lnTo>
                  <a:pt x="3136902" y="1409700"/>
                </a:lnTo>
                <a:lnTo>
                  <a:pt x="3095819" y="1435100"/>
                </a:lnTo>
                <a:lnTo>
                  <a:pt x="3052936" y="1460500"/>
                </a:lnTo>
                <a:lnTo>
                  <a:pt x="3008219" y="1485900"/>
                </a:lnTo>
                <a:lnTo>
                  <a:pt x="2961638" y="1511300"/>
                </a:lnTo>
                <a:lnTo>
                  <a:pt x="2913161" y="1524000"/>
                </a:lnTo>
                <a:lnTo>
                  <a:pt x="2862755" y="1549400"/>
                </a:lnTo>
                <a:lnTo>
                  <a:pt x="2756031" y="1574800"/>
                </a:lnTo>
                <a:lnTo>
                  <a:pt x="2641211" y="1600200"/>
                </a:lnTo>
                <a:close/>
              </a:path>
              <a:path w="4309744" h="4013200">
                <a:moveTo>
                  <a:pt x="885534" y="1447800"/>
                </a:moveTo>
                <a:lnTo>
                  <a:pt x="503870" y="1447800"/>
                </a:lnTo>
                <a:lnTo>
                  <a:pt x="543557" y="1435100"/>
                </a:lnTo>
                <a:lnTo>
                  <a:pt x="841017" y="1435100"/>
                </a:lnTo>
                <a:lnTo>
                  <a:pt x="885534" y="1447800"/>
                </a:lnTo>
                <a:close/>
              </a:path>
              <a:path w="4309744" h="4013200">
                <a:moveTo>
                  <a:pt x="1907739" y="2971800"/>
                </a:moveTo>
                <a:lnTo>
                  <a:pt x="1870855" y="2971800"/>
                </a:lnTo>
                <a:lnTo>
                  <a:pt x="1837995" y="2946400"/>
                </a:lnTo>
                <a:lnTo>
                  <a:pt x="1806142" y="2921000"/>
                </a:lnTo>
                <a:lnTo>
                  <a:pt x="1771846" y="2882900"/>
                </a:lnTo>
                <a:lnTo>
                  <a:pt x="1735570" y="2857500"/>
                </a:lnTo>
                <a:lnTo>
                  <a:pt x="1697772" y="2819400"/>
                </a:lnTo>
                <a:lnTo>
                  <a:pt x="1658915" y="2794000"/>
                </a:lnTo>
                <a:lnTo>
                  <a:pt x="1579865" y="2717800"/>
                </a:lnTo>
                <a:lnTo>
                  <a:pt x="1540594" y="2692400"/>
                </a:lnTo>
                <a:lnTo>
                  <a:pt x="1502105" y="2654300"/>
                </a:lnTo>
                <a:lnTo>
                  <a:pt x="1353841" y="2552700"/>
                </a:lnTo>
                <a:lnTo>
                  <a:pt x="1316317" y="2514600"/>
                </a:lnTo>
                <a:lnTo>
                  <a:pt x="1278168" y="2489200"/>
                </a:lnTo>
                <a:lnTo>
                  <a:pt x="1239170" y="2463800"/>
                </a:lnTo>
                <a:lnTo>
                  <a:pt x="1199104" y="2438400"/>
                </a:lnTo>
                <a:lnTo>
                  <a:pt x="1157748" y="2413000"/>
                </a:lnTo>
                <a:lnTo>
                  <a:pt x="1114880" y="2387600"/>
                </a:lnTo>
                <a:lnTo>
                  <a:pt x="1070280" y="2362200"/>
                </a:lnTo>
                <a:lnTo>
                  <a:pt x="1023724" y="2336800"/>
                </a:lnTo>
                <a:lnTo>
                  <a:pt x="974993" y="2298700"/>
                </a:lnTo>
                <a:lnTo>
                  <a:pt x="923865" y="2273300"/>
                </a:lnTo>
                <a:lnTo>
                  <a:pt x="870118" y="2235200"/>
                </a:lnTo>
                <a:lnTo>
                  <a:pt x="813531" y="2197100"/>
                </a:lnTo>
                <a:lnTo>
                  <a:pt x="777070" y="2171700"/>
                </a:lnTo>
                <a:lnTo>
                  <a:pt x="737988" y="2146300"/>
                </a:lnTo>
                <a:lnTo>
                  <a:pt x="696769" y="2120900"/>
                </a:lnTo>
                <a:lnTo>
                  <a:pt x="653895" y="2082800"/>
                </a:lnTo>
                <a:lnTo>
                  <a:pt x="609852" y="2057400"/>
                </a:lnTo>
                <a:lnTo>
                  <a:pt x="475541" y="1943100"/>
                </a:lnTo>
                <a:lnTo>
                  <a:pt x="431657" y="1905000"/>
                </a:lnTo>
                <a:lnTo>
                  <a:pt x="389021" y="1866900"/>
                </a:lnTo>
                <a:lnTo>
                  <a:pt x="348119" y="1841500"/>
                </a:lnTo>
                <a:lnTo>
                  <a:pt x="309433" y="1803400"/>
                </a:lnTo>
                <a:lnTo>
                  <a:pt x="273448" y="1765300"/>
                </a:lnTo>
                <a:lnTo>
                  <a:pt x="240648" y="1739900"/>
                </a:lnTo>
                <a:lnTo>
                  <a:pt x="211516" y="1714500"/>
                </a:lnTo>
                <a:lnTo>
                  <a:pt x="186536" y="1689100"/>
                </a:lnTo>
                <a:lnTo>
                  <a:pt x="164910" y="1651000"/>
                </a:lnTo>
                <a:lnTo>
                  <a:pt x="159083" y="1625600"/>
                </a:lnTo>
                <a:lnTo>
                  <a:pt x="166937" y="1587500"/>
                </a:lnTo>
                <a:lnTo>
                  <a:pt x="186357" y="1562100"/>
                </a:lnTo>
                <a:lnTo>
                  <a:pt x="215227" y="1536700"/>
                </a:lnTo>
                <a:lnTo>
                  <a:pt x="251430" y="1524000"/>
                </a:lnTo>
                <a:lnTo>
                  <a:pt x="292851" y="1498600"/>
                </a:lnTo>
                <a:lnTo>
                  <a:pt x="427257" y="1460500"/>
                </a:lnTo>
                <a:lnTo>
                  <a:pt x="465082" y="1447800"/>
                </a:lnTo>
                <a:lnTo>
                  <a:pt x="930360" y="1447800"/>
                </a:lnTo>
                <a:lnTo>
                  <a:pt x="1156845" y="1511300"/>
                </a:lnTo>
                <a:lnTo>
                  <a:pt x="1381253" y="1638300"/>
                </a:lnTo>
                <a:lnTo>
                  <a:pt x="1468603" y="1714500"/>
                </a:lnTo>
                <a:lnTo>
                  <a:pt x="1511500" y="1752600"/>
                </a:lnTo>
                <a:lnTo>
                  <a:pt x="1553790" y="1790700"/>
                </a:lnTo>
                <a:lnTo>
                  <a:pt x="1595408" y="1841500"/>
                </a:lnTo>
                <a:lnTo>
                  <a:pt x="1644206" y="1892300"/>
                </a:lnTo>
                <a:lnTo>
                  <a:pt x="1689436" y="1943100"/>
                </a:lnTo>
                <a:lnTo>
                  <a:pt x="1731207" y="2006600"/>
                </a:lnTo>
                <a:lnTo>
                  <a:pt x="1769625" y="2057400"/>
                </a:lnTo>
                <a:lnTo>
                  <a:pt x="1804797" y="2108200"/>
                </a:lnTo>
                <a:lnTo>
                  <a:pt x="1836829" y="2159000"/>
                </a:lnTo>
                <a:lnTo>
                  <a:pt x="1865829" y="2209800"/>
                </a:lnTo>
                <a:lnTo>
                  <a:pt x="1891904" y="2260600"/>
                </a:lnTo>
                <a:lnTo>
                  <a:pt x="1915160" y="2311400"/>
                </a:lnTo>
                <a:lnTo>
                  <a:pt x="1935704" y="2362200"/>
                </a:lnTo>
                <a:lnTo>
                  <a:pt x="1953644" y="2400300"/>
                </a:lnTo>
                <a:lnTo>
                  <a:pt x="1969086" y="2451100"/>
                </a:lnTo>
                <a:lnTo>
                  <a:pt x="1982137" y="2489200"/>
                </a:lnTo>
                <a:lnTo>
                  <a:pt x="1992904" y="2540000"/>
                </a:lnTo>
                <a:lnTo>
                  <a:pt x="2001494" y="2578100"/>
                </a:lnTo>
                <a:lnTo>
                  <a:pt x="2008014" y="2616200"/>
                </a:lnTo>
                <a:lnTo>
                  <a:pt x="2012570" y="2654300"/>
                </a:lnTo>
                <a:lnTo>
                  <a:pt x="2015271" y="2692400"/>
                </a:lnTo>
                <a:lnTo>
                  <a:pt x="2016221" y="2730500"/>
                </a:lnTo>
                <a:lnTo>
                  <a:pt x="2015530" y="2768600"/>
                </a:lnTo>
                <a:lnTo>
                  <a:pt x="2013302" y="2806700"/>
                </a:lnTo>
                <a:lnTo>
                  <a:pt x="2009646" y="2832100"/>
                </a:lnTo>
                <a:lnTo>
                  <a:pt x="2004669" y="2870200"/>
                </a:lnTo>
                <a:lnTo>
                  <a:pt x="1994977" y="2908300"/>
                </a:lnTo>
                <a:lnTo>
                  <a:pt x="1976083" y="2946400"/>
                </a:lnTo>
                <a:lnTo>
                  <a:pt x="1944273" y="2959100"/>
                </a:lnTo>
                <a:lnTo>
                  <a:pt x="1907739" y="2971800"/>
                </a:lnTo>
                <a:close/>
              </a:path>
              <a:path w="4309744" h="4013200">
                <a:moveTo>
                  <a:pt x="2506803" y="1612900"/>
                </a:moveTo>
                <a:lnTo>
                  <a:pt x="2179629" y="1612900"/>
                </a:lnTo>
                <a:lnTo>
                  <a:pt x="2122286" y="1600200"/>
                </a:lnTo>
                <a:lnTo>
                  <a:pt x="2580685" y="1600200"/>
                </a:lnTo>
                <a:lnTo>
                  <a:pt x="2506803" y="1612900"/>
                </a:lnTo>
                <a:close/>
              </a:path>
              <a:path w="4309744" h="4013200">
                <a:moveTo>
                  <a:pt x="1542770" y="3302000"/>
                </a:moveTo>
                <a:lnTo>
                  <a:pt x="1148721" y="3302000"/>
                </a:lnTo>
                <a:lnTo>
                  <a:pt x="907110" y="3238500"/>
                </a:lnTo>
                <a:lnTo>
                  <a:pt x="858329" y="3213100"/>
                </a:lnTo>
                <a:lnTo>
                  <a:pt x="809627" y="3200400"/>
                </a:lnTo>
                <a:lnTo>
                  <a:pt x="712853" y="3149600"/>
                </a:lnTo>
                <a:lnTo>
                  <a:pt x="664981" y="3111500"/>
                </a:lnTo>
                <a:lnTo>
                  <a:pt x="617583" y="3086100"/>
                </a:lnTo>
                <a:lnTo>
                  <a:pt x="570759" y="3048000"/>
                </a:lnTo>
                <a:lnTo>
                  <a:pt x="524608" y="3009900"/>
                </a:lnTo>
                <a:lnTo>
                  <a:pt x="479229" y="2971800"/>
                </a:lnTo>
                <a:lnTo>
                  <a:pt x="434721" y="2921000"/>
                </a:lnTo>
                <a:lnTo>
                  <a:pt x="384609" y="2870200"/>
                </a:lnTo>
                <a:lnTo>
                  <a:pt x="338222" y="2819400"/>
                </a:lnTo>
                <a:lnTo>
                  <a:pt x="295438" y="2768600"/>
                </a:lnTo>
                <a:lnTo>
                  <a:pt x="256133" y="2705100"/>
                </a:lnTo>
                <a:lnTo>
                  <a:pt x="220184" y="2654300"/>
                </a:lnTo>
                <a:lnTo>
                  <a:pt x="187469" y="2603500"/>
                </a:lnTo>
                <a:lnTo>
                  <a:pt x="157864" y="2565400"/>
                </a:lnTo>
                <a:lnTo>
                  <a:pt x="131245" y="2514600"/>
                </a:lnTo>
                <a:lnTo>
                  <a:pt x="107491" y="2463800"/>
                </a:lnTo>
                <a:lnTo>
                  <a:pt x="86477" y="2413000"/>
                </a:lnTo>
                <a:lnTo>
                  <a:pt x="68081" y="2374900"/>
                </a:lnTo>
                <a:lnTo>
                  <a:pt x="52180" y="2324100"/>
                </a:lnTo>
                <a:lnTo>
                  <a:pt x="38650" y="2286000"/>
                </a:lnTo>
                <a:lnTo>
                  <a:pt x="27368" y="2247900"/>
                </a:lnTo>
                <a:lnTo>
                  <a:pt x="18212" y="2197100"/>
                </a:lnTo>
                <a:lnTo>
                  <a:pt x="11058" y="2159000"/>
                </a:lnTo>
                <a:lnTo>
                  <a:pt x="5782" y="2120900"/>
                </a:lnTo>
                <a:lnTo>
                  <a:pt x="2263" y="2082800"/>
                </a:lnTo>
                <a:lnTo>
                  <a:pt x="376" y="2044700"/>
                </a:lnTo>
                <a:lnTo>
                  <a:pt x="0" y="2006600"/>
                </a:lnTo>
                <a:lnTo>
                  <a:pt x="1009" y="1981200"/>
                </a:lnTo>
                <a:lnTo>
                  <a:pt x="3282" y="1943100"/>
                </a:lnTo>
                <a:lnTo>
                  <a:pt x="6696" y="1905000"/>
                </a:lnTo>
                <a:lnTo>
                  <a:pt x="14626" y="1866900"/>
                </a:lnTo>
                <a:lnTo>
                  <a:pt x="33519" y="1828800"/>
                </a:lnTo>
                <a:lnTo>
                  <a:pt x="96032" y="1803400"/>
                </a:lnTo>
                <a:lnTo>
                  <a:pt x="131662" y="1803400"/>
                </a:lnTo>
                <a:lnTo>
                  <a:pt x="196619" y="1854200"/>
                </a:lnTo>
                <a:lnTo>
                  <a:pt x="231536" y="1879600"/>
                </a:lnTo>
                <a:lnTo>
                  <a:pt x="268435" y="1905000"/>
                </a:lnTo>
                <a:lnTo>
                  <a:pt x="306854" y="1943100"/>
                </a:lnTo>
                <a:lnTo>
                  <a:pt x="346333" y="1968500"/>
                </a:lnTo>
                <a:lnTo>
                  <a:pt x="386411" y="2006600"/>
                </a:lnTo>
                <a:lnTo>
                  <a:pt x="426627" y="2032000"/>
                </a:lnTo>
                <a:lnTo>
                  <a:pt x="466521" y="2070100"/>
                </a:lnTo>
                <a:lnTo>
                  <a:pt x="505631" y="2095500"/>
                </a:lnTo>
                <a:lnTo>
                  <a:pt x="681974" y="2222500"/>
                </a:lnTo>
                <a:lnTo>
                  <a:pt x="717995" y="2247900"/>
                </a:lnTo>
                <a:lnTo>
                  <a:pt x="754697" y="2273300"/>
                </a:lnTo>
                <a:lnTo>
                  <a:pt x="792265" y="2311400"/>
                </a:lnTo>
                <a:lnTo>
                  <a:pt x="830884" y="2336800"/>
                </a:lnTo>
                <a:lnTo>
                  <a:pt x="870737" y="2362200"/>
                </a:lnTo>
                <a:lnTo>
                  <a:pt x="912011" y="2387600"/>
                </a:lnTo>
                <a:lnTo>
                  <a:pt x="954889" y="2425700"/>
                </a:lnTo>
                <a:lnTo>
                  <a:pt x="999556" y="2451100"/>
                </a:lnTo>
                <a:lnTo>
                  <a:pt x="1046196" y="2476500"/>
                </a:lnTo>
                <a:lnTo>
                  <a:pt x="1094994" y="2514600"/>
                </a:lnTo>
                <a:lnTo>
                  <a:pt x="1146136" y="2540000"/>
                </a:lnTo>
                <a:lnTo>
                  <a:pt x="1199804" y="2578100"/>
                </a:lnTo>
                <a:lnTo>
                  <a:pt x="1239980" y="2603500"/>
                </a:lnTo>
                <a:lnTo>
                  <a:pt x="1281885" y="2628900"/>
                </a:lnTo>
                <a:lnTo>
                  <a:pt x="1325152" y="2654300"/>
                </a:lnTo>
                <a:lnTo>
                  <a:pt x="1369411" y="2692400"/>
                </a:lnTo>
                <a:lnTo>
                  <a:pt x="1414294" y="2717800"/>
                </a:lnTo>
                <a:lnTo>
                  <a:pt x="1504452" y="2794000"/>
                </a:lnTo>
                <a:lnTo>
                  <a:pt x="1548990" y="2832100"/>
                </a:lnTo>
                <a:lnTo>
                  <a:pt x="1592675" y="2870200"/>
                </a:lnTo>
                <a:lnTo>
                  <a:pt x="1635138" y="2908300"/>
                </a:lnTo>
                <a:lnTo>
                  <a:pt x="1676011" y="2946400"/>
                </a:lnTo>
                <a:lnTo>
                  <a:pt x="1714923" y="2971800"/>
                </a:lnTo>
                <a:lnTo>
                  <a:pt x="1751507" y="3009900"/>
                </a:lnTo>
                <a:lnTo>
                  <a:pt x="1785392" y="3048000"/>
                </a:lnTo>
                <a:lnTo>
                  <a:pt x="1816211" y="3073400"/>
                </a:lnTo>
                <a:lnTo>
                  <a:pt x="1843593" y="3098800"/>
                </a:lnTo>
                <a:lnTo>
                  <a:pt x="1861269" y="3136900"/>
                </a:lnTo>
                <a:lnTo>
                  <a:pt x="1853775" y="3175000"/>
                </a:lnTo>
                <a:lnTo>
                  <a:pt x="1827739" y="3200400"/>
                </a:lnTo>
                <a:lnTo>
                  <a:pt x="1789791" y="3225800"/>
                </a:lnTo>
                <a:lnTo>
                  <a:pt x="1746559" y="3251200"/>
                </a:lnTo>
                <a:lnTo>
                  <a:pt x="1717023" y="3251200"/>
                </a:lnTo>
                <a:lnTo>
                  <a:pt x="1685584" y="3263900"/>
                </a:lnTo>
                <a:lnTo>
                  <a:pt x="1652340" y="3276600"/>
                </a:lnTo>
                <a:lnTo>
                  <a:pt x="1617390" y="3289300"/>
                </a:lnTo>
                <a:lnTo>
                  <a:pt x="1580834" y="3289300"/>
                </a:lnTo>
                <a:lnTo>
                  <a:pt x="1542770" y="3302000"/>
                </a:lnTo>
                <a:close/>
              </a:path>
              <a:path w="4309744" h="4013200">
                <a:moveTo>
                  <a:pt x="3848787" y="1943100"/>
                </a:moveTo>
                <a:lnTo>
                  <a:pt x="3575750" y="1943100"/>
                </a:lnTo>
                <a:lnTo>
                  <a:pt x="3613022" y="1930400"/>
                </a:lnTo>
                <a:lnTo>
                  <a:pt x="3837940" y="1930400"/>
                </a:lnTo>
                <a:lnTo>
                  <a:pt x="3848787" y="1943100"/>
                </a:lnTo>
                <a:close/>
              </a:path>
              <a:path w="4309744" h="4013200">
                <a:moveTo>
                  <a:pt x="2699829" y="3886200"/>
                </a:moveTo>
                <a:lnTo>
                  <a:pt x="2666121" y="3886200"/>
                </a:lnTo>
                <a:lnTo>
                  <a:pt x="2633487" y="3860800"/>
                </a:lnTo>
                <a:lnTo>
                  <a:pt x="2604705" y="3822700"/>
                </a:lnTo>
                <a:lnTo>
                  <a:pt x="2582551" y="3784600"/>
                </a:lnTo>
                <a:lnTo>
                  <a:pt x="2570781" y="3746500"/>
                </a:lnTo>
                <a:lnTo>
                  <a:pt x="2559422" y="3721100"/>
                </a:lnTo>
                <a:lnTo>
                  <a:pt x="2548574" y="3683000"/>
                </a:lnTo>
                <a:lnTo>
                  <a:pt x="2538339" y="3644900"/>
                </a:lnTo>
                <a:lnTo>
                  <a:pt x="2528816" y="3619500"/>
                </a:lnTo>
                <a:lnTo>
                  <a:pt x="2520106" y="3581400"/>
                </a:lnTo>
                <a:lnTo>
                  <a:pt x="2512309" y="3530600"/>
                </a:lnTo>
                <a:lnTo>
                  <a:pt x="2505525" y="3492500"/>
                </a:lnTo>
                <a:lnTo>
                  <a:pt x="2499855" y="3454400"/>
                </a:lnTo>
                <a:lnTo>
                  <a:pt x="2495400" y="3403600"/>
                </a:lnTo>
                <a:lnTo>
                  <a:pt x="2492259" y="3365500"/>
                </a:lnTo>
                <a:lnTo>
                  <a:pt x="2490533" y="3314700"/>
                </a:lnTo>
                <a:lnTo>
                  <a:pt x="2490322" y="3276600"/>
                </a:lnTo>
                <a:lnTo>
                  <a:pt x="2491726" y="3225800"/>
                </a:lnTo>
                <a:lnTo>
                  <a:pt x="2494847" y="3175000"/>
                </a:lnTo>
                <a:lnTo>
                  <a:pt x="2499784" y="3124200"/>
                </a:lnTo>
                <a:lnTo>
                  <a:pt x="2506637" y="3073400"/>
                </a:lnTo>
                <a:lnTo>
                  <a:pt x="2515508" y="3035300"/>
                </a:lnTo>
                <a:lnTo>
                  <a:pt x="2526496" y="2984500"/>
                </a:lnTo>
                <a:lnTo>
                  <a:pt x="2539701" y="2933700"/>
                </a:lnTo>
                <a:lnTo>
                  <a:pt x="2555225" y="2882900"/>
                </a:lnTo>
                <a:lnTo>
                  <a:pt x="2573167" y="2832100"/>
                </a:lnTo>
                <a:lnTo>
                  <a:pt x="2593628" y="2781300"/>
                </a:lnTo>
                <a:lnTo>
                  <a:pt x="2616708" y="2730500"/>
                </a:lnTo>
                <a:lnTo>
                  <a:pt x="2642507" y="2679700"/>
                </a:lnTo>
                <a:lnTo>
                  <a:pt x="2671126" y="2628900"/>
                </a:lnTo>
                <a:lnTo>
                  <a:pt x="2702666" y="2578100"/>
                </a:lnTo>
                <a:lnTo>
                  <a:pt x="2737226" y="2527300"/>
                </a:lnTo>
                <a:lnTo>
                  <a:pt x="2774906" y="2476500"/>
                </a:lnTo>
                <a:lnTo>
                  <a:pt x="2815808" y="2425700"/>
                </a:lnTo>
                <a:lnTo>
                  <a:pt x="2865720" y="2374900"/>
                </a:lnTo>
                <a:lnTo>
                  <a:pt x="2915135" y="2324100"/>
                </a:lnTo>
                <a:lnTo>
                  <a:pt x="2964021" y="2273300"/>
                </a:lnTo>
                <a:lnTo>
                  <a:pt x="3060087" y="2197100"/>
                </a:lnTo>
                <a:lnTo>
                  <a:pt x="3107205" y="2159000"/>
                </a:lnTo>
                <a:lnTo>
                  <a:pt x="3153671" y="2120900"/>
                </a:lnTo>
                <a:lnTo>
                  <a:pt x="3199456" y="2095500"/>
                </a:lnTo>
                <a:lnTo>
                  <a:pt x="3288856" y="2044700"/>
                </a:lnTo>
                <a:lnTo>
                  <a:pt x="3332410" y="2019300"/>
                </a:lnTo>
                <a:lnTo>
                  <a:pt x="3375159" y="2006600"/>
                </a:lnTo>
                <a:lnTo>
                  <a:pt x="3417072" y="1981200"/>
                </a:lnTo>
                <a:lnTo>
                  <a:pt x="3458118" y="1968500"/>
                </a:lnTo>
                <a:lnTo>
                  <a:pt x="3537488" y="1943100"/>
                </a:lnTo>
                <a:lnTo>
                  <a:pt x="3858934" y="1943100"/>
                </a:lnTo>
                <a:lnTo>
                  <a:pt x="3885000" y="1968500"/>
                </a:lnTo>
                <a:lnTo>
                  <a:pt x="3898121" y="2006600"/>
                </a:lnTo>
                <a:lnTo>
                  <a:pt x="3897246" y="2044700"/>
                </a:lnTo>
                <a:lnTo>
                  <a:pt x="3881326" y="2082800"/>
                </a:lnTo>
                <a:lnTo>
                  <a:pt x="3856783" y="2120900"/>
                </a:lnTo>
                <a:lnTo>
                  <a:pt x="3830674" y="2146300"/>
                </a:lnTo>
                <a:lnTo>
                  <a:pt x="3803367" y="2197100"/>
                </a:lnTo>
                <a:lnTo>
                  <a:pt x="3775230" y="2235200"/>
                </a:lnTo>
                <a:lnTo>
                  <a:pt x="3746632" y="2273300"/>
                </a:lnTo>
                <a:lnTo>
                  <a:pt x="3717943" y="2324100"/>
                </a:lnTo>
                <a:lnTo>
                  <a:pt x="3689530" y="2362200"/>
                </a:lnTo>
                <a:lnTo>
                  <a:pt x="3661761" y="2400300"/>
                </a:lnTo>
                <a:lnTo>
                  <a:pt x="3635007" y="2451100"/>
                </a:lnTo>
                <a:lnTo>
                  <a:pt x="3611602" y="2476500"/>
                </a:lnTo>
                <a:lnTo>
                  <a:pt x="3588129" y="2514600"/>
                </a:lnTo>
                <a:lnTo>
                  <a:pt x="3540859" y="2590800"/>
                </a:lnTo>
                <a:lnTo>
                  <a:pt x="3517003" y="2628900"/>
                </a:lnTo>
                <a:lnTo>
                  <a:pt x="3492960" y="2667000"/>
                </a:lnTo>
                <a:lnTo>
                  <a:pt x="3468700" y="2705100"/>
                </a:lnTo>
                <a:lnTo>
                  <a:pt x="3444194" y="2743200"/>
                </a:lnTo>
                <a:lnTo>
                  <a:pt x="3419413" y="2794000"/>
                </a:lnTo>
                <a:lnTo>
                  <a:pt x="3394326" y="2832100"/>
                </a:lnTo>
                <a:lnTo>
                  <a:pt x="3368905" y="2870200"/>
                </a:lnTo>
                <a:lnTo>
                  <a:pt x="3343118" y="2921000"/>
                </a:lnTo>
                <a:lnTo>
                  <a:pt x="3316938" y="2971800"/>
                </a:lnTo>
                <a:lnTo>
                  <a:pt x="3290333" y="3022600"/>
                </a:lnTo>
                <a:lnTo>
                  <a:pt x="3263275" y="3073400"/>
                </a:lnTo>
                <a:lnTo>
                  <a:pt x="3235734" y="3124200"/>
                </a:lnTo>
                <a:lnTo>
                  <a:pt x="3207680" y="3175000"/>
                </a:lnTo>
                <a:lnTo>
                  <a:pt x="3187274" y="3225800"/>
                </a:lnTo>
                <a:lnTo>
                  <a:pt x="3164449" y="3263900"/>
                </a:lnTo>
                <a:lnTo>
                  <a:pt x="3139501" y="3302000"/>
                </a:lnTo>
                <a:lnTo>
                  <a:pt x="3112722" y="3352800"/>
                </a:lnTo>
                <a:lnTo>
                  <a:pt x="3084408" y="3390900"/>
                </a:lnTo>
                <a:lnTo>
                  <a:pt x="3054851" y="3441700"/>
                </a:lnTo>
                <a:lnTo>
                  <a:pt x="3024347" y="3479800"/>
                </a:lnTo>
                <a:lnTo>
                  <a:pt x="2993188" y="3530600"/>
                </a:lnTo>
                <a:lnTo>
                  <a:pt x="2961670" y="3568700"/>
                </a:lnTo>
                <a:lnTo>
                  <a:pt x="2930085" y="3619500"/>
                </a:lnTo>
                <a:lnTo>
                  <a:pt x="2898728" y="3657600"/>
                </a:lnTo>
                <a:lnTo>
                  <a:pt x="2867893" y="3695700"/>
                </a:lnTo>
                <a:lnTo>
                  <a:pt x="2837874" y="3733800"/>
                </a:lnTo>
                <a:lnTo>
                  <a:pt x="2808965" y="3771900"/>
                </a:lnTo>
                <a:lnTo>
                  <a:pt x="2781459" y="3810000"/>
                </a:lnTo>
                <a:lnTo>
                  <a:pt x="2755652" y="3835400"/>
                </a:lnTo>
                <a:lnTo>
                  <a:pt x="2731836" y="3873500"/>
                </a:lnTo>
                <a:lnTo>
                  <a:pt x="2699829" y="3886200"/>
                </a:lnTo>
                <a:close/>
              </a:path>
              <a:path w="4309744" h="4013200">
                <a:moveTo>
                  <a:pt x="3185666" y="4013200"/>
                </a:moveTo>
                <a:lnTo>
                  <a:pt x="2936344" y="4013200"/>
                </a:lnTo>
                <a:lnTo>
                  <a:pt x="2925439" y="4000500"/>
                </a:lnTo>
                <a:lnTo>
                  <a:pt x="2915234" y="4000500"/>
                </a:lnTo>
                <a:lnTo>
                  <a:pt x="2905379" y="3987800"/>
                </a:lnTo>
                <a:lnTo>
                  <a:pt x="2879925" y="3962400"/>
                </a:lnTo>
                <a:lnTo>
                  <a:pt x="2868291" y="3924300"/>
                </a:lnTo>
                <a:lnTo>
                  <a:pt x="2871003" y="3886200"/>
                </a:lnTo>
                <a:lnTo>
                  <a:pt x="2888585" y="3848100"/>
                </a:lnTo>
                <a:lnTo>
                  <a:pt x="2914563" y="3822700"/>
                </a:lnTo>
                <a:lnTo>
                  <a:pt x="2942431" y="3784600"/>
                </a:lnTo>
                <a:lnTo>
                  <a:pt x="2971728" y="3746500"/>
                </a:lnTo>
                <a:lnTo>
                  <a:pt x="3001992" y="3695700"/>
                </a:lnTo>
                <a:lnTo>
                  <a:pt x="3063579" y="3619500"/>
                </a:lnTo>
                <a:lnTo>
                  <a:pt x="3093981" y="3568700"/>
                </a:lnTo>
                <a:lnTo>
                  <a:pt x="3123508" y="3530600"/>
                </a:lnTo>
                <a:lnTo>
                  <a:pt x="3151698" y="3492500"/>
                </a:lnTo>
                <a:lnTo>
                  <a:pt x="3177998" y="3454400"/>
                </a:lnTo>
                <a:lnTo>
                  <a:pt x="3203161" y="3416300"/>
                </a:lnTo>
                <a:lnTo>
                  <a:pt x="3227405" y="3378200"/>
                </a:lnTo>
                <a:lnTo>
                  <a:pt x="3250949" y="3340100"/>
                </a:lnTo>
                <a:lnTo>
                  <a:pt x="3274013" y="3289300"/>
                </a:lnTo>
                <a:lnTo>
                  <a:pt x="3319571" y="3213100"/>
                </a:lnTo>
                <a:lnTo>
                  <a:pt x="3342503" y="3175000"/>
                </a:lnTo>
                <a:lnTo>
                  <a:pt x="3365828" y="3124200"/>
                </a:lnTo>
                <a:lnTo>
                  <a:pt x="3389766" y="3086100"/>
                </a:lnTo>
                <a:lnTo>
                  <a:pt x="3414535" y="3035300"/>
                </a:lnTo>
                <a:lnTo>
                  <a:pt x="3440354" y="2984500"/>
                </a:lnTo>
                <a:lnTo>
                  <a:pt x="3467441" y="2933700"/>
                </a:lnTo>
                <a:lnTo>
                  <a:pt x="3496015" y="2882900"/>
                </a:lnTo>
                <a:lnTo>
                  <a:pt x="3526295" y="2819400"/>
                </a:lnTo>
                <a:lnTo>
                  <a:pt x="3558499" y="2768600"/>
                </a:lnTo>
                <a:lnTo>
                  <a:pt x="3579933" y="2717800"/>
                </a:lnTo>
                <a:lnTo>
                  <a:pt x="3604104" y="2679700"/>
                </a:lnTo>
                <a:lnTo>
                  <a:pt x="3630642" y="2641600"/>
                </a:lnTo>
                <a:lnTo>
                  <a:pt x="3659178" y="2590800"/>
                </a:lnTo>
                <a:lnTo>
                  <a:pt x="3689343" y="2540000"/>
                </a:lnTo>
                <a:lnTo>
                  <a:pt x="3720769" y="2501900"/>
                </a:lnTo>
                <a:lnTo>
                  <a:pt x="3753085" y="2451100"/>
                </a:lnTo>
                <a:lnTo>
                  <a:pt x="3785924" y="2400300"/>
                </a:lnTo>
                <a:lnTo>
                  <a:pt x="3818916" y="2362200"/>
                </a:lnTo>
                <a:lnTo>
                  <a:pt x="3851692" y="2311400"/>
                </a:lnTo>
                <a:lnTo>
                  <a:pt x="3883883" y="2273300"/>
                </a:lnTo>
                <a:lnTo>
                  <a:pt x="3915119" y="2222500"/>
                </a:lnTo>
                <a:lnTo>
                  <a:pt x="3945033" y="2184400"/>
                </a:lnTo>
                <a:lnTo>
                  <a:pt x="3973255" y="2146300"/>
                </a:lnTo>
                <a:lnTo>
                  <a:pt x="3999416" y="2120900"/>
                </a:lnTo>
                <a:lnTo>
                  <a:pt x="4023146" y="2095500"/>
                </a:lnTo>
                <a:lnTo>
                  <a:pt x="4052251" y="2070100"/>
                </a:lnTo>
                <a:lnTo>
                  <a:pt x="4081099" y="2057400"/>
                </a:lnTo>
                <a:lnTo>
                  <a:pt x="4109319" y="2070100"/>
                </a:lnTo>
                <a:lnTo>
                  <a:pt x="4136543" y="2082800"/>
                </a:lnTo>
                <a:lnTo>
                  <a:pt x="4162401" y="2108200"/>
                </a:lnTo>
                <a:lnTo>
                  <a:pt x="4186523" y="2146300"/>
                </a:lnTo>
                <a:lnTo>
                  <a:pt x="4208541" y="2184400"/>
                </a:lnTo>
                <a:lnTo>
                  <a:pt x="4228084" y="2235200"/>
                </a:lnTo>
                <a:lnTo>
                  <a:pt x="4244784" y="2273300"/>
                </a:lnTo>
                <a:lnTo>
                  <a:pt x="4258270" y="2324100"/>
                </a:lnTo>
                <a:lnTo>
                  <a:pt x="4268053" y="2362200"/>
                </a:lnTo>
                <a:lnTo>
                  <a:pt x="4277021" y="2400300"/>
                </a:lnTo>
                <a:lnTo>
                  <a:pt x="4285083" y="2438400"/>
                </a:lnTo>
                <a:lnTo>
                  <a:pt x="4292144" y="2476500"/>
                </a:lnTo>
                <a:lnTo>
                  <a:pt x="4298113" y="2527300"/>
                </a:lnTo>
                <a:lnTo>
                  <a:pt x="4302896" y="2565400"/>
                </a:lnTo>
                <a:lnTo>
                  <a:pt x="4306401" y="2603500"/>
                </a:lnTo>
                <a:lnTo>
                  <a:pt x="4308535" y="2654300"/>
                </a:lnTo>
                <a:lnTo>
                  <a:pt x="4309206" y="2692400"/>
                </a:lnTo>
                <a:lnTo>
                  <a:pt x="4308320" y="2743200"/>
                </a:lnTo>
                <a:lnTo>
                  <a:pt x="4305785" y="2781300"/>
                </a:lnTo>
                <a:lnTo>
                  <a:pt x="4301509" y="2832100"/>
                </a:lnTo>
                <a:lnTo>
                  <a:pt x="4295398" y="2882900"/>
                </a:lnTo>
                <a:lnTo>
                  <a:pt x="4287359" y="2921000"/>
                </a:lnTo>
                <a:lnTo>
                  <a:pt x="4277301" y="2971800"/>
                </a:lnTo>
                <a:lnTo>
                  <a:pt x="4265130" y="3022600"/>
                </a:lnTo>
                <a:lnTo>
                  <a:pt x="4250754" y="3060700"/>
                </a:lnTo>
                <a:lnTo>
                  <a:pt x="4234080" y="3111500"/>
                </a:lnTo>
                <a:lnTo>
                  <a:pt x="4215015" y="3162300"/>
                </a:lnTo>
                <a:lnTo>
                  <a:pt x="4193466" y="3200400"/>
                </a:lnTo>
                <a:lnTo>
                  <a:pt x="4169341" y="3251200"/>
                </a:lnTo>
                <a:lnTo>
                  <a:pt x="4142548" y="3302000"/>
                </a:lnTo>
                <a:lnTo>
                  <a:pt x="4112992" y="3352800"/>
                </a:lnTo>
                <a:lnTo>
                  <a:pt x="4080582" y="3390900"/>
                </a:lnTo>
                <a:lnTo>
                  <a:pt x="4045225" y="3441700"/>
                </a:lnTo>
                <a:lnTo>
                  <a:pt x="4006828" y="3479800"/>
                </a:lnTo>
                <a:lnTo>
                  <a:pt x="3965299" y="3530600"/>
                </a:lnTo>
                <a:lnTo>
                  <a:pt x="3912712" y="3581400"/>
                </a:lnTo>
                <a:lnTo>
                  <a:pt x="3860866" y="3632200"/>
                </a:lnTo>
                <a:lnTo>
                  <a:pt x="3809778" y="3683000"/>
                </a:lnTo>
                <a:lnTo>
                  <a:pt x="3759471" y="3721100"/>
                </a:lnTo>
                <a:lnTo>
                  <a:pt x="3709964" y="3759200"/>
                </a:lnTo>
                <a:lnTo>
                  <a:pt x="3661277" y="3797300"/>
                </a:lnTo>
                <a:lnTo>
                  <a:pt x="3613432" y="3822700"/>
                </a:lnTo>
                <a:lnTo>
                  <a:pt x="3566447" y="3860800"/>
                </a:lnTo>
                <a:lnTo>
                  <a:pt x="3520343" y="3886200"/>
                </a:lnTo>
                <a:lnTo>
                  <a:pt x="3475141" y="3911600"/>
                </a:lnTo>
                <a:lnTo>
                  <a:pt x="3430860" y="3924300"/>
                </a:lnTo>
                <a:lnTo>
                  <a:pt x="3387521" y="3949700"/>
                </a:lnTo>
                <a:lnTo>
                  <a:pt x="3303751" y="3975100"/>
                </a:lnTo>
                <a:lnTo>
                  <a:pt x="3223991" y="4000500"/>
                </a:lnTo>
                <a:lnTo>
                  <a:pt x="3185666" y="4013200"/>
                </a:lnTo>
                <a:close/>
              </a:path>
              <a:path w="4309744" h="4013200">
                <a:moveTo>
                  <a:pt x="1420527" y="3314700"/>
                </a:moveTo>
                <a:lnTo>
                  <a:pt x="1288285" y="3314700"/>
                </a:lnTo>
                <a:lnTo>
                  <a:pt x="1242445" y="3302000"/>
                </a:lnTo>
                <a:lnTo>
                  <a:pt x="1462518" y="3302000"/>
                </a:lnTo>
                <a:lnTo>
                  <a:pt x="1420527" y="3314700"/>
                </a:lnTo>
                <a:close/>
              </a:path>
            </a:pathLst>
          </a:custGeom>
          <a:solidFill>
            <a:srgbClr val="956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60958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450079"/>
              <a:ext cx="18288000" cy="76200"/>
            </a:xfrm>
            <a:custGeom>
              <a:avLst/>
              <a:gdLst/>
              <a:ahLst/>
              <a:cxnLst/>
              <a:rect l="l" t="t" r="r" b="b"/>
              <a:pathLst>
                <a:path w="18288000" h="76200">
                  <a:moveTo>
                    <a:pt x="0" y="0"/>
                  </a:moveTo>
                  <a:lnTo>
                    <a:pt x="18288000" y="0"/>
                  </a:lnTo>
                  <a:lnTo>
                    <a:pt x="18288000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5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0235" y="3330945"/>
              <a:ext cx="95250" cy="952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0235" y="4131045"/>
              <a:ext cx="95250" cy="952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0235" y="4931145"/>
              <a:ext cx="95250" cy="952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0235" y="5731245"/>
              <a:ext cx="95250" cy="952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0235" y="6931395"/>
              <a:ext cx="95250" cy="952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12110" y="2463167"/>
              <a:ext cx="3638550" cy="76200"/>
            </a:xfrm>
            <a:custGeom>
              <a:avLst/>
              <a:gdLst/>
              <a:ahLst/>
              <a:cxnLst/>
              <a:rect l="l" t="t" r="r" b="b"/>
              <a:pathLst>
                <a:path w="3638550" h="76200">
                  <a:moveTo>
                    <a:pt x="3638550" y="76200"/>
                  </a:moveTo>
                  <a:lnTo>
                    <a:pt x="0" y="76200"/>
                  </a:lnTo>
                  <a:lnTo>
                    <a:pt x="0" y="0"/>
                  </a:lnTo>
                  <a:lnTo>
                    <a:pt x="3638550" y="0"/>
                  </a:lnTo>
                  <a:lnTo>
                    <a:pt x="3638550" y="76200"/>
                  </a:lnTo>
                  <a:close/>
                </a:path>
              </a:pathLst>
            </a:custGeom>
            <a:solidFill>
              <a:srgbClr val="815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285068" y="9780661"/>
            <a:ext cx="237934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4"/>
              </a:lnSpc>
            </a:pPr>
            <a:r>
              <a:rPr sz="1750" spc="95" dirty="0">
                <a:solidFill>
                  <a:srgbClr val="F5F5EC"/>
                </a:solidFill>
                <a:latin typeface="Verdana"/>
                <a:cs typeface="Verdana"/>
              </a:rPr>
              <a:t>A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g</a:t>
            </a:r>
            <a:r>
              <a:rPr sz="1750" spc="-80" dirty="0">
                <a:solidFill>
                  <a:srgbClr val="F5F5EC"/>
                </a:solidFill>
                <a:latin typeface="Verdana"/>
                <a:cs typeface="Verdana"/>
              </a:rPr>
              <a:t>r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</a:t>
            </a:r>
            <a:r>
              <a:rPr sz="1750" spc="10" dirty="0">
                <a:solidFill>
                  <a:srgbClr val="F5F5EC"/>
                </a:solidFill>
                <a:latin typeface="Verdana"/>
                <a:cs typeface="Verdana"/>
              </a:rPr>
              <a:t>t</a:t>
            </a:r>
            <a:r>
              <a:rPr sz="1750" spc="15" dirty="0">
                <a:solidFill>
                  <a:srgbClr val="F5F5EC"/>
                </a:solidFill>
                <a:latin typeface="Verdana"/>
                <a:cs typeface="Verdana"/>
              </a:rPr>
              <a:t>e</a:t>
            </a:r>
            <a:r>
              <a:rPr sz="1750" spc="-5" dirty="0">
                <a:solidFill>
                  <a:srgbClr val="F5F5EC"/>
                </a:solidFill>
                <a:latin typeface="Verdana"/>
                <a:cs typeface="Verdana"/>
              </a:rPr>
              <a:t>k</a:t>
            </a:r>
            <a:r>
              <a:rPr sz="1750" spc="70" dirty="0">
                <a:solidFill>
                  <a:srgbClr val="F5F5EC"/>
                </a:solidFill>
                <a:latin typeface="Verdana"/>
                <a:cs typeface="Verdana"/>
              </a:rPr>
              <a:t>n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</a:t>
            </a:r>
            <a:r>
              <a:rPr sz="1750" spc="20" dirty="0">
                <a:solidFill>
                  <a:srgbClr val="F5F5EC"/>
                </a:solidFill>
                <a:latin typeface="Verdana"/>
                <a:cs typeface="Verdana"/>
              </a:rPr>
              <a:t>l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og</a:t>
            </a:r>
            <a:r>
              <a:rPr sz="1750" dirty="0">
                <a:solidFill>
                  <a:srgbClr val="F5F5EC"/>
                </a:solidFill>
                <a:latin typeface="Verdana"/>
                <a:cs typeface="Verdana"/>
              </a:rPr>
              <a:t>i</a:t>
            </a:r>
            <a:r>
              <a:rPr sz="1750" spc="-125" dirty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5F5EC"/>
                </a:solidFill>
                <a:latin typeface="Microsoft Sans Serif"/>
                <a:cs typeface="Microsoft Sans Serif"/>
              </a:rPr>
              <a:t>|</a:t>
            </a:r>
            <a:r>
              <a:rPr sz="1700" spc="40" dirty="0">
                <a:solidFill>
                  <a:srgbClr val="F5F5EC"/>
                </a:solidFill>
                <a:latin typeface="Microsoft Sans Serif"/>
                <a:cs typeface="Microsoft Sans Serif"/>
              </a:rPr>
              <a:t> </a:t>
            </a:r>
            <a:r>
              <a:rPr sz="1750" spc="-70" dirty="0">
                <a:solidFill>
                  <a:srgbClr val="F5F5EC"/>
                </a:solidFill>
                <a:latin typeface="Verdana"/>
                <a:cs typeface="Verdana"/>
              </a:rPr>
              <a:t>2</a:t>
            </a:r>
            <a:r>
              <a:rPr sz="1750" spc="114" dirty="0">
                <a:solidFill>
                  <a:srgbClr val="F5F5EC"/>
                </a:solidFill>
                <a:latin typeface="Verdana"/>
                <a:cs typeface="Verdana"/>
              </a:rPr>
              <a:t>0</a:t>
            </a:r>
            <a:r>
              <a:rPr sz="1750" spc="-70" dirty="0">
                <a:solidFill>
                  <a:srgbClr val="F5F5EC"/>
                </a:solidFill>
                <a:latin typeface="Verdana"/>
                <a:cs typeface="Verdana"/>
              </a:rPr>
              <a:t>2</a:t>
            </a:r>
            <a:r>
              <a:rPr sz="1750" spc="114" dirty="0">
                <a:solidFill>
                  <a:srgbClr val="F5F5EC"/>
                </a:solidFill>
                <a:latin typeface="Verdana"/>
                <a:cs typeface="Verdana"/>
              </a:rPr>
              <a:t>0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8000" y="2614259"/>
            <a:ext cx="11734800" cy="6033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7094">
              <a:lnSpc>
                <a:spcPct val="119300"/>
              </a:lnSpc>
              <a:spcBef>
                <a:spcPts val="95"/>
              </a:spcBef>
              <a:tabLst>
                <a:tab pos="1428750" algn="l"/>
              </a:tabLst>
            </a:pPr>
            <a:r>
              <a:rPr lang="id-ID" sz="2400" dirty="0" smtClean="0">
                <a:solidFill>
                  <a:schemeClr val="bg1"/>
                </a:solidFill>
              </a:rPr>
              <a:t>Kekuatan </a:t>
            </a:r>
            <a:r>
              <a:rPr lang="en-US" sz="2400" dirty="0" err="1" smtClean="0">
                <a:solidFill>
                  <a:schemeClr val="bg1"/>
                </a:solidFill>
              </a:rPr>
              <a:t>pemisahan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etachment force) </a:t>
            </a:r>
            <a:r>
              <a:rPr lang="id-ID" sz="2400" dirty="0" smtClean="0">
                <a:solidFill>
                  <a:schemeClr val="bg1"/>
                </a:solidFill>
              </a:rPr>
              <a:t>buah dan nilai persentase dari tahap kematangan diukur selama </a:t>
            </a:r>
            <a:r>
              <a:rPr lang="en-US" sz="2400" dirty="0" err="1" smtClean="0">
                <a:solidFill>
                  <a:schemeClr val="bg1"/>
                </a:solidFill>
              </a:rPr>
              <a:t>masa</a:t>
            </a:r>
            <a:r>
              <a:rPr lang="id-ID" sz="2400" dirty="0" smtClean="0">
                <a:solidFill>
                  <a:schemeClr val="bg1"/>
                </a:solidFill>
              </a:rPr>
              <a:t> panen 75 hari,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dua minggu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sekali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diperoleh</a:t>
            </a:r>
            <a:r>
              <a:rPr lang="en-US" sz="2400" dirty="0" smtClean="0">
                <a:solidFill>
                  <a:schemeClr val="bg1"/>
                </a:solidFill>
              </a:rPr>
              <a:t> lima kali </a:t>
            </a:r>
            <a:r>
              <a:rPr lang="en-US" sz="2400" dirty="0" err="1" smtClean="0">
                <a:solidFill>
                  <a:schemeClr val="bg1"/>
                </a:solidFill>
              </a:rPr>
              <a:t>pemanenan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en-US" sz="2400" dirty="0" err="1" smtClean="0">
                <a:solidFill>
                  <a:schemeClr val="bg1"/>
                </a:solidFill>
              </a:rPr>
              <a:t>Panen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dimulai pada </a:t>
            </a:r>
            <a:r>
              <a:rPr lang="en-US" sz="2400" dirty="0" err="1" smtClean="0">
                <a:solidFill>
                  <a:schemeClr val="bg1"/>
                </a:solidFill>
              </a:rPr>
              <a:t>minggu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kedua bulan April dan berakhir pada </a:t>
            </a:r>
            <a:r>
              <a:rPr lang="en-US" sz="2400" dirty="0" err="1" smtClean="0">
                <a:solidFill>
                  <a:schemeClr val="bg1"/>
                </a:solidFill>
              </a:rPr>
              <a:t>minggu</a:t>
            </a:r>
            <a:r>
              <a:rPr lang="id-ID" sz="2400" dirty="0" smtClean="0">
                <a:solidFill>
                  <a:schemeClr val="bg1"/>
                </a:solidFill>
              </a:rPr>
              <a:t> kedua </a:t>
            </a:r>
            <a:r>
              <a:rPr lang="en-US" sz="2400" dirty="0" err="1" smtClean="0">
                <a:solidFill>
                  <a:schemeClr val="bg1"/>
                </a:solidFill>
              </a:rPr>
              <a:t>bulan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Juni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12700" marR="887094">
              <a:lnSpc>
                <a:spcPct val="119300"/>
              </a:lnSpc>
              <a:spcBef>
                <a:spcPts val="95"/>
              </a:spcBef>
              <a:tabLst>
                <a:tab pos="142875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12700" marR="887094">
              <a:lnSpc>
                <a:spcPct val="119300"/>
              </a:lnSpc>
              <a:spcBef>
                <a:spcPts val="95"/>
              </a:spcBef>
              <a:tabLst>
                <a:tab pos="1428750" algn="l"/>
              </a:tabLst>
            </a:pP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Kekuatan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pemisahan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(detachment force) 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buah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diukur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dengan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mempertimbangkan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tahap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hijau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dan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ceri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di lima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tanaman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kopi yang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dipilih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secara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acak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.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Kekuatan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pemisahan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(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setachment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force) 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diukur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menggunakan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2150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dinamometer</a:t>
            </a:r>
            <a:r>
              <a:rPr lang="en-US" sz="215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.</a:t>
            </a:r>
          </a:p>
          <a:p>
            <a:pPr marL="12700" marR="887094">
              <a:lnSpc>
                <a:spcPct val="119300"/>
              </a:lnSpc>
              <a:spcBef>
                <a:spcPts val="95"/>
              </a:spcBef>
              <a:tabLst>
                <a:tab pos="1428750" algn="l"/>
              </a:tabLst>
            </a:pPr>
            <a:endParaRPr lang="en-US" sz="215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887094">
              <a:lnSpc>
                <a:spcPct val="119300"/>
              </a:lnSpc>
              <a:spcBef>
                <a:spcPts val="95"/>
              </a:spcBef>
              <a:tabLst>
                <a:tab pos="1428750" algn="l"/>
              </a:tabLst>
            </a:pPr>
            <a:r>
              <a:rPr lang="id-ID" sz="2400" dirty="0" smtClean="0">
                <a:solidFill>
                  <a:schemeClr val="bg1"/>
                </a:solidFill>
              </a:rPr>
              <a:t>Untuk mengembangkan classifer, dua kelas ditentukan berdasarkan pada pematangan buah. Kelas buah</a:t>
            </a:r>
            <a:r>
              <a:rPr lang="en-US" sz="2400" dirty="0" smtClean="0">
                <a:solidFill>
                  <a:schemeClr val="bg1"/>
                </a:solidFill>
              </a:rPr>
              <a:t> kopi</a:t>
            </a:r>
            <a:r>
              <a:rPr lang="id-ID" sz="2400" dirty="0" smtClean="0">
                <a:solidFill>
                  <a:schemeClr val="bg1"/>
                </a:solidFill>
              </a:rPr>
              <a:t> hijau ditentukan pada paruh kedua April (HA). Periode ini dipilih karena </a:t>
            </a:r>
            <a:r>
              <a:rPr lang="en-US" sz="2400" dirty="0" err="1" smtClean="0">
                <a:solidFill>
                  <a:schemeClr val="bg1"/>
                </a:solidFill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momen pertama panen </a:t>
            </a:r>
            <a:r>
              <a:rPr lang="en-US" sz="2400" dirty="0" smtClean="0">
                <a:solidFill>
                  <a:schemeClr val="bg1"/>
                </a:solidFill>
              </a:rPr>
              <a:t>yang </a:t>
            </a:r>
            <a:r>
              <a:rPr lang="id-ID" sz="2400" dirty="0" smtClean="0">
                <a:solidFill>
                  <a:schemeClr val="bg1"/>
                </a:solidFill>
              </a:rPr>
              <a:t>hanya memiliki buah hijau. Kelas buah</a:t>
            </a:r>
            <a:r>
              <a:rPr lang="en-US" sz="2400" dirty="0" smtClean="0">
                <a:solidFill>
                  <a:schemeClr val="bg1"/>
                </a:solidFill>
              </a:rPr>
              <a:t> kopi</a:t>
            </a:r>
            <a:r>
              <a:rPr lang="id-ID" sz="2400" dirty="0" smtClean="0">
                <a:solidFill>
                  <a:schemeClr val="bg1"/>
                </a:solidFill>
              </a:rPr>
              <a:t> ceri ditentukan di paruh kedua Juni (HJ), periode yang dipilih 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momen terakhir panen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id-ID" sz="2400" dirty="0" smtClean="0">
                <a:solidFill>
                  <a:schemeClr val="bg1"/>
                </a:solidFill>
              </a:rPr>
              <a:t>hanya memiliki buah ceri</a:t>
            </a:r>
            <a:endParaRPr sz="215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238" y="35"/>
            <a:ext cx="7238999" cy="102869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85068" y="9745456"/>
            <a:ext cx="237934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95" dirty="0">
                <a:solidFill>
                  <a:srgbClr val="F5F5EC"/>
                </a:solidFill>
                <a:latin typeface="Verdana"/>
                <a:cs typeface="Verdana"/>
              </a:rPr>
              <a:t>A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g</a:t>
            </a:r>
            <a:r>
              <a:rPr sz="1750" spc="-80" dirty="0">
                <a:solidFill>
                  <a:srgbClr val="F5F5EC"/>
                </a:solidFill>
                <a:latin typeface="Verdana"/>
                <a:cs typeface="Verdana"/>
              </a:rPr>
              <a:t>r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</a:t>
            </a:r>
            <a:r>
              <a:rPr sz="1750" spc="10" dirty="0">
                <a:solidFill>
                  <a:srgbClr val="F5F5EC"/>
                </a:solidFill>
                <a:latin typeface="Verdana"/>
                <a:cs typeface="Verdana"/>
              </a:rPr>
              <a:t>t</a:t>
            </a:r>
            <a:r>
              <a:rPr sz="1750" spc="15" dirty="0">
                <a:solidFill>
                  <a:srgbClr val="F5F5EC"/>
                </a:solidFill>
                <a:latin typeface="Verdana"/>
                <a:cs typeface="Verdana"/>
              </a:rPr>
              <a:t>e</a:t>
            </a:r>
            <a:r>
              <a:rPr sz="1750" spc="-5" dirty="0">
                <a:solidFill>
                  <a:srgbClr val="F5F5EC"/>
                </a:solidFill>
                <a:latin typeface="Verdana"/>
                <a:cs typeface="Verdana"/>
              </a:rPr>
              <a:t>k</a:t>
            </a:r>
            <a:r>
              <a:rPr sz="1750" spc="70" dirty="0">
                <a:solidFill>
                  <a:srgbClr val="F5F5EC"/>
                </a:solidFill>
                <a:latin typeface="Verdana"/>
                <a:cs typeface="Verdana"/>
              </a:rPr>
              <a:t>n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</a:t>
            </a:r>
            <a:r>
              <a:rPr sz="1750" spc="20" dirty="0">
                <a:solidFill>
                  <a:srgbClr val="F5F5EC"/>
                </a:solidFill>
                <a:latin typeface="Verdana"/>
                <a:cs typeface="Verdana"/>
              </a:rPr>
              <a:t>l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og</a:t>
            </a:r>
            <a:r>
              <a:rPr sz="1750" dirty="0">
                <a:solidFill>
                  <a:srgbClr val="F5F5EC"/>
                </a:solidFill>
                <a:latin typeface="Verdana"/>
                <a:cs typeface="Verdana"/>
              </a:rPr>
              <a:t>i</a:t>
            </a:r>
            <a:r>
              <a:rPr sz="1750" spc="-125" dirty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5F5EC"/>
                </a:solidFill>
                <a:latin typeface="Microsoft Sans Serif"/>
                <a:cs typeface="Microsoft Sans Serif"/>
              </a:rPr>
              <a:t>|</a:t>
            </a:r>
            <a:r>
              <a:rPr sz="1700" spc="40" dirty="0">
                <a:solidFill>
                  <a:srgbClr val="F5F5EC"/>
                </a:solidFill>
                <a:latin typeface="Microsoft Sans Serif"/>
                <a:cs typeface="Microsoft Sans Serif"/>
              </a:rPr>
              <a:t> </a:t>
            </a:r>
            <a:r>
              <a:rPr sz="1750" spc="-70" dirty="0">
                <a:solidFill>
                  <a:srgbClr val="F5F5EC"/>
                </a:solidFill>
                <a:latin typeface="Verdana"/>
                <a:cs typeface="Verdana"/>
              </a:rPr>
              <a:t>2</a:t>
            </a:r>
            <a:r>
              <a:rPr sz="1750" spc="114" dirty="0">
                <a:solidFill>
                  <a:srgbClr val="F5F5EC"/>
                </a:solidFill>
                <a:latin typeface="Verdana"/>
                <a:cs typeface="Verdana"/>
              </a:rPr>
              <a:t>0</a:t>
            </a:r>
            <a:r>
              <a:rPr sz="1750" spc="-70" dirty="0">
                <a:solidFill>
                  <a:srgbClr val="F5F5EC"/>
                </a:solidFill>
                <a:latin typeface="Verdana"/>
                <a:cs typeface="Verdana"/>
              </a:rPr>
              <a:t>2</a:t>
            </a:r>
            <a:r>
              <a:rPr sz="1750" spc="114" dirty="0">
                <a:solidFill>
                  <a:srgbClr val="F5F5EC"/>
                </a:solidFill>
                <a:latin typeface="Verdana"/>
                <a:cs typeface="Verdana"/>
              </a:rPr>
              <a:t>0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77477"/>
            <a:ext cx="18288000" cy="6948805"/>
          </a:xfrm>
          <a:custGeom>
            <a:avLst/>
            <a:gdLst/>
            <a:ahLst/>
            <a:cxnLst/>
            <a:rect l="l" t="t" r="r" b="b"/>
            <a:pathLst>
              <a:path w="18288000" h="6948805">
                <a:moveTo>
                  <a:pt x="4667250" y="0"/>
                </a:moveTo>
                <a:lnTo>
                  <a:pt x="1028700" y="0"/>
                </a:lnTo>
                <a:lnTo>
                  <a:pt x="1028700" y="76200"/>
                </a:lnTo>
                <a:lnTo>
                  <a:pt x="4667250" y="76200"/>
                </a:lnTo>
                <a:lnTo>
                  <a:pt x="4667250" y="0"/>
                </a:lnTo>
                <a:close/>
              </a:path>
              <a:path w="18288000" h="6948805">
                <a:moveTo>
                  <a:pt x="18288000" y="6872605"/>
                </a:moveTo>
                <a:lnTo>
                  <a:pt x="0" y="6872605"/>
                </a:lnTo>
                <a:lnTo>
                  <a:pt x="0" y="6948805"/>
                </a:lnTo>
                <a:lnTo>
                  <a:pt x="18288000" y="6948805"/>
                </a:lnTo>
                <a:lnTo>
                  <a:pt x="18288000" y="6872605"/>
                </a:lnTo>
                <a:close/>
              </a:path>
            </a:pathLst>
          </a:custGeom>
          <a:solidFill>
            <a:srgbClr val="815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3" t="31863" r="23309" b="45196"/>
          <a:stretch/>
        </p:blipFill>
        <p:spPr bwMode="auto">
          <a:xfrm>
            <a:off x="1524000" y="1104900"/>
            <a:ext cx="15392400" cy="827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85068" y="9780661"/>
            <a:ext cx="237934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4"/>
              </a:lnSpc>
            </a:pPr>
            <a:r>
              <a:rPr sz="1750" spc="95" dirty="0">
                <a:solidFill>
                  <a:srgbClr val="F5F5EC"/>
                </a:solidFill>
                <a:latin typeface="Verdana"/>
                <a:cs typeface="Verdana"/>
              </a:rPr>
              <a:t>A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g</a:t>
            </a:r>
            <a:r>
              <a:rPr sz="1750" spc="-80" dirty="0">
                <a:solidFill>
                  <a:srgbClr val="F5F5EC"/>
                </a:solidFill>
                <a:latin typeface="Verdana"/>
                <a:cs typeface="Verdana"/>
              </a:rPr>
              <a:t>r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</a:t>
            </a:r>
            <a:r>
              <a:rPr sz="1750" spc="10" dirty="0">
                <a:solidFill>
                  <a:srgbClr val="F5F5EC"/>
                </a:solidFill>
                <a:latin typeface="Verdana"/>
                <a:cs typeface="Verdana"/>
              </a:rPr>
              <a:t>t</a:t>
            </a:r>
            <a:r>
              <a:rPr sz="1750" spc="15" dirty="0">
                <a:solidFill>
                  <a:srgbClr val="F5F5EC"/>
                </a:solidFill>
                <a:latin typeface="Verdana"/>
                <a:cs typeface="Verdana"/>
              </a:rPr>
              <a:t>e</a:t>
            </a:r>
            <a:r>
              <a:rPr sz="1750" spc="-5" dirty="0">
                <a:solidFill>
                  <a:srgbClr val="F5F5EC"/>
                </a:solidFill>
                <a:latin typeface="Verdana"/>
                <a:cs typeface="Verdana"/>
              </a:rPr>
              <a:t>k</a:t>
            </a:r>
            <a:r>
              <a:rPr sz="1750" spc="70" dirty="0">
                <a:solidFill>
                  <a:srgbClr val="F5F5EC"/>
                </a:solidFill>
                <a:latin typeface="Verdana"/>
                <a:cs typeface="Verdana"/>
              </a:rPr>
              <a:t>n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</a:t>
            </a:r>
            <a:r>
              <a:rPr sz="1750" spc="20" dirty="0">
                <a:solidFill>
                  <a:srgbClr val="F5F5EC"/>
                </a:solidFill>
                <a:latin typeface="Verdana"/>
                <a:cs typeface="Verdana"/>
              </a:rPr>
              <a:t>l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og</a:t>
            </a:r>
            <a:r>
              <a:rPr sz="1750" dirty="0">
                <a:solidFill>
                  <a:srgbClr val="F5F5EC"/>
                </a:solidFill>
                <a:latin typeface="Verdana"/>
                <a:cs typeface="Verdana"/>
              </a:rPr>
              <a:t>i</a:t>
            </a:r>
            <a:r>
              <a:rPr sz="1750" spc="-125" dirty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5F5EC"/>
                </a:solidFill>
                <a:latin typeface="Microsoft Sans Serif"/>
                <a:cs typeface="Microsoft Sans Serif"/>
              </a:rPr>
              <a:t>|</a:t>
            </a:r>
            <a:r>
              <a:rPr sz="1700" spc="40" dirty="0">
                <a:solidFill>
                  <a:srgbClr val="F5F5EC"/>
                </a:solidFill>
                <a:latin typeface="Microsoft Sans Serif"/>
                <a:cs typeface="Microsoft Sans Serif"/>
              </a:rPr>
              <a:t> </a:t>
            </a:r>
            <a:r>
              <a:rPr sz="1750" spc="-70" dirty="0">
                <a:solidFill>
                  <a:srgbClr val="F5F5EC"/>
                </a:solidFill>
                <a:latin typeface="Verdana"/>
                <a:cs typeface="Verdana"/>
              </a:rPr>
              <a:t>2</a:t>
            </a:r>
            <a:r>
              <a:rPr sz="1750" spc="114" dirty="0">
                <a:solidFill>
                  <a:srgbClr val="F5F5EC"/>
                </a:solidFill>
                <a:latin typeface="Verdana"/>
                <a:cs typeface="Verdana"/>
              </a:rPr>
              <a:t>0</a:t>
            </a:r>
            <a:r>
              <a:rPr sz="1750" spc="-70" dirty="0">
                <a:solidFill>
                  <a:srgbClr val="F5F5EC"/>
                </a:solidFill>
                <a:latin typeface="Verdana"/>
                <a:cs typeface="Verdana"/>
              </a:rPr>
              <a:t>2</a:t>
            </a:r>
            <a:r>
              <a:rPr sz="1750" spc="114" dirty="0">
                <a:solidFill>
                  <a:srgbClr val="F5F5EC"/>
                </a:solidFill>
                <a:latin typeface="Verdana"/>
                <a:cs typeface="Verdana"/>
              </a:rPr>
              <a:t>0</a:t>
            </a:r>
            <a:endParaRPr sz="175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t="50067" r="22549" b="11706"/>
          <a:stretch/>
        </p:blipFill>
        <p:spPr>
          <a:xfrm>
            <a:off x="1632846" y="495300"/>
            <a:ext cx="14859000" cy="8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9552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9450079"/>
            <a:ext cx="18288000" cy="76200"/>
          </a:xfrm>
          <a:custGeom>
            <a:avLst/>
            <a:gdLst/>
            <a:ahLst/>
            <a:cxnLst/>
            <a:rect l="l" t="t" r="r" b="b"/>
            <a:pathLst>
              <a:path w="18288000" h="76200">
                <a:moveTo>
                  <a:pt x="0" y="0"/>
                </a:moveTo>
                <a:lnTo>
                  <a:pt x="18288000" y="0"/>
                </a:lnTo>
                <a:lnTo>
                  <a:pt x="182880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815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3685854"/>
            <a:ext cx="3638550" cy="76200"/>
          </a:xfrm>
          <a:custGeom>
            <a:avLst/>
            <a:gdLst/>
            <a:ahLst/>
            <a:cxnLst/>
            <a:rect l="l" t="t" r="r" b="b"/>
            <a:pathLst>
              <a:path w="3638550" h="76200">
                <a:moveTo>
                  <a:pt x="3638550" y="76200"/>
                </a:moveTo>
                <a:lnTo>
                  <a:pt x="0" y="76200"/>
                </a:lnTo>
                <a:lnTo>
                  <a:pt x="0" y="0"/>
                </a:lnTo>
                <a:lnTo>
                  <a:pt x="3638550" y="0"/>
                </a:lnTo>
                <a:lnTo>
                  <a:pt x="3638550" y="76200"/>
                </a:lnTo>
                <a:close/>
              </a:path>
            </a:pathLst>
          </a:custGeom>
          <a:solidFill>
            <a:srgbClr val="956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85068" y="9780661"/>
            <a:ext cx="237934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4"/>
              </a:lnSpc>
            </a:pPr>
            <a:r>
              <a:rPr sz="1750" spc="95" dirty="0">
                <a:solidFill>
                  <a:srgbClr val="F5F5EC"/>
                </a:solidFill>
                <a:latin typeface="Verdana"/>
                <a:cs typeface="Verdana"/>
              </a:rPr>
              <a:t>A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g</a:t>
            </a:r>
            <a:r>
              <a:rPr sz="1750" spc="-80" dirty="0">
                <a:solidFill>
                  <a:srgbClr val="F5F5EC"/>
                </a:solidFill>
                <a:latin typeface="Verdana"/>
                <a:cs typeface="Verdana"/>
              </a:rPr>
              <a:t>r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</a:t>
            </a:r>
            <a:r>
              <a:rPr sz="1750" spc="10" dirty="0">
                <a:solidFill>
                  <a:srgbClr val="F5F5EC"/>
                </a:solidFill>
                <a:latin typeface="Verdana"/>
                <a:cs typeface="Verdana"/>
              </a:rPr>
              <a:t>t</a:t>
            </a:r>
            <a:r>
              <a:rPr sz="1750" spc="15" dirty="0">
                <a:solidFill>
                  <a:srgbClr val="F5F5EC"/>
                </a:solidFill>
                <a:latin typeface="Verdana"/>
                <a:cs typeface="Verdana"/>
              </a:rPr>
              <a:t>e</a:t>
            </a:r>
            <a:r>
              <a:rPr sz="1750" spc="-5" dirty="0">
                <a:solidFill>
                  <a:srgbClr val="F5F5EC"/>
                </a:solidFill>
                <a:latin typeface="Verdana"/>
                <a:cs typeface="Verdana"/>
              </a:rPr>
              <a:t>k</a:t>
            </a:r>
            <a:r>
              <a:rPr sz="1750" spc="70" dirty="0">
                <a:solidFill>
                  <a:srgbClr val="F5F5EC"/>
                </a:solidFill>
                <a:latin typeface="Verdana"/>
                <a:cs typeface="Verdana"/>
              </a:rPr>
              <a:t>n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</a:t>
            </a:r>
            <a:r>
              <a:rPr sz="1750" spc="20" dirty="0">
                <a:solidFill>
                  <a:srgbClr val="F5F5EC"/>
                </a:solidFill>
                <a:latin typeface="Verdana"/>
                <a:cs typeface="Verdana"/>
              </a:rPr>
              <a:t>l</a:t>
            </a:r>
            <a:r>
              <a:rPr sz="1750" spc="50" dirty="0">
                <a:solidFill>
                  <a:srgbClr val="F5F5EC"/>
                </a:solidFill>
                <a:latin typeface="Verdana"/>
                <a:cs typeface="Verdana"/>
              </a:rPr>
              <a:t>og</a:t>
            </a:r>
            <a:r>
              <a:rPr sz="1750" dirty="0">
                <a:solidFill>
                  <a:srgbClr val="F5F5EC"/>
                </a:solidFill>
                <a:latin typeface="Verdana"/>
                <a:cs typeface="Verdana"/>
              </a:rPr>
              <a:t>i</a:t>
            </a:r>
            <a:r>
              <a:rPr sz="1750" spc="-125" dirty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5F5EC"/>
                </a:solidFill>
                <a:latin typeface="Microsoft Sans Serif"/>
                <a:cs typeface="Microsoft Sans Serif"/>
              </a:rPr>
              <a:t>|</a:t>
            </a:r>
            <a:r>
              <a:rPr sz="1700" spc="40" dirty="0">
                <a:solidFill>
                  <a:srgbClr val="F5F5EC"/>
                </a:solidFill>
                <a:latin typeface="Microsoft Sans Serif"/>
                <a:cs typeface="Microsoft Sans Serif"/>
              </a:rPr>
              <a:t> </a:t>
            </a:r>
            <a:r>
              <a:rPr sz="1750" spc="-70" dirty="0">
                <a:solidFill>
                  <a:srgbClr val="F5F5EC"/>
                </a:solidFill>
                <a:latin typeface="Verdana"/>
                <a:cs typeface="Verdana"/>
              </a:rPr>
              <a:t>2</a:t>
            </a:r>
            <a:r>
              <a:rPr sz="1750" spc="114" dirty="0">
                <a:solidFill>
                  <a:srgbClr val="F5F5EC"/>
                </a:solidFill>
                <a:latin typeface="Verdana"/>
                <a:cs typeface="Verdana"/>
              </a:rPr>
              <a:t>0</a:t>
            </a:r>
            <a:r>
              <a:rPr sz="1750" spc="-70" dirty="0">
                <a:solidFill>
                  <a:srgbClr val="F5F5EC"/>
                </a:solidFill>
                <a:latin typeface="Verdana"/>
                <a:cs typeface="Verdana"/>
              </a:rPr>
              <a:t>2</a:t>
            </a:r>
            <a:r>
              <a:rPr sz="1750" spc="114" dirty="0">
                <a:solidFill>
                  <a:srgbClr val="F5F5EC"/>
                </a:solidFill>
                <a:latin typeface="Verdana"/>
                <a:cs typeface="Verdana"/>
              </a:rPr>
              <a:t>0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4233384"/>
            <a:ext cx="16281400" cy="2035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76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Pengklasifikasi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ditentukan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dengan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penggolongan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antara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biji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hijau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dan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biji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ceri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</a:p>
          <a:p>
            <a:pPr marL="355600" marR="5080" indent="-342900">
              <a:lnSpc>
                <a:spcPct val="1176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fi-FI" sz="2200" spc="-20" dirty="0">
                <a:solidFill>
                  <a:srgbClr val="F5F5EC"/>
                </a:solidFill>
                <a:latin typeface="Verdana"/>
                <a:cs typeface="Verdana"/>
              </a:rPr>
              <a:t>S</a:t>
            </a:r>
            <a:r>
              <a:rPr lang="fi-FI" sz="2200" spc="-20" dirty="0" smtClean="0">
                <a:solidFill>
                  <a:srgbClr val="F5F5EC"/>
                </a:solidFill>
                <a:latin typeface="Verdana"/>
                <a:cs typeface="Verdana"/>
              </a:rPr>
              <a:t>aat</a:t>
            </a:r>
            <a:r>
              <a:rPr lang="fi-FI" sz="2200" spc="-1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fi-FI" sz="2200" spc="10" dirty="0" smtClean="0">
                <a:solidFill>
                  <a:srgbClr val="F5F5EC"/>
                </a:solidFill>
                <a:latin typeface="Verdana"/>
                <a:cs typeface="Verdana"/>
              </a:rPr>
              <a:t>yang</a:t>
            </a:r>
            <a:r>
              <a:rPr lang="fi-FI" sz="2200" spc="-14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fi-FI" sz="2200" spc="50" dirty="0" smtClean="0">
                <a:solidFill>
                  <a:srgbClr val="F5F5EC"/>
                </a:solidFill>
                <a:latin typeface="Verdana"/>
                <a:cs typeface="Verdana"/>
              </a:rPr>
              <a:t>tepat</a:t>
            </a:r>
            <a:r>
              <a:rPr lang="fi-FI" sz="2200" spc="-1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fi-FI" sz="2200" spc="65" dirty="0" smtClean="0">
                <a:solidFill>
                  <a:srgbClr val="F5F5EC"/>
                </a:solidFill>
                <a:latin typeface="Verdana"/>
                <a:cs typeface="Verdana"/>
              </a:rPr>
              <a:t>untuk</a:t>
            </a:r>
            <a:r>
              <a:rPr lang="fi-FI" sz="2200" spc="-14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fi-FI" sz="2200" spc="60" dirty="0" smtClean="0">
                <a:solidFill>
                  <a:srgbClr val="F5F5EC"/>
                </a:solidFill>
                <a:latin typeface="Verdana"/>
                <a:cs typeface="Verdana"/>
              </a:rPr>
              <a:t>melakukan</a:t>
            </a:r>
            <a:r>
              <a:rPr lang="fi-FI" sz="2200" spc="-14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fi-FI" sz="2200" spc="85" dirty="0" smtClean="0">
                <a:solidFill>
                  <a:srgbClr val="F5F5EC"/>
                </a:solidFill>
                <a:latin typeface="Verdana"/>
                <a:cs typeface="Verdana"/>
              </a:rPr>
              <a:t>panen</a:t>
            </a:r>
            <a:r>
              <a:rPr lang="fi-FI" sz="2200" spc="-1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fi-FI" sz="2200" dirty="0" smtClean="0">
                <a:solidFill>
                  <a:srgbClr val="F5F5EC"/>
                </a:solidFill>
                <a:latin typeface="Verdana"/>
                <a:cs typeface="Verdana"/>
              </a:rPr>
              <a:t>selektif dilihat dari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adanya</a:t>
            </a:r>
            <a:r>
              <a:rPr lang="en-US" sz="2200" spc="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0" dirty="0" err="1" smtClean="0">
                <a:solidFill>
                  <a:srgbClr val="F5F5EC"/>
                </a:solidFill>
                <a:latin typeface="Verdana"/>
                <a:cs typeface="Verdana"/>
              </a:rPr>
              <a:t>kekuatan</a:t>
            </a:r>
            <a:r>
              <a:rPr lang="en-US" sz="2200" spc="1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0" dirty="0" err="1" smtClean="0">
                <a:solidFill>
                  <a:srgbClr val="F5F5EC"/>
                </a:solidFill>
                <a:latin typeface="Verdana"/>
                <a:cs typeface="Verdana"/>
              </a:rPr>
              <a:t>pemisahan</a:t>
            </a:r>
            <a:r>
              <a:rPr lang="en-US" sz="2200" spc="1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0" dirty="0" err="1" smtClean="0">
                <a:solidFill>
                  <a:srgbClr val="F5F5EC"/>
                </a:solidFill>
                <a:latin typeface="Verdana"/>
                <a:cs typeface="Verdana"/>
              </a:rPr>
              <a:t>buah</a:t>
            </a:r>
            <a:r>
              <a:rPr lang="en-US" sz="2200" spc="4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30" dirty="0" err="1" smtClean="0">
                <a:solidFill>
                  <a:srgbClr val="F5F5EC"/>
                </a:solidFill>
                <a:latin typeface="Verdana"/>
                <a:cs typeface="Verdana"/>
              </a:rPr>
              <a:t>tertinggi</a:t>
            </a:r>
            <a:r>
              <a:rPr lang="en-US" sz="2200" spc="3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95" dirty="0" err="1" smtClean="0">
                <a:solidFill>
                  <a:srgbClr val="F5F5EC"/>
                </a:solidFill>
                <a:latin typeface="Verdana"/>
                <a:cs typeface="Verdana"/>
              </a:rPr>
              <a:t>dalam</a:t>
            </a:r>
            <a:r>
              <a:rPr lang="en-US" sz="2200" spc="9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70" dirty="0" err="1" smtClean="0">
                <a:solidFill>
                  <a:srgbClr val="F5F5EC"/>
                </a:solidFill>
                <a:latin typeface="Verdana"/>
                <a:cs typeface="Verdana"/>
              </a:rPr>
              <a:t>perbedaan</a:t>
            </a:r>
            <a:r>
              <a:rPr lang="en-US" sz="2200" spc="7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90" dirty="0" err="1" smtClean="0">
                <a:solidFill>
                  <a:srgbClr val="F5F5EC"/>
                </a:solidFill>
                <a:latin typeface="Verdana"/>
                <a:cs typeface="Verdana"/>
              </a:rPr>
              <a:t>buah</a:t>
            </a:r>
            <a:r>
              <a:rPr lang="en-US" sz="2150" spc="90" dirty="0" err="1" smtClean="0">
                <a:solidFill>
                  <a:srgbClr val="F5F5EC"/>
                </a:solidFill>
                <a:latin typeface="Microsoft Sans Serif"/>
                <a:cs typeface="Microsoft Sans Serif"/>
              </a:rPr>
              <a:t>-</a:t>
            </a:r>
            <a:r>
              <a:rPr lang="en-US" sz="2200" spc="90" dirty="0" err="1" smtClean="0">
                <a:solidFill>
                  <a:srgbClr val="F5F5EC"/>
                </a:solidFill>
                <a:latin typeface="Verdana"/>
                <a:cs typeface="Verdana"/>
              </a:rPr>
              <a:t>buahan</a:t>
            </a:r>
            <a:r>
              <a:rPr lang="en-US" sz="2200" spc="9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-76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5" dirty="0" err="1" smtClean="0">
                <a:solidFill>
                  <a:srgbClr val="F5F5EC"/>
                </a:solidFill>
                <a:latin typeface="Verdana"/>
                <a:cs typeface="Verdana"/>
              </a:rPr>
              <a:t>hijau</a:t>
            </a:r>
            <a:r>
              <a:rPr lang="en-US" sz="2200" spc="-1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100" dirty="0" err="1" smtClean="0">
                <a:solidFill>
                  <a:srgbClr val="F5F5EC"/>
                </a:solidFill>
                <a:latin typeface="Verdana"/>
                <a:cs typeface="Verdana"/>
              </a:rPr>
              <a:t>dan</a:t>
            </a:r>
            <a:r>
              <a:rPr lang="en-US" sz="2200" spc="-14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-15" dirty="0" err="1" smtClean="0">
                <a:solidFill>
                  <a:srgbClr val="F5F5EC"/>
                </a:solidFill>
                <a:latin typeface="Verdana"/>
                <a:cs typeface="Verdana"/>
              </a:rPr>
              <a:t>ceri</a:t>
            </a:r>
            <a:r>
              <a:rPr lang="en-US" sz="2200" spc="-1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-15" dirty="0" err="1" smtClean="0">
                <a:solidFill>
                  <a:srgbClr val="F5F5EC"/>
                </a:solidFill>
                <a:latin typeface="Verdana"/>
                <a:cs typeface="Verdana"/>
              </a:rPr>
              <a:t>pada</a:t>
            </a:r>
            <a:r>
              <a:rPr lang="en-US" sz="2200" spc="-15" dirty="0" smtClean="0">
                <a:solidFill>
                  <a:srgbClr val="F5F5EC"/>
                </a:solidFill>
                <a:latin typeface="Verdana"/>
                <a:cs typeface="Verdana"/>
              </a:rPr>
              <a:t> p</a:t>
            </a:r>
            <a:r>
              <a:rPr lang="fi-FI" sz="2200" dirty="0" smtClean="0">
                <a:solidFill>
                  <a:srgbClr val="F5F5EC"/>
                </a:solidFill>
                <a:latin typeface="Verdana"/>
                <a:cs typeface="Verdana"/>
              </a:rPr>
              <a:t>aruh pertama bulan juni</a:t>
            </a:r>
            <a:endParaRPr lang="en-US" sz="2200" spc="15" dirty="0" smtClean="0">
              <a:solidFill>
                <a:srgbClr val="F5F5EC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176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200" spc="65" dirty="0" err="1" smtClean="0">
                <a:solidFill>
                  <a:srgbClr val="F5F5EC"/>
                </a:solidFill>
                <a:latin typeface="Verdana"/>
                <a:cs typeface="Verdana"/>
              </a:rPr>
              <a:t>Periode</a:t>
            </a:r>
            <a:r>
              <a:rPr sz="2200" spc="6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sz="2200" spc="85" dirty="0" err="1">
                <a:solidFill>
                  <a:srgbClr val="F5F5EC"/>
                </a:solidFill>
                <a:latin typeface="Verdana"/>
                <a:cs typeface="Verdana"/>
              </a:rPr>
              <a:t>panen</a:t>
            </a:r>
            <a:r>
              <a:rPr sz="2200" spc="85" dirty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-60" dirty="0" smtClean="0">
                <a:solidFill>
                  <a:srgbClr val="F5F5EC"/>
                </a:solidFill>
                <a:latin typeface="Verdana"/>
                <a:cs typeface="Verdana"/>
              </a:rPr>
              <a:t>kopi</a:t>
            </a:r>
            <a:r>
              <a:rPr sz="2200" spc="-60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sz="2200" spc="-5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berlangsung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pada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paruh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kedua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bulan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april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hingga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paruuh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kedua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bulan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juni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,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yaitu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selama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75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hari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deng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an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frekuensi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pemanenan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setiap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2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minggu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sekali</a:t>
            </a:r>
            <a:r>
              <a:rPr lang="en-US" sz="2200" spc="45" dirty="0">
                <a:solidFill>
                  <a:srgbClr val="F5F5EC"/>
                </a:solidFill>
                <a:latin typeface="Verdana"/>
                <a:cs typeface="Verdana"/>
              </a:rPr>
              <a:t> 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(15 </a:t>
            </a:r>
            <a:r>
              <a:rPr lang="en-US" sz="2200" spc="45" dirty="0" err="1" smtClean="0">
                <a:solidFill>
                  <a:srgbClr val="F5F5EC"/>
                </a:solidFill>
                <a:latin typeface="Verdana"/>
                <a:cs typeface="Verdana"/>
              </a:rPr>
              <a:t>hari</a:t>
            </a:r>
            <a:r>
              <a:rPr lang="en-US" sz="2200" spc="45" dirty="0" smtClean="0">
                <a:solidFill>
                  <a:srgbClr val="F5F5EC"/>
                </a:solidFill>
                <a:latin typeface="Verdana"/>
                <a:cs typeface="Verdana"/>
              </a:rPr>
              <a:t>). 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275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 R A K T I K U M T E K N O L O G I P A S C A P A N E N</vt:lpstr>
      <vt:lpstr>TUJUAN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Pertanian Alam Segar</dc:title>
  <dc:creator>Saddam Hussien</dc:creator>
  <cp:keywords>DAE43msmaA4,BADd3ImDlGg</cp:keywords>
  <cp:lastModifiedBy>User</cp:lastModifiedBy>
  <cp:revision>7</cp:revision>
  <dcterms:created xsi:type="dcterms:W3CDTF">2022-02-28T14:56:12Z</dcterms:created>
  <dcterms:modified xsi:type="dcterms:W3CDTF">2022-02-28T16:34:20Z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2022-02-20T00:00:00Z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2022-02-28T00:00:00Z</vt:filetime>
  </property>
</Properties>
</file>