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5720-E0ED-4F0D-96AB-0684FBDC3CED}" type="datetimeFigureOut">
              <a:rPr lang="id-ID" smtClean="0"/>
              <a:pPr/>
              <a:t>12/04/2016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332B-5E35-45A3-A8A8-5E3789B6F93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5286412" cy="3500462"/>
          </a:xfrm>
        </p:spPr>
        <p:txBody>
          <a:bodyPr>
            <a:normAutofit/>
          </a:bodyPr>
          <a:lstStyle/>
          <a:p>
            <a:r>
              <a:rPr lang="id-ID" sz="6300" dirty="0" smtClean="0"/>
              <a:t>JENIS-JENIS ANGGARAN SEKTOR PUBLIK</a:t>
            </a:r>
            <a:endParaRPr lang="id-ID" sz="6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643446"/>
            <a:ext cx="6115080" cy="1752600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Dr. Pujiati, M.Pd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1470025"/>
          </a:xfrm>
        </p:spPr>
        <p:txBody>
          <a:bodyPr/>
          <a:lstStyle/>
          <a:p>
            <a:r>
              <a:rPr lang="id-ID" b="1" dirty="0" smtClean="0"/>
              <a:t>D. PERUBAHAN PENDEKATAN ANGGARAN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5720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Pendekatan baru dalam sistem anggaran publik memiliki karakteristik berikut: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Komprehensif/komparatif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Terintegrasi dan lintas departemen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Proses pengambilan keputusan yang rasional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Berjangka panjang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Spesifikasi tujuan dan perangkingan prioritas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Analisis total </a:t>
            </a:r>
            <a:r>
              <a:rPr lang="id-ID" i="1" dirty="0" smtClean="0">
                <a:solidFill>
                  <a:schemeClr val="tx1"/>
                </a:solidFill>
              </a:rPr>
              <a:t>cost </a:t>
            </a:r>
            <a:r>
              <a:rPr lang="id-ID" dirty="0" smtClean="0">
                <a:solidFill>
                  <a:schemeClr val="tx1"/>
                </a:solidFill>
              </a:rPr>
              <a:t>dan benefit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Berorientasi input, output </a:t>
            </a:r>
            <a:r>
              <a:rPr lang="id-ID" dirty="0" smtClean="0">
                <a:solidFill>
                  <a:schemeClr val="tx1"/>
                </a:solidFill>
              </a:rPr>
              <a:t>dan</a:t>
            </a:r>
            <a:r>
              <a:rPr lang="id-ID" i="1" dirty="0" smtClean="0">
                <a:solidFill>
                  <a:schemeClr val="tx1"/>
                </a:solidFill>
              </a:rPr>
              <a:t> outcome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Adanya pengawasan kinerja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643998" cy="785817"/>
          </a:xfrm>
        </p:spPr>
        <p:txBody>
          <a:bodyPr/>
          <a:lstStyle/>
          <a:p>
            <a:r>
              <a:rPr lang="id-ID" b="1" dirty="0" smtClean="0"/>
              <a:t>E. ANGGARAN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358246" cy="5072098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Anggaran dengan pendekatan kinerja menekankan konsep </a:t>
            </a:r>
            <a:r>
              <a:rPr lang="id-ID" i="1" dirty="0" smtClean="0">
                <a:solidFill>
                  <a:schemeClr val="tx1"/>
                </a:solidFill>
              </a:rPr>
              <a:t>value for money </a:t>
            </a:r>
            <a:r>
              <a:rPr lang="id-ID" dirty="0" smtClean="0">
                <a:solidFill>
                  <a:schemeClr val="tx1"/>
                </a:solidFill>
              </a:rPr>
              <a:t>dan pengawasan atas kinerja.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Dominasi pemerintah diawasi dan dikendalikan melalui </a:t>
            </a:r>
            <a:r>
              <a:rPr lang="id-ID" i="1" dirty="0" smtClean="0">
                <a:solidFill>
                  <a:schemeClr val="tx1"/>
                </a:solidFill>
              </a:rPr>
              <a:t>internal cost awareness</a:t>
            </a:r>
            <a:r>
              <a:rPr lang="id-ID" dirty="0" smtClean="0">
                <a:solidFill>
                  <a:schemeClr val="tx1"/>
                </a:solidFill>
              </a:rPr>
              <a:t>, audit keuangan dan evaluasi kinerja eksternal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Sistem anggaran kerja mencakup program dan kinerja sebagai instrumen untuk mencapai tujuan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F. </a:t>
            </a:r>
            <a:r>
              <a:rPr lang="id-ID" b="1" i="1" dirty="0" smtClean="0"/>
              <a:t>ZERO BASED BUDGETING</a:t>
            </a:r>
            <a:endParaRPr lang="id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d-ID" dirty="0" smtClean="0">
                <a:solidFill>
                  <a:schemeClr val="bg1"/>
                </a:solidFill>
              </a:rPr>
              <a:t>Untuk mengatasi kelemahan anggaran tradisional dan penentuan anggaran berdasarkan kebutuhan</a:t>
            </a:r>
          </a:p>
          <a:p>
            <a:pPr algn="ctr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Proses Implementasi ZBB:</a:t>
            </a:r>
          </a:p>
          <a:p>
            <a:pPr marL="514350" indent="-514350" algn="just">
              <a:buAutoNum type="arabicParenR"/>
            </a:pPr>
            <a:r>
              <a:rPr lang="id-ID" dirty="0" smtClean="0"/>
              <a:t>Identifikasi unit-unit keputusan</a:t>
            </a:r>
          </a:p>
          <a:p>
            <a:pPr marL="514350" indent="-514350">
              <a:buAutoNum type="arabicParenR"/>
            </a:pPr>
            <a:r>
              <a:rPr lang="id-ID" dirty="0" smtClean="0"/>
              <a:t>Penentuan paket-paket keputusan (keputusan </a:t>
            </a:r>
            <a:r>
              <a:rPr lang="id-ID" i="1" dirty="0" smtClean="0"/>
              <a:t>mutually exclusive/sama </a:t>
            </a:r>
            <a:r>
              <a:rPr lang="id-ID" dirty="0" smtClean="0"/>
              <a:t>fungsinya dan </a:t>
            </a:r>
            <a:r>
              <a:rPr lang="id-ID" i="1" dirty="0" smtClean="0"/>
              <a:t>incremental</a:t>
            </a:r>
            <a:r>
              <a:rPr lang="id-ID" dirty="0" smtClean="0"/>
              <a:t>/tingkat usaha yang beda)</a:t>
            </a:r>
          </a:p>
          <a:p>
            <a:pPr marL="514350" indent="-514350">
              <a:buAutoNum type="arabicParenR"/>
            </a:pPr>
            <a:r>
              <a:rPr lang="id-ID" dirty="0" smtClean="0"/>
              <a:t>Merangking atau mengevaluasi tingkat keputusan</a:t>
            </a:r>
            <a:endParaRPr lang="id-ID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857256"/>
          </a:xfrm>
        </p:spPr>
        <p:txBody>
          <a:bodyPr/>
          <a:lstStyle/>
          <a:p>
            <a:r>
              <a:rPr lang="id-ID" b="1" dirty="0" smtClean="0"/>
              <a:t>Keunggulan ZBB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01122" cy="5214974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Alokasi sumberdaya lebih efisien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Berfokus pada </a:t>
            </a:r>
            <a:r>
              <a:rPr lang="id-ID" i="1" dirty="0" smtClean="0">
                <a:solidFill>
                  <a:schemeClr val="tx1"/>
                </a:solidFill>
              </a:rPr>
              <a:t>value for money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Memudahkan identifikasi inefisiensi dan ketidakefektifan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Meningkatkan pengetahuan dan motivasi staf/manajer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Meningkatkan partisipasi manajemen level bawah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Cara sistemik menggeser</a:t>
            </a:r>
            <a:r>
              <a:rPr lang="id-ID" i="1" dirty="0" smtClean="0">
                <a:solidFill>
                  <a:schemeClr val="tx1"/>
                </a:solidFill>
              </a:rPr>
              <a:t> status quo  </a:t>
            </a:r>
            <a:r>
              <a:rPr lang="id-ID" dirty="0" smtClean="0">
                <a:solidFill>
                  <a:schemeClr val="tx1"/>
                </a:solidFill>
              </a:rPr>
              <a:t>dan menguji aktivitas, pola perilaku, serta tingkat pengeluaran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041445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Kelemahan ZBB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Prosesnya membutuhkan waktu lama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Cenderung menekankan manfaat jangka pendek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Implemetasinya membutuhkan teknologi maju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Merangking dan mereview keputusan merupakan pekerjaan melelahkan dan membosankan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Membutuhkan staf yang memiliki keahlian dan tidak dimiliki organisasi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Munculnya kesan keliru jika semua paket keputusan harus masuk anggaran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Implementasinya menimbulkan masalah keperilakuan dalam organisasi</a:t>
            </a:r>
          </a:p>
          <a:p>
            <a:pPr marL="514350" indent="-514350" algn="l"/>
            <a:endParaRPr lang="id-ID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arenR"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G. </a:t>
            </a:r>
            <a:r>
              <a:rPr lang="id-ID" b="1" i="1" dirty="0" smtClean="0"/>
              <a:t>PLANNING, PROGRAMMING, AND BUDGETING SYSTEM </a:t>
            </a:r>
            <a:r>
              <a:rPr lang="id-ID" b="1" dirty="0" smtClean="0"/>
              <a:t>(PPBS)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285992"/>
            <a:ext cx="7000924" cy="3840171"/>
          </a:xfrm>
        </p:spPr>
        <p:txBody>
          <a:bodyPr/>
          <a:lstStyle/>
          <a:p>
            <a:pPr algn="ctr">
              <a:buNone/>
            </a:pPr>
            <a:r>
              <a:rPr lang="id-ID" dirty="0" smtClean="0"/>
              <a:t>PPBS: teknik penganggaran yang berorientasi pada output dan tujuan, penekan</a:t>
            </a:r>
            <a:r>
              <a:rPr lang="en-US" smtClean="0"/>
              <a:t>an</a:t>
            </a:r>
            <a:r>
              <a:rPr lang="id-ID" smtClean="0"/>
              <a:t>nya </a:t>
            </a:r>
            <a:r>
              <a:rPr lang="id-ID" dirty="0" smtClean="0"/>
              <a:t>adalah alokasi sumberdaya berdasarkan analisis ekonomi.</a:t>
            </a:r>
            <a:endParaRPr lang="id-ID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id-ID" b="1" dirty="0" smtClean="0"/>
              <a:t>Langkah-Langkah Implementasi PPBS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143404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tujuan umum dan tujuan unit organisasi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Mengidentifikasikan program dan kegiatan untuk mencapai tujuan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Mengevaluasi berbagai program alternatif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Pemilihan program yang memiliki manfaat besar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Alokasi ke sumber daya yang disetujui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Karakteristik PPBS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1857364"/>
            <a:ext cx="6929486" cy="392909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Berfokus pada tujuan dan aktivitas untuk mencapai tujuan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Menjelaskan implikasi terhadap anggaran tahun akan datang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Mempertimbangkan semua biaya yang akan datang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Dilakukan analisis sistematis atas berbagai alternatif program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id-ID" b="1" dirty="0" smtClean="0"/>
              <a:t>Kelebihan PPBS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643998" cy="4500594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Memudahkan pendelegasian tanggung jawab dari manajemen puncak ke menengah 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Dalam jangka panjang dapat mengurangi beban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Memperbaiki kualitas pelayanan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Lintas departemen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Menghilangkan program yang </a:t>
            </a:r>
            <a:r>
              <a:rPr lang="id-ID" i="1" dirty="0" smtClean="0">
                <a:solidFill>
                  <a:schemeClr val="tx1"/>
                </a:solidFill>
              </a:rPr>
              <a:t>overlapping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Menggunakan teori </a:t>
            </a:r>
            <a:r>
              <a:rPr lang="id-ID" i="1" dirty="0" smtClean="0">
                <a:solidFill>
                  <a:schemeClr val="tx1"/>
                </a:solidFill>
              </a:rPr>
              <a:t>marginal utility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/>
          <a:lstStyle/>
          <a:p>
            <a:r>
              <a:rPr lang="id-ID" b="1" dirty="0" smtClean="0"/>
              <a:t>Kelemahan PPBS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286808" cy="4714908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Membutuhkan sistem informasi canggih, ketersediaaan data, sistem pengukuran dan staf yang memiliki kapabilis tinggi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Implementasinya membutuhkan biaya besar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Sulit diimplementasikan tetapi bagus secara teori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Mengabaikan realitas politik dan organisasi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Teknik anggaran yang </a:t>
            </a:r>
            <a:r>
              <a:rPr lang="id-ID" i="1" dirty="0" smtClean="0">
                <a:solidFill>
                  <a:schemeClr val="tx1"/>
                </a:solidFill>
              </a:rPr>
              <a:t>statistically oriented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Pengaplikasiannya menghadapi masalah teknis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id-ID" b="1" dirty="0" smtClean="0"/>
              <a:t>A. PERKEMBANGAN ANGGARAN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4572032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Sistem anggaran sektor publik telah menjadi instrumen kebijakan multifungsi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Dua pendekatan utama perencanaan anggaran publik yaitu </a:t>
            </a:r>
            <a:r>
              <a:rPr lang="id-ID" b="1" dirty="0" smtClean="0">
                <a:solidFill>
                  <a:schemeClr val="tx1"/>
                </a:solidFill>
              </a:rPr>
              <a:t>anggaran tradisional </a:t>
            </a:r>
            <a:r>
              <a:rPr lang="id-ID" dirty="0" smtClean="0">
                <a:solidFill>
                  <a:schemeClr val="tx1"/>
                </a:solidFill>
              </a:rPr>
              <a:t>dan </a:t>
            </a:r>
            <a:r>
              <a:rPr lang="id-ID" b="1" i="1" dirty="0" smtClean="0">
                <a:solidFill>
                  <a:schemeClr val="tx1"/>
                </a:solidFill>
              </a:rPr>
              <a:t>new public management</a:t>
            </a:r>
          </a:p>
          <a:p>
            <a:endParaRPr lang="id-ID" b="1" i="1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Penekanan dan tujuan utamanya adalah pengawasan dan pertanggungjawaban yang terpusat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1444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Masalah Utama Penggunaan ZBB dan PPBS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501122" cy="464347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Bounded rationallity </a:t>
            </a:r>
            <a:r>
              <a:rPr lang="id-ID" dirty="0" smtClean="0">
                <a:solidFill>
                  <a:schemeClr val="tx1"/>
                </a:solidFill>
              </a:rPr>
              <a:t>(keterbatasan menganalisis)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Kurangnya data untuk membandingkan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Masalah ketidakpastian sumberdaya, pola kebutuhan masa depan, perubahan politik, dan ekonomi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Pelaksanaan teknik menimbulkan beban pekerjaan berat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Kesulitan menetukan tujuan dan merangking program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Seringkali tidak memungkinkan perubahan program secara cepat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Terdapat hambatan birokrasi dan perlawanan politik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Pelaksanaan teknik sering tidak sesuai dengan pengambilan keputusan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Pemerintah beroperasi pada dunia yang tidak rasional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B. ANGGARAN TRADISONAL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000240"/>
            <a:ext cx="66579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	Ciri-ciri anggaran tradisional antara lain:</a:t>
            </a:r>
          </a:p>
          <a:p>
            <a:pPr>
              <a:buNone/>
            </a:pPr>
            <a:endParaRPr lang="id-ID" dirty="0" smtClean="0"/>
          </a:p>
          <a:p>
            <a:pPr marL="514350" indent="-514350">
              <a:buAutoNum type="arabicParenR"/>
            </a:pPr>
            <a:r>
              <a:rPr lang="id-ID" i="1" dirty="0" smtClean="0"/>
              <a:t>Incrementalism;</a:t>
            </a:r>
          </a:p>
          <a:p>
            <a:pPr marL="514350" indent="-514350">
              <a:buAutoNum type="arabicParenR"/>
            </a:pPr>
            <a:r>
              <a:rPr lang="id-ID" i="1" dirty="0" smtClean="0"/>
              <a:t>Line-Item;</a:t>
            </a:r>
          </a:p>
          <a:p>
            <a:pPr marL="514350" indent="-514350">
              <a:buAutoNum type="arabicParenR"/>
            </a:pPr>
            <a:r>
              <a:rPr lang="id-ID" dirty="0" smtClean="0"/>
              <a:t>Cenderung sentralis;</a:t>
            </a:r>
          </a:p>
          <a:p>
            <a:pPr marL="514350" indent="-514350">
              <a:buAutoNum type="arabicParenR"/>
            </a:pPr>
            <a:r>
              <a:rPr lang="id-ID" dirty="0" smtClean="0"/>
              <a:t>Spesifikasi;</a:t>
            </a:r>
          </a:p>
          <a:p>
            <a:pPr marL="514350" indent="-514350">
              <a:buAutoNum type="arabicParenR"/>
            </a:pPr>
            <a:r>
              <a:rPr lang="id-ID" dirty="0" smtClean="0"/>
              <a:t>Tahunan;</a:t>
            </a:r>
          </a:p>
          <a:p>
            <a:pPr marL="514350" indent="-514350">
              <a:buAutoNum type="arabicParenR"/>
            </a:pPr>
            <a:r>
              <a:rPr lang="id-ID" dirty="0" smtClean="0"/>
              <a:t>Anggaran Bruto’</a:t>
            </a:r>
            <a:endParaRPr lang="id-ID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r>
              <a:rPr lang="id-ID" b="1" i="1" dirty="0" smtClean="0"/>
              <a:t>1. Incrementalism</a:t>
            </a:r>
            <a:br>
              <a:rPr lang="id-ID" b="1" i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501122" cy="3857652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Hanya menambah atau mengurangi pada item-item anggaran yang sudah ada sebelumnya dengan menggunakan data tahun sebelumnya sebagai dasar untuk menyesuaikan besarnya penambah atau pengurang tanpa dilakukan kajian yang mendalam.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428760"/>
          </a:xfrm>
        </p:spPr>
        <p:txBody>
          <a:bodyPr/>
          <a:lstStyle/>
          <a:p>
            <a:r>
              <a:rPr lang="id-ID" b="1" i="1" dirty="0" smtClean="0"/>
              <a:t>2. Line-Item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3500462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Metode line-item tidak memungkinkan untuk menghilangkan item-item pengeluaran atau penerimaan yang telah ada dalam struktur anggaran meskipun sebenarnya item tersebut  tidak relevan lagi digunakan sehingga tidak dimungkinkan penilaian kinerja secara akurat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Kelemahan Anggaran </a:t>
            </a:r>
            <a:r>
              <a:rPr lang="id-ID" b="1" dirty="0" smtClean="0"/>
              <a:t>Tradis</a:t>
            </a:r>
            <a:r>
              <a:rPr lang="en-US" b="1" dirty="0" err="1" smtClean="0"/>
              <a:t>i</a:t>
            </a:r>
            <a:r>
              <a:rPr lang="id-ID" b="1" dirty="0" smtClean="0"/>
              <a:t>o</a:t>
            </a:r>
            <a:r>
              <a:rPr lang="en-US" b="1" dirty="0" smtClean="0"/>
              <a:t>s</a:t>
            </a:r>
            <a:r>
              <a:rPr lang="id-ID" b="1" dirty="0" smtClean="0"/>
              <a:t>nal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id-ID" dirty="0" smtClean="0"/>
              <a:t>Hubungan tidak terputus antara anggaran tahunan dengan rencana pembangunan jangka panjang.</a:t>
            </a:r>
          </a:p>
          <a:p>
            <a:pPr marL="514350" indent="-514350">
              <a:buAutoNum type="arabicParenR"/>
            </a:pPr>
            <a:r>
              <a:rPr lang="id-ID" i="1" dirty="0" smtClean="0"/>
              <a:t>Incrementalism</a:t>
            </a:r>
            <a:r>
              <a:rPr lang="id-ID" dirty="0" smtClean="0"/>
              <a:t> menyebabkan pengeluaran besar tidak pernah diteliti.</a:t>
            </a:r>
          </a:p>
          <a:p>
            <a:pPr marL="514350" indent="-514350">
              <a:buAutoNum type="arabicParenR"/>
            </a:pPr>
            <a:r>
              <a:rPr lang="id-ID" dirty="0" smtClean="0"/>
              <a:t>Lebih berorientasi pada input daripada otput.</a:t>
            </a:r>
          </a:p>
          <a:p>
            <a:pPr marL="514350" indent="-514350">
              <a:buAutoNum type="arabicParenR"/>
            </a:pPr>
            <a:r>
              <a:rPr lang="id-ID" dirty="0" smtClean="0"/>
              <a:t>Sekat antar departemen yang kaku.</a:t>
            </a:r>
          </a:p>
          <a:p>
            <a:pPr marL="514350" indent="-514350">
              <a:buAutoNum type="arabicParenR"/>
            </a:pPr>
            <a:r>
              <a:rPr lang="id-ID" dirty="0" smtClean="0"/>
              <a:t>Proses anggaran terpisah antara pengeluaran rutin dan investasi.</a:t>
            </a:r>
          </a:p>
          <a:p>
            <a:pPr marL="514350" indent="-514350">
              <a:buAutoNum type="arabicParenR"/>
            </a:pPr>
            <a:r>
              <a:rPr lang="id-ID" dirty="0" smtClean="0"/>
              <a:t>Bersifat tahunan.</a:t>
            </a:r>
          </a:p>
          <a:p>
            <a:pPr marL="514350" indent="-514350">
              <a:buAutoNum type="arabicParenR"/>
            </a:pPr>
            <a:r>
              <a:rPr lang="id-ID" dirty="0" smtClean="0"/>
              <a:t>Persetujuan anggaran lambat.</a:t>
            </a:r>
          </a:p>
          <a:p>
            <a:pPr marL="514350" indent="-514350">
              <a:buAutoNum type="arabicParenR"/>
            </a:pPr>
            <a:r>
              <a:rPr lang="id-ID" dirty="0" smtClean="0"/>
              <a:t>Aliran informasi tidak memadai.</a:t>
            </a:r>
            <a:endParaRPr lang="id-ID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57163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C. ANGGARAN PUBLIK DENGAN PENDEKATAN </a:t>
            </a:r>
            <a:r>
              <a:rPr lang="id-ID" b="1" i="1" dirty="0" smtClean="0"/>
              <a:t>NEW PUBLIC MANAGEMENT </a:t>
            </a:r>
            <a:r>
              <a:rPr lang="id-ID" b="1" dirty="0" smtClean="0"/>
              <a:t>(NPM)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0973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i="1" dirty="0" smtClean="0"/>
              <a:t>	New Public Management </a:t>
            </a:r>
            <a:r>
              <a:rPr lang="id-ID" dirty="0" smtClean="0"/>
              <a:t>berfokus pada manajemen sektor publik yang berorientasi pada kinerja bukan pada kebijakan.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NPM menimbulkan kosekuensi diantaranya tuntutan efisiensi, pemangkasan biaya dan kompetisi tender.</a:t>
            </a:r>
            <a:endParaRPr lang="id-ID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50019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Perspektif baru pemerintah dalam konsep “reinventing government” menurut Osborne &amp; Geabler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2214554"/>
            <a:ext cx="6115064" cy="450059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Pemerintahan katalis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milik masyarakat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yang kompetitif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yang digerakan oleh misi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yang berorientasi hasil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berorientasi pada pelanggan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Pemerintahan wirausaha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antisipasif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Pemerintah desentralisasi</a:t>
            </a:r>
          </a:p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Pemeritah berorientasi pada mekanisme pasar</a:t>
            </a: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12144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Paradigma Anggaran Tradisional dan Anggaran Berbasis Pendekatan NPM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2071678"/>
          <a:ext cx="8429684" cy="4516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Anggaran Tradisional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New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Public Manajement</a:t>
                      </a:r>
                      <a:endParaRPr lang="id-ID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Sentralistis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Desentralisasi dan </a:t>
                      </a:r>
                      <a:r>
                        <a:rPr lang="id-ID" i="1" dirty="0" smtClean="0"/>
                        <a:t>devolved management</a:t>
                      </a:r>
                      <a:endParaRPr lang="id-ID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Berorientasi pada input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Berorientasi pada input, output dan </a:t>
                      </a:r>
                      <a:r>
                        <a:rPr lang="id-ID" i="1" dirty="0" smtClean="0"/>
                        <a:t>income (value for money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Tidak terkait dengan Perencanaan jangka panjang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Utuh dan komprehensif dengan jangka panjang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i="1" dirty="0" smtClean="0"/>
                        <a:t>Line-item </a:t>
                      </a:r>
                      <a:r>
                        <a:rPr lang="id-ID" dirty="0" smtClean="0"/>
                        <a:t>dan </a:t>
                      </a:r>
                      <a:r>
                        <a:rPr lang="id-ID" i="1" dirty="0" smtClean="0"/>
                        <a:t>Incrementalism</a:t>
                      </a:r>
                      <a:endParaRPr lang="id-ID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Berdasarkan sasaran kinerja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Batasan departemen kaku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Lintas departemen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Menggunakan aturan klasik (</a:t>
                      </a:r>
                      <a:r>
                        <a:rPr lang="id-ID" i="1" dirty="0" smtClean="0"/>
                        <a:t>vote accounting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 smtClean="0"/>
                        <a:t>Zero-base budgeting,</a:t>
                      </a:r>
                      <a:r>
                        <a:rPr lang="id-ID" i="1" baseline="0" dirty="0" smtClean="0"/>
                        <a:t> planning programing budgeting system.</a:t>
                      </a:r>
                      <a:endParaRPr lang="id-ID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Prinsip anggaran</a:t>
                      </a:r>
                      <a:r>
                        <a:rPr lang="id-ID" baseline="0" dirty="0" smtClean="0"/>
                        <a:t> bruto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Sistematik dan rasional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Bersifat tahunan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 smtClean="0"/>
                        <a:t>Bottom</a:t>
                      </a:r>
                      <a:r>
                        <a:rPr lang="id-ID" i="1" baseline="0" dirty="0" smtClean="0"/>
                        <a:t>-up budgeting</a:t>
                      </a:r>
                      <a:endParaRPr lang="id-ID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Spesifik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-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781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JENIS-JENIS ANGGARAN SEKTOR PUBLIK</vt:lpstr>
      <vt:lpstr>A. PERKEMBANGAN ANGGARAN SEKTOR PUBLIK</vt:lpstr>
      <vt:lpstr>B. ANGGARAN TRADISONAL</vt:lpstr>
      <vt:lpstr>1. Incrementalism </vt:lpstr>
      <vt:lpstr>2. Line-Item</vt:lpstr>
      <vt:lpstr>Kelemahan Anggaran Tradisiosnal</vt:lpstr>
      <vt:lpstr>C. ANGGARAN PUBLIK DENGAN PENDEKATAN NEW PUBLIC MANAGEMENT (NPM)</vt:lpstr>
      <vt:lpstr>Perspektif baru pemerintah dalam konsep “reinventing government” menurut Osborne &amp; Geabler</vt:lpstr>
      <vt:lpstr>Paradigma Anggaran Tradisional dan Anggaran Berbasis Pendekatan NPM</vt:lpstr>
      <vt:lpstr>D. PERUBAHAN PENDEKATAN ANGGARAN</vt:lpstr>
      <vt:lpstr>E. ANGGARAN KINERJA</vt:lpstr>
      <vt:lpstr>F. ZERO BASED BUDGETING</vt:lpstr>
      <vt:lpstr>Keunggulan ZBB</vt:lpstr>
      <vt:lpstr>Kelemahan ZBB</vt:lpstr>
      <vt:lpstr>G. PLANNING, PROGRAMMING, AND BUDGETING SYSTEM (PPBS)</vt:lpstr>
      <vt:lpstr>Langkah-Langkah Implementasi PPBS</vt:lpstr>
      <vt:lpstr>Karakteristik PPBS</vt:lpstr>
      <vt:lpstr>Kelebihan PPBS</vt:lpstr>
      <vt:lpstr>Kelemahan PPBS</vt:lpstr>
      <vt:lpstr>Masalah Utama Penggunaan ZBB dan PPBS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JENIS-JENIS ANGGARAN SEKTOR PUBLIK</dc:title>
  <dc:creator>User</dc:creator>
  <cp:lastModifiedBy>Valued Acer Customer</cp:lastModifiedBy>
  <cp:revision>57</cp:revision>
  <dcterms:created xsi:type="dcterms:W3CDTF">2015-04-01T22:25:01Z</dcterms:created>
  <dcterms:modified xsi:type="dcterms:W3CDTF">2016-04-12T04:46:30Z</dcterms:modified>
</cp:coreProperties>
</file>