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8" r:id="rId3"/>
    <p:sldId id="257" r:id="rId4"/>
    <p:sldId id="279" r:id="rId5"/>
    <p:sldId id="280" r:id="rId6"/>
    <p:sldId id="270" r:id="rId7"/>
    <p:sldId id="259" r:id="rId8"/>
    <p:sldId id="260" r:id="rId9"/>
    <p:sldId id="261" r:id="rId10"/>
    <p:sldId id="262" r:id="rId11"/>
    <p:sldId id="277" r:id="rId12"/>
    <p:sldId id="267" r:id="rId13"/>
    <p:sldId id="263" r:id="rId14"/>
    <p:sldId id="264" r:id="rId15"/>
    <p:sldId id="278" r:id="rId16"/>
    <p:sldId id="271" r:id="rId17"/>
    <p:sldId id="272" r:id="rId18"/>
    <p:sldId id="273" r:id="rId19"/>
    <p:sldId id="274" r:id="rId20"/>
    <p:sldId id="266" r:id="rId21"/>
    <p:sldId id="275" r:id="rId22"/>
    <p:sldId id="276" r:id="rId23"/>
  </p:sldIdLst>
  <p:sldSz cx="972185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7B97"/>
    <a:srgbClr val="EB2D71"/>
    <a:srgbClr val="E575A5"/>
    <a:srgbClr val="E51967"/>
    <a:srgbClr val="F33996"/>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374" y="-108"/>
      </p:cViewPr>
      <p:guideLst>
        <p:guide orient="horz" pos="2160"/>
        <p:guide pos="30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061C46-4D3A-4EE1-BB04-BD25A503E53B}" type="datetimeFigureOut">
              <a:rPr lang="id-ID" smtClean="0"/>
              <a:t>10/11/2020</a:t>
            </a:fld>
            <a:endParaRPr lang="id-ID"/>
          </a:p>
        </p:txBody>
      </p:sp>
      <p:sp>
        <p:nvSpPr>
          <p:cNvPr id="4" name="Slide Image Placeholder 3"/>
          <p:cNvSpPr>
            <a:spLocks noGrp="1" noRot="1" noChangeAspect="1"/>
          </p:cNvSpPr>
          <p:nvPr>
            <p:ph type="sldImg" idx="2"/>
          </p:nvPr>
        </p:nvSpPr>
        <p:spPr>
          <a:xfrm>
            <a:off x="998538" y="685800"/>
            <a:ext cx="4860925"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45D566-6F17-4888-AE77-B529FD16FF76}" type="slidenum">
              <a:rPr lang="id-ID" smtClean="0"/>
              <a:t>‹#›</a:t>
            </a:fld>
            <a:endParaRPr lang="id-ID"/>
          </a:p>
        </p:txBody>
      </p:sp>
    </p:spTree>
    <p:extLst>
      <p:ext uri="{BB962C8B-B14F-4D97-AF65-F5344CB8AC3E}">
        <p14:creationId xmlns:p14="http://schemas.microsoft.com/office/powerpoint/2010/main" val="2334509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AA45D566-6F17-4888-AE77-B529FD16FF76}" type="slidenum">
              <a:rPr lang="id-ID" smtClean="0"/>
              <a:t>4</a:t>
            </a:fld>
            <a:endParaRPr lang="id-ID"/>
          </a:p>
        </p:txBody>
      </p:sp>
    </p:spTree>
    <p:extLst>
      <p:ext uri="{BB962C8B-B14F-4D97-AF65-F5344CB8AC3E}">
        <p14:creationId xmlns:p14="http://schemas.microsoft.com/office/powerpoint/2010/main" val="2940272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9139" y="2130426"/>
            <a:ext cx="8263573"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458278" y="3886200"/>
            <a:ext cx="680529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801FBD4B-4003-4F6F-A658-8140401C54C0}" type="datetimeFigureOut">
              <a:rPr lang="id-ID" smtClean="0"/>
              <a:t>10/11/2020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97E7BA2-6633-4251-A863-74F8246E7157}" type="slidenum">
              <a:rPr lang="id-ID" smtClean="0"/>
              <a:t>‹#›</a:t>
            </a:fld>
            <a:endParaRPr lang="id-ID"/>
          </a:p>
        </p:txBody>
      </p:sp>
    </p:spTree>
    <p:extLst>
      <p:ext uri="{BB962C8B-B14F-4D97-AF65-F5344CB8AC3E}">
        <p14:creationId xmlns:p14="http://schemas.microsoft.com/office/powerpoint/2010/main" val="2002894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801FBD4B-4003-4F6F-A658-8140401C54C0}" type="datetimeFigureOut">
              <a:rPr lang="id-ID" smtClean="0"/>
              <a:t>10/11/2020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97E7BA2-6633-4251-A863-74F8246E7157}" type="slidenum">
              <a:rPr lang="id-ID" smtClean="0"/>
              <a:t>‹#›</a:t>
            </a:fld>
            <a:endParaRPr lang="id-ID"/>
          </a:p>
        </p:txBody>
      </p:sp>
    </p:spTree>
    <p:extLst>
      <p:ext uri="{BB962C8B-B14F-4D97-AF65-F5344CB8AC3E}">
        <p14:creationId xmlns:p14="http://schemas.microsoft.com/office/powerpoint/2010/main" val="1558405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341" y="274639"/>
            <a:ext cx="2187416"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86092" y="274639"/>
            <a:ext cx="6400218"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801FBD4B-4003-4F6F-A658-8140401C54C0}" type="datetimeFigureOut">
              <a:rPr lang="id-ID" smtClean="0"/>
              <a:t>10/11/2020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97E7BA2-6633-4251-A863-74F8246E7157}" type="slidenum">
              <a:rPr lang="id-ID" smtClean="0"/>
              <a:t>‹#›</a:t>
            </a:fld>
            <a:endParaRPr lang="id-ID"/>
          </a:p>
        </p:txBody>
      </p:sp>
    </p:spTree>
    <p:extLst>
      <p:ext uri="{BB962C8B-B14F-4D97-AF65-F5344CB8AC3E}">
        <p14:creationId xmlns:p14="http://schemas.microsoft.com/office/powerpoint/2010/main" val="3236125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801FBD4B-4003-4F6F-A658-8140401C54C0}" type="datetimeFigureOut">
              <a:rPr lang="id-ID" smtClean="0"/>
              <a:t>10/11/2020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97E7BA2-6633-4251-A863-74F8246E7157}" type="slidenum">
              <a:rPr lang="id-ID" smtClean="0"/>
              <a:t>‹#›</a:t>
            </a:fld>
            <a:endParaRPr lang="id-ID"/>
          </a:p>
        </p:txBody>
      </p:sp>
    </p:spTree>
    <p:extLst>
      <p:ext uri="{BB962C8B-B14F-4D97-AF65-F5344CB8AC3E}">
        <p14:creationId xmlns:p14="http://schemas.microsoft.com/office/powerpoint/2010/main" val="3953837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7959" y="4406901"/>
            <a:ext cx="8263573"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67959" y="2906713"/>
            <a:ext cx="826357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1FBD4B-4003-4F6F-A658-8140401C54C0}" type="datetimeFigureOut">
              <a:rPr lang="id-ID" smtClean="0"/>
              <a:t>10/11/2020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97E7BA2-6633-4251-A863-74F8246E7157}" type="slidenum">
              <a:rPr lang="id-ID" smtClean="0"/>
              <a:t>‹#›</a:t>
            </a:fld>
            <a:endParaRPr lang="id-ID"/>
          </a:p>
        </p:txBody>
      </p:sp>
    </p:spTree>
    <p:extLst>
      <p:ext uri="{BB962C8B-B14F-4D97-AF65-F5344CB8AC3E}">
        <p14:creationId xmlns:p14="http://schemas.microsoft.com/office/powerpoint/2010/main" val="2806918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86093" y="1600201"/>
            <a:ext cx="429381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941940" y="1600201"/>
            <a:ext cx="429381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801FBD4B-4003-4F6F-A658-8140401C54C0}" type="datetimeFigureOut">
              <a:rPr lang="id-ID" smtClean="0"/>
              <a:t>10/11/2020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97E7BA2-6633-4251-A863-74F8246E7157}" type="slidenum">
              <a:rPr lang="id-ID" smtClean="0"/>
              <a:t>‹#›</a:t>
            </a:fld>
            <a:endParaRPr lang="id-ID"/>
          </a:p>
        </p:txBody>
      </p:sp>
    </p:spTree>
    <p:extLst>
      <p:ext uri="{BB962C8B-B14F-4D97-AF65-F5344CB8AC3E}">
        <p14:creationId xmlns:p14="http://schemas.microsoft.com/office/powerpoint/2010/main" val="2359942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86093" y="1535113"/>
            <a:ext cx="429550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86093" y="2174875"/>
            <a:ext cx="429550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938565" y="1535113"/>
            <a:ext cx="429719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8565" y="2174875"/>
            <a:ext cx="429719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801FBD4B-4003-4F6F-A658-8140401C54C0}" type="datetimeFigureOut">
              <a:rPr lang="id-ID" smtClean="0"/>
              <a:t>10/11/2020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097E7BA2-6633-4251-A863-74F8246E7157}" type="slidenum">
              <a:rPr lang="id-ID" smtClean="0"/>
              <a:t>‹#›</a:t>
            </a:fld>
            <a:endParaRPr lang="id-ID"/>
          </a:p>
        </p:txBody>
      </p:sp>
    </p:spTree>
    <p:extLst>
      <p:ext uri="{BB962C8B-B14F-4D97-AF65-F5344CB8AC3E}">
        <p14:creationId xmlns:p14="http://schemas.microsoft.com/office/powerpoint/2010/main" val="169479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801FBD4B-4003-4F6F-A658-8140401C54C0}" type="datetimeFigureOut">
              <a:rPr lang="id-ID" smtClean="0"/>
              <a:t>10/11/2020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097E7BA2-6633-4251-A863-74F8246E7157}" type="slidenum">
              <a:rPr lang="id-ID" smtClean="0"/>
              <a:t>‹#›</a:t>
            </a:fld>
            <a:endParaRPr lang="id-ID"/>
          </a:p>
        </p:txBody>
      </p:sp>
    </p:spTree>
    <p:extLst>
      <p:ext uri="{BB962C8B-B14F-4D97-AF65-F5344CB8AC3E}">
        <p14:creationId xmlns:p14="http://schemas.microsoft.com/office/powerpoint/2010/main" val="1585162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1FBD4B-4003-4F6F-A658-8140401C54C0}" type="datetimeFigureOut">
              <a:rPr lang="id-ID" smtClean="0"/>
              <a:t>10/11/2020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097E7BA2-6633-4251-A863-74F8246E7157}" type="slidenum">
              <a:rPr lang="id-ID" smtClean="0"/>
              <a:t>‹#›</a:t>
            </a:fld>
            <a:endParaRPr lang="id-ID"/>
          </a:p>
        </p:txBody>
      </p:sp>
    </p:spTree>
    <p:extLst>
      <p:ext uri="{BB962C8B-B14F-4D97-AF65-F5344CB8AC3E}">
        <p14:creationId xmlns:p14="http://schemas.microsoft.com/office/powerpoint/2010/main" val="3385796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6093" y="273050"/>
            <a:ext cx="3198422"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800973" y="273051"/>
            <a:ext cx="543478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86093" y="1435101"/>
            <a:ext cx="319842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1FBD4B-4003-4F6F-A658-8140401C54C0}" type="datetimeFigureOut">
              <a:rPr lang="id-ID" smtClean="0"/>
              <a:t>10/11/2020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97E7BA2-6633-4251-A863-74F8246E7157}" type="slidenum">
              <a:rPr lang="id-ID" smtClean="0"/>
              <a:t>‹#›</a:t>
            </a:fld>
            <a:endParaRPr lang="id-ID"/>
          </a:p>
        </p:txBody>
      </p:sp>
    </p:spTree>
    <p:extLst>
      <p:ext uri="{BB962C8B-B14F-4D97-AF65-F5344CB8AC3E}">
        <p14:creationId xmlns:p14="http://schemas.microsoft.com/office/powerpoint/2010/main" val="3656330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05551" y="4800600"/>
            <a:ext cx="583311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905551" y="612775"/>
            <a:ext cx="583311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905551" y="5367338"/>
            <a:ext cx="583311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1FBD4B-4003-4F6F-A658-8140401C54C0}" type="datetimeFigureOut">
              <a:rPr lang="id-ID" smtClean="0"/>
              <a:t>10/11/2020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97E7BA2-6633-4251-A863-74F8246E7157}" type="slidenum">
              <a:rPr lang="id-ID" smtClean="0"/>
              <a:t>‹#›</a:t>
            </a:fld>
            <a:endParaRPr lang="id-ID"/>
          </a:p>
        </p:txBody>
      </p:sp>
    </p:spTree>
    <p:extLst>
      <p:ext uri="{BB962C8B-B14F-4D97-AF65-F5344CB8AC3E}">
        <p14:creationId xmlns:p14="http://schemas.microsoft.com/office/powerpoint/2010/main" val="1521397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6093" y="274638"/>
            <a:ext cx="8749665"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86093" y="1600201"/>
            <a:ext cx="8749665"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86092" y="6356351"/>
            <a:ext cx="226843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FBD4B-4003-4F6F-A658-8140401C54C0}" type="datetimeFigureOut">
              <a:rPr lang="id-ID" smtClean="0"/>
              <a:t>10/11/2020</a:t>
            </a:fld>
            <a:endParaRPr lang="id-ID"/>
          </a:p>
        </p:txBody>
      </p:sp>
      <p:sp>
        <p:nvSpPr>
          <p:cNvPr id="5" name="Footer Placeholder 4"/>
          <p:cNvSpPr>
            <a:spLocks noGrp="1"/>
          </p:cNvSpPr>
          <p:nvPr>
            <p:ph type="ftr" sz="quarter" idx="3"/>
          </p:nvPr>
        </p:nvSpPr>
        <p:spPr>
          <a:xfrm>
            <a:off x="3321632" y="6356351"/>
            <a:ext cx="307858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967326" y="6356351"/>
            <a:ext cx="226843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7E7BA2-6633-4251-A863-74F8246E7157}" type="slidenum">
              <a:rPr lang="id-ID" smtClean="0"/>
              <a:t>‹#›</a:t>
            </a:fld>
            <a:endParaRPr lang="id-ID"/>
          </a:p>
        </p:txBody>
      </p:sp>
    </p:spTree>
    <p:extLst>
      <p:ext uri="{BB962C8B-B14F-4D97-AF65-F5344CB8AC3E}">
        <p14:creationId xmlns:p14="http://schemas.microsoft.com/office/powerpoint/2010/main" val="678177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 xmlns:a16="http://schemas.microsoft.com/office/drawing/2014/main" id="{DFFFBEE1-083C-4223-BD05-8B41B8C984F8}"/>
              </a:ext>
            </a:extLst>
          </p:cNvPr>
          <p:cNvSpPr txBox="1"/>
          <p:nvPr/>
        </p:nvSpPr>
        <p:spPr>
          <a:xfrm>
            <a:off x="684461" y="2302024"/>
            <a:ext cx="6192688" cy="2123658"/>
          </a:xfrm>
          <a:prstGeom prst="rect">
            <a:avLst/>
          </a:prstGeom>
          <a:noFill/>
        </p:spPr>
        <p:txBody>
          <a:bodyPr wrap="square" rtlCol="0">
            <a:spAutoFit/>
          </a:bodyPr>
          <a:lstStyle/>
          <a:p>
            <a:pPr algn="ctr"/>
            <a:r>
              <a:rPr lang="id-ID" altLang="ko-KR" sz="4400" b="1" dirty="0" smtClean="0">
                <a:latin typeface="Futura Md BT" pitchFamily="34" charset="0"/>
                <a:cs typeface="Arial" panose="020B0604020202020204" pitchFamily="34" charset="0"/>
              </a:rPr>
              <a:t>EMOSI </a:t>
            </a:r>
          </a:p>
          <a:p>
            <a:pPr algn="ctr"/>
            <a:r>
              <a:rPr lang="id-ID" altLang="ko-KR" sz="4400" b="1" dirty="0" smtClean="0">
                <a:latin typeface="Futura Md BT" pitchFamily="34" charset="0"/>
                <a:cs typeface="Arial" panose="020B0604020202020204" pitchFamily="34" charset="0"/>
              </a:rPr>
              <a:t>DAN</a:t>
            </a:r>
          </a:p>
          <a:p>
            <a:pPr algn="ctr"/>
            <a:r>
              <a:rPr lang="id-ID" altLang="ko-KR" sz="4400" b="1" dirty="0" smtClean="0">
                <a:latin typeface="Futura Md BT" pitchFamily="34" charset="0"/>
                <a:cs typeface="Arial" panose="020B0604020202020204" pitchFamily="34" charset="0"/>
              </a:rPr>
              <a:t> SUASANA HATI</a:t>
            </a:r>
            <a:endParaRPr lang="ko-KR" altLang="en-US" sz="4400" b="1" dirty="0">
              <a:latin typeface="Futura Md BT" pitchFamily="34" charset="0"/>
              <a:cs typeface="Arial" panose="020B0604020202020204" pitchFamily="34" charset="0"/>
            </a:endParaRPr>
          </a:p>
        </p:txBody>
      </p:sp>
      <p:sp>
        <p:nvSpPr>
          <p:cNvPr id="20" name="TextBox 19"/>
          <p:cNvSpPr txBox="1"/>
          <p:nvPr/>
        </p:nvSpPr>
        <p:spPr>
          <a:xfrm>
            <a:off x="4688056" y="5548747"/>
            <a:ext cx="4378186" cy="584775"/>
          </a:xfrm>
          <a:prstGeom prst="rect">
            <a:avLst/>
          </a:prstGeom>
          <a:noFill/>
        </p:spPr>
        <p:txBody>
          <a:bodyPr wrap="none" rtlCol="0">
            <a:spAutoFit/>
          </a:bodyPr>
          <a:lstStyle/>
          <a:p>
            <a:pPr algn="r"/>
            <a:r>
              <a:rPr lang="id-ID" sz="1600" dirty="0" smtClean="0"/>
              <a:t>Fakultas Ekonomi dan Bisnis Universitas Lampung</a:t>
            </a:r>
          </a:p>
          <a:p>
            <a:pPr algn="r"/>
            <a:r>
              <a:rPr lang="id-ID" sz="1600" dirty="0" smtClean="0"/>
              <a:t>Tahun 2020</a:t>
            </a:r>
            <a:endParaRPr lang="id-ID" sz="1600" dirty="0"/>
          </a:p>
        </p:txBody>
      </p:sp>
      <p:cxnSp>
        <p:nvCxnSpPr>
          <p:cNvPr id="5" name="Straight Connector 4"/>
          <p:cNvCxnSpPr/>
          <p:nvPr/>
        </p:nvCxnSpPr>
        <p:spPr>
          <a:xfrm>
            <a:off x="11773693" y="2906653"/>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9066242" y="5726834"/>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4663" y="476672"/>
            <a:ext cx="1316851" cy="1311707"/>
          </a:xfrm>
          <a:prstGeom prst="rect">
            <a:avLst/>
          </a:prstGeom>
        </p:spPr>
      </p:pic>
    </p:spTree>
    <p:extLst>
      <p:ext uri="{BB962C8B-B14F-4D97-AF65-F5344CB8AC3E}">
        <p14:creationId xmlns:p14="http://schemas.microsoft.com/office/powerpoint/2010/main" val="16512813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 name="Rectangle 1"/>
          <p:cNvSpPr/>
          <p:nvPr/>
        </p:nvSpPr>
        <p:spPr>
          <a:xfrm>
            <a:off x="972493" y="543178"/>
            <a:ext cx="8068234" cy="523220"/>
          </a:xfrm>
          <a:prstGeom prst="rect">
            <a:avLst/>
          </a:prstGeom>
          <a:no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id-ID" sz="2800" b="1" dirty="0">
                <a:latin typeface="Aharoni" pitchFamily="2" charset="-79"/>
                <a:cs typeface="Aharoni" pitchFamily="2" charset="-79"/>
              </a:rPr>
              <a:t>Suasana Hati sebagai Afek Positif dan </a:t>
            </a:r>
            <a:r>
              <a:rPr lang="id-ID" sz="2800" b="1" dirty="0" smtClean="0">
                <a:latin typeface="Aharoni" pitchFamily="2" charset="-79"/>
                <a:cs typeface="Aharoni" pitchFamily="2" charset="-79"/>
              </a:rPr>
              <a:t>Negatif</a:t>
            </a:r>
            <a:endParaRPr lang="id-ID" sz="2800" dirty="0">
              <a:latin typeface="Aharoni" pitchFamily="2" charset="-79"/>
              <a:cs typeface="Aharoni" pitchFamily="2" charset="-79"/>
            </a:endParaRPr>
          </a:p>
        </p:txBody>
      </p:sp>
      <p:sp>
        <p:nvSpPr>
          <p:cNvPr id="3" name="Rectangle 2"/>
          <p:cNvSpPr/>
          <p:nvPr/>
        </p:nvSpPr>
        <p:spPr>
          <a:xfrm>
            <a:off x="539137" y="2420888"/>
            <a:ext cx="4127520" cy="240065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id-ID" sz="2400" b="1" dirty="0" smtClean="0">
                <a:solidFill>
                  <a:schemeClr val="bg1"/>
                </a:solidFill>
              </a:rPr>
              <a:t>Afeksi positif</a:t>
            </a:r>
            <a:endParaRPr lang="id-ID" b="1" dirty="0"/>
          </a:p>
          <a:p>
            <a:pPr algn="ctr"/>
            <a:endParaRPr lang="en-US" dirty="0" smtClean="0">
              <a:solidFill>
                <a:schemeClr val="bg1"/>
              </a:solidFill>
            </a:endParaRPr>
          </a:p>
          <a:p>
            <a:pPr algn="ctr"/>
            <a:r>
              <a:rPr lang="id-ID" dirty="0" smtClean="0">
                <a:solidFill>
                  <a:schemeClr val="bg1"/>
                </a:solidFill>
              </a:rPr>
              <a:t>Sebuah dimensi suasana hati yang terdiri atas emosi- emosi positif spesifik seperti </a:t>
            </a:r>
            <a:r>
              <a:rPr lang="id-ID" b="1" dirty="0" smtClean="0">
                <a:solidFill>
                  <a:schemeClr val="bg1"/>
                </a:solidFill>
              </a:rPr>
              <a:t>ketertarikan, keyakinan diri, dan keceriaan pada akhir tinggi dan kebosanan, kęlambanan, serta keletihan pada akhir rendah.</a:t>
            </a:r>
            <a:endParaRPr lang="en-US" b="1" dirty="0">
              <a:solidFill>
                <a:schemeClr val="bg1"/>
              </a:solidFill>
            </a:endParaRPr>
          </a:p>
        </p:txBody>
      </p:sp>
      <p:sp>
        <p:nvSpPr>
          <p:cNvPr id="4" name="Rectangle 3"/>
          <p:cNvSpPr/>
          <p:nvPr/>
        </p:nvSpPr>
        <p:spPr>
          <a:xfrm>
            <a:off x="4788917" y="2420888"/>
            <a:ext cx="4738664" cy="212365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lvl="0" algn="ctr"/>
            <a:r>
              <a:rPr lang="id-ID" sz="2400" b="1" dirty="0" smtClean="0">
                <a:solidFill>
                  <a:schemeClr val="bg1"/>
                </a:solidFill>
              </a:rPr>
              <a:t>Afeksi negatif</a:t>
            </a:r>
          </a:p>
          <a:p>
            <a:pPr lvl="0" algn="ctr"/>
            <a:endParaRPr lang="en-US" dirty="0" smtClean="0"/>
          </a:p>
          <a:p>
            <a:pPr algn="ctr"/>
            <a:r>
              <a:rPr lang="id-ID" dirty="0" smtClean="0">
                <a:solidFill>
                  <a:schemeClr val="bg1"/>
                </a:solidFill>
              </a:rPr>
              <a:t>Sebuah dimensi suasana hati yang terdiri atas emosi-emosi seperti </a:t>
            </a:r>
            <a:r>
              <a:rPr lang="id-ID" b="1" dirty="0" smtClean="0">
                <a:solidFill>
                  <a:schemeClr val="bg1"/>
                </a:solidFill>
              </a:rPr>
              <a:t>kegugupan, stres, dan kecemasan pada akhir tinggi dan relaksasi, ketenangan, serta kendali diri pada akhir rendah</a:t>
            </a:r>
            <a:r>
              <a:rPr lang="id-ID"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3731801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val 1"/>
          <p:cNvSpPr/>
          <p:nvPr/>
        </p:nvSpPr>
        <p:spPr>
          <a:xfrm>
            <a:off x="3484783" y="2486854"/>
            <a:ext cx="2952328" cy="2808312"/>
          </a:xfrm>
          <a:prstGeom prst="ellipse">
            <a:avLst/>
          </a:prstGeom>
          <a:solidFill>
            <a:srgbClr val="EB2D7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sz="1400">
              <a:solidFill>
                <a:schemeClr val="bg1"/>
              </a:solidFill>
            </a:endParaRPr>
          </a:p>
        </p:txBody>
      </p:sp>
      <p:cxnSp>
        <p:nvCxnSpPr>
          <p:cNvPr id="4" name="Straight Connector 3"/>
          <p:cNvCxnSpPr>
            <a:stCxn id="2" idx="1"/>
            <a:endCxn id="2" idx="5"/>
          </p:cNvCxnSpPr>
          <p:nvPr/>
        </p:nvCxnSpPr>
        <p:spPr>
          <a:xfrm>
            <a:off x="3917141" y="2898122"/>
            <a:ext cx="2087612" cy="1985776"/>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6" name="Straight Connector 5"/>
          <p:cNvCxnSpPr>
            <a:stCxn id="2" idx="7"/>
            <a:endCxn id="2" idx="3"/>
          </p:cNvCxnSpPr>
          <p:nvPr/>
        </p:nvCxnSpPr>
        <p:spPr>
          <a:xfrm flipH="1">
            <a:off x="3917141" y="2898122"/>
            <a:ext cx="2087612" cy="1985776"/>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10" name="Straight Connector 9"/>
          <p:cNvCxnSpPr>
            <a:stCxn id="2" idx="0"/>
            <a:endCxn id="2" idx="4"/>
          </p:cNvCxnSpPr>
          <p:nvPr/>
        </p:nvCxnSpPr>
        <p:spPr>
          <a:xfrm>
            <a:off x="4960947" y="2486854"/>
            <a:ext cx="0" cy="28083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2" idx="2"/>
            <a:endCxn id="2" idx="6"/>
          </p:cNvCxnSpPr>
          <p:nvPr/>
        </p:nvCxnSpPr>
        <p:spPr>
          <a:xfrm>
            <a:off x="3484783" y="3891010"/>
            <a:ext cx="29523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927633" y="813798"/>
            <a:ext cx="4257640" cy="461665"/>
          </a:xfrm>
          <a:prstGeom prst="rect">
            <a:avLst/>
          </a:prstGeom>
          <a:noFill/>
        </p:spPr>
        <p:txBody>
          <a:bodyPr wrap="none" rtlCol="0">
            <a:spAutoFit/>
          </a:bodyPr>
          <a:lstStyle/>
          <a:p>
            <a:r>
              <a:rPr lang="id-ID" sz="2400" b="1" dirty="0" smtClean="0">
                <a:solidFill>
                  <a:schemeClr val="bg1"/>
                </a:solidFill>
                <a:latin typeface="Futura Md BT" pitchFamily="34" charset="0"/>
              </a:rPr>
              <a:t>STRUKTUR SUASANA HATI</a:t>
            </a:r>
            <a:endParaRPr lang="id-ID" sz="2400" b="1" dirty="0">
              <a:solidFill>
                <a:schemeClr val="bg1"/>
              </a:solidFill>
              <a:latin typeface="Futura Md BT" pitchFamily="34" charset="0"/>
            </a:endParaRPr>
          </a:p>
        </p:txBody>
      </p:sp>
      <p:sp>
        <p:nvSpPr>
          <p:cNvPr id="14" name="TextBox 13"/>
          <p:cNvSpPr txBox="1"/>
          <p:nvPr/>
        </p:nvSpPr>
        <p:spPr>
          <a:xfrm>
            <a:off x="3917141" y="2162818"/>
            <a:ext cx="707310" cy="307777"/>
          </a:xfrm>
          <a:prstGeom prst="rect">
            <a:avLst/>
          </a:prstGeom>
          <a:noFill/>
        </p:spPr>
        <p:txBody>
          <a:bodyPr wrap="none" rtlCol="0">
            <a:spAutoFit/>
          </a:bodyPr>
          <a:lstStyle/>
          <a:p>
            <a:r>
              <a:rPr lang="id-ID" sz="1400" dirty="0" smtClean="0">
                <a:solidFill>
                  <a:schemeClr val="bg1"/>
                </a:solidFill>
              </a:rPr>
              <a:t>Tenang</a:t>
            </a:r>
            <a:endParaRPr lang="id-ID" sz="1400" dirty="0">
              <a:solidFill>
                <a:schemeClr val="bg1"/>
              </a:solidFill>
            </a:endParaRPr>
          </a:p>
        </p:txBody>
      </p:sp>
      <p:sp>
        <p:nvSpPr>
          <p:cNvPr id="15" name="TextBox 14"/>
          <p:cNvSpPr txBox="1"/>
          <p:nvPr/>
        </p:nvSpPr>
        <p:spPr>
          <a:xfrm>
            <a:off x="3359339" y="2501372"/>
            <a:ext cx="667170" cy="307777"/>
          </a:xfrm>
          <a:prstGeom prst="rect">
            <a:avLst/>
          </a:prstGeom>
          <a:noFill/>
        </p:spPr>
        <p:txBody>
          <a:bodyPr wrap="none" rtlCol="0">
            <a:spAutoFit/>
          </a:bodyPr>
          <a:lstStyle/>
          <a:p>
            <a:r>
              <a:rPr lang="id-ID" sz="1400" dirty="0" smtClean="0">
                <a:solidFill>
                  <a:schemeClr val="bg1"/>
                </a:solidFill>
              </a:rPr>
              <a:t>Gugup</a:t>
            </a:r>
            <a:endParaRPr lang="id-ID" sz="1400" dirty="0">
              <a:solidFill>
                <a:schemeClr val="bg1"/>
              </a:solidFill>
            </a:endParaRPr>
          </a:p>
        </p:txBody>
      </p:sp>
      <p:sp>
        <p:nvSpPr>
          <p:cNvPr id="16" name="TextBox 15"/>
          <p:cNvSpPr txBox="1"/>
          <p:nvPr/>
        </p:nvSpPr>
        <p:spPr>
          <a:xfrm>
            <a:off x="2991985" y="2931594"/>
            <a:ext cx="618311" cy="307777"/>
          </a:xfrm>
          <a:prstGeom prst="rect">
            <a:avLst/>
          </a:prstGeom>
          <a:noFill/>
        </p:spPr>
        <p:txBody>
          <a:bodyPr wrap="none" rtlCol="0">
            <a:spAutoFit/>
          </a:bodyPr>
          <a:lstStyle/>
          <a:p>
            <a:r>
              <a:rPr lang="id-ID" sz="1400" dirty="0" smtClean="0">
                <a:solidFill>
                  <a:schemeClr val="bg1"/>
                </a:solidFill>
              </a:rPr>
              <a:t>Stress</a:t>
            </a:r>
          </a:p>
        </p:txBody>
      </p:sp>
      <p:sp>
        <p:nvSpPr>
          <p:cNvPr id="17" name="TextBox 16"/>
          <p:cNvSpPr txBox="1"/>
          <p:nvPr/>
        </p:nvSpPr>
        <p:spPr>
          <a:xfrm>
            <a:off x="2680199" y="3448103"/>
            <a:ext cx="741165" cy="307777"/>
          </a:xfrm>
          <a:prstGeom prst="rect">
            <a:avLst/>
          </a:prstGeom>
          <a:noFill/>
        </p:spPr>
        <p:txBody>
          <a:bodyPr wrap="none" rtlCol="0">
            <a:spAutoFit/>
          </a:bodyPr>
          <a:lstStyle/>
          <a:p>
            <a:r>
              <a:rPr lang="id-ID" sz="1400" dirty="0" smtClean="0">
                <a:solidFill>
                  <a:schemeClr val="bg1"/>
                </a:solidFill>
              </a:rPr>
              <a:t>Kecewa</a:t>
            </a:r>
            <a:endParaRPr lang="id-ID" sz="1400" dirty="0">
              <a:solidFill>
                <a:schemeClr val="bg1"/>
              </a:solidFill>
            </a:endParaRPr>
          </a:p>
        </p:txBody>
      </p:sp>
      <p:sp>
        <p:nvSpPr>
          <p:cNvPr id="18" name="TextBox 17"/>
          <p:cNvSpPr txBox="1"/>
          <p:nvPr/>
        </p:nvSpPr>
        <p:spPr>
          <a:xfrm>
            <a:off x="5098545" y="2169792"/>
            <a:ext cx="944682" cy="307777"/>
          </a:xfrm>
          <a:prstGeom prst="rect">
            <a:avLst/>
          </a:prstGeom>
          <a:noFill/>
        </p:spPr>
        <p:txBody>
          <a:bodyPr wrap="none" rtlCol="0">
            <a:spAutoFit/>
          </a:bodyPr>
          <a:lstStyle/>
          <a:p>
            <a:r>
              <a:rPr lang="id-ID" sz="1400" dirty="0" smtClean="0">
                <a:solidFill>
                  <a:schemeClr val="bg1"/>
                </a:solidFill>
              </a:rPr>
              <a:t>Wasapada</a:t>
            </a:r>
            <a:endParaRPr lang="id-ID" sz="1400" dirty="0">
              <a:solidFill>
                <a:schemeClr val="bg1"/>
              </a:solidFill>
            </a:endParaRPr>
          </a:p>
        </p:txBody>
      </p:sp>
      <p:sp>
        <p:nvSpPr>
          <p:cNvPr id="19" name="TextBox 18"/>
          <p:cNvSpPr txBox="1"/>
          <p:nvPr/>
        </p:nvSpPr>
        <p:spPr>
          <a:xfrm>
            <a:off x="5920650" y="2590345"/>
            <a:ext cx="1143198" cy="307777"/>
          </a:xfrm>
          <a:prstGeom prst="rect">
            <a:avLst/>
          </a:prstGeom>
          <a:noFill/>
        </p:spPr>
        <p:txBody>
          <a:bodyPr wrap="none" rtlCol="0">
            <a:spAutoFit/>
          </a:bodyPr>
          <a:lstStyle/>
          <a:p>
            <a:r>
              <a:rPr lang="id-ID" sz="1400" dirty="0" smtClean="0">
                <a:solidFill>
                  <a:schemeClr val="bg1"/>
                </a:solidFill>
              </a:rPr>
              <a:t>Bersemangat</a:t>
            </a:r>
          </a:p>
        </p:txBody>
      </p:sp>
      <p:sp>
        <p:nvSpPr>
          <p:cNvPr id="20" name="TextBox 19"/>
          <p:cNvSpPr txBox="1"/>
          <p:nvPr/>
        </p:nvSpPr>
        <p:spPr>
          <a:xfrm>
            <a:off x="6304501" y="3028215"/>
            <a:ext cx="812595" cy="307777"/>
          </a:xfrm>
          <a:prstGeom prst="rect">
            <a:avLst/>
          </a:prstGeom>
          <a:noFill/>
        </p:spPr>
        <p:txBody>
          <a:bodyPr wrap="none" rtlCol="0">
            <a:spAutoFit/>
          </a:bodyPr>
          <a:lstStyle/>
          <a:p>
            <a:r>
              <a:rPr lang="id-ID" sz="1400" dirty="0" smtClean="0">
                <a:solidFill>
                  <a:schemeClr val="bg1"/>
                </a:solidFill>
              </a:rPr>
              <a:t>Gembira</a:t>
            </a:r>
            <a:endParaRPr lang="id-ID" sz="1400" dirty="0">
              <a:solidFill>
                <a:schemeClr val="bg1"/>
              </a:solidFill>
            </a:endParaRPr>
          </a:p>
        </p:txBody>
      </p:sp>
      <p:sp>
        <p:nvSpPr>
          <p:cNvPr id="21" name="TextBox 20"/>
          <p:cNvSpPr txBox="1"/>
          <p:nvPr/>
        </p:nvSpPr>
        <p:spPr>
          <a:xfrm>
            <a:off x="6476703" y="3448103"/>
            <a:ext cx="763351" cy="307777"/>
          </a:xfrm>
          <a:prstGeom prst="rect">
            <a:avLst/>
          </a:prstGeom>
          <a:noFill/>
        </p:spPr>
        <p:txBody>
          <a:bodyPr wrap="none" rtlCol="0">
            <a:spAutoFit/>
          </a:bodyPr>
          <a:lstStyle/>
          <a:p>
            <a:r>
              <a:rPr lang="id-ID" sz="1400" dirty="0" smtClean="0">
                <a:solidFill>
                  <a:schemeClr val="bg1"/>
                </a:solidFill>
              </a:rPr>
              <a:t>Bahagia</a:t>
            </a:r>
            <a:endParaRPr lang="id-ID" sz="1400" dirty="0">
              <a:solidFill>
                <a:schemeClr val="bg1"/>
              </a:solidFill>
            </a:endParaRPr>
          </a:p>
        </p:txBody>
      </p:sp>
      <p:sp>
        <p:nvSpPr>
          <p:cNvPr id="22" name="TextBox 21"/>
          <p:cNvSpPr txBox="1"/>
          <p:nvPr/>
        </p:nvSpPr>
        <p:spPr>
          <a:xfrm>
            <a:off x="6492249" y="4065323"/>
            <a:ext cx="529312" cy="307777"/>
          </a:xfrm>
          <a:prstGeom prst="rect">
            <a:avLst/>
          </a:prstGeom>
          <a:noFill/>
        </p:spPr>
        <p:txBody>
          <a:bodyPr wrap="none" rtlCol="0">
            <a:spAutoFit/>
          </a:bodyPr>
          <a:lstStyle/>
          <a:p>
            <a:r>
              <a:rPr lang="id-ID" sz="1400" dirty="0" smtClean="0">
                <a:solidFill>
                  <a:schemeClr val="bg1"/>
                </a:solidFill>
              </a:rPr>
              <a:t>Puas</a:t>
            </a:r>
          </a:p>
        </p:txBody>
      </p:sp>
      <p:sp>
        <p:nvSpPr>
          <p:cNvPr id="23" name="TextBox 22"/>
          <p:cNvSpPr txBox="1"/>
          <p:nvPr/>
        </p:nvSpPr>
        <p:spPr>
          <a:xfrm>
            <a:off x="6247433" y="4536295"/>
            <a:ext cx="652743" cy="307777"/>
          </a:xfrm>
          <a:prstGeom prst="rect">
            <a:avLst/>
          </a:prstGeom>
          <a:noFill/>
        </p:spPr>
        <p:txBody>
          <a:bodyPr wrap="none" rtlCol="0">
            <a:spAutoFit/>
          </a:bodyPr>
          <a:lstStyle/>
          <a:p>
            <a:r>
              <a:rPr lang="id-ID" sz="1400" dirty="0" smtClean="0">
                <a:solidFill>
                  <a:schemeClr val="bg1"/>
                </a:solidFill>
              </a:rPr>
              <a:t>Damai</a:t>
            </a:r>
            <a:endParaRPr lang="id-ID" sz="1400" dirty="0">
              <a:solidFill>
                <a:schemeClr val="bg1"/>
              </a:solidFill>
            </a:endParaRPr>
          </a:p>
        </p:txBody>
      </p:sp>
      <p:sp>
        <p:nvSpPr>
          <p:cNvPr id="24" name="TextBox 23"/>
          <p:cNvSpPr txBox="1"/>
          <p:nvPr/>
        </p:nvSpPr>
        <p:spPr>
          <a:xfrm>
            <a:off x="5998978" y="4969673"/>
            <a:ext cx="688009" cy="307777"/>
          </a:xfrm>
          <a:prstGeom prst="rect">
            <a:avLst/>
          </a:prstGeom>
          <a:noFill/>
        </p:spPr>
        <p:txBody>
          <a:bodyPr wrap="none" rtlCol="0">
            <a:spAutoFit/>
          </a:bodyPr>
          <a:lstStyle/>
          <a:p>
            <a:r>
              <a:rPr lang="id-ID" sz="1400" dirty="0" smtClean="0">
                <a:solidFill>
                  <a:schemeClr val="bg1"/>
                </a:solidFill>
              </a:rPr>
              <a:t>Relaks </a:t>
            </a:r>
            <a:endParaRPr lang="id-ID" sz="1400" dirty="0">
              <a:solidFill>
                <a:schemeClr val="bg1"/>
              </a:solidFill>
            </a:endParaRPr>
          </a:p>
        </p:txBody>
      </p:sp>
      <p:sp>
        <p:nvSpPr>
          <p:cNvPr id="25" name="TextBox 24"/>
          <p:cNvSpPr txBox="1"/>
          <p:nvPr/>
        </p:nvSpPr>
        <p:spPr>
          <a:xfrm>
            <a:off x="5191392" y="5308228"/>
            <a:ext cx="707310" cy="307777"/>
          </a:xfrm>
          <a:prstGeom prst="rect">
            <a:avLst/>
          </a:prstGeom>
          <a:noFill/>
        </p:spPr>
        <p:txBody>
          <a:bodyPr wrap="none" rtlCol="0">
            <a:spAutoFit/>
          </a:bodyPr>
          <a:lstStyle/>
          <a:p>
            <a:r>
              <a:rPr lang="id-ID" sz="1400" dirty="0" smtClean="0">
                <a:solidFill>
                  <a:schemeClr val="bg1"/>
                </a:solidFill>
              </a:rPr>
              <a:t>Tenang</a:t>
            </a:r>
            <a:endParaRPr lang="id-ID" sz="1400" dirty="0">
              <a:solidFill>
                <a:schemeClr val="bg1"/>
              </a:solidFill>
            </a:endParaRPr>
          </a:p>
        </p:txBody>
      </p:sp>
      <p:sp>
        <p:nvSpPr>
          <p:cNvPr id="26" name="TextBox 25"/>
          <p:cNvSpPr txBox="1"/>
          <p:nvPr/>
        </p:nvSpPr>
        <p:spPr>
          <a:xfrm>
            <a:off x="2867113" y="4061774"/>
            <a:ext cx="587020" cy="307777"/>
          </a:xfrm>
          <a:prstGeom prst="rect">
            <a:avLst/>
          </a:prstGeom>
          <a:noFill/>
        </p:spPr>
        <p:txBody>
          <a:bodyPr wrap="none" rtlCol="0">
            <a:spAutoFit/>
          </a:bodyPr>
          <a:lstStyle/>
          <a:p>
            <a:r>
              <a:rPr lang="id-ID" sz="1400" dirty="0" smtClean="0">
                <a:solidFill>
                  <a:schemeClr val="bg1"/>
                </a:solidFill>
              </a:rPr>
              <a:t>Sedih</a:t>
            </a:r>
            <a:endParaRPr lang="id-ID" sz="1400" dirty="0">
              <a:solidFill>
                <a:schemeClr val="bg1"/>
              </a:solidFill>
            </a:endParaRPr>
          </a:p>
        </p:txBody>
      </p:sp>
      <p:sp>
        <p:nvSpPr>
          <p:cNvPr id="27" name="TextBox 26"/>
          <p:cNvSpPr txBox="1"/>
          <p:nvPr/>
        </p:nvSpPr>
        <p:spPr>
          <a:xfrm>
            <a:off x="2891228" y="4571853"/>
            <a:ext cx="741742" cy="307777"/>
          </a:xfrm>
          <a:prstGeom prst="rect">
            <a:avLst/>
          </a:prstGeom>
          <a:noFill/>
        </p:spPr>
        <p:txBody>
          <a:bodyPr wrap="none" rtlCol="0">
            <a:spAutoFit/>
          </a:bodyPr>
          <a:lstStyle/>
          <a:p>
            <a:r>
              <a:rPr lang="id-ID" sz="1400" dirty="0" smtClean="0">
                <a:solidFill>
                  <a:schemeClr val="bg1"/>
                </a:solidFill>
              </a:rPr>
              <a:t>Depresi</a:t>
            </a:r>
            <a:endParaRPr lang="id-ID" sz="1400" dirty="0">
              <a:solidFill>
                <a:schemeClr val="bg1"/>
              </a:solidFill>
            </a:endParaRPr>
          </a:p>
        </p:txBody>
      </p:sp>
      <p:sp>
        <p:nvSpPr>
          <p:cNvPr id="28" name="TextBox 27"/>
          <p:cNvSpPr txBox="1"/>
          <p:nvPr/>
        </p:nvSpPr>
        <p:spPr>
          <a:xfrm>
            <a:off x="3380177" y="4969674"/>
            <a:ext cx="628698" cy="307777"/>
          </a:xfrm>
          <a:prstGeom prst="rect">
            <a:avLst/>
          </a:prstGeom>
          <a:noFill/>
        </p:spPr>
        <p:txBody>
          <a:bodyPr wrap="none" rtlCol="0">
            <a:spAutoFit/>
          </a:bodyPr>
          <a:lstStyle/>
          <a:p>
            <a:r>
              <a:rPr lang="id-ID" sz="1400" dirty="0" smtClean="0">
                <a:solidFill>
                  <a:schemeClr val="bg1"/>
                </a:solidFill>
              </a:rPr>
              <a:t>Bosan</a:t>
            </a:r>
            <a:endParaRPr lang="id-ID" sz="1400" dirty="0">
              <a:solidFill>
                <a:schemeClr val="bg1"/>
              </a:solidFill>
            </a:endParaRPr>
          </a:p>
        </p:txBody>
      </p:sp>
      <p:sp>
        <p:nvSpPr>
          <p:cNvPr id="29" name="TextBox 28"/>
          <p:cNvSpPr txBox="1"/>
          <p:nvPr/>
        </p:nvSpPr>
        <p:spPr>
          <a:xfrm>
            <a:off x="4297479" y="5329622"/>
            <a:ext cx="514885" cy="307777"/>
          </a:xfrm>
          <a:prstGeom prst="rect">
            <a:avLst/>
          </a:prstGeom>
          <a:noFill/>
        </p:spPr>
        <p:txBody>
          <a:bodyPr wrap="none" rtlCol="0">
            <a:spAutoFit/>
          </a:bodyPr>
          <a:lstStyle/>
          <a:p>
            <a:r>
              <a:rPr lang="id-ID" sz="1400" dirty="0" smtClean="0">
                <a:solidFill>
                  <a:schemeClr val="bg1"/>
                </a:solidFill>
              </a:rPr>
              <a:t>Lesu</a:t>
            </a:r>
            <a:endParaRPr lang="id-ID" sz="1400" dirty="0">
              <a:solidFill>
                <a:schemeClr val="bg1"/>
              </a:solidFill>
            </a:endParaRPr>
          </a:p>
        </p:txBody>
      </p:sp>
      <p:sp>
        <p:nvSpPr>
          <p:cNvPr id="30" name="TextBox 29"/>
          <p:cNvSpPr txBox="1"/>
          <p:nvPr/>
        </p:nvSpPr>
        <p:spPr>
          <a:xfrm>
            <a:off x="740965" y="2147429"/>
            <a:ext cx="1565621" cy="646331"/>
          </a:xfrm>
          <a:prstGeom prst="rect">
            <a:avLst/>
          </a:prstGeom>
          <a:noFill/>
        </p:spPr>
        <p:txBody>
          <a:bodyPr wrap="none" rtlCol="0">
            <a:spAutoFit/>
          </a:bodyPr>
          <a:lstStyle/>
          <a:p>
            <a:pPr algn="ctr"/>
            <a:r>
              <a:rPr lang="id-ID" b="1" dirty="0" smtClean="0">
                <a:solidFill>
                  <a:schemeClr val="bg1"/>
                </a:solidFill>
              </a:rPr>
              <a:t>Afeksi Negatif </a:t>
            </a:r>
          </a:p>
          <a:p>
            <a:pPr algn="ctr"/>
            <a:r>
              <a:rPr lang="id-ID" b="1" dirty="0" smtClean="0">
                <a:solidFill>
                  <a:schemeClr val="bg1"/>
                </a:solidFill>
              </a:rPr>
              <a:t>Tinggi</a:t>
            </a:r>
            <a:endParaRPr lang="id-ID" b="1" dirty="0">
              <a:solidFill>
                <a:schemeClr val="bg1"/>
              </a:solidFill>
            </a:endParaRPr>
          </a:p>
        </p:txBody>
      </p:sp>
      <p:sp>
        <p:nvSpPr>
          <p:cNvPr id="31" name="Rectangle 30"/>
          <p:cNvSpPr/>
          <p:nvPr/>
        </p:nvSpPr>
        <p:spPr>
          <a:xfrm>
            <a:off x="561523" y="4860343"/>
            <a:ext cx="1656936" cy="646331"/>
          </a:xfrm>
          <a:prstGeom prst="rect">
            <a:avLst/>
          </a:prstGeom>
        </p:spPr>
        <p:txBody>
          <a:bodyPr wrap="square">
            <a:spAutoFit/>
          </a:bodyPr>
          <a:lstStyle/>
          <a:p>
            <a:pPr algn="ctr"/>
            <a:r>
              <a:rPr lang="id-ID" b="1" dirty="0" smtClean="0">
                <a:solidFill>
                  <a:schemeClr val="bg1"/>
                </a:solidFill>
              </a:rPr>
              <a:t>Afeksi Negatif </a:t>
            </a:r>
          </a:p>
          <a:p>
            <a:pPr algn="ctr"/>
            <a:r>
              <a:rPr lang="id-ID" b="1" dirty="0" smtClean="0">
                <a:solidFill>
                  <a:schemeClr val="bg1"/>
                </a:solidFill>
              </a:rPr>
              <a:t>Rendah</a:t>
            </a:r>
            <a:endParaRPr lang="id-ID" b="1" dirty="0">
              <a:solidFill>
                <a:schemeClr val="bg1"/>
              </a:solidFill>
            </a:endParaRPr>
          </a:p>
        </p:txBody>
      </p:sp>
      <p:sp>
        <p:nvSpPr>
          <p:cNvPr id="32" name="Rectangle 31"/>
          <p:cNvSpPr/>
          <p:nvPr/>
        </p:nvSpPr>
        <p:spPr>
          <a:xfrm>
            <a:off x="7185273" y="2097902"/>
            <a:ext cx="1875681" cy="646331"/>
          </a:xfrm>
          <a:prstGeom prst="rect">
            <a:avLst/>
          </a:prstGeom>
        </p:spPr>
        <p:txBody>
          <a:bodyPr wrap="square">
            <a:spAutoFit/>
          </a:bodyPr>
          <a:lstStyle/>
          <a:p>
            <a:pPr algn="ctr"/>
            <a:r>
              <a:rPr lang="id-ID" b="1" dirty="0" smtClean="0">
                <a:solidFill>
                  <a:schemeClr val="bg1"/>
                </a:solidFill>
              </a:rPr>
              <a:t>Afeksi Positif </a:t>
            </a:r>
          </a:p>
          <a:p>
            <a:pPr algn="ctr"/>
            <a:r>
              <a:rPr lang="id-ID" b="1" dirty="0" smtClean="0">
                <a:solidFill>
                  <a:schemeClr val="bg1"/>
                </a:solidFill>
              </a:rPr>
              <a:t>Tinggi</a:t>
            </a:r>
            <a:endParaRPr lang="id-ID" b="1" dirty="0">
              <a:solidFill>
                <a:schemeClr val="bg1"/>
              </a:solidFill>
            </a:endParaRPr>
          </a:p>
        </p:txBody>
      </p:sp>
      <p:sp>
        <p:nvSpPr>
          <p:cNvPr id="33" name="Rectangle 32"/>
          <p:cNvSpPr/>
          <p:nvPr/>
        </p:nvSpPr>
        <p:spPr>
          <a:xfrm>
            <a:off x="7300000" y="4733261"/>
            <a:ext cx="1646225" cy="646331"/>
          </a:xfrm>
          <a:prstGeom prst="rect">
            <a:avLst/>
          </a:prstGeom>
        </p:spPr>
        <p:txBody>
          <a:bodyPr wrap="square">
            <a:spAutoFit/>
          </a:bodyPr>
          <a:lstStyle/>
          <a:p>
            <a:pPr algn="ctr"/>
            <a:r>
              <a:rPr lang="id-ID" b="1" dirty="0" smtClean="0">
                <a:solidFill>
                  <a:schemeClr val="bg1"/>
                </a:solidFill>
              </a:rPr>
              <a:t>Afeksi Positif</a:t>
            </a:r>
          </a:p>
          <a:p>
            <a:pPr algn="ctr"/>
            <a:r>
              <a:rPr lang="id-ID" b="1" dirty="0" smtClean="0">
                <a:solidFill>
                  <a:schemeClr val="bg1"/>
                </a:solidFill>
              </a:rPr>
              <a:t>Rendah</a:t>
            </a:r>
          </a:p>
        </p:txBody>
      </p:sp>
    </p:spTree>
    <p:extLst>
      <p:ext uri="{BB962C8B-B14F-4D97-AF65-F5344CB8AC3E}">
        <p14:creationId xmlns:p14="http://schemas.microsoft.com/office/powerpoint/2010/main" val="41258099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Marker/>
                    </a14:imgEffect>
                  </a14:imgLayer>
                </a14:imgProps>
              </a:ext>
            </a:extLst>
          </a:blip>
          <a:srcRect/>
          <a:stretch>
            <a:fillRect t="-77000" b="-77000"/>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2052613" y="404664"/>
            <a:ext cx="7312790" cy="822872"/>
          </a:xfrm>
          <a:prstGeom prst="rect">
            <a:avLst/>
          </a:prstGeom>
        </p:spPr>
        <p:style>
          <a:lnRef idx="2">
            <a:schemeClr val="dk1">
              <a:shade val="50000"/>
            </a:schemeClr>
          </a:lnRef>
          <a:fillRef idx="1">
            <a:schemeClr val="dk1"/>
          </a:fillRef>
          <a:effectRef idx="0">
            <a:schemeClr val="dk1"/>
          </a:effectRef>
          <a:fontRef idx="minor">
            <a:schemeClr val="lt1"/>
          </a:fontRef>
        </p:style>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b="1" dirty="0" smtClean="0">
                <a:solidFill>
                  <a:schemeClr val="bg1"/>
                </a:solidFill>
                <a:latin typeface="Aharoni" pitchFamily="2" charset="-79"/>
                <a:cs typeface="Aharoni" pitchFamily="2" charset="-79"/>
              </a:rPr>
              <a:t>SUMBER EMOSI DAN MOOD</a:t>
            </a:r>
            <a:endParaRPr lang="en-US" dirty="0">
              <a:solidFill>
                <a:schemeClr val="bg1"/>
              </a:solidFill>
              <a:latin typeface="Aharoni" pitchFamily="2" charset="-79"/>
              <a:cs typeface="Aharoni" pitchFamily="2" charset="-79"/>
            </a:endParaRPr>
          </a:p>
        </p:txBody>
      </p:sp>
      <p:sp>
        <p:nvSpPr>
          <p:cNvPr id="3" name="Content Placeholder 2"/>
          <p:cNvSpPr txBox="1">
            <a:spLocks/>
          </p:cNvSpPr>
          <p:nvPr/>
        </p:nvSpPr>
        <p:spPr>
          <a:xfrm>
            <a:off x="324421" y="1936449"/>
            <a:ext cx="6660449" cy="3964746"/>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mj-lt"/>
              <a:buAutoNum type="arabicPeriod"/>
            </a:pPr>
            <a:r>
              <a:rPr lang="id-ID" sz="2400" dirty="0" smtClean="0">
                <a:latin typeface="Bodoni MT" panose="02070603080606020203" pitchFamily="18" charset="0"/>
              </a:rPr>
              <a:t>Kepribdian     </a:t>
            </a:r>
            <a:endParaRPr lang="en-US" sz="2400" dirty="0" smtClean="0">
              <a:latin typeface="Bodoni MT" panose="02070603080606020203" pitchFamily="18" charset="0"/>
            </a:endParaRPr>
          </a:p>
          <a:p>
            <a:pPr>
              <a:buFont typeface="+mj-lt"/>
              <a:buAutoNum type="arabicPeriod"/>
            </a:pPr>
            <a:r>
              <a:rPr lang="id-ID" sz="2400" dirty="0" smtClean="0">
                <a:latin typeface="Bodoni MT" panose="02070603080606020203" pitchFamily="18" charset="0"/>
              </a:rPr>
              <a:t>Hari dalam Minggu</a:t>
            </a:r>
            <a:endParaRPr lang="en-US" sz="2400" dirty="0" smtClean="0">
              <a:latin typeface="Bodoni MT" panose="02070603080606020203" pitchFamily="18" charset="0"/>
            </a:endParaRPr>
          </a:p>
          <a:p>
            <a:pPr>
              <a:buFont typeface="+mj-lt"/>
              <a:buAutoNum type="arabicPeriod"/>
            </a:pPr>
            <a:r>
              <a:rPr lang="id-ID" sz="2400" dirty="0" smtClean="0">
                <a:latin typeface="Bodoni MT" panose="02070603080606020203" pitchFamily="18" charset="0"/>
              </a:rPr>
              <a:t>Cuaca</a:t>
            </a:r>
            <a:endParaRPr lang="en-US" sz="2400" dirty="0" smtClean="0">
              <a:latin typeface="Bodoni MT" panose="02070603080606020203" pitchFamily="18" charset="0"/>
            </a:endParaRPr>
          </a:p>
          <a:p>
            <a:pPr>
              <a:buFont typeface="+mj-lt"/>
              <a:buAutoNum type="arabicPeriod"/>
            </a:pPr>
            <a:r>
              <a:rPr lang="id-ID" sz="2400" dirty="0" smtClean="0">
                <a:latin typeface="Bodoni MT" panose="02070603080606020203" pitchFamily="18" charset="0"/>
              </a:rPr>
              <a:t>St</a:t>
            </a:r>
            <a:r>
              <a:rPr lang="en-ID" sz="2400" dirty="0" smtClean="0">
                <a:latin typeface="Bodoni MT" panose="02070603080606020203" pitchFamily="18" charset="0"/>
              </a:rPr>
              <a:t>re</a:t>
            </a:r>
            <a:r>
              <a:rPr lang="id-ID" sz="2400" dirty="0" smtClean="0">
                <a:latin typeface="Bodoni MT" panose="02070603080606020203" pitchFamily="18" charset="0"/>
              </a:rPr>
              <a:t>s</a:t>
            </a:r>
            <a:endParaRPr lang="en-US" sz="2400" dirty="0" smtClean="0">
              <a:latin typeface="Bodoni MT" panose="02070603080606020203" pitchFamily="18" charset="0"/>
            </a:endParaRPr>
          </a:p>
          <a:p>
            <a:pPr>
              <a:buFont typeface="+mj-lt"/>
              <a:buAutoNum type="arabicPeriod"/>
            </a:pPr>
            <a:r>
              <a:rPr lang="id-ID" sz="2400" dirty="0" smtClean="0">
                <a:latin typeface="Bodoni MT" panose="02070603080606020203" pitchFamily="18" charset="0"/>
              </a:rPr>
              <a:t>Aktivitas Sosial</a:t>
            </a:r>
            <a:endParaRPr lang="en-US" sz="2400" dirty="0" smtClean="0">
              <a:latin typeface="Bodoni MT" panose="02070603080606020203" pitchFamily="18" charset="0"/>
            </a:endParaRPr>
          </a:p>
          <a:p>
            <a:pPr>
              <a:buFont typeface="+mj-lt"/>
              <a:buAutoNum type="arabicPeriod"/>
            </a:pPr>
            <a:r>
              <a:rPr lang="id-ID" sz="2400" dirty="0" smtClean="0">
                <a:latin typeface="Bodoni MT" panose="02070603080606020203" pitchFamily="18" charset="0"/>
              </a:rPr>
              <a:t>Tidur</a:t>
            </a:r>
            <a:endParaRPr lang="en-US" sz="2400" dirty="0" smtClean="0">
              <a:latin typeface="Bodoni MT" panose="02070603080606020203" pitchFamily="18" charset="0"/>
            </a:endParaRPr>
          </a:p>
          <a:p>
            <a:pPr>
              <a:buFont typeface="+mj-lt"/>
              <a:buAutoNum type="arabicPeriod"/>
            </a:pPr>
            <a:r>
              <a:rPr lang="id-ID" sz="2400" dirty="0" smtClean="0">
                <a:latin typeface="Bodoni MT" panose="02070603080606020203" pitchFamily="18" charset="0"/>
              </a:rPr>
              <a:t>Olahraga</a:t>
            </a:r>
            <a:endParaRPr lang="en-US" sz="2400" dirty="0" smtClean="0">
              <a:latin typeface="Bodoni MT" panose="02070603080606020203" pitchFamily="18" charset="0"/>
            </a:endParaRPr>
          </a:p>
          <a:p>
            <a:pPr>
              <a:buFont typeface="+mj-lt"/>
              <a:buAutoNum type="arabicPeriod"/>
            </a:pPr>
            <a:r>
              <a:rPr lang="id-ID" sz="2400" dirty="0" smtClean="0">
                <a:latin typeface="Bodoni MT" panose="02070603080606020203" pitchFamily="18" charset="0"/>
              </a:rPr>
              <a:t>Umur</a:t>
            </a:r>
            <a:endParaRPr lang="en-US" sz="2400" dirty="0" smtClean="0">
              <a:latin typeface="Bodoni MT" panose="02070603080606020203" pitchFamily="18" charset="0"/>
            </a:endParaRPr>
          </a:p>
          <a:p>
            <a:pPr>
              <a:buFont typeface="+mj-lt"/>
              <a:buAutoNum type="arabicPeriod"/>
            </a:pPr>
            <a:r>
              <a:rPr lang="id-ID" sz="2400" dirty="0" smtClean="0">
                <a:latin typeface="Bodoni MT" panose="02070603080606020203" pitchFamily="18" charset="0"/>
              </a:rPr>
              <a:t>Jenis Kelamin</a:t>
            </a:r>
            <a:endParaRPr lang="en-US" sz="2400" dirty="0">
              <a:latin typeface="Bodoni MT" panose="02070603080606020203" pitchFamily="18" charset="0"/>
            </a:endParaRPr>
          </a:p>
        </p:txBody>
      </p:sp>
    </p:spTree>
    <p:extLst>
      <p:ext uri="{BB962C8B-B14F-4D97-AF65-F5344CB8AC3E}">
        <p14:creationId xmlns:p14="http://schemas.microsoft.com/office/powerpoint/2010/main" val="38345612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PaintStrokes/>
                    </a14:imgEffect>
                  </a14:imgLayer>
                </a14:imgProps>
              </a:ext>
            </a:extLst>
          </a:blip>
          <a:srcRect/>
          <a:stretch>
            <a:fillRect l="-21000" r="-21000"/>
          </a:stretch>
        </a:blipFill>
        <a:effectLst/>
      </p:bgPr>
    </p:bg>
    <p:spTree>
      <p:nvGrpSpPr>
        <p:cNvPr id="1" name=""/>
        <p:cNvGrpSpPr/>
        <p:nvPr/>
      </p:nvGrpSpPr>
      <p:grpSpPr>
        <a:xfrm>
          <a:off x="0" y="0"/>
          <a:ext cx="0" cy="0"/>
          <a:chOff x="0" y="0"/>
          <a:chExt cx="0" cy="0"/>
        </a:xfrm>
      </p:grpSpPr>
      <p:sp>
        <p:nvSpPr>
          <p:cNvPr id="2" name="TextBox 1"/>
          <p:cNvSpPr txBox="1"/>
          <p:nvPr/>
        </p:nvSpPr>
        <p:spPr>
          <a:xfrm>
            <a:off x="3132733" y="264036"/>
            <a:ext cx="363593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id-ID" sz="3600" dirty="0" smtClean="0">
                <a:latin typeface="Aharoni" pitchFamily="2" charset="-79"/>
                <a:cs typeface="Aharoni" pitchFamily="2" charset="-79"/>
              </a:rPr>
              <a:t>EMOSI PEKERJA</a:t>
            </a:r>
            <a:endParaRPr lang="id-ID" sz="3600" dirty="0">
              <a:latin typeface="Aharoni" pitchFamily="2" charset="-79"/>
              <a:cs typeface="Aharoni" pitchFamily="2" charset="-79"/>
            </a:endParaRPr>
          </a:p>
        </p:txBody>
      </p:sp>
      <p:sp>
        <p:nvSpPr>
          <p:cNvPr id="7" name="Rectangle 6"/>
          <p:cNvSpPr/>
          <p:nvPr/>
        </p:nvSpPr>
        <p:spPr>
          <a:xfrm>
            <a:off x="678189" y="4077072"/>
            <a:ext cx="4860925" cy="646331"/>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id-ID" b="1" dirty="0" smtClean="0"/>
              <a:t>a. Emosi </a:t>
            </a:r>
            <a:r>
              <a:rPr lang="id-ID" b="1" dirty="0"/>
              <a:t>yang dirasakan </a:t>
            </a:r>
            <a:r>
              <a:rPr lang="id-ID" dirty="0"/>
              <a:t>(</a:t>
            </a:r>
            <a:r>
              <a:rPr lang="id-ID" i="1" dirty="0"/>
              <a:t>felt emotion</a:t>
            </a:r>
            <a:r>
              <a:rPr lang="id-ID" dirty="0"/>
              <a:t>) </a:t>
            </a:r>
            <a:r>
              <a:rPr lang="id-ID" dirty="0" smtClean="0"/>
              <a:t>yaitu emosi </a:t>
            </a:r>
            <a:r>
              <a:rPr lang="id-ID" dirty="0"/>
              <a:t>aktual </a:t>
            </a:r>
            <a:r>
              <a:rPr lang="id-ID" dirty="0" smtClean="0"/>
              <a:t>individu</a:t>
            </a:r>
          </a:p>
        </p:txBody>
      </p:sp>
      <p:sp>
        <p:nvSpPr>
          <p:cNvPr id="8" name="Rectangle 7"/>
          <p:cNvSpPr/>
          <p:nvPr/>
        </p:nvSpPr>
        <p:spPr>
          <a:xfrm>
            <a:off x="4500885" y="5157192"/>
            <a:ext cx="4860925" cy="1200329"/>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id-ID" b="1" dirty="0" smtClean="0">
                <a:solidFill>
                  <a:schemeClr val="tx1"/>
                </a:solidFill>
              </a:rPr>
              <a:t>b. Emosi yang ditampilkan </a:t>
            </a:r>
            <a:r>
              <a:rPr lang="id-ID" dirty="0" smtClean="0">
                <a:solidFill>
                  <a:schemeClr val="tx1"/>
                </a:solidFill>
              </a:rPr>
              <a:t>(</a:t>
            </a:r>
            <a:r>
              <a:rPr lang="id-ID" i="1" dirty="0" smtClean="0">
                <a:solidFill>
                  <a:schemeClr val="tx1"/>
                </a:solidFill>
              </a:rPr>
              <a:t>displayed emotion</a:t>
            </a:r>
            <a:r>
              <a:rPr lang="id-ID" dirty="0" smtClean="0">
                <a:solidFill>
                  <a:schemeClr val="tx1"/>
                </a:solidFill>
              </a:rPr>
              <a:t>) yaitu emosi yang dituntut oleh organisasi untuk ditunjukkan oleh pekerja dan dianggap pantas untuk pekerjaan itu.</a:t>
            </a:r>
            <a:endParaRPr lang="id-ID" dirty="0">
              <a:solidFill>
                <a:schemeClr val="tx1"/>
              </a:solidFill>
            </a:endParaRPr>
          </a:p>
        </p:txBody>
      </p:sp>
    </p:spTree>
    <p:extLst>
      <p:ext uri="{BB962C8B-B14F-4D97-AF65-F5344CB8AC3E}">
        <p14:creationId xmlns:p14="http://schemas.microsoft.com/office/powerpoint/2010/main" val="4585208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PaintBrush/>
                    </a14:imgEffect>
                    <a14:imgEffect>
                      <a14:saturation sat="80000"/>
                    </a14:imgEffect>
                  </a14:imgLayer>
                </a14:imgProps>
              </a:ext>
            </a:extLst>
          </a:blip>
          <a:srcRect/>
          <a:stretch>
            <a:fillRect l="-13000" r="-13000"/>
          </a:stretch>
        </a:blipFill>
        <a:effectLst/>
      </p:bgPr>
    </p:bg>
    <p:spTree>
      <p:nvGrpSpPr>
        <p:cNvPr id="1" name=""/>
        <p:cNvGrpSpPr/>
        <p:nvPr/>
      </p:nvGrpSpPr>
      <p:grpSpPr>
        <a:xfrm>
          <a:off x="0" y="0"/>
          <a:ext cx="0" cy="0"/>
          <a:chOff x="0" y="0"/>
          <a:chExt cx="0" cy="0"/>
        </a:xfrm>
      </p:grpSpPr>
      <p:sp>
        <p:nvSpPr>
          <p:cNvPr id="2" name="Rectangle 1"/>
          <p:cNvSpPr/>
          <p:nvPr/>
        </p:nvSpPr>
        <p:spPr>
          <a:xfrm>
            <a:off x="684461" y="2852936"/>
            <a:ext cx="8424936" cy="203132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id-ID" dirty="0" smtClean="0"/>
              <a:t>1. Mood baik, berpengaruh positif bagi pekerja. </a:t>
            </a:r>
          </a:p>
          <a:p>
            <a:r>
              <a:rPr lang="id-ID" dirty="0"/>
              <a:t>P</a:t>
            </a:r>
            <a:r>
              <a:rPr lang="id-ID" dirty="0" smtClean="0"/>
              <a:t>ekerja akan senang melakukan tugasnya sehingga menghasilkan output yang lebih baik pula serta pekerjaan juga akan cepat selessai. </a:t>
            </a:r>
            <a:r>
              <a:rPr lang="id-ID" dirty="0"/>
              <a:t>maka pekerjaan yang dilakukan akan lebih cepat </a:t>
            </a:r>
            <a:r>
              <a:rPr lang="id-ID" dirty="0" smtClean="0"/>
              <a:t>terselesaikan.</a:t>
            </a:r>
          </a:p>
          <a:p>
            <a:r>
              <a:rPr lang="id-ID" dirty="0" smtClean="0"/>
              <a:t>2. Mood jelek, berpengaruh negatif terhadap pekerja. </a:t>
            </a:r>
          </a:p>
          <a:p>
            <a:r>
              <a:rPr lang="id-ID" dirty="0" smtClean="0"/>
              <a:t>akan </a:t>
            </a:r>
            <a:r>
              <a:rPr lang="id-ID" dirty="0"/>
              <a:t>membuat pekerja tidak fokus mengerjakannya bahkan tidak niat dalam </a:t>
            </a:r>
            <a:r>
              <a:rPr lang="id-ID" dirty="0" smtClean="0"/>
              <a:t>bekerja.bisa </a:t>
            </a:r>
            <a:r>
              <a:rPr lang="id-ID" dirty="0"/>
              <a:t>mempengaruhi rasa semangat </a:t>
            </a:r>
            <a:r>
              <a:rPr lang="id-ID" dirty="0" smtClean="0"/>
              <a:t>pekerja. bisa </a:t>
            </a:r>
            <a:r>
              <a:rPr lang="id-ID" dirty="0"/>
              <a:t>menunda waktu pekerjaan</a:t>
            </a:r>
          </a:p>
        </p:txBody>
      </p:sp>
      <p:sp>
        <p:nvSpPr>
          <p:cNvPr id="4" name="TextBox 3"/>
          <p:cNvSpPr txBox="1"/>
          <p:nvPr/>
        </p:nvSpPr>
        <p:spPr>
          <a:xfrm>
            <a:off x="2268637" y="2204864"/>
            <a:ext cx="5008102"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id-ID" sz="2800" b="1" dirty="0" smtClean="0">
                <a:latin typeface="Aharoni" pitchFamily="2" charset="-79"/>
                <a:cs typeface="Aharoni" pitchFamily="2" charset="-79"/>
              </a:rPr>
              <a:t>Dampak Mood Bagi Pekerja</a:t>
            </a:r>
            <a:endParaRPr lang="id-ID" sz="2800" b="1" dirty="0">
              <a:latin typeface="Aharoni" pitchFamily="2" charset="-79"/>
              <a:cs typeface="Aharoni" pitchFamily="2" charset="-79"/>
            </a:endParaRPr>
          </a:p>
        </p:txBody>
      </p:sp>
    </p:spTree>
    <p:extLst>
      <p:ext uri="{BB962C8B-B14F-4D97-AF65-F5344CB8AC3E}">
        <p14:creationId xmlns:p14="http://schemas.microsoft.com/office/powerpoint/2010/main" val="644818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 name="Rectangle 1"/>
          <p:cNvSpPr/>
          <p:nvPr/>
        </p:nvSpPr>
        <p:spPr>
          <a:xfrm>
            <a:off x="502884" y="1674673"/>
            <a:ext cx="8822537" cy="2585323"/>
          </a:xfrm>
          <a:prstGeom prst="rect">
            <a:avLst/>
          </a:prstGeom>
        </p:spPr>
        <p:txBody>
          <a:bodyPr wrap="square">
            <a:spAutoFit/>
          </a:bodyPr>
          <a:lstStyle/>
          <a:p>
            <a:pPr algn="just"/>
            <a:r>
              <a:rPr lang="id-ID" dirty="0" smtClean="0"/>
              <a:t>Emosi dan Mood adalah hal penting yang harus dipahami oleh seorang pekerja, maupun seorang manajer. Emosi dan mood akan mempengaruhi perilaku individu yang mana akan berpengaruh pula pada suatu pekerjaan yang akan diselesaikan.  Seseorang harus pandai memaknai, mengatur, dan menempatkan emosi agar tidak berpeAngaruh buruk terhadap kinerja suatu pekerjaan.</a:t>
            </a:r>
          </a:p>
          <a:p>
            <a:pPr algn="just"/>
            <a:endParaRPr lang="id-ID" dirty="0" smtClean="0"/>
          </a:p>
          <a:p>
            <a:pPr algn="just"/>
            <a:r>
              <a:rPr lang="id-ID" dirty="0"/>
              <a:t>E</a:t>
            </a:r>
            <a:r>
              <a:rPr lang="id-ID" dirty="0" smtClean="0"/>
              <a:t>mosi </a:t>
            </a:r>
            <a:r>
              <a:rPr lang="id-ID" dirty="0"/>
              <a:t>adalah hal yang menular, meski tidak diungkapkan sekalipun. Sehingga, kita perlu mengelola emosi dengan baik, terutama bila yang kita rasakan adalah emosi negatif yang menghambat produktivitas di tempat kerja</a:t>
            </a:r>
          </a:p>
        </p:txBody>
      </p:sp>
      <p:sp>
        <p:nvSpPr>
          <p:cNvPr id="3" name="TextBox 2"/>
          <p:cNvSpPr txBox="1"/>
          <p:nvPr/>
        </p:nvSpPr>
        <p:spPr>
          <a:xfrm>
            <a:off x="5148957" y="332656"/>
            <a:ext cx="3919727"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id-ID" b="1" dirty="0" smtClean="0">
                <a:latin typeface="+mj-lt"/>
              </a:rPr>
              <a:t>Pentingnya Mengenal Emosi dan Mood</a:t>
            </a:r>
            <a:endParaRPr lang="id-ID" b="1" dirty="0">
              <a:latin typeface="+mj-lt"/>
            </a:endParaRPr>
          </a:p>
        </p:txBody>
      </p:sp>
    </p:spTree>
    <p:extLst>
      <p:ext uri="{BB962C8B-B14F-4D97-AF65-F5344CB8AC3E}">
        <p14:creationId xmlns:p14="http://schemas.microsoft.com/office/powerpoint/2010/main" val="29740577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artisticPaintBrush/>
                    </a14:imgEffect>
                  </a14:imgLayer>
                </a14:imgProps>
              </a:ext>
            </a:extLst>
          </a:blip>
          <a:srcRect/>
          <a:stretch>
            <a:fillRect t="-3000" b="-3000"/>
          </a:stretch>
        </a:blipFill>
        <a:effectLst/>
      </p:bgPr>
    </p:bg>
    <p:spTree>
      <p:nvGrpSpPr>
        <p:cNvPr id="1" name=""/>
        <p:cNvGrpSpPr/>
        <p:nvPr/>
      </p:nvGrpSpPr>
      <p:grpSpPr>
        <a:xfrm>
          <a:off x="0" y="0"/>
          <a:ext cx="0" cy="0"/>
          <a:chOff x="0" y="0"/>
          <a:chExt cx="0" cy="0"/>
        </a:xfrm>
      </p:grpSpPr>
      <p:sp>
        <p:nvSpPr>
          <p:cNvPr id="2" name="TextBox 1"/>
          <p:cNvSpPr txBox="1"/>
          <p:nvPr/>
        </p:nvSpPr>
        <p:spPr>
          <a:xfrm>
            <a:off x="4716909" y="332656"/>
            <a:ext cx="4607352" cy="892552"/>
          </a:xfrm>
          <a:prstGeom prst="rect">
            <a:avLst/>
          </a:prstGeom>
          <a:noFill/>
        </p:spPr>
        <p:txBody>
          <a:bodyPr wrap="none" rtlCol="0">
            <a:spAutoFit/>
          </a:bodyPr>
          <a:lstStyle/>
          <a:p>
            <a:r>
              <a:rPr lang="id-ID" sz="2800" b="1" dirty="0" smtClean="0">
                <a:solidFill>
                  <a:schemeClr val="bg1"/>
                </a:solidFill>
                <a:latin typeface="Aharoni" pitchFamily="2" charset="-79"/>
                <a:cs typeface="Aharoni" pitchFamily="2" charset="-79"/>
              </a:rPr>
              <a:t>TEORI PERISTIWA AFEKTIF </a:t>
            </a:r>
          </a:p>
          <a:p>
            <a:r>
              <a:rPr lang="id-ID" sz="2400" i="1" dirty="0" smtClean="0">
                <a:solidFill>
                  <a:schemeClr val="bg1"/>
                </a:solidFill>
                <a:cs typeface="Aharoni" pitchFamily="2" charset="-79"/>
              </a:rPr>
              <a:t>(affective event theory [AET])</a:t>
            </a:r>
            <a:endParaRPr lang="id-ID" sz="2400" b="1" i="1" dirty="0">
              <a:solidFill>
                <a:schemeClr val="bg1"/>
              </a:solidFill>
              <a:cs typeface="Aharoni" pitchFamily="2" charset="-79"/>
            </a:endParaRPr>
          </a:p>
        </p:txBody>
      </p:sp>
      <p:sp>
        <p:nvSpPr>
          <p:cNvPr id="3" name="Rectangle 2"/>
          <p:cNvSpPr/>
          <p:nvPr/>
        </p:nvSpPr>
        <p:spPr>
          <a:xfrm>
            <a:off x="324421" y="3212976"/>
            <a:ext cx="5328592"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id-ID" dirty="0" smtClean="0">
                <a:solidFill>
                  <a:schemeClr val="bg1"/>
                </a:solidFill>
                <a:latin typeface="Arial" pitchFamily="34" charset="0"/>
                <a:cs typeface="Arial" pitchFamily="34" charset="0"/>
              </a:rPr>
              <a:t>Yaitu sebuah model yang menyatakan  bahwa </a:t>
            </a:r>
          </a:p>
          <a:p>
            <a:r>
              <a:rPr lang="id-ID" dirty="0" smtClean="0">
                <a:solidFill>
                  <a:schemeClr val="bg1"/>
                </a:solidFill>
                <a:latin typeface="Arial" pitchFamily="34" charset="0"/>
                <a:cs typeface="Arial" pitchFamily="34" charset="0"/>
              </a:rPr>
              <a:t>peristiwa tempat kerja menyebabkan reaksi emosional pada bagian pekerja, yang</a:t>
            </a:r>
            <a:r>
              <a:rPr lang="id-ID" dirty="0">
                <a:solidFill>
                  <a:schemeClr val="bg1"/>
                </a:solidFill>
                <a:latin typeface="Arial" pitchFamily="34" charset="0"/>
                <a:cs typeface="Arial" pitchFamily="34" charset="0"/>
              </a:rPr>
              <a:t> </a:t>
            </a:r>
            <a:r>
              <a:rPr lang="id-ID" dirty="0" smtClean="0">
                <a:solidFill>
                  <a:schemeClr val="bg1"/>
                </a:solidFill>
                <a:latin typeface="Arial" pitchFamily="34" charset="0"/>
                <a:cs typeface="Arial" pitchFamily="34" charset="0"/>
              </a:rPr>
              <a:t>KemudIan memengaruhi sikap dan perilaku tempat kerja.</a:t>
            </a:r>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118582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3" name="Rectangle 2"/>
          <p:cNvSpPr/>
          <p:nvPr/>
        </p:nvSpPr>
        <p:spPr>
          <a:xfrm>
            <a:off x="2283385" y="2091331"/>
            <a:ext cx="5256584" cy="523220"/>
          </a:xfrm>
          <a:prstGeom prst="rect">
            <a:avLst/>
          </a:prstGeom>
        </p:spPr>
        <p:txBody>
          <a:bodyPr wrap="square">
            <a:spAutoFit/>
          </a:bodyPr>
          <a:lstStyle/>
          <a:p>
            <a:pPr lvl="0" algn="ctr"/>
            <a:r>
              <a:rPr lang="id-ID" sz="2800" b="1" dirty="0">
                <a:solidFill>
                  <a:prstClr val="white"/>
                </a:solidFill>
                <a:latin typeface="Aharoni" pitchFamily="2" charset="-79"/>
                <a:cs typeface="Aharoni" pitchFamily="2" charset="-79"/>
              </a:rPr>
              <a:t>KECERDASAN EMOSIONAL</a:t>
            </a:r>
          </a:p>
        </p:txBody>
      </p:sp>
      <p:sp>
        <p:nvSpPr>
          <p:cNvPr id="4" name="Rectangle 3"/>
          <p:cNvSpPr/>
          <p:nvPr/>
        </p:nvSpPr>
        <p:spPr>
          <a:xfrm>
            <a:off x="684461" y="2828836"/>
            <a:ext cx="8424936" cy="1200329"/>
          </a:xfrm>
          <a:prstGeom prst="rect">
            <a:avLst/>
          </a:prstGeom>
        </p:spPr>
        <p:txBody>
          <a:bodyPr wrap="square">
            <a:spAutoFit/>
          </a:bodyPr>
          <a:lstStyle/>
          <a:p>
            <a:pPr lvl="0"/>
            <a:r>
              <a:rPr lang="id-ID" dirty="0" smtClean="0">
                <a:solidFill>
                  <a:schemeClr val="bg1"/>
                </a:solidFill>
              </a:rPr>
              <a:t>Kecerdasan </a:t>
            </a:r>
            <a:r>
              <a:rPr lang="id-ID" dirty="0">
                <a:solidFill>
                  <a:schemeClr val="bg1"/>
                </a:solidFill>
              </a:rPr>
              <a:t>emosional (emotional intelligence</a:t>
            </a:r>
            <a:r>
              <a:rPr lang="id-ID" dirty="0" smtClean="0">
                <a:solidFill>
                  <a:schemeClr val="bg1"/>
                </a:solidFill>
              </a:rPr>
              <a:t>) adalah  </a:t>
            </a:r>
            <a:r>
              <a:rPr lang="id-ID" dirty="0">
                <a:solidFill>
                  <a:schemeClr val="bg1"/>
                </a:solidFill>
              </a:rPr>
              <a:t>kemampuan </a:t>
            </a:r>
            <a:r>
              <a:rPr lang="id-ID" dirty="0" smtClean="0">
                <a:solidFill>
                  <a:schemeClr val="bg1"/>
                </a:solidFill>
              </a:rPr>
              <a:t>seseorang untuk :</a:t>
            </a:r>
          </a:p>
          <a:p>
            <a:pPr marL="342900" lvl="0" indent="-342900">
              <a:buAutoNum type="arabicPeriod"/>
            </a:pPr>
            <a:r>
              <a:rPr lang="id-ID" dirty="0" smtClean="0">
                <a:solidFill>
                  <a:schemeClr val="bg1"/>
                </a:solidFill>
              </a:rPr>
              <a:t>Menilai emosi dalam diri dan orang lain.</a:t>
            </a:r>
          </a:p>
          <a:p>
            <a:pPr marL="342900" lvl="0" indent="-342900">
              <a:buAutoNum type="arabicPeriod"/>
            </a:pPr>
            <a:r>
              <a:rPr lang="id-ID" dirty="0" smtClean="0">
                <a:solidFill>
                  <a:schemeClr val="bg1"/>
                </a:solidFill>
              </a:rPr>
              <a:t>Memahami makna emosi-emosi ini,</a:t>
            </a:r>
          </a:p>
          <a:p>
            <a:pPr marL="342900" lvl="0" indent="-342900">
              <a:buAutoNum type="arabicPeriod"/>
            </a:pPr>
            <a:r>
              <a:rPr lang="id-ID" dirty="0" smtClean="0">
                <a:solidFill>
                  <a:schemeClr val="bg1"/>
                </a:solidFill>
              </a:rPr>
              <a:t>Mengatur emosi  seseorang secara teratur dalam sebuah </a:t>
            </a:r>
            <a:r>
              <a:rPr lang="id-ID" b="1" dirty="0" smtClean="0">
                <a:solidFill>
                  <a:schemeClr val="bg1"/>
                </a:solidFill>
              </a:rPr>
              <a:t>model alur</a:t>
            </a:r>
            <a:endParaRPr lang="id-ID" b="1" dirty="0">
              <a:solidFill>
                <a:schemeClr val="bg1"/>
              </a:solidFill>
            </a:endParaRPr>
          </a:p>
        </p:txBody>
      </p:sp>
    </p:spTree>
    <p:extLst>
      <p:ext uri="{BB962C8B-B14F-4D97-AF65-F5344CB8AC3E}">
        <p14:creationId xmlns:p14="http://schemas.microsoft.com/office/powerpoint/2010/main" val="14090855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39999">
              <a:schemeClr val="tx1"/>
            </a:gs>
            <a:gs pos="70000">
              <a:schemeClr val="accent2">
                <a:lumMod val="75000"/>
              </a:schemeClr>
            </a:gs>
            <a:gs pos="100000">
              <a:schemeClr val="accent2">
                <a:lumMod val="75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2340645" y="752347"/>
            <a:ext cx="5524269" cy="461665"/>
          </a:xfrm>
          <a:prstGeom prst="rect">
            <a:avLst/>
          </a:prstGeom>
          <a:noFill/>
        </p:spPr>
        <p:txBody>
          <a:bodyPr wrap="none" rtlCol="0">
            <a:spAutoFit/>
          </a:bodyPr>
          <a:lstStyle/>
          <a:p>
            <a:r>
              <a:rPr lang="id-ID" sz="2400" b="1" dirty="0" smtClean="0">
                <a:solidFill>
                  <a:schemeClr val="bg1"/>
                </a:solidFill>
                <a:latin typeface="Futura Md BT" pitchFamily="34" charset="0"/>
                <a:cs typeface="Times New Roman" pitchFamily="18" charset="0"/>
              </a:rPr>
              <a:t>Model Alur Kecerdasan Emosional</a:t>
            </a:r>
            <a:endParaRPr lang="id-ID" sz="2400" b="1" dirty="0">
              <a:solidFill>
                <a:schemeClr val="bg1"/>
              </a:solidFill>
              <a:latin typeface="Futura Md BT" pitchFamily="34" charset="0"/>
              <a:cs typeface="Times New Roman" pitchFamily="18" charset="0"/>
            </a:endParaRPr>
          </a:p>
        </p:txBody>
      </p:sp>
      <p:sp>
        <p:nvSpPr>
          <p:cNvPr id="3" name="Rectangle 2"/>
          <p:cNvSpPr/>
          <p:nvPr/>
        </p:nvSpPr>
        <p:spPr>
          <a:xfrm>
            <a:off x="1049020" y="1697151"/>
            <a:ext cx="3096344"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id-ID" sz="1600" dirty="0">
              <a:latin typeface="Futura Md BT" pitchFamily="34" charset="0"/>
            </a:endParaRPr>
          </a:p>
        </p:txBody>
      </p:sp>
      <p:sp>
        <p:nvSpPr>
          <p:cNvPr id="4" name="Rectangle 3"/>
          <p:cNvSpPr/>
          <p:nvPr/>
        </p:nvSpPr>
        <p:spPr>
          <a:xfrm>
            <a:off x="1049020" y="3356992"/>
            <a:ext cx="3096344" cy="86409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id-ID" sz="1600" dirty="0" smtClean="0">
                <a:latin typeface="Futura Md BT" pitchFamily="34" charset="0"/>
              </a:rPr>
              <a:t>Kognitif</a:t>
            </a:r>
            <a:endParaRPr lang="id-ID" sz="1600" dirty="0">
              <a:latin typeface="Futura Md BT" pitchFamily="34" charset="0"/>
            </a:endParaRPr>
          </a:p>
        </p:txBody>
      </p:sp>
      <p:sp>
        <p:nvSpPr>
          <p:cNvPr id="5" name="Rectangle 4"/>
          <p:cNvSpPr/>
          <p:nvPr/>
        </p:nvSpPr>
        <p:spPr>
          <a:xfrm>
            <a:off x="1049019" y="5013176"/>
            <a:ext cx="3096344" cy="86409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id-ID" sz="1600" dirty="0" smtClean="0">
                <a:latin typeface="Futura Md BT" pitchFamily="34" charset="0"/>
              </a:rPr>
              <a:t>Stabilitas Emosional</a:t>
            </a:r>
            <a:endParaRPr lang="id-ID" sz="1600" dirty="0">
              <a:latin typeface="Futura Md BT" pitchFamily="34" charset="0"/>
            </a:endParaRPr>
          </a:p>
        </p:txBody>
      </p:sp>
      <p:sp>
        <p:nvSpPr>
          <p:cNvPr id="6" name="Rectangle 5"/>
          <p:cNvSpPr/>
          <p:nvPr/>
        </p:nvSpPr>
        <p:spPr>
          <a:xfrm>
            <a:off x="5364980" y="5013176"/>
            <a:ext cx="3096344" cy="86409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id-ID" sz="1600" dirty="0" smtClean="0">
                <a:latin typeface="Futura Md BT" pitchFamily="34" charset="0"/>
              </a:rPr>
              <a:t>Mengatur Emosi</a:t>
            </a:r>
            <a:endParaRPr lang="id-ID" sz="1600" dirty="0">
              <a:latin typeface="Futura Md BT" pitchFamily="34" charset="0"/>
            </a:endParaRPr>
          </a:p>
        </p:txBody>
      </p:sp>
      <p:sp>
        <p:nvSpPr>
          <p:cNvPr id="7" name="Rectangle 6"/>
          <p:cNvSpPr/>
          <p:nvPr/>
        </p:nvSpPr>
        <p:spPr>
          <a:xfrm>
            <a:off x="5364981" y="3356992"/>
            <a:ext cx="3096344" cy="86409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id-ID" sz="1600" dirty="0" smtClean="0">
                <a:latin typeface="Futura Md BT" pitchFamily="34" charset="0"/>
              </a:rPr>
              <a:t>Memahami Makna Emosi</a:t>
            </a:r>
            <a:endParaRPr lang="id-ID" sz="1600" dirty="0">
              <a:latin typeface="Futura Md BT" pitchFamily="34" charset="0"/>
            </a:endParaRPr>
          </a:p>
        </p:txBody>
      </p:sp>
      <p:sp>
        <p:nvSpPr>
          <p:cNvPr id="8" name="Rectangle 7"/>
          <p:cNvSpPr/>
          <p:nvPr/>
        </p:nvSpPr>
        <p:spPr>
          <a:xfrm>
            <a:off x="5364981" y="1697151"/>
            <a:ext cx="3096344"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id-ID" sz="1600" dirty="0" smtClean="0">
                <a:latin typeface="Futura Md BT" pitchFamily="34" charset="0"/>
              </a:rPr>
              <a:t>Menilai Emosi dari 	dalam Diri Sendiri dan Orang Lain</a:t>
            </a:r>
            <a:endParaRPr lang="id-ID" sz="1600" dirty="0">
              <a:latin typeface="Futura Md BT" pitchFamily="34" charset="0"/>
            </a:endParaRPr>
          </a:p>
        </p:txBody>
      </p:sp>
      <p:cxnSp>
        <p:nvCxnSpPr>
          <p:cNvPr id="10" name="Straight Arrow Connector 9"/>
          <p:cNvCxnSpPr>
            <a:stCxn id="3" idx="3"/>
            <a:endCxn id="8" idx="1"/>
          </p:cNvCxnSpPr>
          <p:nvPr/>
        </p:nvCxnSpPr>
        <p:spPr>
          <a:xfrm>
            <a:off x="4145364" y="2129199"/>
            <a:ext cx="1219617" cy="0"/>
          </a:xfrm>
          <a:prstGeom prst="straightConnector1">
            <a:avLst/>
          </a:prstGeom>
          <a:ln>
            <a:solidFill>
              <a:schemeClr val="bg1"/>
            </a:solidFill>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a:off x="4145363" y="3789040"/>
            <a:ext cx="1219617" cy="0"/>
          </a:xfrm>
          <a:prstGeom prst="straightConnector1">
            <a:avLst/>
          </a:prstGeom>
          <a:ln>
            <a:solidFill>
              <a:schemeClr val="bg1"/>
            </a:solidFill>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a:off x="4145364" y="5445224"/>
            <a:ext cx="1219617" cy="0"/>
          </a:xfrm>
          <a:prstGeom prst="straightConnector1">
            <a:avLst/>
          </a:prstGeom>
          <a:ln>
            <a:solidFill>
              <a:schemeClr val="bg1"/>
            </a:solidFill>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a:stCxn id="8" idx="2"/>
            <a:endCxn id="7" idx="0"/>
          </p:cNvCxnSpPr>
          <p:nvPr/>
        </p:nvCxnSpPr>
        <p:spPr>
          <a:xfrm>
            <a:off x="6913153" y="2561247"/>
            <a:ext cx="0" cy="795745"/>
          </a:xfrm>
          <a:prstGeom prst="straightConnector1">
            <a:avLst/>
          </a:prstGeom>
          <a:ln>
            <a:solidFill>
              <a:schemeClr val="bg1"/>
            </a:solidFill>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a:off x="6913152" y="4217431"/>
            <a:ext cx="0" cy="795745"/>
          </a:xfrm>
          <a:prstGeom prst="straightConnector1">
            <a:avLst/>
          </a:prstGeom>
          <a:ln>
            <a:solidFill>
              <a:schemeClr val="bg1"/>
            </a:solidFill>
            <a:tailEnd type="arrow"/>
          </a:ln>
        </p:spPr>
        <p:style>
          <a:lnRef idx="2">
            <a:schemeClr val="dk1"/>
          </a:lnRef>
          <a:fillRef idx="0">
            <a:schemeClr val="dk1"/>
          </a:fillRef>
          <a:effectRef idx="1">
            <a:schemeClr val="dk1"/>
          </a:effectRef>
          <a:fontRef idx="minor">
            <a:schemeClr val="tx1"/>
          </a:fontRef>
        </p:style>
      </p:cxnSp>
      <p:sp>
        <p:nvSpPr>
          <p:cNvPr id="17" name="TextBox 16"/>
          <p:cNvSpPr txBox="1"/>
          <p:nvPr/>
        </p:nvSpPr>
        <p:spPr>
          <a:xfrm>
            <a:off x="1724801" y="1944533"/>
            <a:ext cx="1460272" cy="338554"/>
          </a:xfrm>
          <a:prstGeom prst="rect">
            <a:avLst/>
          </a:prstGeom>
          <a:noFill/>
        </p:spPr>
        <p:txBody>
          <a:bodyPr wrap="none" rtlCol="0">
            <a:spAutoFit/>
          </a:bodyPr>
          <a:lstStyle/>
          <a:p>
            <a:r>
              <a:rPr lang="id-ID" sz="1600" dirty="0" smtClean="0">
                <a:latin typeface="Futura Md BT" pitchFamily="34" charset="0"/>
              </a:rPr>
              <a:t>Kehati-hatian</a:t>
            </a:r>
            <a:endParaRPr lang="id-ID" sz="1600" dirty="0">
              <a:latin typeface="Futura Md BT" pitchFamily="34" charset="0"/>
            </a:endParaRPr>
          </a:p>
        </p:txBody>
      </p:sp>
    </p:spTree>
    <p:extLst>
      <p:ext uri="{BB962C8B-B14F-4D97-AF65-F5344CB8AC3E}">
        <p14:creationId xmlns:p14="http://schemas.microsoft.com/office/powerpoint/2010/main" val="42723122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grayscl/>
            <a:extLst>
              <a:ext uri="{BEBA8EAE-BF5A-486C-A8C5-ECC9F3942E4B}">
                <a14:imgProps xmlns:a14="http://schemas.microsoft.com/office/drawing/2010/main">
                  <a14:imgLayer r:embed="rId3">
                    <a14:imgEffect>
                      <a14:colorTemperature colorTemp="5900"/>
                    </a14:imgEffect>
                    <a14:imgEffect>
                      <a14:saturation sat="0"/>
                    </a14:imgEffect>
                  </a14:imgLayer>
                </a14:imgProps>
              </a:ext>
            </a:extLst>
          </a:blip>
          <a:srcRect/>
          <a:stretch>
            <a:fillRect l="-21000" r="-21000"/>
          </a:stretch>
        </a:blipFill>
        <a:effectLst/>
      </p:bgPr>
    </p:bg>
    <p:spTree>
      <p:nvGrpSpPr>
        <p:cNvPr id="1" name=""/>
        <p:cNvGrpSpPr/>
        <p:nvPr/>
      </p:nvGrpSpPr>
      <p:grpSpPr>
        <a:xfrm>
          <a:off x="0" y="0"/>
          <a:ext cx="0" cy="0"/>
          <a:chOff x="0" y="0"/>
          <a:chExt cx="0" cy="0"/>
        </a:xfrm>
      </p:grpSpPr>
      <p:sp>
        <p:nvSpPr>
          <p:cNvPr id="2" name="Rectangle 1"/>
          <p:cNvSpPr/>
          <p:nvPr/>
        </p:nvSpPr>
        <p:spPr>
          <a:xfrm>
            <a:off x="180405" y="2420888"/>
            <a:ext cx="6048671" cy="3139321"/>
          </a:xfrm>
          <a:prstGeom prst="rect">
            <a:avLst/>
          </a:prstGeom>
        </p:spPr>
        <p:txBody>
          <a:bodyPr wrap="square">
            <a:spAutoFit/>
          </a:bodyPr>
          <a:lstStyle/>
          <a:p>
            <a:r>
              <a:rPr lang="id-ID" b="1" dirty="0" smtClean="0"/>
              <a:t>1.  Kasus yang mendukung </a:t>
            </a:r>
            <a:r>
              <a:rPr lang="id-ID" b="1" dirty="0"/>
              <a:t>Kecerdasan Emosional</a:t>
            </a:r>
            <a:endParaRPr lang="id-ID" dirty="0"/>
          </a:p>
          <a:p>
            <a:pPr marL="285750" indent="-285750">
              <a:buFontTx/>
              <a:buChar char="-"/>
            </a:pPr>
            <a:r>
              <a:rPr lang="id-ID" dirty="0" smtClean="0"/>
              <a:t>Daya </a:t>
            </a:r>
            <a:r>
              <a:rPr lang="id-ID" dirty="0"/>
              <a:t>Tarik lntuitif</a:t>
            </a:r>
            <a:r>
              <a:rPr lang="id-ID" dirty="0" smtClean="0"/>
              <a:t>. </a:t>
            </a:r>
          </a:p>
          <a:p>
            <a:pPr marL="285750" indent="-285750">
              <a:buFontTx/>
              <a:buChar char="-"/>
            </a:pPr>
            <a:r>
              <a:rPr lang="id-ID" dirty="0" smtClean="0"/>
              <a:t>Kecerdasan </a:t>
            </a:r>
            <a:r>
              <a:rPr lang="id-ID" dirty="0"/>
              <a:t>Emosional Memprediksi Kriteria yang </a:t>
            </a:r>
            <a:r>
              <a:rPr lang="id-ID" dirty="0" smtClean="0"/>
              <a:t>Berarti.</a:t>
            </a:r>
            <a:endParaRPr lang="id-ID" dirty="0"/>
          </a:p>
          <a:p>
            <a:pPr marL="285750" indent="-285750">
              <a:buFontTx/>
              <a:buChar char="-"/>
            </a:pPr>
            <a:r>
              <a:rPr lang="id-ID" dirty="0" smtClean="0"/>
              <a:t>Kecerdasan </a:t>
            </a:r>
            <a:r>
              <a:rPr lang="id-ID" dirty="0"/>
              <a:t>Emosional berdasarkan Biologi. </a:t>
            </a:r>
            <a:endParaRPr lang="id-ID" dirty="0" smtClean="0"/>
          </a:p>
          <a:p>
            <a:endParaRPr lang="id-ID" b="1" dirty="0"/>
          </a:p>
          <a:p>
            <a:r>
              <a:rPr lang="id-ID" b="1" dirty="0" smtClean="0"/>
              <a:t>2</a:t>
            </a:r>
            <a:r>
              <a:rPr lang="id-ID" b="1" dirty="0"/>
              <a:t>. </a:t>
            </a:r>
            <a:r>
              <a:rPr lang="id-ID" b="1" dirty="0" smtClean="0"/>
              <a:t> Kasus </a:t>
            </a:r>
            <a:r>
              <a:rPr lang="id-ID" b="1" dirty="0"/>
              <a:t>yang bertentangan dengan kecerdasan emosional.</a:t>
            </a:r>
            <a:endParaRPr lang="id-ID" dirty="0"/>
          </a:p>
          <a:p>
            <a:pPr marL="285750" indent="-285750">
              <a:buFontTx/>
              <a:buChar char="-"/>
            </a:pPr>
            <a:r>
              <a:rPr lang="id-ID" dirty="0" smtClean="0"/>
              <a:t>Para </a:t>
            </a:r>
            <a:r>
              <a:rPr lang="id-ID" dirty="0"/>
              <a:t>Peneliti Kecerdasan Emosional Tidak Sepakat tentang Definisi </a:t>
            </a:r>
            <a:endParaRPr lang="id-ID" dirty="0" smtClean="0"/>
          </a:p>
          <a:p>
            <a:pPr marL="285750" indent="-285750">
              <a:buFontTx/>
              <a:buChar char="-"/>
            </a:pPr>
            <a:r>
              <a:rPr lang="id-ID" dirty="0" smtClean="0"/>
              <a:t>Kecerdasan </a:t>
            </a:r>
            <a:r>
              <a:rPr lang="id-ID" dirty="0"/>
              <a:t>emosional tidak dapat diukur. </a:t>
            </a:r>
            <a:endParaRPr lang="id-ID" dirty="0" smtClean="0"/>
          </a:p>
          <a:p>
            <a:pPr marL="285750" indent="-285750">
              <a:buFontTx/>
              <a:buChar char="-"/>
            </a:pPr>
            <a:r>
              <a:rPr lang="id-ID" dirty="0" smtClean="0"/>
              <a:t>Kecerdasan </a:t>
            </a:r>
            <a:r>
              <a:rPr lang="id-ID" dirty="0"/>
              <a:t>emosional tidak lebih dari sekedar kepribadian dengan label berbeda. </a:t>
            </a:r>
          </a:p>
        </p:txBody>
      </p:sp>
    </p:spTree>
    <p:extLst>
      <p:ext uri="{BB962C8B-B14F-4D97-AF65-F5344CB8AC3E}">
        <p14:creationId xmlns:p14="http://schemas.microsoft.com/office/powerpoint/2010/main" val="682517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 name="Rectangle 2"/>
          <p:cNvSpPr/>
          <p:nvPr/>
        </p:nvSpPr>
        <p:spPr>
          <a:xfrm>
            <a:off x="3375868" y="3140968"/>
            <a:ext cx="5378242" cy="338554"/>
          </a:xfrm>
          <a:prstGeom prst="rect">
            <a:avLst/>
          </a:prstGeom>
        </p:spPr>
        <p:txBody>
          <a:bodyPr>
            <a:spAutoFit/>
          </a:bodyPr>
          <a:lstStyle/>
          <a:p>
            <a:pPr algn="ctr"/>
            <a:r>
              <a:rPr lang="en-ID" sz="1600" dirty="0" smtClean="0">
                <a:solidFill>
                  <a:schemeClr val="bg2">
                    <a:lumMod val="10000"/>
                  </a:schemeClr>
                </a:solidFill>
                <a:cs typeface="Times New Roman" pitchFamily="18" charset="0"/>
              </a:rPr>
              <a:t>)</a:t>
            </a:r>
            <a:endParaRPr lang="en-US" sz="1600" dirty="0" smtClean="0">
              <a:solidFill>
                <a:schemeClr val="bg2">
                  <a:lumMod val="10000"/>
                </a:schemeClr>
              </a:solidFill>
              <a:cs typeface="Times New Roman" pitchFamily="18" charset="0"/>
            </a:endParaRPr>
          </a:p>
        </p:txBody>
      </p:sp>
      <p:sp>
        <p:nvSpPr>
          <p:cNvPr id="7" name="Rectangle 6"/>
          <p:cNvSpPr/>
          <p:nvPr/>
        </p:nvSpPr>
        <p:spPr>
          <a:xfrm>
            <a:off x="4068837" y="2571581"/>
            <a:ext cx="4860925" cy="1354217"/>
          </a:xfrm>
          <a:prstGeom prst="rect">
            <a:avLst/>
          </a:prstGeom>
        </p:spPr>
        <p:txBody>
          <a:bodyPr>
            <a:spAutoFit/>
          </a:bodyPr>
          <a:lstStyle/>
          <a:p>
            <a:pPr algn="r"/>
            <a:r>
              <a:rPr lang="id-ID" sz="1600" b="1" dirty="0" smtClean="0">
                <a:solidFill>
                  <a:schemeClr val="bg2">
                    <a:lumMod val="10000"/>
                  </a:schemeClr>
                </a:solidFill>
                <a:cs typeface="Times New Roman" pitchFamily="18" charset="0"/>
              </a:rPr>
              <a:t>KELOMPOK </a:t>
            </a:r>
            <a:r>
              <a:rPr lang="id-ID" sz="1600" b="1" dirty="0" smtClean="0">
                <a:solidFill>
                  <a:schemeClr val="bg2">
                    <a:lumMod val="10000"/>
                  </a:schemeClr>
                </a:solidFill>
                <a:cs typeface="Times New Roman" pitchFamily="18" charset="0"/>
              </a:rPr>
              <a:t>5</a:t>
            </a:r>
            <a:endParaRPr lang="id-ID" sz="1600" b="1" dirty="0">
              <a:solidFill>
                <a:schemeClr val="bg2">
                  <a:lumMod val="10000"/>
                </a:schemeClr>
              </a:solidFill>
              <a:cs typeface="Times New Roman" pitchFamily="18" charset="0"/>
            </a:endParaRPr>
          </a:p>
          <a:p>
            <a:pPr algn="r"/>
            <a:r>
              <a:rPr lang="en-ID" sz="1600" dirty="0" err="1">
                <a:solidFill>
                  <a:schemeClr val="bg2">
                    <a:lumMod val="10000"/>
                  </a:schemeClr>
                </a:solidFill>
                <a:cs typeface="Times New Roman" pitchFamily="18" charset="0"/>
              </a:rPr>
              <a:t>Fahrani</a:t>
            </a:r>
            <a:r>
              <a:rPr lang="en-ID" sz="1600" dirty="0">
                <a:solidFill>
                  <a:schemeClr val="bg2">
                    <a:lumMod val="10000"/>
                  </a:schemeClr>
                </a:solidFill>
                <a:cs typeface="Times New Roman" pitchFamily="18" charset="0"/>
              </a:rPr>
              <a:t> </a:t>
            </a:r>
            <a:r>
              <a:rPr lang="en-ID" sz="1600" dirty="0" err="1">
                <a:solidFill>
                  <a:schemeClr val="bg2">
                    <a:lumMod val="10000"/>
                  </a:schemeClr>
                </a:solidFill>
                <a:cs typeface="Times New Roman" pitchFamily="18" charset="0"/>
              </a:rPr>
              <a:t>Amalia</a:t>
            </a:r>
            <a:r>
              <a:rPr lang="en-ID" sz="1600" dirty="0">
                <a:solidFill>
                  <a:schemeClr val="bg2">
                    <a:lumMod val="10000"/>
                  </a:schemeClr>
                </a:solidFill>
                <a:cs typeface="Times New Roman" pitchFamily="18" charset="0"/>
              </a:rPr>
              <a:t> (1911011006)</a:t>
            </a:r>
          </a:p>
          <a:p>
            <a:pPr algn="r"/>
            <a:r>
              <a:rPr lang="en-US" sz="1600" dirty="0" err="1">
                <a:solidFill>
                  <a:schemeClr val="bg2">
                    <a:lumMod val="10000"/>
                  </a:schemeClr>
                </a:solidFill>
                <a:cs typeface="Times New Roman" pitchFamily="18" charset="0"/>
              </a:rPr>
              <a:t>Sesilia</a:t>
            </a:r>
            <a:r>
              <a:rPr lang="en-US" sz="1600" dirty="0">
                <a:solidFill>
                  <a:schemeClr val="bg2">
                    <a:lumMod val="10000"/>
                  </a:schemeClr>
                </a:solidFill>
                <a:cs typeface="Times New Roman" pitchFamily="18" charset="0"/>
              </a:rPr>
              <a:t> </a:t>
            </a:r>
            <a:r>
              <a:rPr lang="en-US" sz="1600" dirty="0" err="1">
                <a:solidFill>
                  <a:schemeClr val="bg2">
                    <a:lumMod val="10000"/>
                  </a:schemeClr>
                </a:solidFill>
                <a:cs typeface="Times New Roman" pitchFamily="18" charset="0"/>
              </a:rPr>
              <a:t>Vani</a:t>
            </a:r>
            <a:r>
              <a:rPr lang="en-US" sz="1600" dirty="0">
                <a:solidFill>
                  <a:schemeClr val="bg2">
                    <a:lumMod val="10000"/>
                  </a:schemeClr>
                </a:solidFill>
                <a:cs typeface="Times New Roman" pitchFamily="18" charset="0"/>
              </a:rPr>
              <a:t> </a:t>
            </a:r>
            <a:r>
              <a:rPr lang="en-US" sz="1600" dirty="0" err="1">
                <a:solidFill>
                  <a:schemeClr val="bg2">
                    <a:lumMod val="10000"/>
                  </a:schemeClr>
                </a:solidFill>
                <a:cs typeface="Times New Roman" pitchFamily="18" charset="0"/>
              </a:rPr>
              <a:t>Susanto</a:t>
            </a:r>
            <a:r>
              <a:rPr lang="en-US" sz="1600" dirty="0">
                <a:solidFill>
                  <a:schemeClr val="bg2">
                    <a:lumMod val="10000"/>
                  </a:schemeClr>
                </a:solidFill>
                <a:cs typeface="Times New Roman" pitchFamily="18" charset="0"/>
              </a:rPr>
              <a:t> </a:t>
            </a:r>
            <a:r>
              <a:rPr lang="en-ID" sz="1600" dirty="0">
                <a:solidFill>
                  <a:schemeClr val="bg2">
                    <a:lumMod val="10000"/>
                  </a:schemeClr>
                </a:solidFill>
                <a:cs typeface="Times New Roman" pitchFamily="18" charset="0"/>
              </a:rPr>
              <a:t>(1911011008)</a:t>
            </a:r>
            <a:endParaRPr lang="id-ID" sz="1600" dirty="0">
              <a:solidFill>
                <a:schemeClr val="bg2">
                  <a:lumMod val="10000"/>
                </a:schemeClr>
              </a:solidFill>
              <a:cs typeface="Times New Roman" pitchFamily="18" charset="0"/>
            </a:endParaRPr>
          </a:p>
          <a:p>
            <a:pPr algn="r"/>
            <a:r>
              <a:rPr lang="en-ID" sz="1600" dirty="0" err="1">
                <a:solidFill>
                  <a:schemeClr val="bg2">
                    <a:lumMod val="10000"/>
                  </a:schemeClr>
                </a:solidFill>
                <a:cs typeface="Times New Roman" pitchFamily="18" charset="0"/>
              </a:rPr>
              <a:t>Kartika</a:t>
            </a:r>
            <a:r>
              <a:rPr lang="en-ID" sz="1600" dirty="0">
                <a:solidFill>
                  <a:schemeClr val="bg2">
                    <a:lumMod val="10000"/>
                  </a:schemeClr>
                </a:solidFill>
                <a:cs typeface="Times New Roman" pitchFamily="18" charset="0"/>
              </a:rPr>
              <a:t> Chandra (1911011058)</a:t>
            </a:r>
            <a:endParaRPr lang="en-US" sz="1600" dirty="0">
              <a:solidFill>
                <a:schemeClr val="bg2">
                  <a:lumMod val="10000"/>
                </a:schemeClr>
              </a:solidFill>
              <a:cs typeface="Times New Roman" pitchFamily="18" charset="0"/>
            </a:endParaRPr>
          </a:p>
          <a:p>
            <a:pPr algn="r"/>
            <a:r>
              <a:rPr lang="en-ID" sz="1600" dirty="0" err="1">
                <a:solidFill>
                  <a:schemeClr val="bg2">
                    <a:lumMod val="10000"/>
                  </a:schemeClr>
                </a:solidFill>
                <a:cs typeface="Times New Roman" pitchFamily="18" charset="0"/>
              </a:rPr>
              <a:t>Dwi</a:t>
            </a:r>
            <a:r>
              <a:rPr lang="en-ID" sz="1600" dirty="0">
                <a:solidFill>
                  <a:schemeClr val="bg2">
                    <a:lumMod val="10000"/>
                  </a:schemeClr>
                </a:solidFill>
                <a:cs typeface="Times New Roman" pitchFamily="18" charset="0"/>
              </a:rPr>
              <a:t> </a:t>
            </a:r>
            <a:r>
              <a:rPr lang="en-ID" sz="1600" dirty="0" err="1">
                <a:solidFill>
                  <a:schemeClr val="bg2">
                    <a:lumMod val="10000"/>
                  </a:schemeClr>
                </a:solidFill>
                <a:cs typeface="Times New Roman" pitchFamily="18" charset="0"/>
              </a:rPr>
              <a:t>Pramesti</a:t>
            </a:r>
            <a:r>
              <a:rPr lang="en-ID" sz="1600" dirty="0">
                <a:solidFill>
                  <a:schemeClr val="bg2">
                    <a:lumMod val="10000"/>
                  </a:schemeClr>
                </a:solidFill>
                <a:cs typeface="Times New Roman" pitchFamily="18" charset="0"/>
              </a:rPr>
              <a:t> Regina (1951011002</a:t>
            </a:r>
            <a:endParaRPr lang="id-ID" sz="1600" dirty="0"/>
          </a:p>
        </p:txBody>
      </p:sp>
      <p:sp>
        <p:nvSpPr>
          <p:cNvPr id="8" name="Rectangle 7"/>
          <p:cNvSpPr/>
          <p:nvPr/>
        </p:nvSpPr>
        <p:spPr>
          <a:xfrm>
            <a:off x="3209440" y="4699845"/>
            <a:ext cx="4860925" cy="707886"/>
          </a:xfrm>
          <a:prstGeom prst="rect">
            <a:avLst/>
          </a:prstGeom>
        </p:spPr>
        <p:txBody>
          <a:bodyPr>
            <a:spAutoFit/>
          </a:bodyPr>
          <a:lstStyle/>
          <a:p>
            <a:r>
              <a:rPr lang="id-ID" sz="2000" b="1" dirty="0"/>
              <a:t>Dosen </a:t>
            </a:r>
            <a:r>
              <a:rPr lang="id-ID" sz="2000" b="1" dirty="0" smtClean="0"/>
              <a:t>Pembimbing</a:t>
            </a:r>
          </a:p>
          <a:p>
            <a:r>
              <a:rPr lang="id-ID" sz="2000" b="1" dirty="0" smtClean="0"/>
              <a:t>Dr</a:t>
            </a:r>
            <a:r>
              <a:rPr lang="id-ID" sz="2000" b="1" dirty="0"/>
              <a:t>. Nova Mardiana, S.E., M.M.</a:t>
            </a:r>
          </a:p>
        </p:txBody>
      </p:sp>
      <p:cxnSp>
        <p:nvCxnSpPr>
          <p:cNvPr id="4" name="Straight Connector 3"/>
          <p:cNvCxnSpPr/>
          <p:nvPr/>
        </p:nvCxnSpPr>
        <p:spPr>
          <a:xfrm flipV="1">
            <a:off x="3290304" y="4606846"/>
            <a:ext cx="5549369" cy="72008"/>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1646567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180405" y="1487132"/>
            <a:ext cx="3870623" cy="39703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id-ID" dirty="0" smtClean="0"/>
              <a:t>1</a:t>
            </a:r>
            <a:r>
              <a:rPr lang="id-ID" dirty="0"/>
              <a:t>. Seleksi</a:t>
            </a:r>
          </a:p>
          <a:p>
            <a:r>
              <a:rPr lang="id-ID" dirty="0" smtClean="0"/>
              <a:t>2</a:t>
            </a:r>
            <a:r>
              <a:rPr lang="id-ID" dirty="0"/>
              <a:t>. Pengambilan Keputusan</a:t>
            </a:r>
          </a:p>
          <a:p>
            <a:r>
              <a:rPr lang="id-ID" dirty="0" smtClean="0"/>
              <a:t>3</a:t>
            </a:r>
            <a:r>
              <a:rPr lang="id-ID" dirty="0"/>
              <a:t>. Kreativitas</a:t>
            </a:r>
          </a:p>
          <a:p>
            <a:r>
              <a:rPr lang="id-ID" dirty="0" smtClean="0"/>
              <a:t>4</a:t>
            </a:r>
            <a:r>
              <a:rPr lang="id-ID" dirty="0"/>
              <a:t>. Motivasi </a:t>
            </a:r>
            <a:endParaRPr lang="id-ID" dirty="0" smtClean="0"/>
          </a:p>
          <a:p>
            <a:r>
              <a:rPr lang="id-ID" dirty="0" smtClean="0"/>
              <a:t>5</a:t>
            </a:r>
            <a:r>
              <a:rPr lang="id-ID" dirty="0"/>
              <a:t>. Kepemimpinan</a:t>
            </a:r>
          </a:p>
          <a:p>
            <a:r>
              <a:rPr lang="id-ID" dirty="0" smtClean="0"/>
              <a:t>6</a:t>
            </a:r>
            <a:r>
              <a:rPr lang="id-ID" dirty="0"/>
              <a:t>. Negosiasi</a:t>
            </a:r>
          </a:p>
          <a:p>
            <a:r>
              <a:rPr lang="id-ID" dirty="0" smtClean="0"/>
              <a:t>7</a:t>
            </a:r>
            <a:r>
              <a:rPr lang="id-ID" dirty="0"/>
              <a:t>. Layanan pelanggan </a:t>
            </a:r>
          </a:p>
          <a:p>
            <a:r>
              <a:rPr lang="id-ID" dirty="0" smtClean="0"/>
              <a:t>8</a:t>
            </a:r>
            <a:r>
              <a:rPr lang="id-ID" dirty="0"/>
              <a:t>. Sikap kerja</a:t>
            </a:r>
          </a:p>
          <a:p>
            <a:r>
              <a:rPr lang="id-ID" dirty="0" smtClean="0"/>
              <a:t>9</a:t>
            </a:r>
            <a:r>
              <a:rPr lang="id-ID" dirty="0"/>
              <a:t>. Perilaku menyimpang di tempat kerja</a:t>
            </a:r>
          </a:p>
          <a:p>
            <a:r>
              <a:rPr lang="id-ID" dirty="0" smtClean="0"/>
              <a:t>10</a:t>
            </a:r>
            <a:r>
              <a:rPr lang="id-ID" dirty="0"/>
              <a:t>. Keselamatan dan cedera di tempat kerja </a:t>
            </a:r>
          </a:p>
          <a:p>
            <a:r>
              <a:rPr lang="id-ID" dirty="0" smtClean="0"/>
              <a:t>11</a:t>
            </a:r>
            <a:r>
              <a:rPr lang="id-ID" dirty="0"/>
              <a:t>. Bagaimana manajer dapat mempengaruhi suasana hati</a:t>
            </a:r>
            <a:r>
              <a:rPr lang="id-ID" dirty="0" smtClean="0"/>
              <a:t>.</a:t>
            </a:r>
            <a:endParaRPr lang="id-ID" dirty="0"/>
          </a:p>
        </p:txBody>
      </p:sp>
      <p:sp>
        <p:nvSpPr>
          <p:cNvPr id="3" name="Rectangle 2"/>
          <p:cNvSpPr/>
          <p:nvPr/>
        </p:nvSpPr>
        <p:spPr>
          <a:xfrm>
            <a:off x="180405" y="260648"/>
            <a:ext cx="5328592"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id-ID" sz="2400" b="1" dirty="0" smtClean="0">
                <a:latin typeface="Aharoni" pitchFamily="2" charset="-79"/>
                <a:cs typeface="Aharoni" pitchFamily="2" charset="-79"/>
              </a:rPr>
              <a:t>Aplikasi perilaku organisasi terhadap emosi dan suasana hati.</a:t>
            </a:r>
            <a:endParaRPr lang="id-ID" sz="2400" dirty="0">
              <a:latin typeface="Aharoni" pitchFamily="2" charset="-79"/>
              <a:cs typeface="Aharoni" pitchFamily="2" charset="-79"/>
            </a:endParaRPr>
          </a:p>
        </p:txBody>
      </p:sp>
    </p:spTree>
    <p:extLst>
      <p:ext uri="{BB962C8B-B14F-4D97-AF65-F5344CB8AC3E}">
        <p14:creationId xmlns:p14="http://schemas.microsoft.com/office/powerpoint/2010/main" val="22662225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 name="TextBox 1"/>
          <p:cNvSpPr txBox="1"/>
          <p:nvPr/>
        </p:nvSpPr>
        <p:spPr>
          <a:xfrm>
            <a:off x="4068837" y="1700808"/>
            <a:ext cx="2165657"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id-ID" sz="2800" b="1" dirty="0" smtClean="0">
                <a:solidFill>
                  <a:schemeClr val="bg1"/>
                </a:solidFill>
              </a:rPr>
              <a:t>KESIMPULAN</a:t>
            </a:r>
          </a:p>
        </p:txBody>
      </p:sp>
      <p:sp>
        <p:nvSpPr>
          <p:cNvPr id="3" name="TextBox 2"/>
          <p:cNvSpPr txBox="1"/>
          <p:nvPr/>
        </p:nvSpPr>
        <p:spPr>
          <a:xfrm>
            <a:off x="576083" y="2420888"/>
            <a:ext cx="8677330" cy="3139321"/>
          </a:xfrm>
          <a:prstGeom prst="rect">
            <a:avLst/>
          </a:prstGeom>
          <a:noFill/>
        </p:spPr>
        <p:txBody>
          <a:bodyPr wrap="square" rtlCol="0">
            <a:spAutoFit/>
          </a:bodyPr>
          <a:lstStyle/>
          <a:p>
            <a:pPr algn="ctr"/>
            <a:r>
              <a:rPr lang="id-ID" dirty="0" smtClean="0">
                <a:solidFill>
                  <a:schemeClr val="bg1"/>
                </a:solidFill>
              </a:rPr>
              <a:t>Emosi dan suasana hati sama-sama afektif sifatnya. Tetapi mereka juga berbeda Suasana hati lebih umum dan kurang konstektual dari pada Emosi. </a:t>
            </a:r>
            <a:r>
              <a:rPr lang="id-ID" dirty="0">
                <a:solidFill>
                  <a:schemeClr val="bg1"/>
                </a:solidFill>
              </a:rPr>
              <a:t> </a:t>
            </a:r>
            <a:r>
              <a:rPr lang="id-ID" dirty="0" smtClean="0">
                <a:solidFill>
                  <a:schemeClr val="bg1"/>
                </a:solidFill>
              </a:rPr>
              <a:t>Dasar emosi terdiri dari rasa takut dan cemas, Rasa marah, dan rasa bersalah merupakan dasar emosi. Waktu dalam hari, hari dalam minggu dan peristiwa-peristowa yang menekan, aktifitas-aktifitas sosial, serta pola tidur adalah beberapa faktor yang memengaruhi emosi dan suasana hati. Emosi dan suasana hati telah terbukti relevan untuk Setiap topik perilaku organisasi yang kita pelajari, dan memiliki implikasi untuk praktik manajerial</a:t>
            </a:r>
            <a:r>
              <a:rPr lang="id-ID" dirty="0" smtClean="0">
                <a:solidFill>
                  <a:schemeClr val="bg1"/>
                </a:solidFill>
              </a:rPr>
              <a:t>.</a:t>
            </a:r>
          </a:p>
          <a:p>
            <a:pPr algn="ctr"/>
            <a:r>
              <a:rPr lang="id-ID" dirty="0" smtClean="0">
                <a:solidFill>
                  <a:schemeClr val="bg1"/>
                </a:solidFill>
              </a:rPr>
              <a:t>Dalam hal ini yang perlu diketahui ialah bagaimana cara untuk memahami emosi disi rendiri serta orang lain dan menempatkan emosi dengan tepat, serta dapat memgontrol emosi dan mood, hal tersebutlah yang dinamakan kecerdasan emosional.  </a:t>
            </a:r>
            <a:endParaRPr lang="id-ID" dirty="0" smtClean="0">
              <a:solidFill>
                <a:schemeClr val="bg1"/>
              </a:solidFill>
            </a:endParaRPr>
          </a:p>
          <a:p>
            <a:pPr algn="ctr"/>
            <a:endParaRPr lang="id-ID" dirty="0">
              <a:solidFill>
                <a:schemeClr val="bg1"/>
              </a:solidFill>
            </a:endParaRPr>
          </a:p>
        </p:txBody>
      </p:sp>
    </p:spTree>
    <p:extLst>
      <p:ext uri="{BB962C8B-B14F-4D97-AF65-F5344CB8AC3E}">
        <p14:creationId xmlns:p14="http://schemas.microsoft.com/office/powerpoint/2010/main" val="8680352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rot="775017">
            <a:off x="-35419" y="3182351"/>
            <a:ext cx="2031325" cy="1323439"/>
          </a:xfrm>
          <a:prstGeom prst="rect">
            <a:avLst/>
          </a:prstGeom>
          <a:noFill/>
        </p:spPr>
        <p:txBody>
          <a:bodyPr wrap="none" rtlCol="0">
            <a:spAutoFit/>
          </a:bodyPr>
          <a:lstStyle/>
          <a:p>
            <a:r>
              <a:rPr lang="id-ID" sz="4000" b="1" dirty="0" smtClean="0">
                <a:latin typeface="Bakso Sapi" pitchFamily="50" charset="0"/>
              </a:rPr>
              <a:t>THANK</a:t>
            </a:r>
          </a:p>
          <a:p>
            <a:r>
              <a:rPr lang="id-ID" sz="4000" b="1" dirty="0" smtClean="0">
                <a:latin typeface="Bakso Sapi" pitchFamily="50" charset="0"/>
              </a:rPr>
              <a:t>  YOU</a:t>
            </a:r>
            <a:endParaRPr lang="id-ID" sz="4000" b="1" dirty="0">
              <a:latin typeface="Bakso Sapi" pitchFamily="50" charset="0"/>
            </a:endParaRPr>
          </a:p>
        </p:txBody>
      </p:sp>
      <p:sp>
        <p:nvSpPr>
          <p:cNvPr id="3" name="TextBox 2"/>
          <p:cNvSpPr txBox="1"/>
          <p:nvPr/>
        </p:nvSpPr>
        <p:spPr>
          <a:xfrm>
            <a:off x="3996829" y="4941168"/>
            <a:ext cx="3518848" cy="369332"/>
          </a:xfrm>
          <a:prstGeom prst="rect">
            <a:avLst/>
          </a:prstGeom>
          <a:noFill/>
        </p:spPr>
        <p:txBody>
          <a:bodyPr wrap="none" rtlCol="0">
            <a:spAutoFit/>
          </a:bodyPr>
          <a:lstStyle/>
          <a:p>
            <a:r>
              <a:rPr lang="id-ID" dirty="0" smtClean="0"/>
              <a:t>“ Dipersilahkan Jika Ingin </a:t>
            </a:r>
            <a:r>
              <a:rPr lang="id-ID" dirty="0"/>
              <a:t>B</a:t>
            </a:r>
            <a:r>
              <a:rPr lang="id-ID" dirty="0" smtClean="0"/>
              <a:t>ertanya “</a:t>
            </a:r>
            <a:endParaRPr lang="id-ID" dirty="0"/>
          </a:p>
        </p:txBody>
      </p:sp>
    </p:spTree>
    <p:extLst>
      <p:ext uri="{BB962C8B-B14F-4D97-AF65-F5344CB8AC3E}">
        <p14:creationId xmlns:p14="http://schemas.microsoft.com/office/powerpoint/2010/main" val="1091341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 name="TextBox 3"/>
          <p:cNvSpPr txBox="1"/>
          <p:nvPr/>
        </p:nvSpPr>
        <p:spPr>
          <a:xfrm>
            <a:off x="630827" y="807095"/>
            <a:ext cx="2879122" cy="461665"/>
          </a:xfrm>
          <a:prstGeom prst="rect">
            <a:avLst/>
          </a:prstGeom>
          <a:noFill/>
        </p:spPr>
        <p:txBody>
          <a:bodyPr wrap="none" rtlCol="0">
            <a:spAutoFit/>
          </a:bodyPr>
          <a:lstStyle/>
          <a:p>
            <a:r>
              <a:rPr lang="id-ID" sz="2400" b="1" dirty="0" smtClean="0">
                <a:solidFill>
                  <a:schemeClr val="bg1"/>
                </a:solidFill>
                <a:latin typeface="+mj-lt"/>
              </a:rPr>
              <a:t>Tujuan Pembelajaran</a:t>
            </a:r>
            <a:endParaRPr lang="id-ID" sz="2400" b="1" dirty="0">
              <a:solidFill>
                <a:schemeClr val="bg1"/>
              </a:solidFill>
              <a:latin typeface="+mj-lt"/>
            </a:endParaRPr>
          </a:p>
        </p:txBody>
      </p:sp>
      <p:sp>
        <p:nvSpPr>
          <p:cNvPr id="5" name="TextBox 4"/>
          <p:cNvSpPr txBox="1"/>
          <p:nvPr/>
        </p:nvSpPr>
        <p:spPr>
          <a:xfrm>
            <a:off x="612453" y="1268760"/>
            <a:ext cx="6730689" cy="1323439"/>
          </a:xfrm>
          <a:prstGeom prst="rect">
            <a:avLst/>
          </a:prstGeom>
          <a:noFill/>
        </p:spPr>
        <p:txBody>
          <a:bodyPr wrap="none" rtlCol="0">
            <a:spAutoFit/>
          </a:bodyPr>
          <a:lstStyle/>
          <a:p>
            <a:pPr marL="342900" indent="-342900">
              <a:buAutoNum type="arabicPeriod"/>
            </a:pPr>
            <a:r>
              <a:rPr lang="id-ID" sz="2000" dirty="0" smtClean="0">
                <a:solidFill>
                  <a:schemeClr val="bg1"/>
                </a:solidFill>
              </a:rPr>
              <a:t>Dapat Membedakan antara Emosi dan Suasana Hati</a:t>
            </a:r>
          </a:p>
          <a:p>
            <a:pPr marL="342900" indent="-342900">
              <a:buAutoNum type="arabicPeriod"/>
            </a:pPr>
            <a:r>
              <a:rPr lang="id-ID" sz="2000" dirty="0" smtClean="0">
                <a:solidFill>
                  <a:schemeClr val="bg1"/>
                </a:solidFill>
              </a:rPr>
              <a:t>Mengetahui sumber-sumber Emosi dan Suasana Hati</a:t>
            </a:r>
          </a:p>
          <a:p>
            <a:pPr marL="342900" indent="-342900">
              <a:buAutoNum type="arabicPeriod"/>
            </a:pPr>
            <a:r>
              <a:rPr lang="id-ID" sz="2000" dirty="0" smtClean="0">
                <a:solidFill>
                  <a:schemeClr val="bg1"/>
                </a:solidFill>
              </a:rPr>
              <a:t>Mengetahui pengaruh emosi pekerja terhadap para pekerja</a:t>
            </a:r>
          </a:p>
          <a:p>
            <a:pPr marL="342900" indent="-342900">
              <a:buAutoNum type="arabicPeriod"/>
            </a:pPr>
            <a:r>
              <a:rPr lang="id-ID" sz="2000" dirty="0" smtClean="0">
                <a:solidFill>
                  <a:schemeClr val="bg1"/>
                </a:solidFill>
              </a:rPr>
              <a:t>Mengetahui pentingnya mengenal Emosi dan Suasana Hati</a:t>
            </a:r>
            <a:endParaRPr lang="id-ID" sz="2000" dirty="0">
              <a:solidFill>
                <a:schemeClr val="bg1"/>
              </a:solidFill>
            </a:endParaRPr>
          </a:p>
        </p:txBody>
      </p:sp>
    </p:spTree>
    <p:extLst>
      <p:ext uri="{BB962C8B-B14F-4D97-AF65-F5344CB8AC3E}">
        <p14:creationId xmlns:p14="http://schemas.microsoft.com/office/powerpoint/2010/main" val="62669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p:cNvGrpSpPr/>
        <p:nvPr/>
      </p:nvGrpSpPr>
      <p:grpSpPr>
        <a:xfrm>
          <a:off x="0" y="0"/>
          <a:ext cx="0" cy="0"/>
          <a:chOff x="0" y="0"/>
          <a:chExt cx="0" cy="0"/>
        </a:xfrm>
      </p:grpSpPr>
      <p:sp>
        <p:nvSpPr>
          <p:cNvPr id="2" name="Rectangle 1"/>
          <p:cNvSpPr/>
          <p:nvPr/>
        </p:nvSpPr>
        <p:spPr>
          <a:xfrm>
            <a:off x="2484661" y="857446"/>
            <a:ext cx="6984604"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id-ID" sz="3200" b="1" dirty="0" smtClean="0">
                <a:solidFill>
                  <a:schemeClr val="bg1"/>
                </a:solidFill>
                <a:latin typeface="Aharoni" pitchFamily="2" charset="-79"/>
                <a:cs typeface="Aharoni" pitchFamily="2" charset="-79"/>
              </a:rPr>
              <a:t>EMOSI DAN MOOD (Suasana Hati) </a:t>
            </a:r>
            <a:endParaRPr lang="id-ID" sz="3200" dirty="0">
              <a:solidFill>
                <a:schemeClr val="bg1"/>
              </a:solidFill>
              <a:latin typeface="Aharoni" pitchFamily="2" charset="-79"/>
              <a:cs typeface="Aharoni" pitchFamily="2" charset="-79"/>
            </a:endParaRPr>
          </a:p>
        </p:txBody>
      </p:sp>
      <p:sp>
        <p:nvSpPr>
          <p:cNvPr id="3" name="Rectangle 2"/>
          <p:cNvSpPr/>
          <p:nvPr/>
        </p:nvSpPr>
        <p:spPr>
          <a:xfrm>
            <a:off x="908072" y="3073856"/>
            <a:ext cx="1682883" cy="523220"/>
          </a:xfrm>
          <a:prstGeom prst="rect">
            <a:avLst/>
          </a:prstGeom>
        </p:spPr>
        <p:txBody>
          <a:bodyPr wrap="square">
            <a:spAutoFit/>
          </a:bodyPr>
          <a:lstStyle/>
          <a:p>
            <a:r>
              <a:rPr lang="id-ID" sz="2800" b="1" dirty="0" smtClean="0">
                <a:solidFill>
                  <a:schemeClr val="bg1"/>
                </a:solidFill>
                <a:latin typeface="Bakso Sapi" pitchFamily="50" charset="0"/>
              </a:rPr>
              <a:t>AFEKSI </a:t>
            </a:r>
            <a:endParaRPr lang="id-ID" sz="2800" dirty="0">
              <a:solidFill>
                <a:schemeClr val="bg1"/>
              </a:solidFill>
              <a:latin typeface="Bakso Sapi" pitchFamily="50" charset="0"/>
            </a:endParaRPr>
          </a:p>
        </p:txBody>
      </p:sp>
      <p:cxnSp>
        <p:nvCxnSpPr>
          <p:cNvPr id="4" name="Straight Arrow Connector 3"/>
          <p:cNvCxnSpPr/>
          <p:nvPr/>
        </p:nvCxnSpPr>
        <p:spPr>
          <a:xfrm flipV="1">
            <a:off x="2590955" y="2883550"/>
            <a:ext cx="1008112" cy="40562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 name="Straight Arrow Connector 4"/>
          <p:cNvCxnSpPr/>
          <p:nvPr/>
        </p:nvCxnSpPr>
        <p:spPr>
          <a:xfrm>
            <a:off x="2590955" y="3289739"/>
            <a:ext cx="1008112" cy="52209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 name="Rectangle 5"/>
          <p:cNvSpPr/>
          <p:nvPr/>
        </p:nvSpPr>
        <p:spPr>
          <a:xfrm>
            <a:off x="3723915" y="2673746"/>
            <a:ext cx="1032655" cy="400110"/>
          </a:xfrm>
          <a:prstGeom prst="rect">
            <a:avLst/>
          </a:prstGeom>
        </p:spPr>
        <p:txBody>
          <a:bodyPr wrap="none">
            <a:spAutoFit/>
          </a:bodyPr>
          <a:lstStyle/>
          <a:p>
            <a:r>
              <a:rPr lang="id-ID" sz="2000" b="1" dirty="0" smtClean="0">
                <a:solidFill>
                  <a:schemeClr val="bg1"/>
                </a:solidFill>
                <a:latin typeface="Bakso Sapi" pitchFamily="50" charset="0"/>
                <a:cs typeface="Aharoni" pitchFamily="2" charset="-79"/>
              </a:rPr>
              <a:t>EMOSI </a:t>
            </a:r>
            <a:endParaRPr lang="id-ID" sz="2000" dirty="0">
              <a:solidFill>
                <a:schemeClr val="bg1"/>
              </a:solidFill>
              <a:latin typeface="Bakso Sapi" pitchFamily="50" charset="0"/>
            </a:endParaRPr>
          </a:p>
        </p:txBody>
      </p:sp>
      <p:sp>
        <p:nvSpPr>
          <p:cNvPr id="7" name="Rectangle 6"/>
          <p:cNvSpPr/>
          <p:nvPr/>
        </p:nvSpPr>
        <p:spPr>
          <a:xfrm>
            <a:off x="3756776" y="3611778"/>
            <a:ext cx="966931" cy="400110"/>
          </a:xfrm>
          <a:prstGeom prst="rect">
            <a:avLst/>
          </a:prstGeom>
        </p:spPr>
        <p:txBody>
          <a:bodyPr wrap="none">
            <a:spAutoFit/>
          </a:bodyPr>
          <a:lstStyle/>
          <a:p>
            <a:r>
              <a:rPr lang="id-ID" sz="2000" b="1" dirty="0" smtClean="0">
                <a:solidFill>
                  <a:schemeClr val="bg1"/>
                </a:solidFill>
                <a:latin typeface="Bakso Sapi" pitchFamily="50" charset="0"/>
                <a:cs typeface="Aharoni" pitchFamily="2" charset="-79"/>
              </a:rPr>
              <a:t>MOOD</a:t>
            </a:r>
            <a:endParaRPr lang="id-ID" sz="2000" dirty="0">
              <a:solidFill>
                <a:schemeClr val="bg1"/>
              </a:solidFill>
              <a:latin typeface="Bakso Sapi" pitchFamily="50" charset="0"/>
            </a:endParaRPr>
          </a:p>
        </p:txBody>
      </p:sp>
      <p:sp>
        <p:nvSpPr>
          <p:cNvPr id="8" name="Oval 7"/>
          <p:cNvSpPr/>
          <p:nvPr/>
        </p:nvSpPr>
        <p:spPr>
          <a:xfrm>
            <a:off x="3654832" y="2500717"/>
            <a:ext cx="1101738" cy="765666"/>
          </a:xfrm>
          <a:prstGeom prst="ellipse">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id-ID">
              <a:solidFill>
                <a:schemeClr val="bg1"/>
              </a:solidFill>
            </a:endParaRPr>
          </a:p>
        </p:txBody>
      </p:sp>
      <p:sp>
        <p:nvSpPr>
          <p:cNvPr id="9" name="Oval 8"/>
          <p:cNvSpPr/>
          <p:nvPr/>
        </p:nvSpPr>
        <p:spPr>
          <a:xfrm>
            <a:off x="3691283" y="3429000"/>
            <a:ext cx="1101738" cy="765666"/>
          </a:xfrm>
          <a:prstGeom prst="ellipse">
            <a:avLst/>
          </a:prstGeom>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solidFill>
                <a:schemeClr val="bg1"/>
              </a:solidFill>
            </a:endParaRPr>
          </a:p>
        </p:txBody>
      </p:sp>
      <p:sp>
        <p:nvSpPr>
          <p:cNvPr id="10" name="Rectangle 9"/>
          <p:cNvSpPr/>
          <p:nvPr/>
        </p:nvSpPr>
        <p:spPr>
          <a:xfrm>
            <a:off x="790755" y="2873801"/>
            <a:ext cx="1800200" cy="938032"/>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id-ID">
              <a:solidFill>
                <a:schemeClr val="bg1"/>
              </a:solidFill>
            </a:endParaRPr>
          </a:p>
        </p:txBody>
      </p:sp>
      <p:cxnSp>
        <p:nvCxnSpPr>
          <p:cNvPr id="11" name="Curved Connector 10"/>
          <p:cNvCxnSpPr>
            <a:stCxn id="10" idx="2"/>
          </p:cNvCxnSpPr>
          <p:nvPr/>
        </p:nvCxnSpPr>
        <p:spPr>
          <a:xfrm rot="16200000" flipH="1">
            <a:off x="1740951" y="3761737"/>
            <a:ext cx="1591999" cy="1692190"/>
          </a:xfrm>
          <a:prstGeom prst="curvedConnector2">
            <a:avLst/>
          </a:prstGeom>
          <a:ln>
            <a:tailEnd type="arrow"/>
          </a:ln>
        </p:spPr>
        <p:style>
          <a:lnRef idx="2">
            <a:schemeClr val="dk1"/>
          </a:lnRef>
          <a:fillRef idx="0">
            <a:schemeClr val="dk1"/>
          </a:fillRef>
          <a:effectRef idx="1">
            <a:schemeClr val="dk1"/>
          </a:effectRef>
          <a:fontRef idx="minor">
            <a:schemeClr val="tx1"/>
          </a:fontRef>
        </p:style>
      </p:cxnSp>
      <p:sp>
        <p:nvSpPr>
          <p:cNvPr id="12" name="Rectangle 11"/>
          <p:cNvSpPr/>
          <p:nvPr/>
        </p:nvSpPr>
        <p:spPr>
          <a:xfrm>
            <a:off x="3375199" y="5080666"/>
            <a:ext cx="4860925"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r>
              <a:rPr lang="id-ID" dirty="0">
                <a:solidFill>
                  <a:schemeClr val="bg1"/>
                </a:solidFill>
              </a:rPr>
              <a:t>adalah istilah umum yang mencakup kisaran yang luas dari perasaan </a:t>
            </a:r>
            <a:r>
              <a:rPr lang="id-ID" dirty="0" smtClean="0">
                <a:solidFill>
                  <a:schemeClr val="bg1"/>
                </a:solidFill>
              </a:rPr>
              <a:t>yang </a:t>
            </a:r>
            <a:r>
              <a:rPr lang="id-ID" dirty="0">
                <a:solidFill>
                  <a:schemeClr val="bg1"/>
                </a:solidFill>
              </a:rPr>
              <a:t>dialami seseorang. </a:t>
            </a:r>
          </a:p>
        </p:txBody>
      </p:sp>
      <p:sp>
        <p:nvSpPr>
          <p:cNvPr id="13" name="Rectangle 12"/>
          <p:cNvSpPr/>
          <p:nvPr/>
        </p:nvSpPr>
        <p:spPr>
          <a:xfrm>
            <a:off x="4961956" y="2609309"/>
            <a:ext cx="3306993"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id-ID" sz="1600" dirty="0">
                <a:solidFill>
                  <a:schemeClr val="bg1"/>
                </a:solidFill>
              </a:rPr>
              <a:t>Perasaan intens yang diarahkan pada seseorang atau </a:t>
            </a:r>
            <a:r>
              <a:rPr lang="id-ID" sz="1600" dirty="0" smtClean="0">
                <a:solidFill>
                  <a:schemeClr val="bg1"/>
                </a:solidFill>
              </a:rPr>
              <a:t>sesuatu.</a:t>
            </a:r>
            <a:endParaRPr lang="id-ID" sz="1600" dirty="0">
              <a:solidFill>
                <a:schemeClr val="bg1"/>
              </a:solidFill>
            </a:endParaRPr>
          </a:p>
        </p:txBody>
      </p:sp>
      <p:sp>
        <p:nvSpPr>
          <p:cNvPr id="14" name="Rectangle 13"/>
          <p:cNvSpPr/>
          <p:nvPr/>
        </p:nvSpPr>
        <p:spPr>
          <a:xfrm>
            <a:off x="4961956" y="3457040"/>
            <a:ext cx="3633615"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id-ID" sz="1600" dirty="0">
                <a:solidFill>
                  <a:schemeClr val="bg1"/>
                </a:solidFill>
              </a:rPr>
              <a:t>Perasaan yang cenderung kurang intens dibandingkan emosi dan kurang stimulus konstekstual.</a:t>
            </a:r>
          </a:p>
        </p:txBody>
      </p:sp>
      <p:sp>
        <p:nvSpPr>
          <p:cNvPr id="15" name="Rectangle 14"/>
          <p:cNvSpPr/>
          <p:nvPr/>
        </p:nvSpPr>
        <p:spPr>
          <a:xfrm>
            <a:off x="1005559" y="3073856"/>
            <a:ext cx="1487908" cy="523220"/>
          </a:xfrm>
          <a:prstGeom prst="rect">
            <a:avLst/>
          </a:prstGeom>
        </p:spPr>
        <p:txBody>
          <a:bodyPr wrap="none">
            <a:spAutoFit/>
          </a:bodyPr>
          <a:lstStyle/>
          <a:p>
            <a:r>
              <a:rPr lang="id-ID" sz="2800" b="1" dirty="0">
                <a:solidFill>
                  <a:schemeClr val="bg1"/>
                </a:solidFill>
                <a:latin typeface="Bakso Sapi" pitchFamily="50" charset="0"/>
              </a:rPr>
              <a:t>AFEKSI </a:t>
            </a:r>
            <a:endParaRPr lang="id-ID" sz="2800" dirty="0">
              <a:solidFill>
                <a:schemeClr val="bg1"/>
              </a:solidFill>
              <a:latin typeface="Bakso Sapi" pitchFamily="50" charset="0"/>
            </a:endParaRPr>
          </a:p>
        </p:txBody>
      </p:sp>
    </p:spTree>
    <p:extLst>
      <p:ext uri="{BB962C8B-B14F-4D97-AF65-F5344CB8AC3E}">
        <p14:creationId xmlns:p14="http://schemas.microsoft.com/office/powerpoint/2010/main" val="1501786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7B97"/>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58796646"/>
              </p:ext>
            </p:extLst>
          </p:nvPr>
        </p:nvGraphicFramePr>
        <p:xfrm>
          <a:off x="1548557" y="1772816"/>
          <a:ext cx="6481234" cy="3624431"/>
        </p:xfrm>
        <a:graphic>
          <a:graphicData uri="http://schemas.openxmlformats.org/drawingml/2006/table">
            <a:tbl>
              <a:tblPr firstRow="1" bandRow="1">
                <a:tableStyleId>{073A0DAA-6AF3-43AB-8588-CEC1D06C72B9}</a:tableStyleId>
              </a:tblPr>
              <a:tblGrid>
                <a:gridCol w="3240617"/>
                <a:gridCol w="3240617"/>
              </a:tblGrid>
              <a:tr h="600095">
                <a:tc>
                  <a:txBody>
                    <a:bodyPr/>
                    <a:lstStyle/>
                    <a:p>
                      <a:pPr algn="ctr"/>
                      <a:r>
                        <a:rPr lang="id-ID" dirty="0" smtClean="0"/>
                        <a:t>EMOSI</a:t>
                      </a:r>
                      <a:endParaRPr lang="id-ID" dirty="0"/>
                    </a:p>
                  </a:txBody>
                  <a:tcPr/>
                </a:tc>
                <a:tc>
                  <a:txBody>
                    <a:bodyPr/>
                    <a:lstStyle/>
                    <a:p>
                      <a:pPr algn="ctr"/>
                      <a:r>
                        <a:rPr lang="id-ID" dirty="0" smtClean="0"/>
                        <a:t>MOOD</a:t>
                      </a:r>
                      <a:endParaRPr lang="id-ID" dirty="0"/>
                    </a:p>
                  </a:txBody>
                  <a:tcPr/>
                </a:tc>
              </a:tr>
              <a:tr h="600095">
                <a:tc>
                  <a:txBody>
                    <a:bodyPr/>
                    <a:lstStyle/>
                    <a:p>
                      <a:r>
                        <a:rPr lang="id-ID" dirty="0" smtClean="0"/>
                        <a:t>1. Disebabkan</a:t>
                      </a:r>
                      <a:r>
                        <a:rPr lang="id-ID" baseline="0" dirty="0" smtClean="0"/>
                        <a:t> oleh peristiwa spesifik</a:t>
                      </a:r>
                      <a:endParaRPr lang="id-ID" dirty="0"/>
                    </a:p>
                  </a:txBody>
                  <a:tcPr/>
                </a:tc>
                <a:tc>
                  <a:txBody>
                    <a:bodyPr/>
                    <a:lstStyle/>
                    <a:p>
                      <a:r>
                        <a:rPr lang="id-ID" dirty="0" smtClean="0"/>
                        <a:t>1.</a:t>
                      </a:r>
                      <a:r>
                        <a:rPr lang="id-ID" baseline="0" dirty="0" smtClean="0"/>
                        <a:t> Penyebanya seringkali umum dan tidak jelas</a:t>
                      </a:r>
                      <a:endParaRPr lang="id-ID" dirty="0"/>
                    </a:p>
                  </a:txBody>
                  <a:tcPr/>
                </a:tc>
              </a:tr>
              <a:tr h="600095">
                <a:tc>
                  <a:txBody>
                    <a:bodyPr/>
                    <a:lstStyle/>
                    <a:p>
                      <a:r>
                        <a:rPr lang="id-ID" dirty="0" smtClean="0"/>
                        <a:t>2. Sangat singkat durasinya (detik atau menit)</a:t>
                      </a:r>
                      <a:endParaRPr lang="id-ID" dirty="0"/>
                    </a:p>
                  </a:txBody>
                  <a:tcPr/>
                </a:tc>
                <a:tc>
                  <a:txBody>
                    <a:bodyPr/>
                    <a:lstStyle/>
                    <a:p>
                      <a:r>
                        <a:rPr lang="id-ID" dirty="0" smtClean="0"/>
                        <a:t>2.</a:t>
                      </a:r>
                      <a:r>
                        <a:rPr lang="id-ID" baseline="0" dirty="0" smtClean="0"/>
                        <a:t> Bertahan lebih lama dari emosi (jam atau hari)</a:t>
                      </a:r>
                      <a:endParaRPr lang="id-ID" dirty="0"/>
                    </a:p>
                  </a:txBody>
                  <a:tcPr/>
                </a:tc>
              </a:tr>
              <a:tr h="424172">
                <a:tc>
                  <a:txBody>
                    <a:bodyPr/>
                    <a:lstStyle/>
                    <a:p>
                      <a:r>
                        <a:rPr lang="id-ID" dirty="0" smtClean="0"/>
                        <a:t>3. Spesifik dan banyak</a:t>
                      </a:r>
                      <a:endParaRPr lang="id-ID" dirty="0"/>
                    </a:p>
                  </a:txBody>
                  <a:tcPr/>
                </a:tc>
                <a:tc>
                  <a:txBody>
                    <a:bodyPr/>
                    <a:lstStyle/>
                    <a:p>
                      <a:r>
                        <a:rPr lang="id-ID" dirty="0" smtClean="0"/>
                        <a:t>3.  Lebih umum </a:t>
                      </a:r>
                      <a:endParaRPr lang="id-ID" dirty="0"/>
                    </a:p>
                  </a:txBody>
                  <a:tcPr/>
                </a:tc>
              </a:tr>
              <a:tr h="719909">
                <a:tc>
                  <a:txBody>
                    <a:bodyPr/>
                    <a:lstStyle/>
                    <a:p>
                      <a:r>
                        <a:rPr lang="id-ID" dirty="0" smtClean="0"/>
                        <a:t>4. Biasanya diikuti dengan ekspresi wajah yang jelas</a:t>
                      </a:r>
                      <a:endParaRPr lang="id-ID" dirty="0"/>
                    </a:p>
                  </a:txBody>
                  <a:tcPr/>
                </a:tc>
                <a:tc>
                  <a:txBody>
                    <a:bodyPr/>
                    <a:lstStyle/>
                    <a:p>
                      <a:r>
                        <a:rPr lang="id-ID" dirty="0" smtClean="0"/>
                        <a:t>4. Umumnya tidak diindikasikan oleh ekspresi wajah yang jelas</a:t>
                      </a:r>
                      <a:endParaRPr lang="id-ID" dirty="0"/>
                    </a:p>
                  </a:txBody>
                  <a:tcPr/>
                </a:tc>
              </a:tr>
              <a:tr h="600095">
                <a:tc>
                  <a:txBody>
                    <a:bodyPr/>
                    <a:lstStyle/>
                    <a:p>
                      <a:r>
                        <a:rPr lang="id-ID" dirty="0" smtClean="0"/>
                        <a:t>5. Berorientasi tindakan</a:t>
                      </a:r>
                      <a:endParaRPr lang="id-ID" dirty="0"/>
                    </a:p>
                  </a:txBody>
                  <a:tcPr/>
                </a:tc>
                <a:tc>
                  <a:txBody>
                    <a:bodyPr/>
                    <a:lstStyle/>
                    <a:p>
                      <a:r>
                        <a:rPr lang="id-ID" dirty="0" smtClean="0"/>
                        <a:t>5. Kognitif</a:t>
                      </a:r>
                      <a:endParaRPr lang="id-ID" dirty="0"/>
                    </a:p>
                  </a:txBody>
                  <a:tcPr/>
                </a:tc>
              </a:tr>
            </a:tbl>
          </a:graphicData>
        </a:graphic>
      </p:graphicFrame>
      <p:sp>
        <p:nvSpPr>
          <p:cNvPr id="3" name="TextBox 2"/>
          <p:cNvSpPr txBox="1"/>
          <p:nvPr/>
        </p:nvSpPr>
        <p:spPr>
          <a:xfrm>
            <a:off x="2916709" y="1131654"/>
            <a:ext cx="3593420" cy="400110"/>
          </a:xfrm>
          <a:prstGeom prst="rect">
            <a:avLst/>
          </a:prstGeom>
          <a:noFill/>
        </p:spPr>
        <p:txBody>
          <a:bodyPr wrap="none" rtlCol="0">
            <a:spAutoFit/>
          </a:bodyPr>
          <a:lstStyle/>
          <a:p>
            <a:r>
              <a:rPr lang="id-ID" sz="2000" b="1" dirty="0" smtClean="0"/>
              <a:t>PERBEDAAN EMOSI DAN MOOD</a:t>
            </a:r>
            <a:endParaRPr lang="id-ID" sz="2000" b="1" dirty="0"/>
          </a:p>
        </p:txBody>
      </p:sp>
    </p:spTree>
    <p:extLst>
      <p:ext uri="{BB962C8B-B14F-4D97-AF65-F5344CB8AC3E}">
        <p14:creationId xmlns:p14="http://schemas.microsoft.com/office/powerpoint/2010/main" val="3084110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8437" y="2996952"/>
            <a:ext cx="8749665" cy="1143000"/>
          </a:xfrm>
        </p:spPr>
        <p:txBody>
          <a:bodyPr>
            <a:noAutofit/>
          </a:bodyPr>
          <a:lstStyle/>
          <a:p>
            <a:r>
              <a:rPr lang="id-ID" sz="6600" b="1" dirty="0" smtClean="0">
                <a:solidFill>
                  <a:schemeClr val="bg1"/>
                </a:solidFill>
                <a:latin typeface="Aharoni" pitchFamily="2" charset="-79"/>
                <a:cs typeface="Aharoni" pitchFamily="2" charset="-79"/>
              </a:rPr>
              <a:t>DASAR </a:t>
            </a:r>
            <a:br>
              <a:rPr lang="id-ID" sz="6600" b="1" dirty="0" smtClean="0">
                <a:solidFill>
                  <a:schemeClr val="bg1"/>
                </a:solidFill>
                <a:latin typeface="Aharoni" pitchFamily="2" charset="-79"/>
                <a:cs typeface="Aharoni" pitchFamily="2" charset="-79"/>
              </a:rPr>
            </a:br>
            <a:r>
              <a:rPr lang="id-ID" sz="6600" b="1" dirty="0" smtClean="0">
                <a:solidFill>
                  <a:schemeClr val="bg1"/>
                </a:solidFill>
                <a:latin typeface="Aharoni" pitchFamily="2" charset="-79"/>
                <a:cs typeface="Aharoni" pitchFamily="2" charset="-79"/>
              </a:rPr>
              <a:t>EMOSI</a:t>
            </a:r>
            <a:endParaRPr lang="id-ID" sz="6600" b="1" dirty="0">
              <a:solidFill>
                <a:schemeClr val="bg1"/>
              </a:solidFill>
              <a:latin typeface="Aharoni" pitchFamily="2" charset="-79"/>
              <a:cs typeface="Aharoni" pitchFamily="2" charset="-79"/>
            </a:endParaRPr>
          </a:p>
        </p:txBody>
      </p:sp>
    </p:spTree>
    <p:extLst>
      <p:ext uri="{BB962C8B-B14F-4D97-AF65-F5344CB8AC3E}">
        <p14:creationId xmlns:p14="http://schemas.microsoft.com/office/powerpoint/2010/main" val="2426335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Marker/>
                    </a14:imgEffect>
                  </a14:imgLayer>
                </a14:imgProps>
              </a:ext>
            </a:extLst>
          </a:blip>
          <a:srcRect/>
          <a:stretch>
            <a:fillRect l="-18000" r="-18000"/>
          </a:stretch>
        </a:blipFill>
        <a:effectLst/>
      </p:bgPr>
    </p:bg>
    <p:spTree>
      <p:nvGrpSpPr>
        <p:cNvPr id="1" name=""/>
        <p:cNvGrpSpPr/>
        <p:nvPr/>
      </p:nvGrpSpPr>
      <p:grpSpPr>
        <a:xfrm>
          <a:off x="0" y="0"/>
          <a:ext cx="0" cy="0"/>
          <a:chOff x="0" y="0"/>
          <a:chExt cx="0" cy="0"/>
        </a:xfrm>
      </p:grpSpPr>
      <p:sp>
        <p:nvSpPr>
          <p:cNvPr id="2" name="Rectangle 1"/>
          <p:cNvSpPr/>
          <p:nvPr/>
        </p:nvSpPr>
        <p:spPr>
          <a:xfrm>
            <a:off x="180405" y="87015"/>
            <a:ext cx="8424936" cy="1446550"/>
          </a:xfrm>
          <a:prstGeom prst="rect">
            <a:avLst/>
          </a:prstGeom>
        </p:spPr>
        <p:txBody>
          <a:bodyPr wrap="square">
            <a:spAutoFit/>
          </a:bodyPr>
          <a:lstStyle/>
          <a:p>
            <a:r>
              <a:rPr lang="id-ID" sz="4400" b="1" dirty="0" smtClean="0">
                <a:solidFill>
                  <a:schemeClr val="bg1"/>
                </a:solidFill>
                <a:latin typeface="Aharoni" pitchFamily="2" charset="-79"/>
                <a:cs typeface="Aharoni" pitchFamily="2" charset="-79"/>
              </a:rPr>
              <a:t>A. Takut, Cemas </a:t>
            </a:r>
          </a:p>
          <a:p>
            <a:r>
              <a:rPr lang="id-ID" sz="4400" b="1" dirty="0" smtClean="0">
                <a:solidFill>
                  <a:schemeClr val="bg1"/>
                </a:solidFill>
                <a:latin typeface="Aharoni" pitchFamily="2" charset="-79"/>
                <a:cs typeface="Aharoni" pitchFamily="2" charset="-79"/>
              </a:rPr>
              <a:t>Dan Khawatir </a:t>
            </a:r>
            <a:endParaRPr lang="id-ID" sz="4400" dirty="0">
              <a:solidFill>
                <a:schemeClr val="bg1"/>
              </a:solidFill>
              <a:latin typeface="Aharoni" pitchFamily="2" charset="-79"/>
              <a:cs typeface="Aharoni" pitchFamily="2" charset="-79"/>
            </a:endParaRPr>
          </a:p>
        </p:txBody>
      </p:sp>
    </p:spTree>
    <p:extLst>
      <p:ext uri="{BB962C8B-B14F-4D97-AF65-F5344CB8AC3E}">
        <p14:creationId xmlns:p14="http://schemas.microsoft.com/office/powerpoint/2010/main" val="15213645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Marker/>
                    </a14:imgEffect>
                  </a14:imgLayer>
                </a14:imgProps>
              </a:ext>
            </a:extLst>
          </a:blip>
          <a:srcRect/>
          <a:stretch>
            <a:fillRect l="-18000" r="-18000"/>
          </a:stretch>
        </a:blipFill>
        <a:effectLst/>
      </p:bgPr>
    </p:bg>
    <p:spTree>
      <p:nvGrpSpPr>
        <p:cNvPr id="1" name=""/>
        <p:cNvGrpSpPr/>
        <p:nvPr/>
      </p:nvGrpSpPr>
      <p:grpSpPr>
        <a:xfrm>
          <a:off x="0" y="0"/>
          <a:ext cx="0" cy="0"/>
          <a:chOff x="0" y="0"/>
          <a:chExt cx="0" cy="0"/>
        </a:xfrm>
      </p:grpSpPr>
      <p:sp>
        <p:nvSpPr>
          <p:cNvPr id="2" name="Rectangle 1"/>
          <p:cNvSpPr/>
          <p:nvPr/>
        </p:nvSpPr>
        <p:spPr>
          <a:xfrm>
            <a:off x="1386822" y="5661248"/>
            <a:ext cx="7992888" cy="830997"/>
          </a:xfrm>
          <a:prstGeom prst="rect">
            <a:avLst/>
          </a:prstGeom>
        </p:spPr>
        <p:txBody>
          <a:bodyPr wrap="square">
            <a:spAutoFit/>
          </a:bodyPr>
          <a:lstStyle/>
          <a:p>
            <a:r>
              <a:rPr lang="id-ID" sz="4800" b="1" dirty="0" smtClean="0">
                <a:solidFill>
                  <a:schemeClr val="bg1"/>
                </a:solidFill>
                <a:latin typeface="Aharoni" pitchFamily="2" charset="-79"/>
                <a:cs typeface="Aharoni" pitchFamily="2" charset="-79"/>
              </a:rPr>
              <a:t>B.Marah </a:t>
            </a:r>
            <a:r>
              <a:rPr lang="id-ID" sz="4800" b="1" dirty="0">
                <a:solidFill>
                  <a:schemeClr val="bg1"/>
                </a:solidFill>
                <a:latin typeface="Aharoni" pitchFamily="2" charset="-79"/>
                <a:cs typeface="Aharoni" pitchFamily="2" charset="-79"/>
              </a:rPr>
              <a:t>dan </a:t>
            </a:r>
            <a:r>
              <a:rPr lang="id-ID" sz="4800" b="1" dirty="0" smtClean="0">
                <a:solidFill>
                  <a:schemeClr val="bg1"/>
                </a:solidFill>
                <a:latin typeface="Aharoni" pitchFamily="2" charset="-79"/>
                <a:cs typeface="Aharoni" pitchFamily="2" charset="-79"/>
              </a:rPr>
              <a:t>Permusuhan</a:t>
            </a:r>
            <a:endParaRPr lang="id-ID" sz="4800" dirty="0">
              <a:solidFill>
                <a:schemeClr val="bg1"/>
              </a:solidFill>
              <a:latin typeface="Aharoni" pitchFamily="2" charset="-79"/>
              <a:cs typeface="Aharoni" pitchFamily="2" charset="-79"/>
            </a:endParaRPr>
          </a:p>
        </p:txBody>
      </p:sp>
    </p:spTree>
    <p:extLst>
      <p:ext uri="{BB962C8B-B14F-4D97-AF65-F5344CB8AC3E}">
        <p14:creationId xmlns:p14="http://schemas.microsoft.com/office/powerpoint/2010/main" val="4276091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Marker/>
                    </a14:imgEffect>
                  </a14:imgLayer>
                </a14:imgProps>
              </a:ext>
            </a:extLst>
          </a:blip>
          <a:srcRect/>
          <a:stretch>
            <a:fillRect l="-12000" r="-12000"/>
          </a:stretch>
        </a:blipFill>
        <a:effectLst/>
      </p:bgPr>
    </p:bg>
    <p:spTree>
      <p:nvGrpSpPr>
        <p:cNvPr id="1" name=""/>
        <p:cNvGrpSpPr/>
        <p:nvPr/>
      </p:nvGrpSpPr>
      <p:grpSpPr>
        <a:xfrm>
          <a:off x="0" y="0"/>
          <a:ext cx="0" cy="0"/>
          <a:chOff x="0" y="0"/>
          <a:chExt cx="0" cy="0"/>
        </a:xfrm>
      </p:grpSpPr>
      <p:sp>
        <p:nvSpPr>
          <p:cNvPr id="2" name="Rectangle 1"/>
          <p:cNvSpPr/>
          <p:nvPr/>
        </p:nvSpPr>
        <p:spPr>
          <a:xfrm>
            <a:off x="5004941" y="2852936"/>
            <a:ext cx="4344459" cy="1938992"/>
          </a:xfrm>
          <a:prstGeom prst="rect">
            <a:avLst/>
          </a:prstGeom>
        </p:spPr>
        <p:txBody>
          <a:bodyPr wrap="none">
            <a:spAutoFit/>
          </a:bodyPr>
          <a:lstStyle/>
          <a:p>
            <a:pPr algn="ctr"/>
            <a:r>
              <a:rPr lang="id-ID" sz="4000" b="1" dirty="0" smtClean="0">
                <a:solidFill>
                  <a:schemeClr val="bg1"/>
                </a:solidFill>
                <a:latin typeface="Aharoni" pitchFamily="2" charset="-79"/>
                <a:cs typeface="Aharoni" pitchFamily="2" charset="-79"/>
              </a:rPr>
              <a:t>C. Rasa Bersalah </a:t>
            </a:r>
          </a:p>
          <a:p>
            <a:pPr algn="ctr"/>
            <a:r>
              <a:rPr lang="id-ID" sz="4000" b="1" dirty="0" smtClean="0">
                <a:solidFill>
                  <a:schemeClr val="bg1"/>
                </a:solidFill>
                <a:latin typeface="Aharoni" pitchFamily="2" charset="-79"/>
                <a:cs typeface="Aharoni" pitchFamily="2" charset="-79"/>
              </a:rPr>
              <a:t>Dan </a:t>
            </a:r>
          </a:p>
          <a:p>
            <a:pPr algn="ctr"/>
            <a:r>
              <a:rPr lang="id-ID" sz="4000" b="1" dirty="0" smtClean="0">
                <a:solidFill>
                  <a:schemeClr val="bg1"/>
                </a:solidFill>
                <a:latin typeface="Aharoni" pitchFamily="2" charset="-79"/>
                <a:cs typeface="Aharoni" pitchFamily="2" charset="-79"/>
              </a:rPr>
              <a:t>Rasa Berduka </a:t>
            </a:r>
            <a:endParaRPr lang="id-ID" sz="4000" dirty="0">
              <a:solidFill>
                <a:schemeClr val="bg1"/>
              </a:solidFill>
              <a:latin typeface="Aharoni" pitchFamily="2" charset="-79"/>
              <a:cs typeface="Aharoni" pitchFamily="2" charset="-79"/>
            </a:endParaRPr>
          </a:p>
        </p:txBody>
      </p:sp>
    </p:spTree>
    <p:extLst>
      <p:ext uri="{BB962C8B-B14F-4D97-AF65-F5344CB8AC3E}">
        <p14:creationId xmlns:p14="http://schemas.microsoft.com/office/powerpoint/2010/main" val="41181067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TotalTime>
  <Words>879</Words>
  <Application>Microsoft Office PowerPoint</Application>
  <PresentationFormat>Custom</PresentationFormat>
  <Paragraphs>144</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DASAR  EMOSI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26</cp:revision>
  <dcterms:created xsi:type="dcterms:W3CDTF">2020-11-09T06:15:19Z</dcterms:created>
  <dcterms:modified xsi:type="dcterms:W3CDTF">2020-11-10T08:03:34Z</dcterms:modified>
</cp:coreProperties>
</file>