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9" r:id="rId3"/>
    <p:sldId id="258"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DF9A0F-0413-45E3-9824-2303A198DC15}" type="doc">
      <dgm:prSet loTypeId="urn:microsoft.com/office/officeart/2005/8/layout/pyramid2" loCatId="pyramid" qsTypeId="urn:microsoft.com/office/officeart/2005/8/quickstyle/3d3" qsCatId="3D" csTypeId="urn:microsoft.com/office/officeart/2005/8/colors/colorful5" csCatId="colorful" phldr="1"/>
      <dgm:spPr/>
    </dgm:pt>
    <dgm:pt modelId="{6AA0E690-39E0-46BD-8903-BBD3E0A80472}">
      <dgm:prSet phldrT="[Text]" custT="1"/>
      <dgm:spPr/>
      <dgm:t>
        <a:bodyPr/>
        <a:lstStyle/>
        <a:p>
          <a:pPr marL="231775" indent="-231775" algn="l"/>
          <a:r>
            <a:rPr lang="en-US" sz="1800" dirty="0" smtClean="0"/>
            <a:t>	</a:t>
          </a:r>
          <a:r>
            <a:rPr lang="en-US" sz="1800" dirty="0" err="1" smtClean="0"/>
            <a:t>Kemampuan</a:t>
          </a:r>
          <a:r>
            <a:rPr lang="en-US" sz="1800" dirty="0" smtClean="0"/>
            <a:t> </a:t>
          </a:r>
          <a:r>
            <a:rPr lang="en-US" sz="1800" dirty="0" err="1" smtClean="0"/>
            <a:t>berbahasa</a:t>
          </a:r>
          <a:r>
            <a:rPr lang="en-US" sz="1800" dirty="0" smtClean="0"/>
            <a:t> </a:t>
          </a:r>
          <a:r>
            <a:rPr lang="en-US" sz="1800" dirty="0" err="1" smtClean="0"/>
            <a:t>ilmiah</a:t>
          </a:r>
          <a:r>
            <a:rPr lang="en-US" sz="1800" dirty="0" smtClean="0"/>
            <a:t> </a:t>
          </a:r>
          <a:r>
            <a:rPr lang="en-US" sz="1800" dirty="0" err="1" smtClean="0"/>
            <a:t>mahasiswa</a:t>
          </a:r>
          <a:r>
            <a:rPr lang="en-US" sz="1800" dirty="0" smtClean="0"/>
            <a:t> </a:t>
          </a:r>
          <a:r>
            <a:rPr lang="en-US" sz="1800" dirty="0" err="1" smtClean="0"/>
            <a:t>merupakan</a:t>
          </a:r>
          <a:r>
            <a:rPr lang="en-US" sz="1800" dirty="0" smtClean="0"/>
            <a:t> </a:t>
          </a:r>
          <a:r>
            <a:rPr lang="en-US" sz="1800" dirty="0" err="1" smtClean="0"/>
            <a:t>salah</a:t>
          </a:r>
          <a:r>
            <a:rPr lang="en-US" sz="1800" dirty="0" smtClean="0"/>
            <a:t> </a:t>
          </a:r>
          <a:r>
            <a:rPr lang="en-US" sz="1800" dirty="0" err="1" smtClean="0"/>
            <a:t>satu</a:t>
          </a:r>
          <a:r>
            <a:rPr lang="en-US" sz="1800" dirty="0" smtClean="0"/>
            <a:t> </a:t>
          </a:r>
          <a:r>
            <a:rPr lang="en-US" sz="1800" dirty="0" err="1" smtClean="0"/>
            <a:t>tujuan</a:t>
          </a:r>
          <a:r>
            <a:rPr lang="en-US" sz="1800" dirty="0" smtClean="0"/>
            <a:t> </a:t>
          </a:r>
          <a:r>
            <a:rPr lang="en-US" sz="1800" dirty="0" err="1" smtClean="0"/>
            <a:t>utama</a:t>
          </a:r>
          <a:r>
            <a:rPr lang="en-US" sz="1800" dirty="0" smtClean="0"/>
            <a:t> </a:t>
          </a:r>
          <a:r>
            <a:rPr lang="en-US" sz="1800" dirty="0" err="1" smtClean="0"/>
            <a:t>pendidikan</a:t>
          </a:r>
          <a:r>
            <a:rPr lang="en-US" sz="1800" dirty="0" smtClean="0"/>
            <a:t> </a:t>
          </a:r>
          <a:r>
            <a:rPr lang="en-US" sz="1800" dirty="0" err="1" smtClean="0"/>
            <a:t>tinggi</a:t>
          </a:r>
          <a:r>
            <a:rPr lang="en-US" sz="1800" dirty="0" smtClean="0"/>
            <a:t>.</a:t>
          </a:r>
          <a:endParaRPr lang="en-US" sz="1800" dirty="0">
            <a:latin typeface="Agency FB" pitchFamily="34" charset="0"/>
          </a:endParaRPr>
        </a:p>
      </dgm:t>
    </dgm:pt>
    <dgm:pt modelId="{D87EF7D2-CCFB-4DA7-A00D-0D08889A2188}" type="parTrans" cxnId="{C82F0F40-ABD6-407C-900F-62BB6D6995C6}">
      <dgm:prSet/>
      <dgm:spPr/>
      <dgm:t>
        <a:bodyPr/>
        <a:lstStyle/>
        <a:p>
          <a:endParaRPr lang="en-US"/>
        </a:p>
      </dgm:t>
    </dgm:pt>
    <dgm:pt modelId="{60DE7145-7C6A-4FE9-A844-48266EA4CFC4}" type="sibTrans" cxnId="{C82F0F40-ABD6-407C-900F-62BB6D6995C6}">
      <dgm:prSet/>
      <dgm:spPr/>
      <dgm:t>
        <a:bodyPr/>
        <a:lstStyle/>
        <a:p>
          <a:endParaRPr lang="en-US"/>
        </a:p>
      </dgm:t>
    </dgm:pt>
    <dgm:pt modelId="{B14BF74A-1895-46E9-9B12-2B0153ADDD26}">
      <dgm:prSet custT="1"/>
      <dgm:spPr/>
      <dgm:t>
        <a:bodyPr/>
        <a:lstStyle/>
        <a:p>
          <a:pPr marL="231775" indent="-231775" algn="l"/>
          <a:r>
            <a:rPr lang="en-US" sz="1800" dirty="0" err="1" smtClean="0"/>
            <a:t>Melalui</a:t>
          </a:r>
          <a:r>
            <a:rPr lang="en-US" sz="1800" dirty="0" smtClean="0"/>
            <a:t> </a:t>
          </a:r>
          <a:r>
            <a:rPr lang="en-US" sz="1800" dirty="0" err="1" smtClean="0"/>
            <a:t>mata</a:t>
          </a:r>
          <a:r>
            <a:rPr lang="en-US" sz="1800" dirty="0" smtClean="0"/>
            <a:t> </a:t>
          </a:r>
          <a:r>
            <a:rPr lang="en-US" sz="1800" dirty="0" err="1" smtClean="0"/>
            <a:t>kuliah</a:t>
          </a:r>
          <a:r>
            <a:rPr lang="en-US" sz="1800" dirty="0" smtClean="0"/>
            <a:t> </a:t>
          </a:r>
          <a:r>
            <a:rPr lang="en-US" sz="1800" dirty="0" err="1" smtClean="0"/>
            <a:t>Bahasa</a:t>
          </a:r>
          <a:r>
            <a:rPr lang="en-US" sz="1800" dirty="0" smtClean="0"/>
            <a:t> Indonesia, </a:t>
          </a:r>
          <a:r>
            <a:rPr lang="en-US" sz="1800" dirty="0" err="1" smtClean="0"/>
            <a:t>diharapkan</a:t>
          </a:r>
          <a:r>
            <a:rPr lang="en-US" sz="1800" dirty="0" smtClean="0"/>
            <a:t> </a:t>
          </a:r>
          <a:r>
            <a:rPr lang="en-US" sz="1800" dirty="0" err="1" smtClean="0"/>
            <a:t>kemampuan</a:t>
          </a:r>
          <a:r>
            <a:rPr lang="en-US" sz="1800" dirty="0" smtClean="0"/>
            <a:t> </a:t>
          </a:r>
          <a:r>
            <a:rPr lang="en-US" sz="1800" dirty="0" err="1" smtClean="0"/>
            <a:t>berbahasa</a:t>
          </a:r>
          <a:r>
            <a:rPr lang="en-US" sz="1800" dirty="0" smtClean="0"/>
            <a:t> </a:t>
          </a:r>
          <a:r>
            <a:rPr lang="en-US" sz="1800" dirty="0" err="1" smtClean="0"/>
            <a:t>ilmiah</a:t>
          </a:r>
          <a:r>
            <a:rPr lang="en-US" sz="1800" dirty="0" smtClean="0"/>
            <a:t> </a:t>
          </a:r>
          <a:r>
            <a:rPr lang="en-US" sz="1800" dirty="0" err="1" smtClean="0"/>
            <a:t>mahasiswa</a:t>
          </a:r>
          <a:r>
            <a:rPr lang="en-US" sz="1800" dirty="0" smtClean="0"/>
            <a:t> </a:t>
          </a:r>
          <a:r>
            <a:rPr lang="en-US" sz="1800" dirty="0" err="1" smtClean="0"/>
            <a:t>akan</a:t>
          </a:r>
          <a:r>
            <a:rPr lang="en-US" sz="1800" dirty="0" smtClean="0"/>
            <a:t> </a:t>
          </a:r>
          <a:r>
            <a:rPr lang="en-US" sz="1800" dirty="0" err="1" smtClean="0"/>
            <a:t>semakin</a:t>
          </a:r>
          <a:r>
            <a:rPr lang="en-US" sz="1800" dirty="0" smtClean="0"/>
            <a:t> </a:t>
          </a:r>
          <a:r>
            <a:rPr lang="en-US" sz="1800" dirty="0" err="1" smtClean="0"/>
            <a:t>meningkat</a:t>
          </a:r>
          <a:r>
            <a:rPr lang="en-US" sz="1800" dirty="0" smtClean="0"/>
            <a:t> </a:t>
          </a:r>
          <a:r>
            <a:rPr lang="en-US" sz="1800" dirty="0" err="1" smtClean="0"/>
            <a:t>dan</a:t>
          </a:r>
          <a:r>
            <a:rPr lang="en-US" sz="1800" dirty="0" smtClean="0"/>
            <a:t> </a:t>
          </a:r>
          <a:r>
            <a:rPr lang="en-US" sz="1800" dirty="0" err="1" smtClean="0"/>
            <a:t>bertambah</a:t>
          </a:r>
          <a:r>
            <a:rPr lang="en-US" sz="1800" dirty="0" smtClean="0"/>
            <a:t> </a:t>
          </a:r>
          <a:r>
            <a:rPr lang="en-US" sz="1800" dirty="0" err="1" smtClean="0"/>
            <a:t>mantap</a:t>
          </a:r>
          <a:r>
            <a:rPr lang="en-US" sz="1800" dirty="0" smtClean="0"/>
            <a:t> </a:t>
          </a:r>
          <a:r>
            <a:rPr lang="en-US" sz="1800" dirty="0" err="1" smtClean="0"/>
            <a:t>terutama</a:t>
          </a:r>
          <a:r>
            <a:rPr lang="en-US" sz="1800" dirty="0" smtClean="0"/>
            <a:t> </a:t>
          </a:r>
          <a:r>
            <a:rPr lang="en-US" sz="1800" dirty="0" err="1" smtClean="0"/>
            <a:t>dalam</a:t>
          </a:r>
          <a:r>
            <a:rPr lang="en-US" sz="1800" dirty="0" smtClean="0"/>
            <a:t> </a:t>
          </a:r>
          <a:r>
            <a:rPr lang="en-US" sz="1800" dirty="0" err="1" smtClean="0"/>
            <a:t>bahasa</a:t>
          </a:r>
          <a:r>
            <a:rPr lang="en-US" sz="1800" dirty="0" smtClean="0"/>
            <a:t> </a:t>
          </a:r>
          <a:r>
            <a:rPr lang="en-US" sz="1800" dirty="0" err="1" smtClean="0"/>
            <a:t>tulis</a:t>
          </a:r>
          <a:r>
            <a:rPr lang="en-US" sz="1800" dirty="0" smtClean="0"/>
            <a:t>. </a:t>
          </a:r>
          <a:endParaRPr lang="en-US" sz="1800" dirty="0">
            <a:latin typeface="Agency FB" pitchFamily="34" charset="0"/>
          </a:endParaRPr>
        </a:p>
      </dgm:t>
    </dgm:pt>
    <dgm:pt modelId="{BC7FC92F-ADAE-439C-9500-038D988227E8}" type="parTrans" cxnId="{70C05F7A-8018-4180-B76E-35300D394F71}">
      <dgm:prSet/>
      <dgm:spPr/>
      <dgm:t>
        <a:bodyPr/>
        <a:lstStyle/>
        <a:p>
          <a:endParaRPr lang="en-US"/>
        </a:p>
      </dgm:t>
    </dgm:pt>
    <dgm:pt modelId="{80127044-8AF3-42C4-B743-06948D010D19}" type="sibTrans" cxnId="{70C05F7A-8018-4180-B76E-35300D394F71}">
      <dgm:prSet/>
      <dgm:spPr/>
      <dgm:t>
        <a:bodyPr/>
        <a:lstStyle/>
        <a:p>
          <a:endParaRPr lang="en-US"/>
        </a:p>
      </dgm:t>
    </dgm:pt>
    <dgm:pt modelId="{85E0AAF3-B393-466B-A3BF-F1C4A018E667}">
      <dgm:prSet phldrT="[Text]" custT="1"/>
      <dgm:spPr/>
      <dgm:t>
        <a:bodyPr/>
        <a:lstStyle/>
        <a:p>
          <a:pPr algn="l"/>
          <a:r>
            <a:rPr lang="id-ID" sz="1800" dirty="0" smtClean="0"/>
            <a:t>Suatu indikasi masih rendahnya kemampuan berbahasa Indonesia mahasiswa Unila tercermin dari hasil penelitian dosen dan mahasiswa. Berdasarkan hasil penelitian dosen maupun mahasiswa yang berkaitan dengan pemakaian bahasa Indonesia pada karya tulis menunjukkan bahwa masih banyak didapati penyimpangan-penyimpangan dalam berbahasa baik dari segi struktur maupun ejaan. Sering dilontarkan suatu keluhan dari dosen pembimbing atau penguji yang berintikan bahwa sebagian bahasa karya tulis mereka sulit dipahami maknanya. </a:t>
          </a:r>
          <a:r>
            <a:rPr lang="en-US" sz="1800" dirty="0" err="1" smtClean="0"/>
            <a:t>Untuk</a:t>
          </a:r>
          <a:r>
            <a:rPr lang="en-US" sz="1800" dirty="0" smtClean="0"/>
            <a:t> </a:t>
          </a:r>
          <a:r>
            <a:rPr lang="en-US" sz="1800" dirty="0" err="1" smtClean="0"/>
            <a:t>itu</a:t>
          </a:r>
          <a:r>
            <a:rPr lang="en-US" sz="1800" dirty="0" smtClean="0"/>
            <a:t>, </a:t>
          </a:r>
          <a:r>
            <a:rPr lang="en-US" sz="1800" dirty="0" err="1" smtClean="0"/>
            <a:t>bahasa</a:t>
          </a:r>
          <a:r>
            <a:rPr lang="en-US" sz="1800" dirty="0" smtClean="0"/>
            <a:t> </a:t>
          </a:r>
          <a:r>
            <a:rPr lang="en-US" sz="1800" dirty="0" err="1" smtClean="0"/>
            <a:t>berperan</a:t>
          </a:r>
          <a:r>
            <a:rPr lang="en-US" sz="1800" dirty="0" smtClean="0"/>
            <a:t> </a:t>
          </a:r>
          <a:r>
            <a:rPr lang="en-US" sz="1800" dirty="0" err="1" smtClean="0"/>
            <a:t>penting</a:t>
          </a:r>
          <a:r>
            <a:rPr lang="en-US" sz="1800" dirty="0" smtClean="0"/>
            <a:t> </a:t>
          </a:r>
          <a:r>
            <a:rPr lang="en-US" sz="1800" dirty="0" err="1" smtClean="0"/>
            <a:t>untuk</a:t>
          </a:r>
          <a:r>
            <a:rPr lang="en-US" sz="1800" dirty="0" smtClean="0"/>
            <a:t> </a:t>
          </a:r>
          <a:r>
            <a:rPr lang="en-US" sz="1800" dirty="0" err="1" smtClean="0"/>
            <a:t>menentukan</a:t>
          </a:r>
          <a:r>
            <a:rPr lang="en-US" sz="1800" dirty="0" smtClean="0"/>
            <a:t> </a:t>
          </a:r>
          <a:r>
            <a:rPr lang="en-US" sz="1800" dirty="0" err="1" smtClean="0"/>
            <a:t>kadar</a:t>
          </a:r>
          <a:r>
            <a:rPr lang="en-US" sz="1800" dirty="0" smtClean="0"/>
            <a:t> </a:t>
          </a:r>
          <a:r>
            <a:rPr lang="en-US" sz="1800" dirty="0" err="1" smtClean="0"/>
            <a:t>keilmiahan</a:t>
          </a:r>
          <a:r>
            <a:rPr lang="en-US" sz="1800" dirty="0" smtClean="0"/>
            <a:t> </a:t>
          </a:r>
          <a:r>
            <a:rPr lang="en-US" sz="1800" dirty="0" err="1" smtClean="0"/>
            <a:t>suatu</a:t>
          </a:r>
          <a:r>
            <a:rPr lang="en-US" sz="1800" dirty="0" smtClean="0"/>
            <a:t> </a:t>
          </a:r>
          <a:r>
            <a:rPr lang="en-US" sz="1800" dirty="0" err="1" smtClean="0"/>
            <a:t>tulisan</a:t>
          </a:r>
          <a:r>
            <a:rPr lang="en-US" sz="1800" dirty="0" smtClean="0"/>
            <a:t>.</a:t>
          </a:r>
          <a:endParaRPr lang="en-US" sz="1800" dirty="0">
            <a:latin typeface="Agency FB" pitchFamily="34" charset="0"/>
          </a:endParaRPr>
        </a:p>
      </dgm:t>
    </dgm:pt>
    <dgm:pt modelId="{90DBE99A-0860-4AD6-9221-971CB73355E8}" type="sibTrans" cxnId="{86D8CBFF-EE8C-4C8B-A9B2-761F8571D79D}">
      <dgm:prSet/>
      <dgm:spPr/>
      <dgm:t>
        <a:bodyPr/>
        <a:lstStyle/>
        <a:p>
          <a:endParaRPr lang="en-US"/>
        </a:p>
      </dgm:t>
    </dgm:pt>
    <dgm:pt modelId="{448017EE-A537-4A11-AD4A-555B7B86A945}" type="parTrans" cxnId="{86D8CBFF-EE8C-4C8B-A9B2-761F8571D79D}">
      <dgm:prSet/>
      <dgm:spPr/>
      <dgm:t>
        <a:bodyPr/>
        <a:lstStyle/>
        <a:p>
          <a:endParaRPr lang="en-US"/>
        </a:p>
      </dgm:t>
    </dgm:pt>
    <dgm:pt modelId="{31F6D8D7-3940-4941-AD8A-BD4489ED5E7C}" type="pres">
      <dgm:prSet presAssocID="{C4DF9A0F-0413-45E3-9824-2303A198DC15}" presName="compositeShape" presStyleCnt="0">
        <dgm:presLayoutVars>
          <dgm:dir/>
          <dgm:resizeHandles/>
        </dgm:presLayoutVars>
      </dgm:prSet>
      <dgm:spPr/>
    </dgm:pt>
    <dgm:pt modelId="{66892122-E824-4D38-8167-071AE538D695}" type="pres">
      <dgm:prSet presAssocID="{C4DF9A0F-0413-45E3-9824-2303A198DC15}" presName="pyramid" presStyleLbl="node1" presStyleIdx="0" presStyleCnt="1" custLinFactNeighborX="-29375" custLinFactNeighborY="-625"/>
      <dgm:spPr/>
    </dgm:pt>
    <dgm:pt modelId="{F2B67B5E-5E8E-410C-A20E-2479DF961FBE}" type="pres">
      <dgm:prSet presAssocID="{C4DF9A0F-0413-45E3-9824-2303A198DC15}" presName="theList" presStyleCnt="0"/>
      <dgm:spPr/>
    </dgm:pt>
    <dgm:pt modelId="{022DF825-E552-4E6B-BF64-B550DFCE65B0}" type="pres">
      <dgm:prSet presAssocID="{6AA0E690-39E0-46BD-8903-BBD3E0A80472}" presName="aNode" presStyleLbl="fgAcc1" presStyleIdx="0" presStyleCnt="2" custScaleX="239316" custScaleY="182869" custLinFactY="-20313" custLinFactNeighborX="-4793" custLinFactNeighborY="-100000">
        <dgm:presLayoutVars>
          <dgm:bulletEnabled val="1"/>
        </dgm:presLayoutVars>
      </dgm:prSet>
      <dgm:spPr/>
      <dgm:t>
        <a:bodyPr/>
        <a:lstStyle/>
        <a:p>
          <a:endParaRPr lang="en-US"/>
        </a:p>
      </dgm:t>
    </dgm:pt>
    <dgm:pt modelId="{AB4E9DB0-50A0-4F7E-85D9-2C4326201521}" type="pres">
      <dgm:prSet presAssocID="{6AA0E690-39E0-46BD-8903-BBD3E0A80472}" presName="aSpace" presStyleCnt="0"/>
      <dgm:spPr/>
    </dgm:pt>
    <dgm:pt modelId="{2903BDEB-82FB-40F9-B64F-4E8FC4A73FF7}" type="pres">
      <dgm:prSet presAssocID="{85E0AAF3-B393-466B-A3BF-F1C4A018E667}" presName="aNode" presStyleLbl="fgAcc1" presStyleIdx="1" presStyleCnt="2" custScaleX="236343" custScaleY="270206" custLinFactY="31687" custLinFactNeighborX="-2563" custLinFactNeighborY="100000">
        <dgm:presLayoutVars>
          <dgm:bulletEnabled val="1"/>
        </dgm:presLayoutVars>
      </dgm:prSet>
      <dgm:spPr/>
      <dgm:t>
        <a:bodyPr/>
        <a:lstStyle/>
        <a:p>
          <a:endParaRPr lang="en-US"/>
        </a:p>
      </dgm:t>
    </dgm:pt>
    <dgm:pt modelId="{08DBB12B-70EF-4D9A-B270-D57449729DE4}" type="pres">
      <dgm:prSet presAssocID="{85E0AAF3-B393-466B-A3BF-F1C4A018E667}" presName="aSpace" presStyleCnt="0"/>
      <dgm:spPr/>
    </dgm:pt>
  </dgm:ptLst>
  <dgm:cxnLst>
    <dgm:cxn modelId="{06ADEFE6-53C4-47B6-B465-116CC7A249F3}" type="presOf" srcId="{B14BF74A-1895-46E9-9B12-2B0153ADDD26}" destId="{022DF825-E552-4E6B-BF64-B550DFCE65B0}" srcOrd="0" destOrd="1" presId="urn:microsoft.com/office/officeart/2005/8/layout/pyramid2"/>
    <dgm:cxn modelId="{C82F0F40-ABD6-407C-900F-62BB6D6995C6}" srcId="{C4DF9A0F-0413-45E3-9824-2303A198DC15}" destId="{6AA0E690-39E0-46BD-8903-BBD3E0A80472}" srcOrd="0" destOrd="0" parTransId="{D87EF7D2-CCFB-4DA7-A00D-0D08889A2188}" sibTransId="{60DE7145-7C6A-4FE9-A844-48266EA4CFC4}"/>
    <dgm:cxn modelId="{2202927B-DB21-48D9-91DC-13D0B87A7B91}" type="presOf" srcId="{6AA0E690-39E0-46BD-8903-BBD3E0A80472}" destId="{022DF825-E552-4E6B-BF64-B550DFCE65B0}" srcOrd="0" destOrd="0" presId="urn:microsoft.com/office/officeart/2005/8/layout/pyramid2"/>
    <dgm:cxn modelId="{86D8CBFF-EE8C-4C8B-A9B2-761F8571D79D}" srcId="{C4DF9A0F-0413-45E3-9824-2303A198DC15}" destId="{85E0AAF3-B393-466B-A3BF-F1C4A018E667}" srcOrd="1" destOrd="0" parTransId="{448017EE-A537-4A11-AD4A-555B7B86A945}" sibTransId="{90DBE99A-0860-4AD6-9221-971CB73355E8}"/>
    <dgm:cxn modelId="{B25CA51C-C322-4DBA-9B58-ED42DDB7FB16}" type="presOf" srcId="{C4DF9A0F-0413-45E3-9824-2303A198DC15}" destId="{31F6D8D7-3940-4941-AD8A-BD4489ED5E7C}" srcOrd="0" destOrd="0" presId="urn:microsoft.com/office/officeart/2005/8/layout/pyramid2"/>
    <dgm:cxn modelId="{70C05F7A-8018-4180-B76E-35300D394F71}" srcId="{6AA0E690-39E0-46BD-8903-BBD3E0A80472}" destId="{B14BF74A-1895-46E9-9B12-2B0153ADDD26}" srcOrd="0" destOrd="0" parTransId="{BC7FC92F-ADAE-439C-9500-038D988227E8}" sibTransId="{80127044-8AF3-42C4-B743-06948D010D19}"/>
    <dgm:cxn modelId="{E9E32BFB-2076-48B3-A768-836B99FFDA52}" type="presOf" srcId="{85E0AAF3-B393-466B-A3BF-F1C4A018E667}" destId="{2903BDEB-82FB-40F9-B64F-4E8FC4A73FF7}" srcOrd="0" destOrd="0" presId="urn:microsoft.com/office/officeart/2005/8/layout/pyramid2"/>
    <dgm:cxn modelId="{1C438C16-2DD0-407D-8F44-32A968BB0AC4}" type="presParOf" srcId="{31F6D8D7-3940-4941-AD8A-BD4489ED5E7C}" destId="{66892122-E824-4D38-8167-071AE538D695}" srcOrd="0" destOrd="0" presId="urn:microsoft.com/office/officeart/2005/8/layout/pyramid2"/>
    <dgm:cxn modelId="{0D6A6B8C-1083-497E-BDCD-34AFBDB58386}" type="presParOf" srcId="{31F6D8D7-3940-4941-AD8A-BD4489ED5E7C}" destId="{F2B67B5E-5E8E-410C-A20E-2479DF961FBE}" srcOrd="1" destOrd="0" presId="urn:microsoft.com/office/officeart/2005/8/layout/pyramid2"/>
    <dgm:cxn modelId="{E44E2654-A833-4002-8F02-A9B96A3D9D5A}" type="presParOf" srcId="{F2B67B5E-5E8E-410C-A20E-2479DF961FBE}" destId="{022DF825-E552-4E6B-BF64-B550DFCE65B0}" srcOrd="0" destOrd="0" presId="urn:microsoft.com/office/officeart/2005/8/layout/pyramid2"/>
    <dgm:cxn modelId="{6BA01934-7B2C-47E8-8824-9DDC832A5D54}" type="presParOf" srcId="{F2B67B5E-5E8E-410C-A20E-2479DF961FBE}" destId="{AB4E9DB0-50A0-4F7E-85D9-2C4326201521}" srcOrd="1" destOrd="0" presId="urn:microsoft.com/office/officeart/2005/8/layout/pyramid2"/>
    <dgm:cxn modelId="{A3F5ED79-E179-44C4-AD29-7D0DC46CF68C}" type="presParOf" srcId="{F2B67B5E-5E8E-410C-A20E-2479DF961FBE}" destId="{2903BDEB-82FB-40F9-B64F-4E8FC4A73FF7}" srcOrd="2" destOrd="0" presId="urn:microsoft.com/office/officeart/2005/8/layout/pyramid2"/>
    <dgm:cxn modelId="{97320F13-C006-4F1D-96C2-40FF9C11946C}" type="presParOf" srcId="{F2B67B5E-5E8E-410C-A20E-2479DF961FBE}" destId="{08DBB12B-70EF-4D9A-B270-D57449729DE4}" srcOrd="3"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92122-E824-4D38-8167-071AE538D695}">
      <dsp:nvSpPr>
        <dsp:cNvPr id="0" name=""/>
        <dsp:cNvSpPr/>
      </dsp:nvSpPr>
      <dsp:spPr>
        <a:xfrm>
          <a:off x="-129537" y="0"/>
          <a:ext cx="5486400" cy="5486400"/>
        </a:xfrm>
        <a:prstGeom prst="triangl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022DF825-E552-4E6B-BF64-B550DFCE65B0}">
      <dsp:nvSpPr>
        <dsp:cNvPr id="0" name=""/>
        <dsp:cNvSpPr/>
      </dsp:nvSpPr>
      <dsp:spPr>
        <a:xfrm>
          <a:off x="0" y="249630"/>
          <a:ext cx="8534391" cy="1677379"/>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231775" lvl="0" indent="-231775" algn="l" defTabSz="800100">
            <a:lnSpc>
              <a:spcPct val="90000"/>
            </a:lnSpc>
            <a:spcBef>
              <a:spcPct val="0"/>
            </a:spcBef>
            <a:spcAft>
              <a:spcPct val="35000"/>
            </a:spcAft>
          </a:pPr>
          <a:r>
            <a:rPr lang="en-US" sz="1800" kern="1200" dirty="0" smtClean="0"/>
            <a:t>	</a:t>
          </a:r>
          <a:r>
            <a:rPr lang="en-US" sz="1800" kern="1200" dirty="0" err="1" smtClean="0"/>
            <a:t>Kemampuan</a:t>
          </a:r>
          <a:r>
            <a:rPr lang="en-US" sz="1800" kern="1200" dirty="0" smtClean="0"/>
            <a:t> </a:t>
          </a:r>
          <a:r>
            <a:rPr lang="en-US" sz="1800" kern="1200" dirty="0" err="1" smtClean="0"/>
            <a:t>berbahasa</a:t>
          </a:r>
          <a:r>
            <a:rPr lang="en-US" sz="1800" kern="1200" dirty="0" smtClean="0"/>
            <a:t> </a:t>
          </a:r>
          <a:r>
            <a:rPr lang="en-US" sz="1800" kern="1200" dirty="0" err="1" smtClean="0"/>
            <a:t>ilmiah</a:t>
          </a:r>
          <a:r>
            <a:rPr lang="en-US" sz="1800" kern="1200" dirty="0" smtClean="0"/>
            <a:t> </a:t>
          </a:r>
          <a:r>
            <a:rPr lang="en-US" sz="1800" kern="1200" dirty="0" err="1" smtClean="0"/>
            <a:t>mahasiswa</a:t>
          </a:r>
          <a:r>
            <a:rPr lang="en-US" sz="1800" kern="1200" dirty="0" smtClean="0"/>
            <a:t> </a:t>
          </a:r>
          <a:r>
            <a:rPr lang="en-US" sz="1800" kern="1200" dirty="0" err="1" smtClean="0"/>
            <a:t>merupakan</a:t>
          </a:r>
          <a:r>
            <a:rPr lang="en-US" sz="1800" kern="1200" dirty="0" smtClean="0"/>
            <a:t> </a:t>
          </a:r>
          <a:r>
            <a:rPr lang="en-US" sz="1800" kern="1200" dirty="0" err="1" smtClean="0"/>
            <a:t>salah</a:t>
          </a:r>
          <a:r>
            <a:rPr lang="en-US" sz="1800" kern="1200" dirty="0" smtClean="0"/>
            <a:t> </a:t>
          </a:r>
          <a:r>
            <a:rPr lang="en-US" sz="1800" kern="1200" dirty="0" err="1" smtClean="0"/>
            <a:t>satu</a:t>
          </a:r>
          <a:r>
            <a:rPr lang="en-US" sz="1800" kern="1200" dirty="0" smtClean="0"/>
            <a:t> </a:t>
          </a:r>
          <a:r>
            <a:rPr lang="en-US" sz="1800" kern="1200" dirty="0" err="1" smtClean="0"/>
            <a:t>tujuan</a:t>
          </a:r>
          <a:r>
            <a:rPr lang="en-US" sz="1800" kern="1200" dirty="0" smtClean="0"/>
            <a:t> </a:t>
          </a:r>
          <a:r>
            <a:rPr lang="en-US" sz="1800" kern="1200" dirty="0" err="1" smtClean="0"/>
            <a:t>utama</a:t>
          </a:r>
          <a:r>
            <a:rPr lang="en-US" sz="1800" kern="1200" dirty="0" smtClean="0"/>
            <a:t> </a:t>
          </a:r>
          <a:r>
            <a:rPr lang="en-US" sz="1800" kern="1200" dirty="0" err="1" smtClean="0"/>
            <a:t>pendidikan</a:t>
          </a:r>
          <a:r>
            <a:rPr lang="en-US" sz="1800" kern="1200" dirty="0" smtClean="0"/>
            <a:t> </a:t>
          </a:r>
          <a:r>
            <a:rPr lang="en-US" sz="1800" kern="1200" dirty="0" err="1" smtClean="0"/>
            <a:t>tinggi</a:t>
          </a:r>
          <a:r>
            <a:rPr lang="en-US" sz="1800" kern="1200" dirty="0" smtClean="0"/>
            <a:t>.</a:t>
          </a:r>
          <a:endParaRPr lang="en-US" sz="1800" kern="1200" dirty="0">
            <a:latin typeface="Agency FB" pitchFamily="34" charset="0"/>
          </a:endParaRPr>
        </a:p>
        <a:p>
          <a:pPr marL="231775" lvl="1" indent="-231775" algn="l" defTabSz="800100">
            <a:lnSpc>
              <a:spcPct val="90000"/>
            </a:lnSpc>
            <a:spcBef>
              <a:spcPct val="0"/>
            </a:spcBef>
            <a:spcAft>
              <a:spcPct val="15000"/>
            </a:spcAft>
            <a:buChar char="••"/>
          </a:pPr>
          <a:r>
            <a:rPr lang="en-US" sz="1800" kern="1200" dirty="0" err="1" smtClean="0"/>
            <a:t>Melalui</a:t>
          </a:r>
          <a:r>
            <a:rPr lang="en-US" sz="1800" kern="1200" dirty="0" smtClean="0"/>
            <a:t> </a:t>
          </a:r>
          <a:r>
            <a:rPr lang="en-US" sz="1800" kern="1200" dirty="0" err="1" smtClean="0"/>
            <a:t>mata</a:t>
          </a:r>
          <a:r>
            <a:rPr lang="en-US" sz="1800" kern="1200" dirty="0" smtClean="0"/>
            <a:t> </a:t>
          </a:r>
          <a:r>
            <a:rPr lang="en-US" sz="1800" kern="1200" dirty="0" err="1" smtClean="0"/>
            <a:t>kuliah</a:t>
          </a:r>
          <a:r>
            <a:rPr lang="en-US" sz="1800" kern="1200" dirty="0" smtClean="0"/>
            <a:t> </a:t>
          </a:r>
          <a:r>
            <a:rPr lang="en-US" sz="1800" kern="1200" dirty="0" err="1" smtClean="0"/>
            <a:t>Bahasa</a:t>
          </a:r>
          <a:r>
            <a:rPr lang="en-US" sz="1800" kern="1200" dirty="0" smtClean="0"/>
            <a:t> Indonesia, </a:t>
          </a:r>
          <a:r>
            <a:rPr lang="en-US" sz="1800" kern="1200" dirty="0" err="1" smtClean="0"/>
            <a:t>diharapkan</a:t>
          </a:r>
          <a:r>
            <a:rPr lang="en-US" sz="1800" kern="1200" dirty="0" smtClean="0"/>
            <a:t> </a:t>
          </a:r>
          <a:r>
            <a:rPr lang="en-US" sz="1800" kern="1200" dirty="0" err="1" smtClean="0"/>
            <a:t>kemampuan</a:t>
          </a:r>
          <a:r>
            <a:rPr lang="en-US" sz="1800" kern="1200" dirty="0" smtClean="0"/>
            <a:t> </a:t>
          </a:r>
          <a:r>
            <a:rPr lang="en-US" sz="1800" kern="1200" dirty="0" err="1" smtClean="0"/>
            <a:t>berbahasa</a:t>
          </a:r>
          <a:r>
            <a:rPr lang="en-US" sz="1800" kern="1200" dirty="0" smtClean="0"/>
            <a:t> </a:t>
          </a:r>
          <a:r>
            <a:rPr lang="en-US" sz="1800" kern="1200" dirty="0" err="1" smtClean="0"/>
            <a:t>ilmiah</a:t>
          </a:r>
          <a:r>
            <a:rPr lang="en-US" sz="1800" kern="1200" dirty="0" smtClean="0"/>
            <a:t> </a:t>
          </a:r>
          <a:r>
            <a:rPr lang="en-US" sz="1800" kern="1200" dirty="0" err="1" smtClean="0"/>
            <a:t>mahasiswa</a:t>
          </a:r>
          <a:r>
            <a:rPr lang="en-US" sz="1800" kern="1200" dirty="0" smtClean="0"/>
            <a:t> </a:t>
          </a:r>
          <a:r>
            <a:rPr lang="en-US" sz="1800" kern="1200" dirty="0" err="1" smtClean="0"/>
            <a:t>akan</a:t>
          </a:r>
          <a:r>
            <a:rPr lang="en-US" sz="1800" kern="1200" dirty="0" smtClean="0"/>
            <a:t> </a:t>
          </a:r>
          <a:r>
            <a:rPr lang="en-US" sz="1800" kern="1200" dirty="0" err="1" smtClean="0"/>
            <a:t>semakin</a:t>
          </a:r>
          <a:r>
            <a:rPr lang="en-US" sz="1800" kern="1200" dirty="0" smtClean="0"/>
            <a:t> </a:t>
          </a:r>
          <a:r>
            <a:rPr lang="en-US" sz="1800" kern="1200" dirty="0" err="1" smtClean="0"/>
            <a:t>meningkat</a:t>
          </a:r>
          <a:r>
            <a:rPr lang="en-US" sz="1800" kern="1200" dirty="0" smtClean="0"/>
            <a:t> </a:t>
          </a:r>
          <a:r>
            <a:rPr lang="en-US" sz="1800" kern="1200" dirty="0" err="1" smtClean="0"/>
            <a:t>dan</a:t>
          </a:r>
          <a:r>
            <a:rPr lang="en-US" sz="1800" kern="1200" dirty="0" smtClean="0"/>
            <a:t> </a:t>
          </a:r>
          <a:r>
            <a:rPr lang="en-US" sz="1800" kern="1200" dirty="0" err="1" smtClean="0"/>
            <a:t>bertambah</a:t>
          </a:r>
          <a:r>
            <a:rPr lang="en-US" sz="1800" kern="1200" dirty="0" smtClean="0"/>
            <a:t> </a:t>
          </a:r>
          <a:r>
            <a:rPr lang="en-US" sz="1800" kern="1200" dirty="0" err="1" smtClean="0"/>
            <a:t>mantap</a:t>
          </a:r>
          <a:r>
            <a:rPr lang="en-US" sz="1800" kern="1200" dirty="0" smtClean="0"/>
            <a:t> </a:t>
          </a:r>
          <a:r>
            <a:rPr lang="en-US" sz="1800" kern="1200" dirty="0" err="1" smtClean="0"/>
            <a:t>terutama</a:t>
          </a:r>
          <a:r>
            <a:rPr lang="en-US" sz="1800" kern="1200" dirty="0" smtClean="0"/>
            <a:t> </a:t>
          </a:r>
          <a:r>
            <a:rPr lang="en-US" sz="1800" kern="1200" dirty="0" err="1" smtClean="0"/>
            <a:t>dalam</a:t>
          </a:r>
          <a:r>
            <a:rPr lang="en-US" sz="1800" kern="1200" dirty="0" smtClean="0"/>
            <a:t> </a:t>
          </a:r>
          <a:r>
            <a:rPr lang="en-US" sz="1800" kern="1200" dirty="0" err="1" smtClean="0"/>
            <a:t>bahasa</a:t>
          </a:r>
          <a:r>
            <a:rPr lang="en-US" sz="1800" kern="1200" dirty="0" smtClean="0"/>
            <a:t> </a:t>
          </a:r>
          <a:r>
            <a:rPr lang="en-US" sz="1800" kern="1200" dirty="0" err="1" smtClean="0"/>
            <a:t>tulis</a:t>
          </a:r>
          <a:r>
            <a:rPr lang="en-US" sz="1800" kern="1200" dirty="0" smtClean="0"/>
            <a:t>. </a:t>
          </a:r>
          <a:endParaRPr lang="en-US" sz="1800" kern="1200" dirty="0">
            <a:latin typeface="Agency FB" pitchFamily="34" charset="0"/>
          </a:endParaRPr>
        </a:p>
      </dsp:txBody>
      <dsp:txXfrm>
        <a:off x="81883" y="331513"/>
        <a:ext cx="8370625" cy="1513613"/>
      </dsp:txXfrm>
    </dsp:sp>
    <dsp:sp modelId="{2903BDEB-82FB-40F9-B64F-4E8FC4A73FF7}">
      <dsp:nvSpPr>
        <dsp:cNvPr id="0" name=""/>
        <dsp:cNvSpPr/>
      </dsp:nvSpPr>
      <dsp:spPr>
        <a:xfrm>
          <a:off x="91156" y="2747955"/>
          <a:ext cx="8428369" cy="2478484"/>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id-ID" sz="1800" kern="1200" dirty="0" smtClean="0"/>
            <a:t>Suatu indikasi masih rendahnya kemampuan berbahasa Indonesia mahasiswa Unila tercermin dari hasil penelitian dosen dan mahasiswa. Berdasarkan hasil penelitian dosen maupun mahasiswa yang berkaitan dengan pemakaian bahasa Indonesia pada karya tulis menunjukkan bahwa masih banyak didapati penyimpangan-penyimpangan dalam berbahasa baik dari segi struktur maupun ejaan. Sering dilontarkan suatu keluhan dari dosen pembimbing atau penguji yang berintikan bahwa sebagian bahasa karya tulis mereka sulit dipahami maknanya. </a:t>
          </a:r>
          <a:r>
            <a:rPr lang="en-US" sz="1800" kern="1200" dirty="0" err="1" smtClean="0"/>
            <a:t>Untuk</a:t>
          </a:r>
          <a:r>
            <a:rPr lang="en-US" sz="1800" kern="1200" dirty="0" smtClean="0"/>
            <a:t> </a:t>
          </a:r>
          <a:r>
            <a:rPr lang="en-US" sz="1800" kern="1200" dirty="0" err="1" smtClean="0"/>
            <a:t>itu</a:t>
          </a:r>
          <a:r>
            <a:rPr lang="en-US" sz="1800" kern="1200" dirty="0" smtClean="0"/>
            <a:t>, </a:t>
          </a:r>
          <a:r>
            <a:rPr lang="en-US" sz="1800" kern="1200" dirty="0" err="1" smtClean="0"/>
            <a:t>bahasa</a:t>
          </a:r>
          <a:r>
            <a:rPr lang="en-US" sz="1800" kern="1200" dirty="0" smtClean="0"/>
            <a:t> </a:t>
          </a:r>
          <a:r>
            <a:rPr lang="en-US" sz="1800" kern="1200" dirty="0" err="1" smtClean="0"/>
            <a:t>berperan</a:t>
          </a:r>
          <a:r>
            <a:rPr lang="en-US" sz="1800" kern="1200" dirty="0" smtClean="0"/>
            <a:t> </a:t>
          </a:r>
          <a:r>
            <a:rPr lang="en-US" sz="1800" kern="1200" dirty="0" err="1" smtClean="0"/>
            <a:t>penting</a:t>
          </a:r>
          <a:r>
            <a:rPr lang="en-US" sz="1800" kern="1200" dirty="0" smtClean="0"/>
            <a:t> </a:t>
          </a:r>
          <a:r>
            <a:rPr lang="en-US" sz="1800" kern="1200" dirty="0" err="1" smtClean="0"/>
            <a:t>untuk</a:t>
          </a:r>
          <a:r>
            <a:rPr lang="en-US" sz="1800" kern="1200" dirty="0" smtClean="0"/>
            <a:t> </a:t>
          </a:r>
          <a:r>
            <a:rPr lang="en-US" sz="1800" kern="1200" dirty="0" err="1" smtClean="0"/>
            <a:t>menentukan</a:t>
          </a:r>
          <a:r>
            <a:rPr lang="en-US" sz="1800" kern="1200" dirty="0" smtClean="0"/>
            <a:t> </a:t>
          </a:r>
          <a:r>
            <a:rPr lang="en-US" sz="1800" kern="1200" dirty="0" err="1" smtClean="0"/>
            <a:t>kadar</a:t>
          </a:r>
          <a:r>
            <a:rPr lang="en-US" sz="1800" kern="1200" dirty="0" smtClean="0"/>
            <a:t> </a:t>
          </a:r>
          <a:r>
            <a:rPr lang="en-US" sz="1800" kern="1200" dirty="0" err="1" smtClean="0"/>
            <a:t>keilmiahan</a:t>
          </a:r>
          <a:r>
            <a:rPr lang="en-US" sz="1800" kern="1200" dirty="0" smtClean="0"/>
            <a:t> </a:t>
          </a:r>
          <a:r>
            <a:rPr lang="en-US" sz="1800" kern="1200" dirty="0" err="1" smtClean="0"/>
            <a:t>suatu</a:t>
          </a:r>
          <a:r>
            <a:rPr lang="en-US" sz="1800" kern="1200" dirty="0" smtClean="0"/>
            <a:t> </a:t>
          </a:r>
          <a:r>
            <a:rPr lang="en-US" sz="1800" kern="1200" dirty="0" err="1" smtClean="0"/>
            <a:t>tulisan</a:t>
          </a:r>
          <a:r>
            <a:rPr lang="en-US" sz="1800" kern="1200" dirty="0" smtClean="0"/>
            <a:t>.</a:t>
          </a:r>
          <a:endParaRPr lang="en-US" sz="1800" kern="1200" dirty="0">
            <a:latin typeface="Agency FB" pitchFamily="34" charset="0"/>
          </a:endParaRPr>
        </a:p>
      </dsp:txBody>
      <dsp:txXfrm>
        <a:off x="212146" y="2868945"/>
        <a:ext cx="8186389" cy="223650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DA8370-455B-4C27-B1D3-9BB436546888}" type="datetimeFigureOut">
              <a:rPr lang="id-ID" smtClean="0"/>
              <a:pPr/>
              <a:t>18/05/2025</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FF4CCD-098C-42A3-BC0B-71560DA41033}" type="slidenum">
              <a:rPr lang="id-ID" smtClean="0"/>
              <a:pPr/>
              <a:t>‹#›</a:t>
            </a:fld>
            <a:endParaRPr lang="id-ID"/>
          </a:p>
        </p:txBody>
      </p:sp>
    </p:spTree>
    <p:extLst>
      <p:ext uri="{BB962C8B-B14F-4D97-AF65-F5344CB8AC3E}">
        <p14:creationId xmlns:p14="http://schemas.microsoft.com/office/powerpoint/2010/main" val="1483857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17</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2</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00FF4CCD-098C-42A3-BC0B-71560DA41033}" type="slidenum">
              <a:rPr lang="id-ID" smtClean="0"/>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puspa5wu.multiply.com/journal/item/122/I"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endParaRPr lang="en-US" smtClean="0"/>
          </a:p>
        </p:txBody>
      </p:sp>
      <p:sp>
        <p:nvSpPr>
          <p:cNvPr id="2051" name="Content Placeholder 2"/>
          <p:cNvSpPr>
            <a:spLocks noGrp="1"/>
          </p:cNvSpPr>
          <p:nvPr>
            <p:ph idx="1"/>
          </p:nvPr>
        </p:nvSpPr>
        <p:spPr/>
        <p:txBody>
          <a:bodyPr/>
          <a:lstStyle/>
          <a:p>
            <a:endParaRPr lang="en-US" smtClean="0"/>
          </a:p>
        </p:txBody>
      </p:sp>
      <p:pic>
        <p:nvPicPr>
          <p:cNvPr id="2052" name="Picture 2" descr="LQ (4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txBox="1">
            <a:spLocks noChangeArrowheads="1"/>
          </p:cNvSpPr>
          <p:nvPr/>
        </p:nvSpPr>
        <p:spPr>
          <a:xfrm>
            <a:off x="457200" y="3429000"/>
            <a:ext cx="8229600" cy="2971800"/>
          </a:xfrm>
          <a:prstGeom prst="rect">
            <a:avLst/>
          </a:prstGeom>
        </p:spPr>
        <p:txBody>
          <a:bodyPr>
            <a:normAutofit fontScale="92500" lnSpcReduction="10000"/>
          </a:bodyPr>
          <a:lstStyle/>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r>
              <a:rPr lang="en-US" sz="2800" b="1" dirty="0">
                <a:latin typeface="+mn-lt"/>
                <a:cs typeface="+mn-cs"/>
              </a:rPr>
              <a:t>UNIVERSITAS LAMPUNG</a:t>
            </a:r>
          </a:p>
          <a:p>
            <a:pPr marL="342900" indent="-342900" algn="ctr" fontAlgn="auto">
              <a:lnSpc>
                <a:spcPct val="80000"/>
              </a:lnSpc>
              <a:spcBef>
                <a:spcPct val="20000"/>
              </a:spcBef>
              <a:spcAft>
                <a:spcPts val="0"/>
              </a:spcAft>
              <a:defRPr/>
            </a:pPr>
            <a:r>
              <a:rPr lang="en-US" sz="2800" b="1" dirty="0">
                <a:latin typeface="+mn-lt"/>
                <a:cs typeface="+mn-cs"/>
              </a:rPr>
              <a:t>			</a:t>
            </a:r>
            <a:r>
              <a:rPr lang="en-US" sz="2800" b="1" dirty="0" smtClean="0">
                <a:latin typeface="+mn-lt"/>
                <a:cs typeface="+mn-cs"/>
              </a:rPr>
              <a:t>20</a:t>
            </a:r>
            <a:r>
              <a:rPr lang="id-ID" sz="2800" b="1" dirty="0" smtClean="0">
                <a:latin typeface="+mn-lt"/>
                <a:cs typeface="+mn-cs"/>
              </a:rPr>
              <a:t>2</a:t>
            </a:r>
            <a:r>
              <a:rPr lang="en-US" sz="2800" b="1" smtClean="0">
                <a:latin typeface="+mn-lt"/>
                <a:cs typeface="+mn-cs"/>
              </a:rPr>
              <a:t>5</a:t>
            </a:r>
            <a:r>
              <a:rPr lang="en-US" sz="2800" b="1" dirty="0">
                <a:latin typeface="+mn-lt"/>
                <a:cs typeface="+mn-cs"/>
              </a:rPr>
              <a:t>	</a:t>
            </a:r>
            <a:r>
              <a:rPr lang="en-US" sz="2800" b="1" dirty="0">
                <a:latin typeface="Times New Roman" pitchFamily="18" charset="0"/>
                <a:cs typeface="+mn-cs"/>
              </a:rPr>
              <a:t>		</a:t>
            </a: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p:txBody>
      </p:sp>
      <p:sp>
        <p:nvSpPr>
          <p:cNvPr id="6" name="Title 5"/>
          <p:cNvSpPr txBox="1">
            <a:spLocks/>
          </p:cNvSpPr>
          <p:nvPr/>
        </p:nvSpPr>
        <p:spPr>
          <a:xfrm>
            <a:off x="457200" y="428625"/>
            <a:ext cx="8229600" cy="2214563"/>
          </a:xfrm>
          <a:prstGeom prst="rect">
            <a:avLst/>
          </a:prstGeom>
        </p:spPr>
        <p:txBody>
          <a:bodyPr>
            <a:normAutofit fontScale="90000" lnSpcReduction="10000"/>
          </a:bodyPr>
          <a:lstStyle/>
          <a:p>
            <a:pPr algn="ctr" fontAlgn="auto">
              <a:spcAft>
                <a:spcPts val="0"/>
              </a:spcAft>
              <a:defRPr/>
            </a:pPr>
            <a:r>
              <a:rPr lang="en-US" sz="4000" b="1" dirty="0">
                <a:latin typeface="+mj-lt"/>
                <a:ea typeface="+mj-ea"/>
                <a:cs typeface="+mj-cs"/>
              </a:rPr>
              <a:t/>
            </a:r>
            <a:br>
              <a:rPr lang="en-US" sz="4000" b="1" dirty="0">
                <a:latin typeface="+mj-lt"/>
                <a:ea typeface="+mj-ea"/>
                <a:cs typeface="+mj-cs"/>
              </a:rPr>
            </a:br>
            <a:r>
              <a:rPr lang="en-US" sz="4000" b="1" dirty="0">
                <a:latin typeface="+mj-lt"/>
                <a:ea typeface="+mj-ea"/>
                <a:cs typeface="+mj-cs"/>
              </a:rPr>
              <a:t/>
            </a:r>
            <a:br>
              <a:rPr lang="en-US" sz="4000" b="1" dirty="0">
                <a:latin typeface="+mj-lt"/>
                <a:ea typeface="+mj-ea"/>
                <a:cs typeface="+mj-cs"/>
              </a:rPr>
            </a:br>
            <a:r>
              <a:rPr lang="id-ID" sz="4000" b="1" dirty="0" smtClean="0">
                <a:latin typeface="+mj-lt"/>
                <a:ea typeface="+mj-ea"/>
                <a:cs typeface="+mj-cs"/>
              </a:rPr>
              <a:t>PERUJUKAN DAN DAFTAR PUSTAKA</a:t>
            </a:r>
            <a:r>
              <a:rPr lang="en-US" sz="4000" b="1" dirty="0">
                <a:latin typeface="+mj-lt"/>
                <a:ea typeface="+mj-ea"/>
                <a:cs typeface="+mj-cs"/>
              </a:rPr>
              <a:t/>
            </a:r>
            <a:br>
              <a:rPr lang="en-US" sz="4000" b="1" dirty="0">
                <a:latin typeface="+mj-lt"/>
                <a:ea typeface="+mj-ea"/>
                <a:cs typeface="+mj-cs"/>
              </a:rPr>
            </a:br>
            <a:r>
              <a:rPr lang="id-ID" sz="4000" b="1" dirty="0" smtClean="0">
                <a:latin typeface="+mj-lt"/>
                <a:ea typeface="+mj-ea"/>
                <a:cs typeface="+mj-cs"/>
              </a:rPr>
              <a:t>DALAM</a:t>
            </a:r>
            <a:r>
              <a:rPr lang="en-US" sz="4000" b="1" dirty="0" smtClean="0">
                <a:latin typeface="+mj-lt"/>
                <a:ea typeface="+mj-ea"/>
                <a:cs typeface="+mj-cs"/>
              </a:rPr>
              <a:t> KARYA TULIS ILMIAH</a:t>
            </a:r>
            <a:endParaRPr lang="en-US" sz="4000" b="1" dirty="0">
              <a:latin typeface="+mj-lt"/>
              <a:ea typeface="+mj-ea"/>
              <a:cs typeface="+mj-cs"/>
            </a:endParaRPr>
          </a:p>
        </p:txBody>
      </p:sp>
      <p:pic>
        <p:nvPicPr>
          <p:cNvPr id="2055" name="Picture 5" descr="LogoUnila"/>
          <p:cNvPicPr>
            <a:picLocks noChangeAspect="1" noChangeArrowheads="1"/>
          </p:cNvPicPr>
          <p:nvPr/>
        </p:nvPicPr>
        <p:blipFill>
          <a:blip r:embed="rId4"/>
          <a:srcRect/>
          <a:stretch>
            <a:fillRect/>
          </a:stretch>
        </p:blipFill>
        <p:spPr bwMode="auto">
          <a:xfrm>
            <a:off x="4000500" y="4357688"/>
            <a:ext cx="1009650" cy="981075"/>
          </a:xfrm>
          <a:prstGeom prst="rect">
            <a:avLst/>
          </a:prstGeom>
          <a:noFill/>
          <a:ln w="9525">
            <a:noFill/>
            <a:miter lim="800000"/>
            <a:headEnd/>
            <a:tailEnd/>
          </a:ln>
        </p:spPr>
      </p:pic>
      <p:sp>
        <p:nvSpPr>
          <p:cNvPr id="8" name="Oval 7"/>
          <p:cNvSpPr/>
          <p:nvPr/>
        </p:nvSpPr>
        <p:spPr>
          <a:xfrm>
            <a:off x="1857375" y="2786063"/>
            <a:ext cx="5357813" cy="1143000"/>
          </a:xfrm>
          <a:prstGeom prst="ellipse">
            <a:avLst/>
          </a:prstGeom>
          <a:solidFill>
            <a:srgbClr val="CC66FF"/>
          </a:solidFill>
        </p:spPr>
        <p:style>
          <a:lnRef idx="1">
            <a:schemeClr val="accent2"/>
          </a:lnRef>
          <a:fillRef idx="3">
            <a:schemeClr val="accent2"/>
          </a:fillRef>
          <a:effectRef idx="2">
            <a:schemeClr val="accent2"/>
          </a:effectRef>
          <a:fontRef idx="minor">
            <a:schemeClr val="lt1"/>
          </a:fontRef>
        </p:style>
        <p:txBody>
          <a:bodyPr anchor="ctr"/>
          <a:lstStyle/>
          <a:p>
            <a:pPr algn="ctr">
              <a:lnSpc>
                <a:spcPct val="80000"/>
              </a:lnSpc>
              <a:defRPr/>
            </a:pPr>
            <a:r>
              <a:rPr lang="en-US" sz="2800" b="1" dirty="0" smtClean="0">
                <a:solidFill>
                  <a:schemeClr val="tx1"/>
                </a:solidFill>
              </a:rPr>
              <a:t>M</a:t>
            </a:r>
            <a:r>
              <a:rPr lang="id-ID" sz="2800" b="1" dirty="0" smtClean="0">
                <a:solidFill>
                  <a:schemeClr val="tx1"/>
                </a:solidFill>
              </a:rPr>
              <a:t>KU</a:t>
            </a:r>
            <a:endParaRPr lang="en-US" sz="2800" b="1" dirty="0">
              <a:solidFill>
                <a:schemeClr val="tx1"/>
              </a:solidFill>
            </a:endParaRPr>
          </a:p>
          <a:p>
            <a:pPr algn="ctr">
              <a:lnSpc>
                <a:spcPct val="80000"/>
              </a:lnSpc>
              <a:defRPr/>
            </a:pPr>
            <a:r>
              <a:rPr lang="en-US" sz="2800" b="1" dirty="0">
                <a:solidFill>
                  <a:schemeClr val="tx1"/>
                </a:solidFill>
              </a:rPr>
              <a:t>BAHASA INDONESIA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p:cTn id="7"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8"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9" dur="500"/>
                                        <p:tgtEl>
                                          <p:spTgt spid="5">
                                            <p:txEl>
                                              <p:pRg st="6" end="6"/>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xEl>
                                              <p:pRg st="7" end="7"/>
                                            </p:txEl>
                                          </p:spTgt>
                                        </p:tgtEl>
                                        <p:attrNameLst>
                                          <p:attrName>style.visibility</p:attrName>
                                        </p:attrNameLst>
                                      </p:cBhvr>
                                      <p:to>
                                        <p:strVal val="visible"/>
                                      </p:to>
                                    </p:set>
                                    <p:anim calcmode="lin" valueType="num">
                                      <p:cBhvr>
                                        <p:cTn id="14"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16" dur="500"/>
                                        <p:tgtEl>
                                          <p:spTgt spid="5">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1"/>
                                          </p:val>
                                        </p:tav>
                                        <p:tav tm="100000">
                                          <p:val>
                                            <p:strVal val="#ppt_x"/>
                                          </p:val>
                                        </p:tav>
                                      </p:tavLst>
                                    </p:anim>
                                    <p:anim calcmode="lin" valueType="num">
                                      <p:cBhvr>
                                        <p:cTn id="23"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6096000"/>
          </a:xfrm>
        </p:spPr>
        <p:txBody>
          <a:bodyPr>
            <a:normAutofit/>
          </a:bodyPr>
          <a:lstStyle/>
          <a:p>
            <a:pPr>
              <a:buNone/>
            </a:pPr>
            <a:endParaRPr lang="fi-FI" sz="2400" dirty="0" smtClean="0"/>
          </a:p>
          <a:p>
            <a:pPr>
              <a:buNone/>
            </a:pPr>
            <a:r>
              <a:rPr lang="fi-FI" sz="2400" dirty="0" smtClean="0"/>
              <a:t>1. Rujukan yang bersumber dari buku yang ditulis oleh seorang penulis.</a:t>
            </a:r>
          </a:p>
          <a:p>
            <a:pPr>
              <a:buNone/>
            </a:pPr>
            <a:r>
              <a:rPr lang="fi-FI" sz="2400" dirty="0" smtClean="0">
                <a:solidFill>
                  <a:srgbClr val="FF0000"/>
                </a:solidFill>
              </a:rPr>
              <a:t>Cooper, James M. (1990), </a:t>
            </a:r>
            <a:r>
              <a:rPr lang="fi-FI" sz="2400" i="1" dirty="0" smtClean="0">
                <a:solidFill>
                  <a:srgbClr val="FF0000"/>
                </a:solidFill>
              </a:rPr>
              <a:t>Classroom Teaching Skill</a:t>
            </a:r>
            <a:r>
              <a:rPr lang="fi-FI" sz="2400" dirty="0" smtClean="0">
                <a:solidFill>
                  <a:srgbClr val="FF0000"/>
                </a:solidFill>
              </a:rPr>
              <a:t>. Canada: D.C. Heath and Company.</a:t>
            </a:r>
          </a:p>
          <a:p>
            <a:pPr>
              <a:buNone/>
            </a:pPr>
            <a:r>
              <a:rPr lang="fi-FI" sz="2400" dirty="0" smtClean="0"/>
              <a:t>2. Rujukan yang bersumber dari satu buku dan ditulis oleh dua orang penulis, semua nama dicantumkan.</a:t>
            </a:r>
          </a:p>
          <a:p>
            <a:pPr>
              <a:buNone/>
            </a:pPr>
            <a:r>
              <a:rPr lang="fi-FI" sz="2400" dirty="0" smtClean="0">
                <a:solidFill>
                  <a:srgbClr val="FF0000"/>
                </a:solidFill>
              </a:rPr>
              <a:t>Widodo, Mulyanto, Nurlaksana Eko R., dan Ali Mustofa (1997). </a:t>
            </a:r>
            <a:r>
              <a:rPr lang="fi-FI" sz="2400" i="1" dirty="0" smtClean="0">
                <a:solidFill>
                  <a:srgbClr val="FF0000"/>
                </a:solidFill>
              </a:rPr>
              <a:t>MKU Bahasa Indonesia</a:t>
            </a:r>
            <a:r>
              <a:rPr lang="fi-FI" sz="2400" dirty="0" smtClean="0">
                <a:solidFill>
                  <a:srgbClr val="FF0000"/>
                </a:solidFill>
              </a:rPr>
              <a:t>. Bandar Lampung: Universitas Lampung. </a:t>
            </a:r>
            <a:endParaRPr lang="en-US" sz="2400" dirty="0" smtClean="0">
              <a:solidFill>
                <a:srgbClr val="FF0000"/>
              </a:solidFill>
            </a:endParaRPr>
          </a:p>
          <a:p>
            <a:pPr>
              <a:buNone/>
            </a:pPr>
            <a:r>
              <a:rPr lang="en-US" sz="2400" dirty="0" smtClean="0"/>
              <a:t>3. </a:t>
            </a:r>
            <a:r>
              <a:rPr lang="fi-FI" sz="2400" dirty="0" smtClean="0"/>
              <a:t>Rujukan dari buku yang berisi kumpulan artikel, dan ada editornya.</a:t>
            </a:r>
          </a:p>
          <a:p>
            <a:pPr>
              <a:buNone/>
            </a:pPr>
            <a:r>
              <a:rPr lang="es-ES" sz="2400" dirty="0" err="1" smtClean="0">
                <a:solidFill>
                  <a:srgbClr val="FF0000"/>
                </a:solidFill>
              </a:rPr>
              <a:t>Junus</a:t>
            </a:r>
            <a:r>
              <a:rPr lang="es-ES" sz="2400" dirty="0" smtClean="0">
                <a:solidFill>
                  <a:srgbClr val="FF0000"/>
                </a:solidFill>
              </a:rPr>
              <a:t>, Umar (1986). </a:t>
            </a:r>
            <a:r>
              <a:rPr lang="es-ES" sz="2400" i="1" dirty="0" err="1" smtClean="0">
                <a:solidFill>
                  <a:srgbClr val="FF0000"/>
                </a:solidFill>
              </a:rPr>
              <a:t>Kebudayaan</a:t>
            </a:r>
            <a:r>
              <a:rPr lang="es-ES" sz="2400" i="1" dirty="0" smtClean="0">
                <a:solidFill>
                  <a:srgbClr val="FF0000"/>
                </a:solidFill>
              </a:rPr>
              <a:t> </a:t>
            </a:r>
            <a:r>
              <a:rPr lang="es-ES" sz="2400" i="1" dirty="0" err="1" smtClean="0">
                <a:solidFill>
                  <a:srgbClr val="FF0000"/>
                </a:solidFill>
              </a:rPr>
              <a:t>Minangkabau</a:t>
            </a:r>
            <a:r>
              <a:rPr lang="es-ES" sz="2400" i="1" dirty="0" smtClean="0">
                <a:solidFill>
                  <a:srgbClr val="FF0000"/>
                </a:solidFill>
              </a:rPr>
              <a:t>.</a:t>
            </a:r>
            <a:r>
              <a:rPr lang="es-ES" sz="2400" dirty="0" smtClean="0">
                <a:solidFill>
                  <a:srgbClr val="FF0000"/>
                </a:solidFill>
              </a:rPr>
              <a:t> </a:t>
            </a:r>
            <a:r>
              <a:rPr lang="es-ES" sz="2400" dirty="0" err="1" smtClean="0">
                <a:solidFill>
                  <a:srgbClr val="FF0000"/>
                </a:solidFill>
              </a:rPr>
              <a:t>Dalam</a:t>
            </a:r>
            <a:r>
              <a:rPr lang="es-ES" sz="2400" dirty="0" smtClean="0">
                <a:solidFill>
                  <a:srgbClr val="FF0000"/>
                </a:solidFill>
              </a:rPr>
              <a:t> </a:t>
            </a:r>
            <a:r>
              <a:rPr lang="es-ES" sz="2400" dirty="0" err="1" smtClean="0">
                <a:solidFill>
                  <a:srgbClr val="FF0000"/>
                </a:solidFill>
              </a:rPr>
              <a:t>Koentjoroningrat</a:t>
            </a:r>
            <a:r>
              <a:rPr lang="es-ES" sz="2400" dirty="0" smtClean="0">
                <a:solidFill>
                  <a:srgbClr val="FF0000"/>
                </a:solidFill>
              </a:rPr>
              <a:t> (</a:t>
            </a:r>
            <a:r>
              <a:rPr lang="es-ES" sz="2400" dirty="0" err="1" smtClean="0">
                <a:solidFill>
                  <a:srgbClr val="FF0000"/>
                </a:solidFill>
              </a:rPr>
              <a:t>Ed</a:t>
            </a:r>
            <a:r>
              <a:rPr lang="es-ES" sz="2400" dirty="0" smtClean="0">
                <a:solidFill>
                  <a:srgbClr val="FF0000"/>
                </a:solidFill>
              </a:rPr>
              <a:t>). </a:t>
            </a:r>
            <a:r>
              <a:rPr lang="es-ES" sz="2400" i="1" dirty="0" err="1" smtClean="0">
                <a:solidFill>
                  <a:srgbClr val="FF0000"/>
                </a:solidFill>
              </a:rPr>
              <a:t>Manusia</a:t>
            </a:r>
            <a:r>
              <a:rPr lang="es-ES" sz="2400" i="1" dirty="0" smtClean="0">
                <a:solidFill>
                  <a:srgbClr val="FF0000"/>
                </a:solidFill>
              </a:rPr>
              <a:t> dan </a:t>
            </a:r>
            <a:r>
              <a:rPr lang="es-ES" sz="2400" i="1" dirty="0" err="1" smtClean="0">
                <a:solidFill>
                  <a:srgbClr val="FF0000"/>
                </a:solidFill>
              </a:rPr>
              <a:t>Kebudayaan</a:t>
            </a:r>
            <a:r>
              <a:rPr lang="es-ES" sz="2400" i="1" dirty="0" smtClean="0">
                <a:solidFill>
                  <a:srgbClr val="FF0000"/>
                </a:solidFill>
              </a:rPr>
              <a:t> di Indonesia</a:t>
            </a:r>
            <a:r>
              <a:rPr lang="es-ES" sz="2400" dirty="0" smtClean="0">
                <a:solidFill>
                  <a:srgbClr val="FF0000"/>
                </a:solidFill>
              </a:rPr>
              <a:t>. </a:t>
            </a:r>
            <a:r>
              <a:rPr lang="es-ES" sz="2400" dirty="0" err="1" smtClean="0">
                <a:solidFill>
                  <a:srgbClr val="FF0000"/>
                </a:solidFill>
              </a:rPr>
              <a:t>Jakarta</a:t>
            </a:r>
            <a:r>
              <a:rPr lang="es-ES" sz="2400" dirty="0" smtClean="0">
                <a:solidFill>
                  <a:srgbClr val="FF0000"/>
                </a:solidFill>
              </a:rPr>
              <a:t>: </a:t>
            </a:r>
            <a:r>
              <a:rPr lang="es-ES" sz="2400" dirty="0" err="1" smtClean="0">
                <a:solidFill>
                  <a:srgbClr val="FF0000"/>
                </a:solidFill>
              </a:rPr>
              <a:t>Djambatan</a:t>
            </a:r>
            <a:r>
              <a:rPr lang="es-ES" sz="2400" dirty="0" smtClean="0">
                <a:solidFill>
                  <a:srgbClr val="FF0000"/>
                </a:solidFill>
              </a:rPr>
              <a:t>.</a:t>
            </a:r>
            <a:endParaRPr lang="en-US" sz="2400" dirty="0" smtClean="0">
              <a:solidFill>
                <a:srgbClr val="FF0000"/>
              </a:solidFill>
            </a:endParaRPr>
          </a:p>
          <a:p>
            <a:pPr>
              <a:buNone/>
            </a:pPr>
            <a:endParaRPr lang="en-US" sz="2400" dirty="0" smtClean="0"/>
          </a:p>
          <a:p>
            <a:pPr>
              <a:buNone/>
            </a:pP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normAutofit fontScale="92500" lnSpcReduction="10000"/>
          </a:bodyPr>
          <a:lstStyle/>
          <a:p>
            <a:pPr>
              <a:buNone/>
            </a:pPr>
            <a:endParaRPr lang="en-US" sz="2400" dirty="0" smtClean="0"/>
          </a:p>
          <a:p>
            <a:pPr>
              <a:buNone/>
            </a:pPr>
            <a:r>
              <a:rPr lang="en-US" sz="2400" dirty="0" smtClean="0"/>
              <a:t>4. </a:t>
            </a:r>
            <a:r>
              <a:rPr lang="en-US" sz="2400" dirty="0" err="1" smtClean="0"/>
              <a:t>Rujukan</a:t>
            </a:r>
            <a:r>
              <a:rPr lang="en-US" sz="2400" dirty="0" smtClean="0"/>
              <a:t> </a:t>
            </a:r>
            <a:r>
              <a:rPr lang="en-US" sz="2400" dirty="0" err="1" smtClean="0"/>
              <a:t>dari</a:t>
            </a:r>
            <a:r>
              <a:rPr lang="en-US" sz="2400" dirty="0" smtClean="0"/>
              <a:t> </a:t>
            </a:r>
            <a:r>
              <a:rPr lang="en-US" sz="2400" dirty="0" err="1" smtClean="0"/>
              <a:t>artikel</a:t>
            </a:r>
            <a:r>
              <a:rPr lang="en-US" sz="2400" dirty="0" smtClean="0"/>
              <a:t> </a:t>
            </a:r>
            <a:r>
              <a:rPr lang="en-US" sz="2400" dirty="0" err="1" smtClean="0"/>
              <a:t>dalam</a:t>
            </a:r>
            <a:r>
              <a:rPr lang="en-US" sz="2400" dirty="0" smtClean="0"/>
              <a:t> </a:t>
            </a:r>
            <a:r>
              <a:rPr lang="en-US" sz="2400" dirty="0" err="1" smtClean="0"/>
              <a:t>jurnal</a:t>
            </a:r>
            <a:r>
              <a:rPr lang="en-US" sz="2400" dirty="0" smtClean="0"/>
              <a:t>.</a:t>
            </a:r>
          </a:p>
          <a:p>
            <a:pPr>
              <a:buNone/>
            </a:pPr>
            <a:r>
              <a:rPr lang="en-US" sz="2400" dirty="0" err="1" smtClean="0">
                <a:solidFill>
                  <a:srgbClr val="FF0000"/>
                </a:solidFill>
              </a:rPr>
              <a:t>Sadali</a:t>
            </a:r>
            <a:r>
              <a:rPr lang="en-US" sz="2400" dirty="0" smtClean="0">
                <a:solidFill>
                  <a:srgbClr val="FF0000"/>
                </a:solidFill>
              </a:rPr>
              <a:t> (2001). </a:t>
            </a:r>
            <a:r>
              <a:rPr lang="en-US" sz="2400" dirty="0" err="1" smtClean="0">
                <a:solidFill>
                  <a:srgbClr val="FF0000"/>
                </a:solidFill>
              </a:rPr>
              <a:t>Pengaruh</a:t>
            </a:r>
            <a:r>
              <a:rPr lang="en-US" sz="2400" dirty="0" smtClean="0">
                <a:solidFill>
                  <a:srgbClr val="FF0000"/>
                </a:solidFill>
              </a:rPr>
              <a:t> </a:t>
            </a:r>
            <a:r>
              <a:rPr lang="en-US" sz="2400" dirty="0" err="1" smtClean="0">
                <a:solidFill>
                  <a:srgbClr val="FF0000"/>
                </a:solidFill>
              </a:rPr>
              <a:t>Penerapan</a:t>
            </a:r>
            <a:r>
              <a:rPr lang="en-US" sz="2400" dirty="0" smtClean="0">
                <a:solidFill>
                  <a:srgbClr val="FF0000"/>
                </a:solidFill>
              </a:rPr>
              <a:t> Model </a:t>
            </a:r>
            <a:r>
              <a:rPr lang="en-US" sz="2400" dirty="0" err="1" smtClean="0">
                <a:solidFill>
                  <a:srgbClr val="FF0000"/>
                </a:solidFill>
              </a:rPr>
              <a:t>Pembelajaran</a:t>
            </a:r>
            <a:r>
              <a:rPr lang="en-US" sz="2400" dirty="0" smtClean="0">
                <a:solidFill>
                  <a:srgbClr val="FF0000"/>
                </a:solidFill>
              </a:rPr>
              <a:t> Role Playing </a:t>
            </a:r>
            <a:r>
              <a:rPr lang="en-US" sz="2400" dirty="0" err="1" smtClean="0">
                <a:solidFill>
                  <a:srgbClr val="FF0000"/>
                </a:solidFill>
              </a:rPr>
              <a:t>terhadap</a:t>
            </a:r>
            <a:r>
              <a:rPr lang="en-US" sz="2400" dirty="0" smtClean="0">
                <a:solidFill>
                  <a:srgbClr val="FF0000"/>
                </a:solidFill>
              </a:rPr>
              <a:t> </a:t>
            </a:r>
            <a:r>
              <a:rPr lang="en-US" sz="2400" dirty="0" err="1" smtClean="0">
                <a:solidFill>
                  <a:srgbClr val="FF0000"/>
                </a:solidFill>
              </a:rPr>
              <a:t>Aktivitas</a:t>
            </a:r>
            <a:r>
              <a:rPr lang="en-US" sz="2400" dirty="0" smtClean="0">
                <a:solidFill>
                  <a:srgbClr val="FF0000"/>
                </a:solidFill>
              </a:rPr>
              <a:t> Guru </a:t>
            </a:r>
            <a:r>
              <a:rPr lang="en-US" sz="2400" dirty="0" err="1" smtClean="0">
                <a:solidFill>
                  <a:srgbClr val="FF0000"/>
                </a:solidFill>
              </a:rPr>
              <a:t>dan</a:t>
            </a:r>
            <a:r>
              <a:rPr lang="en-US" sz="2400" dirty="0" smtClean="0">
                <a:solidFill>
                  <a:srgbClr val="FF0000"/>
                </a:solidFill>
              </a:rPr>
              <a:t> </a:t>
            </a:r>
            <a:r>
              <a:rPr lang="en-US" sz="2400" dirty="0" err="1" smtClean="0">
                <a:solidFill>
                  <a:srgbClr val="FF0000"/>
                </a:solidFill>
              </a:rPr>
              <a:t>Hasil</a:t>
            </a:r>
            <a:r>
              <a:rPr lang="en-US" sz="2400" dirty="0" smtClean="0">
                <a:solidFill>
                  <a:srgbClr val="FF0000"/>
                </a:solidFill>
              </a:rPr>
              <a:t> </a:t>
            </a:r>
            <a:r>
              <a:rPr lang="en-US" sz="2400" dirty="0" err="1" smtClean="0">
                <a:solidFill>
                  <a:srgbClr val="FF0000"/>
                </a:solidFill>
              </a:rPr>
              <a:t>Belajar</a:t>
            </a:r>
            <a:r>
              <a:rPr lang="en-US" sz="2400" dirty="0" smtClean="0">
                <a:solidFill>
                  <a:srgbClr val="FF0000"/>
                </a:solidFill>
              </a:rPr>
              <a:t> </a:t>
            </a:r>
            <a:r>
              <a:rPr lang="en-US" sz="2400" dirty="0" err="1" smtClean="0">
                <a:solidFill>
                  <a:srgbClr val="FF0000"/>
                </a:solidFill>
              </a:rPr>
              <a:t>dalam</a:t>
            </a:r>
            <a:r>
              <a:rPr lang="en-US" sz="2400" dirty="0" smtClean="0">
                <a:solidFill>
                  <a:srgbClr val="FF0000"/>
                </a:solidFill>
              </a:rPr>
              <a:t> Mata </a:t>
            </a:r>
            <a:r>
              <a:rPr lang="en-US" sz="2400" dirty="0" err="1" smtClean="0">
                <a:solidFill>
                  <a:srgbClr val="FF0000"/>
                </a:solidFill>
              </a:rPr>
              <a:t>Pelajaran</a:t>
            </a:r>
            <a:r>
              <a:rPr lang="en-US" sz="2400" dirty="0" smtClean="0">
                <a:solidFill>
                  <a:srgbClr val="FF0000"/>
                </a:solidFill>
              </a:rPr>
              <a:t> </a:t>
            </a:r>
            <a:r>
              <a:rPr lang="en-US" sz="2400" dirty="0" err="1" smtClean="0">
                <a:solidFill>
                  <a:srgbClr val="FF0000"/>
                </a:solidFill>
              </a:rPr>
              <a:t>Pendidikan</a:t>
            </a:r>
            <a:r>
              <a:rPr lang="en-US" sz="2400" dirty="0" smtClean="0">
                <a:solidFill>
                  <a:srgbClr val="FF0000"/>
                </a:solidFill>
              </a:rPr>
              <a:t> IPS </a:t>
            </a:r>
            <a:r>
              <a:rPr lang="en-US" sz="2400" dirty="0" err="1" smtClean="0">
                <a:solidFill>
                  <a:srgbClr val="FF0000"/>
                </a:solidFill>
              </a:rPr>
              <a:t>di</a:t>
            </a:r>
            <a:r>
              <a:rPr lang="en-US" sz="2400" dirty="0" smtClean="0">
                <a:solidFill>
                  <a:srgbClr val="FF0000"/>
                </a:solidFill>
              </a:rPr>
              <a:t> </a:t>
            </a:r>
            <a:r>
              <a:rPr lang="en-US" sz="2400" dirty="0" err="1" smtClean="0">
                <a:solidFill>
                  <a:srgbClr val="FF0000"/>
                </a:solidFill>
              </a:rPr>
              <a:t>Sekolah</a:t>
            </a:r>
            <a:r>
              <a:rPr lang="en-US" sz="2400" dirty="0" smtClean="0">
                <a:solidFill>
                  <a:srgbClr val="FF0000"/>
                </a:solidFill>
              </a:rPr>
              <a:t> </a:t>
            </a:r>
            <a:r>
              <a:rPr lang="en-US" sz="2400" dirty="0" err="1" smtClean="0">
                <a:solidFill>
                  <a:srgbClr val="FF0000"/>
                </a:solidFill>
              </a:rPr>
              <a:t>Dasar</a:t>
            </a:r>
            <a:r>
              <a:rPr lang="en-US" sz="2400" dirty="0" smtClean="0">
                <a:solidFill>
                  <a:srgbClr val="FF0000"/>
                </a:solidFill>
              </a:rPr>
              <a:t>. </a:t>
            </a:r>
            <a:r>
              <a:rPr lang="en-US" sz="2400" i="1" dirty="0" err="1" smtClean="0">
                <a:solidFill>
                  <a:srgbClr val="FF0000"/>
                </a:solidFill>
              </a:rPr>
              <a:t>Jurnal</a:t>
            </a:r>
            <a:r>
              <a:rPr lang="en-US" sz="2400" i="1" dirty="0" smtClean="0">
                <a:solidFill>
                  <a:srgbClr val="FF0000"/>
                </a:solidFill>
              </a:rPr>
              <a:t> </a:t>
            </a:r>
            <a:r>
              <a:rPr lang="en-US" sz="2400" i="1" dirty="0" err="1" smtClean="0">
                <a:solidFill>
                  <a:srgbClr val="FF0000"/>
                </a:solidFill>
              </a:rPr>
              <a:t>Pendidikan</a:t>
            </a:r>
            <a:r>
              <a:rPr lang="en-US" sz="2400" i="1" dirty="0" smtClean="0">
                <a:solidFill>
                  <a:srgbClr val="FF0000"/>
                </a:solidFill>
              </a:rPr>
              <a:t> Vol. 2 No.1, </a:t>
            </a:r>
            <a:r>
              <a:rPr lang="en-US" sz="2400" i="1" dirty="0" err="1" smtClean="0">
                <a:solidFill>
                  <a:srgbClr val="FF0000"/>
                </a:solidFill>
              </a:rPr>
              <a:t>Maret</a:t>
            </a:r>
            <a:r>
              <a:rPr lang="en-US" sz="2400" i="1" dirty="0" smtClean="0">
                <a:solidFill>
                  <a:srgbClr val="FF0000"/>
                </a:solidFill>
              </a:rPr>
              <a:t> 2001</a:t>
            </a:r>
            <a:r>
              <a:rPr lang="en-US" sz="2400" dirty="0" smtClean="0">
                <a:solidFill>
                  <a:srgbClr val="FF0000"/>
                </a:solidFill>
              </a:rPr>
              <a:t>.</a:t>
            </a:r>
          </a:p>
          <a:p>
            <a:pPr>
              <a:buNone/>
            </a:pPr>
            <a:r>
              <a:rPr lang="en-US" sz="2400" dirty="0" smtClean="0"/>
              <a:t>5. </a:t>
            </a:r>
            <a:r>
              <a:rPr lang="en-US" sz="2400" dirty="0" err="1" smtClean="0"/>
              <a:t>Rujukan</a:t>
            </a:r>
            <a:r>
              <a:rPr lang="en-US" sz="2400" dirty="0" smtClean="0"/>
              <a:t> </a:t>
            </a:r>
            <a:r>
              <a:rPr lang="en-US" sz="2400" dirty="0" err="1" smtClean="0"/>
              <a:t>dari</a:t>
            </a:r>
            <a:r>
              <a:rPr lang="en-US" sz="2400" dirty="0" smtClean="0"/>
              <a:t> </a:t>
            </a:r>
            <a:r>
              <a:rPr lang="en-US" sz="2400" dirty="0" err="1" smtClean="0"/>
              <a:t>koran</a:t>
            </a:r>
            <a:r>
              <a:rPr lang="en-US" sz="2400" dirty="0" smtClean="0"/>
              <a:t> yang </a:t>
            </a:r>
            <a:r>
              <a:rPr lang="en-US" sz="2400" dirty="0" err="1" smtClean="0"/>
              <a:t>diketahui</a:t>
            </a:r>
            <a:r>
              <a:rPr lang="en-US" sz="2400" dirty="0" smtClean="0"/>
              <a:t> </a:t>
            </a:r>
            <a:r>
              <a:rPr lang="en-US" sz="2400" dirty="0" err="1" smtClean="0"/>
              <a:t>penulisnya</a:t>
            </a:r>
            <a:r>
              <a:rPr lang="en-US" sz="2400" dirty="0" smtClean="0"/>
              <a:t> </a:t>
            </a:r>
            <a:r>
              <a:rPr lang="en-US" sz="2400" dirty="0" err="1" smtClean="0"/>
              <a:t>ditulis</a:t>
            </a:r>
            <a:r>
              <a:rPr lang="en-US" sz="2400" dirty="0" smtClean="0"/>
              <a:t> </a:t>
            </a:r>
            <a:r>
              <a:rPr lang="en-US" sz="2400" dirty="0" err="1" smtClean="0"/>
              <a:t>biasa</a:t>
            </a:r>
            <a:r>
              <a:rPr lang="en-US" sz="2400" dirty="0" smtClean="0"/>
              <a:t> </a:t>
            </a:r>
            <a:r>
              <a:rPr lang="en-US" sz="2400" dirty="0" err="1" smtClean="0"/>
              <a:t>seperti</a:t>
            </a:r>
            <a:r>
              <a:rPr lang="en-US" sz="2400" dirty="0" smtClean="0"/>
              <a:t> </a:t>
            </a:r>
            <a:r>
              <a:rPr lang="en-US" sz="2400" dirty="0" err="1" smtClean="0"/>
              <a:t>penulisan</a:t>
            </a:r>
            <a:r>
              <a:rPr lang="en-US" sz="2400" dirty="0" smtClean="0"/>
              <a:t> yang </a:t>
            </a:r>
            <a:r>
              <a:rPr lang="en-US" sz="2400" dirty="0" err="1" smtClean="0"/>
              <a:t>sumbernya</a:t>
            </a:r>
            <a:r>
              <a:rPr lang="en-US" sz="2400" dirty="0" smtClean="0"/>
              <a:t> </a:t>
            </a:r>
            <a:r>
              <a:rPr lang="en-US" sz="2400" dirty="0" err="1" smtClean="0"/>
              <a:t>dari</a:t>
            </a:r>
            <a:r>
              <a:rPr lang="en-US" sz="2400" dirty="0" smtClean="0"/>
              <a:t> </a:t>
            </a:r>
            <a:r>
              <a:rPr lang="en-US" sz="2400" dirty="0" err="1" smtClean="0"/>
              <a:t>buku</a:t>
            </a:r>
            <a:r>
              <a:rPr lang="en-US" sz="2400" dirty="0" smtClean="0"/>
              <a:t>.</a:t>
            </a:r>
          </a:p>
          <a:p>
            <a:pPr>
              <a:buNone/>
            </a:pPr>
            <a:r>
              <a:rPr lang="es-ES" sz="2400" dirty="0" err="1" smtClean="0">
                <a:solidFill>
                  <a:srgbClr val="FF0000"/>
                </a:solidFill>
              </a:rPr>
              <a:t>Tabah</a:t>
            </a:r>
            <a:r>
              <a:rPr lang="es-ES" sz="2400" dirty="0" smtClean="0">
                <a:solidFill>
                  <a:srgbClr val="FF0000"/>
                </a:solidFill>
              </a:rPr>
              <a:t>, </a:t>
            </a:r>
            <a:r>
              <a:rPr lang="es-ES" sz="2400" dirty="0" err="1" smtClean="0">
                <a:solidFill>
                  <a:srgbClr val="FF0000"/>
                </a:solidFill>
              </a:rPr>
              <a:t>Anton</a:t>
            </a:r>
            <a:r>
              <a:rPr lang="es-ES" sz="2400" dirty="0" smtClean="0">
                <a:solidFill>
                  <a:srgbClr val="FF0000"/>
                </a:solidFill>
              </a:rPr>
              <a:t>. (2004). </a:t>
            </a:r>
            <a:r>
              <a:rPr lang="es-ES" sz="2400" i="1" dirty="0" err="1" smtClean="0">
                <a:solidFill>
                  <a:srgbClr val="FF0000"/>
                </a:solidFill>
              </a:rPr>
              <a:t>Polwan</a:t>
            </a:r>
            <a:r>
              <a:rPr lang="es-ES" sz="2400" i="1" dirty="0" smtClean="0">
                <a:solidFill>
                  <a:srgbClr val="FF0000"/>
                </a:solidFill>
              </a:rPr>
              <a:t> </a:t>
            </a:r>
            <a:r>
              <a:rPr lang="es-ES" sz="2400" i="1" dirty="0" err="1" smtClean="0">
                <a:solidFill>
                  <a:srgbClr val="FF0000"/>
                </a:solidFill>
              </a:rPr>
              <a:t>Semakin</a:t>
            </a:r>
            <a:r>
              <a:rPr lang="es-ES" sz="2400" i="1" dirty="0" smtClean="0">
                <a:solidFill>
                  <a:srgbClr val="FF0000"/>
                </a:solidFill>
              </a:rPr>
              <a:t> </a:t>
            </a:r>
            <a:r>
              <a:rPr lang="es-ES" sz="2400" i="1" dirty="0" err="1" smtClean="0">
                <a:solidFill>
                  <a:srgbClr val="FF0000"/>
                </a:solidFill>
              </a:rPr>
              <a:t>Efektif</a:t>
            </a:r>
            <a:r>
              <a:rPr lang="es-ES" sz="2400" i="1" dirty="0" smtClean="0">
                <a:solidFill>
                  <a:srgbClr val="FF0000"/>
                </a:solidFill>
              </a:rPr>
              <a:t> </a:t>
            </a:r>
            <a:r>
              <a:rPr lang="es-ES" sz="2400" i="1" dirty="0" err="1" smtClean="0">
                <a:solidFill>
                  <a:srgbClr val="FF0000"/>
                </a:solidFill>
              </a:rPr>
              <a:t>dalam</a:t>
            </a:r>
            <a:r>
              <a:rPr lang="es-ES" sz="2400" i="1" dirty="0" smtClean="0">
                <a:solidFill>
                  <a:srgbClr val="FF0000"/>
                </a:solidFill>
              </a:rPr>
              <a:t> </a:t>
            </a:r>
            <a:r>
              <a:rPr lang="es-ES" sz="2400" i="1" dirty="0" err="1" smtClean="0">
                <a:solidFill>
                  <a:srgbClr val="FF0000"/>
                </a:solidFill>
              </a:rPr>
              <a:t>Penegakan</a:t>
            </a:r>
            <a:r>
              <a:rPr lang="es-ES" sz="2400" i="1" dirty="0" smtClean="0">
                <a:solidFill>
                  <a:srgbClr val="FF0000"/>
                </a:solidFill>
              </a:rPr>
              <a:t> </a:t>
            </a:r>
            <a:r>
              <a:rPr lang="es-ES" sz="2400" i="1" dirty="0" err="1" smtClean="0">
                <a:solidFill>
                  <a:srgbClr val="FF0000"/>
                </a:solidFill>
              </a:rPr>
              <a:t>Hukum</a:t>
            </a:r>
            <a:r>
              <a:rPr lang="es-ES" sz="2400" i="1" dirty="0" smtClean="0">
                <a:solidFill>
                  <a:srgbClr val="FF0000"/>
                </a:solidFill>
              </a:rPr>
              <a:t> 2 </a:t>
            </a:r>
            <a:r>
              <a:rPr lang="es-ES" sz="2400" dirty="0" smtClean="0">
                <a:solidFill>
                  <a:srgbClr val="FF0000"/>
                </a:solidFill>
              </a:rPr>
              <a:t>. </a:t>
            </a:r>
            <a:r>
              <a:rPr lang="es-ES" sz="2400" dirty="0" err="1" smtClean="0">
                <a:solidFill>
                  <a:srgbClr val="FF0000"/>
                </a:solidFill>
              </a:rPr>
              <a:t>Dalam</a:t>
            </a:r>
            <a:r>
              <a:rPr lang="es-ES" sz="2400" dirty="0" smtClean="0">
                <a:solidFill>
                  <a:srgbClr val="FF0000"/>
                </a:solidFill>
              </a:rPr>
              <a:t> Lampung Post 2004, 1 </a:t>
            </a:r>
            <a:r>
              <a:rPr lang="es-ES" sz="2400" dirty="0" err="1" smtClean="0">
                <a:solidFill>
                  <a:srgbClr val="FF0000"/>
                </a:solidFill>
              </a:rPr>
              <a:t>September</a:t>
            </a:r>
            <a:r>
              <a:rPr lang="es-ES" sz="2400" dirty="0" smtClean="0">
                <a:solidFill>
                  <a:srgbClr val="FF0000"/>
                </a:solidFill>
              </a:rPr>
              <a:t>. Lampung.</a:t>
            </a:r>
          </a:p>
          <a:p>
            <a:pPr>
              <a:buNone/>
            </a:pPr>
            <a:r>
              <a:rPr lang="es-ES" sz="2400" dirty="0" smtClean="0"/>
              <a:t>6.</a:t>
            </a:r>
            <a:r>
              <a:rPr lang="es-ES" sz="2400" dirty="0" smtClean="0">
                <a:solidFill>
                  <a:srgbClr val="FF0000"/>
                </a:solidFill>
              </a:rPr>
              <a:t> </a:t>
            </a:r>
            <a:r>
              <a:rPr lang="en-US" sz="2400" dirty="0" err="1" smtClean="0"/>
              <a:t>Rujukan</a:t>
            </a:r>
            <a:r>
              <a:rPr lang="en-US" sz="2400" dirty="0" smtClean="0"/>
              <a:t> </a:t>
            </a:r>
            <a:r>
              <a:rPr lang="en-US" sz="2400" dirty="0" err="1" smtClean="0"/>
              <a:t>dari</a:t>
            </a:r>
            <a:r>
              <a:rPr lang="en-US" sz="2400" dirty="0" smtClean="0"/>
              <a:t> </a:t>
            </a:r>
            <a:r>
              <a:rPr lang="en-US" sz="2400" dirty="0" err="1" smtClean="0"/>
              <a:t>lembaga</a:t>
            </a:r>
            <a:r>
              <a:rPr lang="en-US" sz="2400" dirty="0" smtClean="0"/>
              <a:t> yang </a:t>
            </a:r>
            <a:r>
              <a:rPr lang="en-US" sz="2400" dirty="0" err="1" smtClean="0"/>
              <a:t>ditulis</a:t>
            </a:r>
            <a:r>
              <a:rPr lang="en-US" sz="2400" dirty="0" smtClean="0"/>
              <a:t> </a:t>
            </a:r>
            <a:r>
              <a:rPr lang="en-US" sz="2400" dirty="0" err="1" smtClean="0"/>
              <a:t>atas</a:t>
            </a:r>
            <a:r>
              <a:rPr lang="en-US" sz="2400" dirty="0" smtClean="0"/>
              <a:t> </a:t>
            </a:r>
            <a:r>
              <a:rPr lang="en-US" sz="2400" dirty="0" err="1" smtClean="0"/>
              <a:t>nama</a:t>
            </a:r>
            <a:r>
              <a:rPr lang="en-US" sz="2400" dirty="0" smtClean="0"/>
              <a:t> </a:t>
            </a:r>
            <a:r>
              <a:rPr lang="en-US" sz="2400" dirty="0" err="1" smtClean="0"/>
              <a:t>lembaga</a:t>
            </a:r>
            <a:r>
              <a:rPr lang="en-US" sz="2400" dirty="0" smtClean="0"/>
              <a:t> </a:t>
            </a:r>
            <a:r>
              <a:rPr lang="en-US" sz="2400" dirty="0" err="1" smtClean="0"/>
              <a:t>tersebut</a:t>
            </a:r>
            <a:r>
              <a:rPr lang="en-US" sz="2400" dirty="0" smtClean="0"/>
              <a:t>.</a:t>
            </a:r>
          </a:p>
          <a:p>
            <a:pPr>
              <a:buNone/>
            </a:pPr>
            <a:r>
              <a:rPr lang="en-US" sz="2400" dirty="0" err="1" smtClean="0">
                <a:solidFill>
                  <a:srgbClr val="FF0000"/>
                </a:solidFill>
              </a:rPr>
              <a:t>Depdiknas</a:t>
            </a:r>
            <a:r>
              <a:rPr lang="en-US" sz="2400" dirty="0" smtClean="0">
                <a:solidFill>
                  <a:srgbClr val="FF0000"/>
                </a:solidFill>
              </a:rPr>
              <a:t> (2008). </a:t>
            </a:r>
            <a:r>
              <a:rPr lang="en-US" sz="2400" i="1" dirty="0" err="1" smtClean="0">
                <a:solidFill>
                  <a:srgbClr val="FF0000"/>
                </a:solidFill>
              </a:rPr>
              <a:t>Kamus</a:t>
            </a:r>
            <a:r>
              <a:rPr lang="en-US" sz="2400" i="1" dirty="0" smtClean="0">
                <a:solidFill>
                  <a:srgbClr val="FF0000"/>
                </a:solidFill>
              </a:rPr>
              <a:t> </a:t>
            </a:r>
            <a:r>
              <a:rPr lang="en-US" sz="2400" i="1" dirty="0" err="1" smtClean="0">
                <a:solidFill>
                  <a:srgbClr val="FF0000"/>
                </a:solidFill>
              </a:rPr>
              <a:t>Besar</a:t>
            </a:r>
            <a:r>
              <a:rPr lang="en-US" sz="2400" i="1" dirty="0" smtClean="0">
                <a:solidFill>
                  <a:srgbClr val="FF0000"/>
                </a:solidFill>
              </a:rPr>
              <a:t> </a:t>
            </a:r>
            <a:r>
              <a:rPr lang="en-US" sz="2400" i="1" dirty="0" err="1" smtClean="0">
                <a:solidFill>
                  <a:srgbClr val="FF0000"/>
                </a:solidFill>
              </a:rPr>
              <a:t>Bahasa</a:t>
            </a:r>
            <a:r>
              <a:rPr lang="en-US" sz="2400" i="1" dirty="0" smtClean="0">
                <a:solidFill>
                  <a:srgbClr val="FF0000"/>
                </a:solidFill>
              </a:rPr>
              <a:t> Indonesia</a:t>
            </a:r>
            <a:r>
              <a:rPr lang="en-US" sz="2400" dirty="0" smtClean="0">
                <a:solidFill>
                  <a:srgbClr val="FF0000"/>
                </a:solidFill>
              </a:rPr>
              <a:t>. Jakarta: </a:t>
            </a:r>
            <a:r>
              <a:rPr lang="en-US" sz="2400" dirty="0" err="1" smtClean="0">
                <a:solidFill>
                  <a:srgbClr val="FF0000"/>
                </a:solidFill>
              </a:rPr>
              <a:t>Gramedia</a:t>
            </a:r>
            <a:r>
              <a:rPr lang="en-US" sz="2400" dirty="0" smtClean="0">
                <a:solidFill>
                  <a:srgbClr val="FF0000"/>
                </a:solidFill>
              </a:rPr>
              <a:t> </a:t>
            </a:r>
            <a:r>
              <a:rPr lang="en-US" sz="2400" dirty="0" err="1" smtClean="0">
                <a:solidFill>
                  <a:srgbClr val="FF0000"/>
                </a:solidFill>
              </a:rPr>
              <a:t>Pustaka</a:t>
            </a:r>
            <a:r>
              <a:rPr lang="en-US" sz="2400" dirty="0" smtClean="0">
                <a:solidFill>
                  <a:srgbClr val="FF0000"/>
                </a:solidFill>
              </a:rPr>
              <a:t> </a:t>
            </a:r>
            <a:r>
              <a:rPr lang="en-US" sz="2400" dirty="0" err="1" smtClean="0">
                <a:solidFill>
                  <a:srgbClr val="FF0000"/>
                </a:solidFill>
              </a:rPr>
              <a:t>Utama</a:t>
            </a:r>
            <a:r>
              <a:rPr lang="en-US" sz="2400" dirty="0" smtClean="0">
                <a:solidFill>
                  <a:srgbClr val="FF0000"/>
                </a:solidFill>
              </a:rPr>
              <a:t>.</a:t>
            </a:r>
          </a:p>
          <a:p>
            <a:pPr lvl="0">
              <a:buNone/>
            </a:pPr>
            <a:r>
              <a:rPr lang="en-US" sz="2400" dirty="0" smtClean="0"/>
              <a:t>7.</a:t>
            </a:r>
            <a:r>
              <a:rPr lang="en-US" sz="2400" dirty="0" smtClean="0">
                <a:solidFill>
                  <a:srgbClr val="FF0000"/>
                </a:solidFill>
              </a:rPr>
              <a:t> </a:t>
            </a:r>
            <a:r>
              <a:rPr lang="en-US" sz="2400" dirty="0" err="1" smtClean="0"/>
              <a:t>Rujukan</a:t>
            </a:r>
            <a:r>
              <a:rPr lang="en-US" sz="2400" dirty="0" smtClean="0"/>
              <a:t> </a:t>
            </a:r>
            <a:r>
              <a:rPr lang="en-US" sz="2400" dirty="0" err="1" smtClean="0"/>
              <a:t>dari</a:t>
            </a:r>
            <a:r>
              <a:rPr lang="en-US" sz="2400" dirty="0" smtClean="0"/>
              <a:t> </a:t>
            </a:r>
            <a:r>
              <a:rPr lang="en-US" sz="2400" dirty="0" err="1" smtClean="0"/>
              <a:t>karya</a:t>
            </a:r>
            <a:r>
              <a:rPr lang="en-US" sz="2400" dirty="0" smtClean="0"/>
              <a:t> </a:t>
            </a:r>
            <a:r>
              <a:rPr lang="en-US" sz="2400" dirty="0" err="1" smtClean="0"/>
              <a:t>terjemahan</a:t>
            </a:r>
            <a:r>
              <a:rPr lang="en-US" sz="2400" dirty="0" smtClean="0"/>
              <a:t> </a:t>
            </a:r>
            <a:r>
              <a:rPr lang="en-US" sz="2400" dirty="0" err="1" smtClean="0"/>
              <a:t>ialah</a:t>
            </a:r>
            <a:r>
              <a:rPr lang="en-US" sz="2400" dirty="0" smtClean="0"/>
              <a:t> </a:t>
            </a:r>
            <a:r>
              <a:rPr lang="en-US" sz="2400" dirty="0" err="1" smtClean="0"/>
              <a:t>dengan</a:t>
            </a:r>
            <a:r>
              <a:rPr lang="en-US" sz="2400" dirty="0" smtClean="0"/>
              <a:t> </a:t>
            </a:r>
            <a:r>
              <a:rPr lang="en-US" sz="2400" dirty="0" err="1" smtClean="0"/>
              <a:t>menulis</a:t>
            </a:r>
            <a:r>
              <a:rPr lang="en-US" sz="2400" dirty="0" smtClean="0"/>
              <a:t> </a:t>
            </a:r>
            <a:r>
              <a:rPr lang="en-US" sz="2400" dirty="0" err="1" smtClean="0"/>
              <a:t>nama</a:t>
            </a:r>
            <a:r>
              <a:rPr lang="en-US" sz="2400" dirty="0" smtClean="0"/>
              <a:t> </a:t>
            </a:r>
            <a:r>
              <a:rPr lang="en-US" sz="2400" dirty="0" err="1" smtClean="0"/>
              <a:t>pengarang</a:t>
            </a:r>
            <a:r>
              <a:rPr lang="en-US" sz="2400" dirty="0" smtClean="0"/>
              <a:t> </a:t>
            </a:r>
            <a:r>
              <a:rPr lang="en-US" sz="2400" dirty="0" err="1" smtClean="0"/>
              <a:t>asli</a:t>
            </a:r>
            <a:r>
              <a:rPr lang="en-US" sz="2400" dirty="0" smtClean="0"/>
              <a:t> paling </a:t>
            </a:r>
            <a:r>
              <a:rPr lang="en-US" sz="2400" dirty="0" err="1" smtClean="0"/>
              <a:t>depan</a:t>
            </a:r>
            <a:r>
              <a:rPr lang="en-US" sz="2400" dirty="0" smtClean="0"/>
              <a:t> </a:t>
            </a:r>
            <a:r>
              <a:rPr lang="en-US" sz="2400" dirty="0" err="1" smtClean="0"/>
              <a:t>kemudian</a:t>
            </a:r>
            <a:r>
              <a:rPr lang="en-US" sz="2400" dirty="0" smtClean="0"/>
              <a:t> </a:t>
            </a:r>
            <a:r>
              <a:rPr lang="en-US" sz="2400" dirty="0" err="1" smtClean="0"/>
              <a:t>nama</a:t>
            </a:r>
            <a:r>
              <a:rPr lang="en-US" sz="2400" dirty="0" smtClean="0"/>
              <a:t> </a:t>
            </a:r>
            <a:r>
              <a:rPr lang="en-US" sz="2400" dirty="0" err="1" smtClean="0"/>
              <a:t>penerjemah</a:t>
            </a:r>
            <a:r>
              <a:rPr lang="en-US" sz="2400" dirty="0" smtClean="0"/>
              <a:t> </a:t>
            </a:r>
            <a:r>
              <a:rPr lang="en-US" sz="2400" dirty="0" err="1" smtClean="0"/>
              <a:t>ditulis</a:t>
            </a:r>
            <a:r>
              <a:rPr lang="en-US" sz="2400" dirty="0" smtClean="0"/>
              <a:t> </a:t>
            </a:r>
            <a:r>
              <a:rPr lang="en-US" sz="2400" dirty="0" err="1" smtClean="0"/>
              <a:t>setelah</a:t>
            </a:r>
            <a:r>
              <a:rPr lang="en-US" sz="2400" dirty="0" smtClean="0"/>
              <a:t> </a:t>
            </a:r>
            <a:r>
              <a:rPr lang="en-US" sz="2400" dirty="0" err="1" smtClean="0"/>
              <a:t>judul</a:t>
            </a:r>
            <a:r>
              <a:rPr lang="en-US" sz="2400" dirty="0" smtClean="0"/>
              <a:t> </a:t>
            </a:r>
            <a:r>
              <a:rPr lang="en-US" sz="2400" dirty="0" err="1" smtClean="0"/>
              <a:t>terjemahan</a:t>
            </a:r>
            <a:r>
              <a:rPr lang="en-US" sz="2400" dirty="0" smtClean="0"/>
              <a:t>.</a:t>
            </a:r>
            <a:endParaRPr lang="en-US" sz="2400" dirty="0" smtClean="0">
              <a:solidFill>
                <a:srgbClr val="FF0000"/>
              </a:solidFill>
            </a:endParaRPr>
          </a:p>
          <a:p>
            <a:pPr>
              <a:buNone/>
            </a:pPr>
            <a:r>
              <a:rPr lang="en-US" sz="2400" dirty="0" smtClean="0">
                <a:solidFill>
                  <a:srgbClr val="FF0000"/>
                </a:solidFill>
              </a:rPr>
              <a:t>Brown, G. Dan Yule G. (1996) </a:t>
            </a:r>
            <a:r>
              <a:rPr lang="en-US" sz="2400" i="1" dirty="0" err="1" smtClean="0">
                <a:solidFill>
                  <a:srgbClr val="FF0000"/>
                </a:solidFill>
              </a:rPr>
              <a:t>Analisis</a:t>
            </a:r>
            <a:r>
              <a:rPr lang="en-US" sz="2400" i="1" dirty="0" smtClean="0">
                <a:solidFill>
                  <a:srgbClr val="FF0000"/>
                </a:solidFill>
              </a:rPr>
              <a:t> </a:t>
            </a:r>
            <a:r>
              <a:rPr lang="en-US" sz="2400" i="1" dirty="0" err="1" smtClean="0">
                <a:solidFill>
                  <a:srgbClr val="FF0000"/>
                </a:solidFill>
              </a:rPr>
              <a:t>Wacana</a:t>
            </a:r>
            <a:r>
              <a:rPr lang="en-US" sz="2400" dirty="0" smtClean="0">
                <a:solidFill>
                  <a:srgbClr val="FF0000"/>
                </a:solidFill>
              </a:rPr>
              <a:t>; </a:t>
            </a:r>
            <a:r>
              <a:rPr lang="en-US" sz="2400" dirty="0" err="1" smtClean="0">
                <a:solidFill>
                  <a:srgbClr val="FF0000"/>
                </a:solidFill>
              </a:rPr>
              <a:t>Alih</a:t>
            </a:r>
            <a:r>
              <a:rPr lang="en-US" sz="2400" dirty="0" smtClean="0">
                <a:solidFill>
                  <a:srgbClr val="FF0000"/>
                </a:solidFill>
              </a:rPr>
              <a:t> </a:t>
            </a:r>
            <a:r>
              <a:rPr lang="en-US" sz="2400" dirty="0" err="1" smtClean="0">
                <a:solidFill>
                  <a:srgbClr val="FF0000"/>
                </a:solidFill>
              </a:rPr>
              <a:t>Bahasa</a:t>
            </a:r>
            <a:r>
              <a:rPr lang="en-US" sz="2400" dirty="0" smtClean="0">
                <a:solidFill>
                  <a:srgbClr val="FF0000"/>
                </a:solidFill>
              </a:rPr>
              <a:t> </a:t>
            </a:r>
            <a:r>
              <a:rPr lang="en-US" sz="2400" dirty="0" err="1" smtClean="0">
                <a:solidFill>
                  <a:srgbClr val="FF0000"/>
                </a:solidFill>
              </a:rPr>
              <a:t>Sutikno</a:t>
            </a:r>
            <a:r>
              <a:rPr lang="en-US" sz="2400" dirty="0" smtClean="0">
                <a:solidFill>
                  <a:srgbClr val="FF0000"/>
                </a:solidFill>
              </a:rPr>
              <a:t>. Jakarta: </a:t>
            </a:r>
            <a:r>
              <a:rPr lang="en-US" sz="2400" dirty="0" err="1" smtClean="0">
                <a:solidFill>
                  <a:srgbClr val="FF0000"/>
                </a:solidFill>
              </a:rPr>
              <a:t>Gramedia</a:t>
            </a:r>
            <a:r>
              <a:rPr lang="en-US" sz="2400" dirty="0" smtClean="0">
                <a:solidFill>
                  <a:srgbClr val="FF0000"/>
                </a:solidFill>
              </a:rPr>
              <a:t>.</a:t>
            </a:r>
          </a:p>
          <a:p>
            <a:pPr>
              <a:buNone/>
            </a:pPr>
            <a:endParaRPr lang="en-US" sz="2400" dirty="0" smtClean="0">
              <a:solidFill>
                <a:srgbClr val="FF0000"/>
              </a:solidFill>
            </a:endParaRPr>
          </a:p>
          <a:p>
            <a:pPr>
              <a:buNone/>
            </a:pPr>
            <a:endParaRPr lang="en-US" sz="2400" dirty="0" smtClean="0"/>
          </a:p>
          <a:p>
            <a:pPr>
              <a:buNone/>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normAutofit lnSpcReduction="10000"/>
          </a:bodyPr>
          <a:lstStyle/>
          <a:p>
            <a:pPr>
              <a:buNone/>
            </a:pPr>
            <a:r>
              <a:rPr lang="en-US" sz="2400" dirty="0" smtClean="0"/>
              <a:t>8. </a:t>
            </a:r>
            <a:r>
              <a:rPr lang="es-ES" sz="2400" dirty="0" err="1" smtClean="0"/>
              <a:t>Rujukan</a:t>
            </a:r>
            <a:r>
              <a:rPr lang="es-ES" sz="2400" dirty="0" smtClean="0"/>
              <a:t> </a:t>
            </a:r>
            <a:r>
              <a:rPr lang="es-ES" sz="2400" dirty="0" err="1" smtClean="0"/>
              <a:t>skripsi</a:t>
            </a:r>
            <a:r>
              <a:rPr lang="es-ES" sz="2400" dirty="0" smtClean="0"/>
              <a:t>, tesis, dan </a:t>
            </a:r>
            <a:r>
              <a:rPr lang="es-ES" sz="2400" dirty="0" err="1" smtClean="0"/>
              <a:t>disertasi</a:t>
            </a:r>
            <a:r>
              <a:rPr lang="es-ES" sz="2400" dirty="0" smtClean="0"/>
              <a:t>. </a:t>
            </a:r>
            <a:r>
              <a:rPr lang="es-ES" sz="2400" dirty="0" err="1" smtClean="0"/>
              <a:t>Judul</a:t>
            </a:r>
            <a:r>
              <a:rPr lang="es-ES" sz="2400" dirty="0" smtClean="0"/>
              <a:t> </a:t>
            </a:r>
            <a:r>
              <a:rPr lang="es-ES" sz="2400" dirty="0" err="1" smtClean="0"/>
              <a:t>skripsi</a:t>
            </a:r>
            <a:r>
              <a:rPr lang="es-ES" sz="2400" dirty="0" smtClean="0"/>
              <a:t>, tesis, dan </a:t>
            </a:r>
            <a:r>
              <a:rPr lang="es-ES" sz="2400" dirty="0" err="1" smtClean="0"/>
              <a:t>disertasi</a:t>
            </a:r>
            <a:r>
              <a:rPr lang="es-ES" sz="2400" dirty="0" smtClean="0"/>
              <a:t> </a:t>
            </a:r>
            <a:r>
              <a:rPr lang="es-ES" sz="2400" dirty="0" err="1" smtClean="0"/>
              <a:t>diikuti</a:t>
            </a:r>
            <a:r>
              <a:rPr lang="es-ES" sz="2400" dirty="0" smtClean="0"/>
              <a:t> </a:t>
            </a:r>
            <a:r>
              <a:rPr lang="es-ES" sz="2400" dirty="0" err="1" smtClean="0"/>
              <a:t>pernyataan</a:t>
            </a:r>
            <a:r>
              <a:rPr lang="es-ES" sz="2400" dirty="0" smtClean="0"/>
              <a:t>  </a:t>
            </a:r>
            <a:r>
              <a:rPr lang="es-ES" sz="2400" i="1" dirty="0" err="1" smtClean="0"/>
              <a:t>skripsi</a:t>
            </a:r>
            <a:r>
              <a:rPr lang="es-ES" sz="2400" i="1" dirty="0" smtClean="0"/>
              <a:t>, tesis, dan </a:t>
            </a:r>
            <a:r>
              <a:rPr lang="es-ES" sz="2400" i="1" dirty="0" err="1" smtClean="0"/>
              <a:t>disertasi</a:t>
            </a:r>
            <a:r>
              <a:rPr lang="es-ES" sz="2400" i="1" dirty="0" smtClean="0"/>
              <a:t> </a:t>
            </a:r>
            <a:r>
              <a:rPr lang="es-ES" sz="2400" i="1" dirty="0" err="1" smtClean="0"/>
              <a:t>tidak</a:t>
            </a:r>
            <a:r>
              <a:rPr lang="es-ES" sz="2400" i="1" dirty="0" smtClean="0"/>
              <a:t> </a:t>
            </a:r>
            <a:r>
              <a:rPr lang="es-ES" sz="2400" i="1" dirty="0" err="1" smtClean="0"/>
              <a:t>diterbitkan</a:t>
            </a:r>
            <a:r>
              <a:rPr lang="es-ES" sz="2400" dirty="0" smtClean="0"/>
              <a:t>.</a:t>
            </a:r>
          </a:p>
          <a:p>
            <a:pPr>
              <a:buNone/>
            </a:pPr>
            <a:r>
              <a:rPr lang="es-ES" sz="2400" dirty="0" err="1" smtClean="0">
                <a:solidFill>
                  <a:srgbClr val="FF0000"/>
                </a:solidFill>
              </a:rPr>
              <a:t>Pargito</a:t>
            </a:r>
            <a:r>
              <a:rPr lang="es-ES" sz="2400" dirty="0" smtClean="0">
                <a:solidFill>
                  <a:srgbClr val="FF0000"/>
                </a:solidFill>
              </a:rPr>
              <a:t>. (2008). </a:t>
            </a:r>
            <a:r>
              <a:rPr lang="es-ES" sz="2400" i="1" dirty="0" err="1" smtClean="0">
                <a:solidFill>
                  <a:srgbClr val="FF0000"/>
                </a:solidFill>
              </a:rPr>
              <a:t>Pengembangan</a:t>
            </a:r>
            <a:r>
              <a:rPr lang="es-ES" sz="2400" i="1" dirty="0" smtClean="0">
                <a:solidFill>
                  <a:srgbClr val="FF0000"/>
                </a:solidFill>
              </a:rPr>
              <a:t> </a:t>
            </a:r>
            <a:r>
              <a:rPr lang="es-ES" sz="2400" i="1" dirty="0" err="1" smtClean="0">
                <a:solidFill>
                  <a:srgbClr val="FF0000"/>
                </a:solidFill>
              </a:rPr>
              <a:t>Bahan</a:t>
            </a:r>
            <a:r>
              <a:rPr lang="es-ES" sz="2400" i="1" dirty="0" smtClean="0">
                <a:solidFill>
                  <a:srgbClr val="FF0000"/>
                </a:solidFill>
              </a:rPr>
              <a:t> Ajar </a:t>
            </a:r>
            <a:r>
              <a:rPr lang="es-ES" sz="2400" i="1" dirty="0" err="1" smtClean="0">
                <a:solidFill>
                  <a:srgbClr val="FF0000"/>
                </a:solidFill>
              </a:rPr>
              <a:t>Ilmu</a:t>
            </a:r>
            <a:r>
              <a:rPr lang="es-ES" sz="2400" i="1" dirty="0" smtClean="0">
                <a:solidFill>
                  <a:srgbClr val="FF0000"/>
                </a:solidFill>
              </a:rPr>
              <a:t> </a:t>
            </a:r>
            <a:r>
              <a:rPr lang="es-ES" sz="2400" i="1" dirty="0" err="1" smtClean="0">
                <a:solidFill>
                  <a:srgbClr val="FF0000"/>
                </a:solidFill>
              </a:rPr>
              <a:t>Pengetahuan</a:t>
            </a:r>
            <a:r>
              <a:rPr lang="es-ES" sz="2400" i="1" dirty="0" smtClean="0">
                <a:solidFill>
                  <a:srgbClr val="FF0000"/>
                </a:solidFill>
              </a:rPr>
              <a:t> </a:t>
            </a:r>
            <a:r>
              <a:rPr lang="es-ES" sz="2400" i="1" dirty="0" err="1" smtClean="0">
                <a:solidFill>
                  <a:srgbClr val="FF0000"/>
                </a:solidFill>
              </a:rPr>
              <a:t>Sosial</a:t>
            </a:r>
            <a:r>
              <a:rPr lang="es-ES" sz="2400" i="1" dirty="0" smtClean="0">
                <a:solidFill>
                  <a:srgbClr val="FF0000"/>
                </a:solidFill>
              </a:rPr>
              <a:t> </a:t>
            </a:r>
            <a:r>
              <a:rPr lang="es-ES" sz="2400" i="1" dirty="0" err="1" smtClean="0">
                <a:solidFill>
                  <a:srgbClr val="FF0000"/>
                </a:solidFill>
              </a:rPr>
              <a:t>dalam</a:t>
            </a:r>
            <a:r>
              <a:rPr lang="es-ES" sz="2400" i="1" dirty="0" smtClean="0">
                <a:solidFill>
                  <a:srgbClr val="FF0000"/>
                </a:solidFill>
              </a:rPr>
              <a:t> </a:t>
            </a:r>
            <a:r>
              <a:rPr lang="es-ES" sz="2400" i="1" dirty="0" err="1" smtClean="0">
                <a:solidFill>
                  <a:srgbClr val="FF0000"/>
                </a:solidFill>
              </a:rPr>
              <a:t>Persfektif</a:t>
            </a:r>
            <a:r>
              <a:rPr lang="es-ES" sz="2400" i="1" dirty="0" smtClean="0">
                <a:solidFill>
                  <a:srgbClr val="FF0000"/>
                </a:solidFill>
              </a:rPr>
              <a:t> </a:t>
            </a:r>
            <a:r>
              <a:rPr lang="es-ES" sz="2400" i="1" dirty="0" err="1" smtClean="0">
                <a:solidFill>
                  <a:srgbClr val="FF0000"/>
                </a:solidFill>
              </a:rPr>
              <a:t>Pendidikan</a:t>
            </a:r>
            <a:r>
              <a:rPr lang="es-ES" sz="2400" i="1" dirty="0" smtClean="0">
                <a:solidFill>
                  <a:srgbClr val="FF0000"/>
                </a:solidFill>
              </a:rPr>
              <a:t> </a:t>
            </a:r>
            <a:r>
              <a:rPr lang="es-ES" sz="2400" i="1" dirty="0" err="1" smtClean="0">
                <a:solidFill>
                  <a:srgbClr val="FF0000"/>
                </a:solidFill>
              </a:rPr>
              <a:t>Multikultural</a:t>
            </a:r>
            <a:r>
              <a:rPr lang="es-ES" sz="2400" dirty="0" smtClean="0">
                <a:solidFill>
                  <a:srgbClr val="FF0000"/>
                </a:solidFill>
              </a:rPr>
              <a:t> (</a:t>
            </a:r>
            <a:r>
              <a:rPr lang="es-ES" sz="2400" dirty="0" err="1" smtClean="0">
                <a:solidFill>
                  <a:srgbClr val="FF0000"/>
                </a:solidFill>
              </a:rPr>
              <a:t>Disertasi</a:t>
            </a:r>
            <a:r>
              <a:rPr lang="es-ES" sz="2400" dirty="0" smtClean="0">
                <a:solidFill>
                  <a:srgbClr val="FF0000"/>
                </a:solidFill>
              </a:rPr>
              <a:t>). Bandung: </a:t>
            </a:r>
            <a:r>
              <a:rPr lang="es-ES" sz="2400" dirty="0" err="1" smtClean="0">
                <a:solidFill>
                  <a:srgbClr val="FF0000"/>
                </a:solidFill>
              </a:rPr>
              <a:t>Sekolah</a:t>
            </a:r>
            <a:r>
              <a:rPr lang="es-ES" sz="2400" dirty="0" smtClean="0">
                <a:solidFill>
                  <a:srgbClr val="FF0000"/>
                </a:solidFill>
              </a:rPr>
              <a:t> </a:t>
            </a:r>
            <a:r>
              <a:rPr lang="es-ES" sz="2400" dirty="0" err="1" smtClean="0">
                <a:solidFill>
                  <a:srgbClr val="FF0000"/>
                </a:solidFill>
              </a:rPr>
              <a:t>Pascasarjana</a:t>
            </a:r>
            <a:r>
              <a:rPr lang="es-ES" sz="2400" dirty="0" smtClean="0">
                <a:solidFill>
                  <a:srgbClr val="FF0000"/>
                </a:solidFill>
              </a:rPr>
              <a:t> UPI Bandung.</a:t>
            </a:r>
            <a:endParaRPr lang="en-US" sz="2400" dirty="0" smtClean="0">
              <a:solidFill>
                <a:srgbClr val="FF0000"/>
              </a:solidFill>
            </a:endParaRPr>
          </a:p>
          <a:p>
            <a:pPr>
              <a:buNone/>
            </a:pPr>
            <a:r>
              <a:rPr lang="en-US" sz="2400" dirty="0" smtClean="0"/>
              <a:t>9. </a:t>
            </a:r>
            <a:r>
              <a:rPr lang="en-US" sz="2400" dirty="0" err="1" smtClean="0"/>
              <a:t>Rujukan</a:t>
            </a:r>
            <a:r>
              <a:rPr lang="en-US" sz="2400" dirty="0" smtClean="0"/>
              <a:t> </a:t>
            </a:r>
            <a:r>
              <a:rPr lang="en-US" sz="2400" dirty="0" err="1" smtClean="0"/>
              <a:t>berupa</a:t>
            </a:r>
            <a:r>
              <a:rPr lang="en-US" sz="2400" dirty="0" smtClean="0"/>
              <a:t> </a:t>
            </a:r>
            <a:r>
              <a:rPr lang="en-US" sz="2400" dirty="0" err="1" smtClean="0"/>
              <a:t>makalah</a:t>
            </a:r>
            <a:r>
              <a:rPr lang="en-US" sz="2400" dirty="0" smtClean="0"/>
              <a:t> yang </a:t>
            </a:r>
            <a:r>
              <a:rPr lang="en-US" sz="2400" dirty="0" err="1" smtClean="0"/>
              <a:t>disajikan</a:t>
            </a:r>
            <a:r>
              <a:rPr lang="en-US" sz="2400" dirty="0" smtClean="0"/>
              <a:t>.</a:t>
            </a:r>
          </a:p>
          <a:p>
            <a:pPr>
              <a:buNone/>
            </a:pPr>
            <a:r>
              <a:rPr lang="en-US" sz="2400" dirty="0" err="1" smtClean="0">
                <a:solidFill>
                  <a:srgbClr val="FF0000"/>
                </a:solidFill>
              </a:rPr>
              <a:t>Widodo</a:t>
            </a:r>
            <a:r>
              <a:rPr lang="en-US" sz="2400" dirty="0" smtClean="0">
                <a:solidFill>
                  <a:srgbClr val="FF0000"/>
                </a:solidFill>
              </a:rPr>
              <a:t>, </a:t>
            </a:r>
            <a:r>
              <a:rPr lang="en-US" sz="2400" dirty="0" err="1" smtClean="0">
                <a:solidFill>
                  <a:srgbClr val="FF0000"/>
                </a:solidFill>
              </a:rPr>
              <a:t>Mulyanto</a:t>
            </a:r>
            <a:r>
              <a:rPr lang="en-US" sz="2400" dirty="0" smtClean="0">
                <a:solidFill>
                  <a:srgbClr val="FF0000"/>
                </a:solidFill>
              </a:rPr>
              <a:t> (2012). Pembangunan </a:t>
            </a:r>
            <a:r>
              <a:rPr lang="en-US" sz="2400" dirty="0" err="1" smtClean="0">
                <a:solidFill>
                  <a:srgbClr val="FF0000"/>
                </a:solidFill>
              </a:rPr>
              <a:t>Karakter</a:t>
            </a:r>
            <a:r>
              <a:rPr lang="en-US" sz="2400" dirty="0" smtClean="0">
                <a:solidFill>
                  <a:srgbClr val="FF0000"/>
                </a:solidFill>
              </a:rPr>
              <a:t>: </a:t>
            </a:r>
            <a:r>
              <a:rPr lang="en-US" sz="2400" dirty="0" err="1" smtClean="0">
                <a:solidFill>
                  <a:srgbClr val="FF0000"/>
                </a:solidFill>
              </a:rPr>
              <a:t>Perlu</a:t>
            </a:r>
            <a:r>
              <a:rPr lang="en-US" sz="2400" dirty="0" smtClean="0">
                <a:solidFill>
                  <a:srgbClr val="FF0000"/>
                </a:solidFill>
              </a:rPr>
              <a:t> </a:t>
            </a:r>
            <a:r>
              <a:rPr lang="en-US" sz="2400" dirty="0" err="1" smtClean="0">
                <a:solidFill>
                  <a:srgbClr val="FF0000"/>
                </a:solidFill>
              </a:rPr>
              <a:t>Penanaman</a:t>
            </a:r>
            <a:r>
              <a:rPr lang="en-US" sz="2400" dirty="0" smtClean="0">
                <a:solidFill>
                  <a:srgbClr val="FF0000"/>
                </a:solidFill>
              </a:rPr>
              <a:t> </a:t>
            </a:r>
            <a:r>
              <a:rPr lang="en-US" sz="2400" dirty="0" err="1" smtClean="0">
                <a:solidFill>
                  <a:srgbClr val="FF0000"/>
                </a:solidFill>
              </a:rPr>
              <a:t>Atau</a:t>
            </a:r>
            <a:r>
              <a:rPr lang="en-US" sz="2400" dirty="0" smtClean="0">
                <a:solidFill>
                  <a:srgbClr val="FF0000"/>
                </a:solidFill>
              </a:rPr>
              <a:t> </a:t>
            </a:r>
            <a:r>
              <a:rPr lang="en-US" sz="2400" dirty="0" err="1" smtClean="0">
                <a:solidFill>
                  <a:srgbClr val="FF0000"/>
                </a:solidFill>
              </a:rPr>
              <a:t>Pengajaran</a:t>
            </a:r>
            <a:r>
              <a:rPr lang="en-US" sz="2400" dirty="0" smtClean="0">
                <a:solidFill>
                  <a:srgbClr val="FF0000"/>
                </a:solidFill>
              </a:rPr>
              <a:t> (</a:t>
            </a:r>
            <a:r>
              <a:rPr lang="en-US" sz="2400" dirty="0" err="1" smtClean="0">
                <a:solidFill>
                  <a:srgbClr val="FF0000"/>
                </a:solidFill>
              </a:rPr>
              <a:t>Makalah</a:t>
            </a:r>
            <a:r>
              <a:rPr lang="en-US" sz="2400" dirty="0" smtClean="0">
                <a:solidFill>
                  <a:srgbClr val="FF0000"/>
                </a:solidFill>
              </a:rPr>
              <a:t> </a:t>
            </a:r>
            <a:r>
              <a:rPr lang="en-US" sz="2400" dirty="0" err="1" smtClean="0">
                <a:solidFill>
                  <a:srgbClr val="FF0000"/>
                </a:solidFill>
              </a:rPr>
              <a:t>Disajikan</a:t>
            </a:r>
            <a:r>
              <a:rPr lang="en-US" sz="2400" dirty="0" smtClean="0">
                <a:solidFill>
                  <a:srgbClr val="FF0000"/>
                </a:solidFill>
              </a:rPr>
              <a:t> </a:t>
            </a:r>
            <a:r>
              <a:rPr lang="en-US" sz="2400" dirty="0" err="1" smtClean="0">
                <a:solidFill>
                  <a:srgbClr val="FF0000"/>
                </a:solidFill>
              </a:rPr>
              <a:t>dalam</a:t>
            </a:r>
            <a:r>
              <a:rPr lang="en-US" sz="2400" dirty="0" smtClean="0">
                <a:solidFill>
                  <a:srgbClr val="FF0000"/>
                </a:solidFill>
              </a:rPr>
              <a:t> </a:t>
            </a:r>
            <a:r>
              <a:rPr lang="en-US" sz="2400" dirty="0" err="1" smtClean="0">
                <a:solidFill>
                  <a:srgbClr val="FF0000"/>
                </a:solidFill>
              </a:rPr>
              <a:t>Rangka</a:t>
            </a:r>
            <a:r>
              <a:rPr lang="en-US" sz="2400" dirty="0" smtClean="0">
                <a:solidFill>
                  <a:srgbClr val="FF0000"/>
                </a:solidFill>
              </a:rPr>
              <a:t> </a:t>
            </a:r>
            <a:r>
              <a:rPr lang="en-US" sz="2400" dirty="0" err="1" smtClean="0">
                <a:solidFill>
                  <a:srgbClr val="FF0000"/>
                </a:solidFill>
              </a:rPr>
              <a:t>Memperingati</a:t>
            </a:r>
            <a:r>
              <a:rPr lang="en-US" sz="2400" dirty="0" smtClean="0">
                <a:solidFill>
                  <a:srgbClr val="FF0000"/>
                </a:solidFill>
              </a:rPr>
              <a:t> </a:t>
            </a:r>
            <a:r>
              <a:rPr lang="en-US" sz="2400" dirty="0" err="1" smtClean="0">
                <a:solidFill>
                  <a:srgbClr val="FF0000"/>
                </a:solidFill>
              </a:rPr>
              <a:t>Hari</a:t>
            </a:r>
            <a:r>
              <a:rPr lang="en-US" sz="2400" dirty="0" smtClean="0">
                <a:solidFill>
                  <a:srgbClr val="FF0000"/>
                </a:solidFill>
              </a:rPr>
              <a:t> </a:t>
            </a:r>
            <a:r>
              <a:rPr lang="en-US" sz="2400" dirty="0" err="1" smtClean="0">
                <a:solidFill>
                  <a:srgbClr val="FF0000"/>
                </a:solidFill>
              </a:rPr>
              <a:t>Jadi</a:t>
            </a:r>
            <a:r>
              <a:rPr lang="en-US" sz="2400" dirty="0" smtClean="0">
                <a:solidFill>
                  <a:srgbClr val="FF0000"/>
                </a:solidFill>
              </a:rPr>
              <a:t> FKIP </a:t>
            </a:r>
            <a:r>
              <a:rPr lang="en-US" sz="2400" dirty="0" err="1" smtClean="0">
                <a:solidFill>
                  <a:srgbClr val="FF0000"/>
                </a:solidFill>
              </a:rPr>
              <a:t>Unila</a:t>
            </a:r>
            <a:r>
              <a:rPr lang="en-US" sz="2400" dirty="0" smtClean="0">
                <a:solidFill>
                  <a:srgbClr val="FF0000"/>
                </a:solidFill>
              </a:rPr>
              <a:t> ke-44). Bandar Lampung: FKIP </a:t>
            </a:r>
            <a:r>
              <a:rPr lang="en-US" sz="2400" dirty="0" err="1" smtClean="0">
                <a:solidFill>
                  <a:srgbClr val="FF0000"/>
                </a:solidFill>
              </a:rPr>
              <a:t>Unila</a:t>
            </a:r>
            <a:r>
              <a:rPr lang="en-US" sz="2400" dirty="0" smtClean="0">
                <a:solidFill>
                  <a:srgbClr val="FF0000"/>
                </a:solidFill>
              </a:rPr>
              <a:t>.</a:t>
            </a:r>
          </a:p>
          <a:p>
            <a:pPr>
              <a:buNone/>
            </a:pPr>
            <a:r>
              <a:rPr lang="en-US" sz="2400" dirty="0" smtClean="0"/>
              <a:t>10. </a:t>
            </a:r>
            <a:r>
              <a:rPr lang="en-US" sz="2400" dirty="0" err="1" smtClean="0"/>
              <a:t>Rujukan</a:t>
            </a:r>
            <a:r>
              <a:rPr lang="en-US" sz="2400" dirty="0" smtClean="0"/>
              <a:t> </a:t>
            </a:r>
            <a:r>
              <a:rPr lang="en-US" sz="2400" dirty="0" err="1" smtClean="0"/>
              <a:t>dari</a:t>
            </a:r>
            <a:r>
              <a:rPr lang="en-US" sz="2400" dirty="0" smtClean="0"/>
              <a:t> internet.</a:t>
            </a:r>
          </a:p>
          <a:p>
            <a:pPr>
              <a:buNone/>
            </a:pPr>
            <a:r>
              <a:rPr lang="en-US" sz="2400" dirty="0" err="1" smtClean="0">
                <a:solidFill>
                  <a:srgbClr val="FF0000"/>
                </a:solidFill>
              </a:rPr>
              <a:t>Puspa</a:t>
            </a:r>
            <a:r>
              <a:rPr lang="en-US" sz="2400" dirty="0" smtClean="0">
                <a:solidFill>
                  <a:srgbClr val="FF0000"/>
                </a:solidFill>
              </a:rPr>
              <a:t>, S. (2009). </a:t>
            </a:r>
            <a:r>
              <a:rPr lang="en-US" sz="2400" i="1" dirty="0" err="1" smtClean="0">
                <a:solidFill>
                  <a:srgbClr val="FF0000"/>
                </a:solidFill>
              </a:rPr>
              <a:t>Integrasi</a:t>
            </a:r>
            <a:r>
              <a:rPr lang="en-US" sz="2400" i="1" dirty="0" smtClean="0">
                <a:solidFill>
                  <a:srgbClr val="FF0000"/>
                </a:solidFill>
              </a:rPr>
              <a:t> </a:t>
            </a:r>
            <a:r>
              <a:rPr lang="en-US" sz="2400" i="1" dirty="0" err="1" smtClean="0">
                <a:solidFill>
                  <a:srgbClr val="FF0000"/>
                </a:solidFill>
              </a:rPr>
              <a:t>Perspektif</a:t>
            </a:r>
            <a:r>
              <a:rPr lang="en-US" sz="2400" i="1" dirty="0" smtClean="0">
                <a:solidFill>
                  <a:srgbClr val="FF0000"/>
                </a:solidFill>
              </a:rPr>
              <a:t> </a:t>
            </a:r>
            <a:r>
              <a:rPr lang="en-US" sz="2400" i="1" dirty="0" err="1" smtClean="0">
                <a:solidFill>
                  <a:srgbClr val="FF0000"/>
                </a:solidFill>
              </a:rPr>
              <a:t>Ekologi</a:t>
            </a:r>
            <a:r>
              <a:rPr lang="en-US" sz="2400" i="1" dirty="0" smtClean="0">
                <a:solidFill>
                  <a:srgbClr val="FF0000"/>
                </a:solidFill>
              </a:rPr>
              <a:t> </a:t>
            </a:r>
            <a:r>
              <a:rPr lang="en-US" sz="2400" i="1" dirty="0" err="1" smtClean="0">
                <a:solidFill>
                  <a:srgbClr val="FF0000"/>
                </a:solidFill>
              </a:rPr>
              <a:t>dalam</a:t>
            </a:r>
            <a:r>
              <a:rPr lang="en-US" sz="2400" i="1" dirty="0" smtClean="0">
                <a:solidFill>
                  <a:srgbClr val="FF0000"/>
                </a:solidFill>
              </a:rPr>
              <a:t> </a:t>
            </a:r>
            <a:r>
              <a:rPr lang="en-US" sz="2400" i="1" dirty="0" err="1" smtClean="0">
                <a:solidFill>
                  <a:srgbClr val="FF0000"/>
                </a:solidFill>
              </a:rPr>
              <a:t>Proses</a:t>
            </a:r>
            <a:r>
              <a:rPr lang="en-US" sz="2400" i="1" dirty="0" smtClean="0">
                <a:solidFill>
                  <a:srgbClr val="FF0000"/>
                </a:solidFill>
              </a:rPr>
              <a:t> </a:t>
            </a:r>
            <a:r>
              <a:rPr lang="en-US" sz="2400" i="1" dirty="0" err="1" smtClean="0">
                <a:solidFill>
                  <a:srgbClr val="FF0000"/>
                </a:solidFill>
              </a:rPr>
              <a:t>Pendidikan</a:t>
            </a:r>
            <a:r>
              <a:rPr lang="en-US" sz="2400" i="1" dirty="0" smtClean="0">
                <a:solidFill>
                  <a:srgbClr val="FF0000"/>
                </a:solidFill>
              </a:rPr>
              <a:t> </a:t>
            </a:r>
            <a:r>
              <a:rPr lang="en-US" sz="2400" i="1" dirty="0" err="1" smtClean="0">
                <a:solidFill>
                  <a:srgbClr val="FF0000"/>
                </a:solidFill>
              </a:rPr>
              <a:t>di</a:t>
            </a:r>
            <a:r>
              <a:rPr lang="en-US" sz="2400" i="1" dirty="0" smtClean="0">
                <a:solidFill>
                  <a:srgbClr val="FF0000"/>
                </a:solidFill>
              </a:rPr>
              <a:t> </a:t>
            </a:r>
            <a:r>
              <a:rPr lang="en-US" sz="2400" i="1" dirty="0" err="1" smtClean="0">
                <a:solidFill>
                  <a:srgbClr val="FF0000"/>
                </a:solidFill>
              </a:rPr>
              <a:t>Sekolah</a:t>
            </a:r>
            <a:r>
              <a:rPr lang="en-US" sz="2400" i="1" dirty="0" smtClean="0">
                <a:solidFill>
                  <a:srgbClr val="FF0000"/>
                </a:solidFill>
              </a:rPr>
              <a:t> </a:t>
            </a:r>
            <a:r>
              <a:rPr lang="en-US" sz="2400" i="1" dirty="0" err="1" smtClean="0">
                <a:solidFill>
                  <a:srgbClr val="FF0000"/>
                </a:solidFill>
              </a:rPr>
              <a:t>Alam</a:t>
            </a:r>
            <a:r>
              <a:rPr lang="en-US" sz="2400" i="1" dirty="0" smtClean="0">
                <a:solidFill>
                  <a:srgbClr val="FF0000"/>
                </a:solidFill>
              </a:rPr>
              <a:t> Bogor (online).</a:t>
            </a:r>
            <a:r>
              <a:rPr lang="en-US" sz="2400" dirty="0" smtClean="0">
                <a:solidFill>
                  <a:srgbClr val="FF0000"/>
                </a:solidFill>
              </a:rPr>
              <a:t> </a:t>
            </a:r>
            <a:r>
              <a:rPr lang="en-US" sz="2400" dirty="0" err="1" smtClean="0">
                <a:solidFill>
                  <a:srgbClr val="FF0000"/>
                </a:solidFill>
              </a:rPr>
              <a:t>Makalah</a:t>
            </a:r>
            <a:r>
              <a:rPr lang="en-US" sz="2400" dirty="0" smtClean="0">
                <a:solidFill>
                  <a:srgbClr val="FF0000"/>
                </a:solidFill>
              </a:rPr>
              <a:t> Seminar </a:t>
            </a:r>
            <a:r>
              <a:rPr lang="en-US" sz="2400" dirty="0" err="1" smtClean="0">
                <a:solidFill>
                  <a:srgbClr val="FF0000"/>
                </a:solidFill>
              </a:rPr>
              <a:t>Pekan</a:t>
            </a:r>
            <a:r>
              <a:rPr lang="en-US" sz="2400" dirty="0" smtClean="0">
                <a:solidFill>
                  <a:srgbClr val="FF0000"/>
                </a:solidFill>
              </a:rPr>
              <a:t> </a:t>
            </a:r>
            <a:r>
              <a:rPr lang="en-US" sz="2400" dirty="0" err="1" smtClean="0">
                <a:solidFill>
                  <a:srgbClr val="FF0000"/>
                </a:solidFill>
              </a:rPr>
              <a:t>Ekologi</a:t>
            </a:r>
            <a:r>
              <a:rPr lang="en-US" sz="2400" dirty="0" smtClean="0">
                <a:solidFill>
                  <a:srgbClr val="FF0000"/>
                </a:solidFill>
              </a:rPr>
              <a:t> </a:t>
            </a:r>
            <a:r>
              <a:rPr lang="en-US" sz="2400" dirty="0" err="1" smtClean="0">
                <a:solidFill>
                  <a:srgbClr val="FF0000"/>
                </a:solidFill>
              </a:rPr>
              <a:t>Manusia</a:t>
            </a:r>
            <a:r>
              <a:rPr lang="en-US" sz="2400" dirty="0" smtClean="0">
                <a:solidFill>
                  <a:srgbClr val="FF0000"/>
                </a:solidFill>
              </a:rPr>
              <a:t>, Bogor (</a:t>
            </a:r>
            <a:r>
              <a:rPr lang="en-US" sz="2400" u="sng" dirty="0" smtClean="0">
                <a:solidFill>
                  <a:srgbClr val="FF0000"/>
                </a:solidFill>
                <a:hlinkClick r:id="rId3"/>
              </a:rPr>
              <a:t>http://puspa5wu.multiply.com/journal/item/122/I</a:t>
            </a:r>
            <a:r>
              <a:rPr lang="en-US" sz="2400" dirty="0" smtClean="0">
                <a:solidFill>
                  <a:srgbClr val="FF0000"/>
                </a:solidFill>
              </a:rPr>
              <a:t>. </a:t>
            </a:r>
            <a:r>
              <a:rPr lang="en-US" sz="2400" dirty="0" err="1" smtClean="0">
                <a:solidFill>
                  <a:srgbClr val="FF0000"/>
                </a:solidFill>
              </a:rPr>
              <a:t>Diakses</a:t>
            </a:r>
            <a:r>
              <a:rPr lang="en-US" sz="2400" dirty="0" smtClean="0">
                <a:solidFill>
                  <a:srgbClr val="FF0000"/>
                </a:solidFill>
              </a:rPr>
              <a:t> 22 </a:t>
            </a:r>
            <a:r>
              <a:rPr lang="en-US" sz="2400" dirty="0" err="1" smtClean="0">
                <a:solidFill>
                  <a:srgbClr val="FF0000"/>
                </a:solidFill>
              </a:rPr>
              <a:t>Agustus</a:t>
            </a:r>
            <a:r>
              <a:rPr lang="en-US" sz="2400" dirty="0" smtClean="0">
                <a:solidFill>
                  <a:srgbClr val="FF0000"/>
                </a:solidFill>
              </a:rPr>
              <a:t> 2010).</a:t>
            </a:r>
          </a:p>
          <a:p>
            <a:pPr>
              <a:buNone/>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endParaRPr lang="en-US" smtClean="0"/>
          </a:p>
        </p:txBody>
      </p:sp>
      <p:sp>
        <p:nvSpPr>
          <p:cNvPr id="2051" name="Content Placeholder 2"/>
          <p:cNvSpPr>
            <a:spLocks noGrp="1"/>
          </p:cNvSpPr>
          <p:nvPr>
            <p:ph idx="1"/>
          </p:nvPr>
        </p:nvSpPr>
        <p:spPr/>
        <p:txBody>
          <a:bodyPr/>
          <a:lstStyle/>
          <a:p>
            <a:endParaRPr lang="en-US" smtClean="0"/>
          </a:p>
        </p:txBody>
      </p:sp>
      <p:pic>
        <p:nvPicPr>
          <p:cNvPr id="2052" name="Picture 2" descr="LQ (4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txBox="1">
            <a:spLocks noChangeArrowheads="1"/>
          </p:cNvSpPr>
          <p:nvPr/>
        </p:nvSpPr>
        <p:spPr>
          <a:xfrm>
            <a:off x="457200" y="3429000"/>
            <a:ext cx="8229600" cy="2971800"/>
          </a:xfrm>
          <a:prstGeom prst="rect">
            <a:avLst/>
          </a:prstGeom>
        </p:spPr>
        <p:txBody>
          <a:bodyPr>
            <a:normAutofit/>
          </a:bodyPr>
          <a:lstStyle/>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endParaRPr lang="en-US" sz="2800" b="1" dirty="0">
              <a:latin typeface="+mn-lt"/>
              <a:cs typeface="+mn-cs"/>
            </a:endParaRPr>
          </a:p>
          <a:p>
            <a:pPr algn="ctr" fontAlgn="auto">
              <a:lnSpc>
                <a:spcPct val="80000"/>
              </a:lnSpc>
              <a:spcBef>
                <a:spcPct val="20000"/>
              </a:spcBef>
              <a:spcAft>
                <a:spcPts val="0"/>
              </a:spcAft>
              <a:defRPr/>
            </a:pPr>
            <a:endParaRPr lang="en-US" sz="2800" b="1" dirty="0">
              <a:latin typeface="+mn-lt"/>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a:p>
            <a:pPr marL="342900" indent="-342900" algn="ctr" fontAlgn="auto">
              <a:lnSpc>
                <a:spcPct val="80000"/>
              </a:lnSpc>
              <a:spcBef>
                <a:spcPct val="20000"/>
              </a:spcBef>
              <a:spcAft>
                <a:spcPts val="0"/>
              </a:spcAft>
              <a:defRPr/>
            </a:pPr>
            <a:endParaRPr lang="en-US" sz="2800" b="1" dirty="0">
              <a:latin typeface="Times New Roman" pitchFamily="18" charset="0"/>
              <a:cs typeface="+mn-cs"/>
            </a:endParaRPr>
          </a:p>
        </p:txBody>
      </p:sp>
      <p:sp>
        <p:nvSpPr>
          <p:cNvPr id="6" name="Title 5"/>
          <p:cNvSpPr txBox="1">
            <a:spLocks/>
          </p:cNvSpPr>
          <p:nvPr/>
        </p:nvSpPr>
        <p:spPr>
          <a:xfrm>
            <a:off x="457200" y="428625"/>
            <a:ext cx="8229600" cy="2214563"/>
          </a:xfrm>
          <a:prstGeom prst="rect">
            <a:avLst/>
          </a:prstGeom>
        </p:spPr>
        <p:txBody>
          <a:bodyPr>
            <a:normAutofit fontScale="97500"/>
          </a:bodyPr>
          <a:lstStyle/>
          <a:p>
            <a:pPr algn="ctr" fontAlgn="auto">
              <a:spcAft>
                <a:spcPts val="0"/>
              </a:spcAft>
              <a:defRPr/>
            </a:pPr>
            <a:r>
              <a:rPr lang="en-US" sz="4000" b="1" dirty="0">
                <a:latin typeface="+mj-lt"/>
                <a:ea typeface="+mj-ea"/>
                <a:cs typeface="+mj-cs"/>
              </a:rPr>
              <a:t/>
            </a:r>
            <a:br>
              <a:rPr lang="en-US" sz="4000" b="1" dirty="0">
                <a:latin typeface="+mj-lt"/>
                <a:ea typeface="+mj-ea"/>
                <a:cs typeface="+mj-cs"/>
              </a:rPr>
            </a:br>
            <a:r>
              <a:rPr lang="en-US" sz="4000" b="1" dirty="0">
                <a:latin typeface="+mj-lt"/>
                <a:ea typeface="+mj-ea"/>
                <a:cs typeface="+mj-cs"/>
              </a:rPr>
              <a:t/>
            </a:r>
            <a:br>
              <a:rPr lang="en-US" sz="4000" b="1" dirty="0">
                <a:latin typeface="+mj-lt"/>
                <a:ea typeface="+mj-ea"/>
                <a:cs typeface="+mj-cs"/>
              </a:rPr>
            </a:br>
            <a:endParaRPr lang="en-US" sz="4000" b="1" dirty="0">
              <a:latin typeface="+mj-lt"/>
              <a:ea typeface="+mj-ea"/>
              <a:cs typeface="+mj-cs"/>
            </a:endParaRPr>
          </a:p>
        </p:txBody>
      </p:sp>
      <p:sp>
        <p:nvSpPr>
          <p:cNvPr id="8" name="Oval 7"/>
          <p:cNvSpPr/>
          <p:nvPr/>
        </p:nvSpPr>
        <p:spPr>
          <a:xfrm>
            <a:off x="1524001" y="2786063"/>
            <a:ext cx="6324600" cy="1143000"/>
          </a:xfrm>
          <a:prstGeom prst="ellipse">
            <a:avLst/>
          </a:prstGeom>
          <a:solidFill>
            <a:srgbClr val="CC66FF"/>
          </a:solidFill>
        </p:spPr>
        <p:style>
          <a:lnRef idx="1">
            <a:schemeClr val="accent2"/>
          </a:lnRef>
          <a:fillRef idx="3">
            <a:schemeClr val="accent2"/>
          </a:fillRef>
          <a:effectRef idx="2">
            <a:schemeClr val="accent2"/>
          </a:effectRef>
          <a:fontRef idx="minor">
            <a:schemeClr val="lt1"/>
          </a:fontRef>
        </p:style>
        <p:txBody>
          <a:bodyPr anchor="ctr"/>
          <a:lstStyle/>
          <a:p>
            <a:pPr algn="ctr">
              <a:lnSpc>
                <a:spcPct val="80000"/>
              </a:lnSpc>
              <a:defRPr/>
            </a:pPr>
            <a:r>
              <a:rPr lang="en-US" sz="2800" b="1" dirty="0" smtClean="0">
                <a:solidFill>
                  <a:schemeClr val="tx1"/>
                </a:solidFill>
              </a:rPr>
              <a:t>PEMERINGKATAN JUDUL</a:t>
            </a:r>
            <a:endParaRPr lang="en-US" sz="2800"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1"/>
                                          </p:val>
                                        </p:tav>
                                        <p:tav tm="100000">
                                          <p:val>
                                            <p:strVal val="#ppt_x"/>
                                          </p:val>
                                        </p:tav>
                                      </p:tavLst>
                                    </p:anim>
                                    <p:anim calcmode="lin" valueType="num">
                                      <p:cBhvr>
                                        <p:cTn id="9"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70000" lnSpcReduction="20000"/>
          </a:bodyPr>
          <a:lstStyle/>
          <a:p>
            <a:pPr>
              <a:buNone/>
            </a:pPr>
            <a:r>
              <a:rPr lang="es-ES" dirty="0" err="1" smtClean="0"/>
              <a:t>Contoh</a:t>
            </a:r>
            <a:r>
              <a:rPr lang="es-ES" dirty="0" smtClean="0"/>
              <a:t> 1 (</a:t>
            </a:r>
            <a:r>
              <a:rPr lang="es-ES" dirty="0" err="1" smtClean="0"/>
              <a:t>penulisan</a:t>
            </a:r>
            <a:r>
              <a:rPr lang="es-ES" dirty="0" smtClean="0"/>
              <a:t> </a:t>
            </a:r>
            <a:r>
              <a:rPr lang="es-ES" dirty="0" err="1" smtClean="0"/>
              <a:t>judul</a:t>
            </a:r>
            <a:r>
              <a:rPr lang="es-ES" dirty="0" smtClean="0"/>
              <a:t> </a:t>
            </a:r>
            <a:r>
              <a:rPr lang="es-ES" dirty="0" err="1" smtClean="0"/>
              <a:t>abstrak</a:t>
            </a:r>
            <a:r>
              <a:rPr lang="es-ES" dirty="0" smtClean="0"/>
              <a:t>):</a:t>
            </a:r>
            <a:endParaRPr lang="en-US" dirty="0" smtClean="0"/>
          </a:p>
          <a:p>
            <a:pPr algn="ctr">
              <a:buNone/>
            </a:pPr>
            <a:r>
              <a:rPr lang="es-ES" b="1" dirty="0" smtClean="0"/>
              <a:t>ABSTRAK</a:t>
            </a:r>
            <a:endParaRPr lang="en-US" dirty="0" smtClean="0"/>
          </a:p>
          <a:p>
            <a:pPr>
              <a:buNone/>
            </a:pPr>
            <a:r>
              <a:rPr lang="es-ES" dirty="0" err="1" smtClean="0"/>
              <a:t>Contoh</a:t>
            </a:r>
            <a:r>
              <a:rPr lang="es-ES" dirty="0" smtClean="0"/>
              <a:t>  2 (</a:t>
            </a:r>
            <a:r>
              <a:rPr lang="es-ES" dirty="0" err="1" smtClean="0"/>
              <a:t>penulisan</a:t>
            </a:r>
            <a:r>
              <a:rPr lang="es-ES" dirty="0" smtClean="0"/>
              <a:t> </a:t>
            </a:r>
            <a:r>
              <a:rPr lang="es-ES" dirty="0" err="1" smtClean="0"/>
              <a:t>judul</a:t>
            </a:r>
            <a:r>
              <a:rPr lang="es-ES" dirty="0" smtClean="0"/>
              <a:t> </a:t>
            </a:r>
            <a:r>
              <a:rPr lang="es-ES" dirty="0" err="1" smtClean="0"/>
              <a:t>skripsi</a:t>
            </a:r>
            <a:r>
              <a:rPr lang="es-ES" dirty="0" smtClean="0"/>
              <a:t>):</a:t>
            </a:r>
            <a:endParaRPr lang="en-US" dirty="0" smtClean="0"/>
          </a:p>
          <a:p>
            <a:pPr algn="ctr">
              <a:buNone/>
            </a:pPr>
            <a:r>
              <a:rPr lang="es-ES" b="1" dirty="0" smtClean="0"/>
              <a:t>TINDAK ILOKUSI IMPLOSIF ANAK USIA LIMA TAHUN</a:t>
            </a:r>
            <a:endParaRPr lang="en-US" dirty="0" smtClean="0"/>
          </a:p>
          <a:p>
            <a:pPr algn="ctr">
              <a:buNone/>
            </a:pPr>
            <a:r>
              <a:rPr lang="es-ES" b="1" dirty="0" smtClean="0"/>
              <a:t>DAN IMPLIKASINYA PADA PEMBELAJARAN BAHASA </a:t>
            </a:r>
            <a:endParaRPr lang="en-US" dirty="0" smtClean="0"/>
          </a:p>
          <a:p>
            <a:pPr algn="ctr">
              <a:buNone/>
            </a:pPr>
            <a:r>
              <a:rPr lang="es-ES" b="1" dirty="0" smtClean="0"/>
              <a:t>DI TAMAN KANAK-KANAK</a:t>
            </a:r>
            <a:endParaRPr lang="en-US" dirty="0" smtClean="0"/>
          </a:p>
          <a:p>
            <a:pPr>
              <a:buNone/>
            </a:pPr>
            <a:r>
              <a:rPr lang="es-ES" b="1" dirty="0" smtClean="0"/>
              <a:t> </a:t>
            </a:r>
            <a:endParaRPr lang="en-US" dirty="0" smtClean="0"/>
          </a:p>
          <a:p>
            <a:pPr>
              <a:buNone/>
            </a:pPr>
            <a:r>
              <a:rPr lang="es-ES" dirty="0" err="1" smtClean="0"/>
              <a:t>Contoh</a:t>
            </a:r>
            <a:r>
              <a:rPr lang="es-ES" dirty="0" smtClean="0"/>
              <a:t> 3 (</a:t>
            </a:r>
            <a:r>
              <a:rPr lang="es-ES" dirty="0" err="1" smtClean="0"/>
              <a:t>penulisan</a:t>
            </a:r>
            <a:r>
              <a:rPr lang="es-ES" dirty="0" smtClean="0"/>
              <a:t> </a:t>
            </a:r>
            <a:r>
              <a:rPr lang="es-ES" dirty="0" err="1" smtClean="0"/>
              <a:t>judul</a:t>
            </a:r>
            <a:r>
              <a:rPr lang="es-ES" dirty="0" smtClean="0"/>
              <a:t> </a:t>
            </a:r>
            <a:r>
              <a:rPr lang="es-ES" dirty="0" err="1" smtClean="0"/>
              <a:t>riwayat</a:t>
            </a:r>
            <a:r>
              <a:rPr lang="es-ES" dirty="0" smtClean="0"/>
              <a:t> </a:t>
            </a:r>
            <a:r>
              <a:rPr lang="es-ES" dirty="0" err="1" smtClean="0"/>
              <a:t>hidup</a:t>
            </a:r>
            <a:r>
              <a:rPr lang="es-ES" dirty="0" smtClean="0"/>
              <a:t>):</a:t>
            </a:r>
            <a:endParaRPr lang="en-US" dirty="0" smtClean="0"/>
          </a:p>
          <a:p>
            <a:pPr algn="ctr">
              <a:buNone/>
            </a:pPr>
            <a:r>
              <a:rPr lang="es-ES" b="1" dirty="0" smtClean="0"/>
              <a:t>RIWAYAT HIDUP</a:t>
            </a:r>
            <a:endParaRPr lang="en-US" dirty="0" smtClean="0"/>
          </a:p>
          <a:p>
            <a:pPr>
              <a:buNone/>
            </a:pPr>
            <a:r>
              <a:rPr lang="es-ES" b="1" dirty="0" smtClean="0"/>
              <a:t> </a:t>
            </a:r>
            <a:endParaRPr lang="en-US" dirty="0" smtClean="0"/>
          </a:p>
          <a:p>
            <a:pPr>
              <a:buNone/>
            </a:pPr>
            <a:r>
              <a:rPr lang="es-ES" dirty="0" err="1" smtClean="0"/>
              <a:t>Contoh</a:t>
            </a:r>
            <a:r>
              <a:rPr lang="es-ES" dirty="0" smtClean="0"/>
              <a:t> 4 (</a:t>
            </a:r>
            <a:r>
              <a:rPr lang="es-ES" dirty="0" err="1" smtClean="0"/>
              <a:t>penulisan</a:t>
            </a:r>
            <a:r>
              <a:rPr lang="es-ES" dirty="0" smtClean="0"/>
              <a:t> </a:t>
            </a:r>
            <a:r>
              <a:rPr lang="es-ES" dirty="0" err="1" smtClean="0"/>
              <a:t>judul</a:t>
            </a:r>
            <a:r>
              <a:rPr lang="es-ES" dirty="0" smtClean="0"/>
              <a:t> </a:t>
            </a:r>
            <a:r>
              <a:rPr lang="es-ES" dirty="0" err="1" smtClean="0"/>
              <a:t>persembahan</a:t>
            </a:r>
            <a:r>
              <a:rPr lang="es-ES" dirty="0" smtClean="0"/>
              <a:t>):</a:t>
            </a:r>
            <a:endParaRPr lang="en-US" dirty="0" smtClean="0"/>
          </a:p>
          <a:p>
            <a:pPr algn="ctr">
              <a:buNone/>
            </a:pPr>
            <a:r>
              <a:rPr lang="es-ES" b="1" dirty="0" smtClean="0"/>
              <a:t>PERSEMBAHAN</a:t>
            </a:r>
            <a:endParaRPr lang="en-US" dirty="0" smtClean="0"/>
          </a:p>
          <a:p>
            <a:pPr>
              <a:buNone/>
            </a:pPr>
            <a:r>
              <a:rPr lang="es-ES" dirty="0" smtClean="0"/>
              <a:t> </a:t>
            </a:r>
            <a:endParaRPr lang="en-US" dirty="0" smtClean="0"/>
          </a:p>
          <a:p>
            <a:pPr>
              <a:buNone/>
            </a:pPr>
            <a:r>
              <a:rPr lang="es-ES" dirty="0" err="1" smtClean="0"/>
              <a:t>Contoh</a:t>
            </a:r>
            <a:r>
              <a:rPr lang="es-ES" dirty="0" smtClean="0"/>
              <a:t> 5 (</a:t>
            </a:r>
            <a:r>
              <a:rPr lang="es-ES" dirty="0" err="1" smtClean="0"/>
              <a:t>penulisan</a:t>
            </a:r>
            <a:r>
              <a:rPr lang="es-ES" dirty="0" smtClean="0"/>
              <a:t> </a:t>
            </a:r>
            <a:r>
              <a:rPr lang="es-ES" dirty="0" err="1" smtClean="0"/>
              <a:t>judul</a:t>
            </a:r>
            <a:r>
              <a:rPr lang="es-ES" dirty="0" smtClean="0"/>
              <a:t> </a:t>
            </a:r>
            <a:r>
              <a:rPr lang="es-ES" dirty="0" err="1" smtClean="0"/>
              <a:t>sanwacana</a:t>
            </a:r>
            <a:r>
              <a:rPr lang="es-ES" dirty="0" smtClean="0"/>
              <a:t>):</a:t>
            </a:r>
            <a:endParaRPr lang="en-US" dirty="0" smtClean="0"/>
          </a:p>
          <a:p>
            <a:pPr algn="ctr">
              <a:buNone/>
            </a:pPr>
            <a:r>
              <a:rPr lang="es-ES" b="1" dirty="0" smtClean="0"/>
              <a:t>SANWACANA</a:t>
            </a:r>
            <a:endParaRPr lang="en-US" dirty="0" smtClean="0"/>
          </a:p>
          <a:p>
            <a:pPr>
              <a:buNone/>
            </a:pPr>
            <a:r>
              <a:rPr lang="es-ES" dirty="0" err="1" smtClean="0"/>
              <a:t>Contoh</a:t>
            </a:r>
            <a:r>
              <a:rPr lang="es-ES" dirty="0" smtClean="0"/>
              <a:t> 6 (</a:t>
            </a:r>
            <a:r>
              <a:rPr lang="es-ES" dirty="0" err="1" smtClean="0"/>
              <a:t>penulisan</a:t>
            </a:r>
            <a:r>
              <a:rPr lang="es-ES" dirty="0" smtClean="0"/>
              <a:t> </a:t>
            </a:r>
            <a:r>
              <a:rPr lang="es-ES" dirty="0" err="1" smtClean="0"/>
              <a:t>judul</a:t>
            </a:r>
            <a:r>
              <a:rPr lang="es-ES" dirty="0" smtClean="0"/>
              <a:t> </a:t>
            </a:r>
            <a:r>
              <a:rPr lang="es-ES" dirty="0" err="1" smtClean="0"/>
              <a:t>daftar</a:t>
            </a:r>
            <a:r>
              <a:rPr lang="es-ES" dirty="0" smtClean="0"/>
              <a:t> </a:t>
            </a:r>
            <a:r>
              <a:rPr lang="es-ES" dirty="0" err="1" smtClean="0"/>
              <a:t>isi</a:t>
            </a:r>
            <a:r>
              <a:rPr lang="es-ES" dirty="0" smtClean="0"/>
              <a:t>):</a:t>
            </a:r>
            <a:endParaRPr lang="en-US" dirty="0" smtClean="0"/>
          </a:p>
          <a:p>
            <a:pPr algn="ctr">
              <a:buNone/>
            </a:pPr>
            <a:r>
              <a:rPr lang="es-ES" b="1" dirty="0" smtClean="0"/>
              <a:t>DAFTAR ISI</a:t>
            </a:r>
            <a:endParaRPr lang="en-US" dirty="0" smtClean="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55000" lnSpcReduction="20000"/>
          </a:bodyPr>
          <a:lstStyle/>
          <a:p>
            <a:r>
              <a:rPr lang="es-ES" dirty="0" err="1" smtClean="0"/>
              <a:t>Contoh</a:t>
            </a:r>
            <a:r>
              <a:rPr lang="es-ES" dirty="0" smtClean="0"/>
              <a:t>:</a:t>
            </a:r>
          </a:p>
          <a:p>
            <a:pPr>
              <a:buNone/>
            </a:pPr>
            <a:endParaRPr lang="en-US" dirty="0" smtClean="0"/>
          </a:p>
          <a:p>
            <a:pPr>
              <a:buNone/>
            </a:pPr>
            <a:r>
              <a:rPr lang="es-ES" b="1" dirty="0" smtClean="0"/>
              <a:t>PENDAHULUAN</a:t>
            </a:r>
            <a:endParaRPr lang="en-US" dirty="0" smtClean="0"/>
          </a:p>
          <a:p>
            <a:pPr>
              <a:buNone/>
            </a:pPr>
            <a:r>
              <a:rPr lang="es-ES" b="1" dirty="0" err="1" smtClean="0"/>
              <a:t>Latar</a:t>
            </a:r>
            <a:r>
              <a:rPr lang="es-ES" b="1" dirty="0" smtClean="0"/>
              <a:t> </a:t>
            </a:r>
            <a:r>
              <a:rPr lang="es-ES" b="1" dirty="0" err="1" smtClean="0"/>
              <a:t>Belakang</a:t>
            </a:r>
            <a:r>
              <a:rPr lang="es-ES" b="1" dirty="0" smtClean="0"/>
              <a:t> </a:t>
            </a:r>
            <a:r>
              <a:rPr lang="es-ES" b="1" dirty="0" err="1" smtClean="0"/>
              <a:t>Masalah</a:t>
            </a:r>
            <a:endParaRPr lang="en-US" dirty="0" smtClean="0"/>
          </a:p>
          <a:p>
            <a:pPr>
              <a:buNone/>
            </a:pPr>
            <a:r>
              <a:rPr lang="es-ES" b="1" dirty="0" err="1" smtClean="0"/>
              <a:t>Rumusan</a:t>
            </a:r>
            <a:r>
              <a:rPr lang="es-ES" b="1" dirty="0" smtClean="0"/>
              <a:t> </a:t>
            </a:r>
            <a:r>
              <a:rPr lang="es-ES" b="1" dirty="0" err="1" smtClean="0"/>
              <a:t>Masalah</a:t>
            </a:r>
            <a:endParaRPr lang="en-US" dirty="0" smtClean="0"/>
          </a:p>
          <a:p>
            <a:pPr>
              <a:buNone/>
            </a:pPr>
            <a:r>
              <a:rPr lang="es-ES" b="1" dirty="0" err="1" smtClean="0"/>
              <a:t>Tujuan</a:t>
            </a:r>
            <a:r>
              <a:rPr lang="es-ES" b="1" dirty="0" smtClean="0"/>
              <a:t> </a:t>
            </a:r>
            <a:r>
              <a:rPr lang="es-ES" b="1" dirty="0" err="1" smtClean="0"/>
              <a:t>Penelitian</a:t>
            </a:r>
            <a:endParaRPr lang="en-US" dirty="0" smtClean="0"/>
          </a:p>
          <a:p>
            <a:pPr>
              <a:buNone/>
            </a:pPr>
            <a:r>
              <a:rPr lang="es-ES" b="1" dirty="0" err="1" smtClean="0"/>
              <a:t>Manfaat</a:t>
            </a:r>
            <a:r>
              <a:rPr lang="es-ES" b="1" dirty="0" smtClean="0"/>
              <a:t> </a:t>
            </a:r>
            <a:r>
              <a:rPr lang="es-ES" b="1" dirty="0" err="1" smtClean="0"/>
              <a:t>Penelitian</a:t>
            </a:r>
            <a:endParaRPr lang="en-US" dirty="0" smtClean="0"/>
          </a:p>
          <a:p>
            <a:pPr>
              <a:buNone/>
            </a:pPr>
            <a:r>
              <a:rPr lang="es-ES" b="1" dirty="0" err="1" smtClean="0"/>
              <a:t>Ruang</a:t>
            </a:r>
            <a:r>
              <a:rPr lang="es-ES" b="1" dirty="0" smtClean="0"/>
              <a:t> </a:t>
            </a:r>
            <a:r>
              <a:rPr lang="es-ES" b="1" dirty="0" err="1" smtClean="0"/>
              <a:t>Lingkup</a:t>
            </a:r>
            <a:r>
              <a:rPr lang="es-ES" b="1" dirty="0" smtClean="0"/>
              <a:t> </a:t>
            </a:r>
            <a:r>
              <a:rPr lang="es-ES" b="1" dirty="0" err="1" smtClean="0"/>
              <a:t>Penelitian</a:t>
            </a:r>
            <a:endParaRPr lang="en-US" dirty="0" smtClean="0"/>
          </a:p>
          <a:p>
            <a:pPr>
              <a:buNone/>
            </a:pPr>
            <a:r>
              <a:rPr lang="es-ES" b="1" dirty="0" smtClean="0"/>
              <a:t> </a:t>
            </a:r>
            <a:endParaRPr lang="en-US" dirty="0" smtClean="0"/>
          </a:p>
          <a:p>
            <a:pPr>
              <a:buNone/>
            </a:pPr>
            <a:r>
              <a:rPr lang="es-ES" b="1" dirty="0" smtClean="0"/>
              <a:t>LANDASAN TEORETIS</a:t>
            </a:r>
            <a:endParaRPr lang="en-US" dirty="0" smtClean="0"/>
          </a:p>
          <a:p>
            <a:pPr>
              <a:buNone/>
            </a:pPr>
            <a:r>
              <a:rPr lang="es-ES" b="1" dirty="0" smtClean="0"/>
              <a:t>	</a:t>
            </a:r>
            <a:r>
              <a:rPr lang="es-ES" b="1" dirty="0" err="1" smtClean="0"/>
              <a:t>Analisis</a:t>
            </a:r>
            <a:r>
              <a:rPr lang="es-ES" b="1" dirty="0" smtClean="0"/>
              <a:t> </a:t>
            </a:r>
            <a:r>
              <a:rPr lang="es-ES" b="1" dirty="0" err="1" smtClean="0"/>
              <a:t>Wacana</a:t>
            </a:r>
            <a:endParaRPr lang="en-US" dirty="0" smtClean="0"/>
          </a:p>
          <a:p>
            <a:pPr>
              <a:buNone/>
            </a:pPr>
            <a:r>
              <a:rPr lang="es-ES" b="1" dirty="0" smtClean="0"/>
              <a:t>	</a:t>
            </a:r>
            <a:r>
              <a:rPr lang="es-ES" b="1" dirty="0" err="1" smtClean="0"/>
              <a:t>Pragmatik</a:t>
            </a:r>
            <a:endParaRPr lang="en-US" dirty="0" smtClean="0"/>
          </a:p>
          <a:p>
            <a:pPr>
              <a:buNone/>
            </a:pPr>
            <a:r>
              <a:rPr lang="es-ES" b="1" dirty="0" smtClean="0"/>
              <a:t>	</a:t>
            </a:r>
            <a:r>
              <a:rPr lang="es-ES" b="1" dirty="0" err="1" smtClean="0"/>
              <a:t>Aspek-aspek</a:t>
            </a:r>
            <a:r>
              <a:rPr lang="es-ES" b="1" dirty="0" smtClean="0"/>
              <a:t> </a:t>
            </a:r>
            <a:r>
              <a:rPr lang="es-ES" b="1" dirty="0" err="1" smtClean="0"/>
              <a:t>Situasi</a:t>
            </a:r>
            <a:r>
              <a:rPr lang="es-ES" b="1" dirty="0" smtClean="0"/>
              <a:t> </a:t>
            </a:r>
            <a:r>
              <a:rPr lang="es-ES" b="1" dirty="0" err="1" smtClean="0"/>
              <a:t>Tutur</a:t>
            </a:r>
            <a:endParaRPr lang="en-US" dirty="0" smtClean="0"/>
          </a:p>
          <a:p>
            <a:pPr>
              <a:buNone/>
            </a:pPr>
            <a:r>
              <a:rPr lang="es-ES" b="1" dirty="0" smtClean="0"/>
              <a:t>	</a:t>
            </a:r>
            <a:r>
              <a:rPr lang="es-ES" b="1" dirty="0" err="1" smtClean="0"/>
              <a:t>Konteks</a:t>
            </a:r>
            <a:r>
              <a:rPr lang="es-ES" b="1" dirty="0" smtClean="0"/>
              <a:t> dan </a:t>
            </a:r>
            <a:r>
              <a:rPr lang="es-ES" b="1" dirty="0" err="1" smtClean="0"/>
              <a:t>Unsur-unsurnya</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i="1" dirty="0" err="1" smtClean="0"/>
              <a:t>Speech</a:t>
            </a:r>
            <a:r>
              <a:rPr lang="es-ES" b="1" i="1" dirty="0" smtClean="0"/>
              <a:t> </a:t>
            </a:r>
            <a:r>
              <a:rPr lang="es-ES" b="1" i="1" dirty="0" err="1" smtClean="0"/>
              <a:t>Act</a:t>
            </a:r>
            <a:r>
              <a:rPr lang="es-ES" b="1" dirty="0" smtClean="0"/>
              <a:t>)</a:t>
            </a:r>
            <a:endParaRPr lang="en-US" dirty="0" smtClean="0"/>
          </a:p>
          <a:p>
            <a:pPr>
              <a:buNone/>
            </a:pPr>
            <a:r>
              <a:rPr lang="es-ES" b="1" dirty="0" smtClean="0"/>
              <a:t>		</a:t>
            </a:r>
            <a:r>
              <a:rPr lang="es-ES" b="1" dirty="0" err="1" smtClean="0"/>
              <a:t>Hakikat</a:t>
            </a:r>
            <a:r>
              <a:rPr lang="es-ES" b="1" dirty="0" smtClean="0"/>
              <a:t> </a:t>
            </a:r>
            <a:r>
              <a:rPr lang="es-ES" b="1" dirty="0" err="1" smtClean="0"/>
              <a:t>Tindak</a:t>
            </a:r>
            <a:r>
              <a:rPr lang="es-ES" b="1" dirty="0" smtClean="0"/>
              <a:t> </a:t>
            </a:r>
            <a:r>
              <a:rPr lang="es-ES" b="1" dirty="0" err="1" smtClean="0"/>
              <a:t>Tutur</a:t>
            </a:r>
            <a:endParaRPr lang="en-US" dirty="0" smtClean="0"/>
          </a:p>
          <a:p>
            <a:pPr>
              <a:buNone/>
            </a:pPr>
            <a:r>
              <a:rPr lang="es-ES" b="1" dirty="0" smtClean="0"/>
              <a:t>		</a:t>
            </a:r>
            <a:r>
              <a:rPr lang="es-ES" b="1" dirty="0" err="1" smtClean="0"/>
              <a:t>Jenis-jenis</a:t>
            </a:r>
            <a:r>
              <a:rPr lang="es-ES" b="1" dirty="0" smtClean="0"/>
              <a:t> </a:t>
            </a:r>
            <a:r>
              <a:rPr lang="es-ES" b="1" dirty="0" err="1" smtClean="0"/>
              <a:t>Tindak</a:t>
            </a:r>
            <a:r>
              <a:rPr lang="es-ES" b="1" dirty="0" smtClean="0"/>
              <a:t> </a:t>
            </a:r>
            <a:r>
              <a:rPr lang="es-ES" b="1" dirty="0" err="1" smtClean="0"/>
              <a:t>Tutur</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dirty="0" err="1" smtClean="0"/>
              <a:t>Lokusi</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dirty="0" err="1" smtClean="0"/>
              <a:t>Ilokusi</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dirty="0" err="1" smtClean="0"/>
              <a:t>Perlokusi</a:t>
            </a:r>
            <a:endParaRPr lang="en-US" dirty="0" smtClean="0"/>
          </a:p>
          <a:p>
            <a:pPr>
              <a:buNone/>
            </a:pPr>
            <a:r>
              <a:rPr lang="es-ES" b="1" dirty="0" smtClean="0"/>
              <a:t>			</a:t>
            </a:r>
            <a:r>
              <a:rPr lang="es-ES" b="1" dirty="0" err="1" smtClean="0"/>
              <a:t>Tindak</a:t>
            </a:r>
            <a:r>
              <a:rPr lang="es-ES" b="1" dirty="0" smtClean="0"/>
              <a:t> </a:t>
            </a:r>
            <a:r>
              <a:rPr lang="es-ES" b="1" dirty="0" err="1" smtClean="0"/>
              <a:t>Tutur</a:t>
            </a:r>
            <a:r>
              <a:rPr lang="es-ES" b="1" dirty="0" smtClean="0"/>
              <a:t> </a:t>
            </a:r>
            <a:r>
              <a:rPr lang="es-ES" b="1" dirty="0" err="1" smtClean="0"/>
              <a:t>Langsung</a:t>
            </a:r>
            <a:r>
              <a:rPr lang="es-ES" b="1" dirty="0" smtClean="0"/>
              <a:t> dan </a:t>
            </a:r>
            <a:r>
              <a:rPr lang="es-ES" b="1" dirty="0" err="1" smtClean="0"/>
              <a:t>Tidak</a:t>
            </a:r>
            <a:r>
              <a:rPr lang="es-ES" b="1" dirty="0" smtClean="0"/>
              <a:t> </a:t>
            </a:r>
            <a:r>
              <a:rPr lang="es-ES" b="1" dirty="0" err="1" smtClean="0"/>
              <a:t>Langsung</a:t>
            </a:r>
            <a:endParaRPr lang="en-US" dirty="0" smtClean="0"/>
          </a:p>
          <a:p>
            <a:pPr>
              <a:buNone/>
            </a:pPr>
            <a:r>
              <a:rPr lang="es-ES" dirty="0" err="1" smtClean="0"/>
              <a:t>dst</a:t>
            </a:r>
            <a:r>
              <a:rPr lang="es-ES" dirty="0" smtClean="0"/>
              <a:t>. </a:t>
            </a:r>
            <a:endParaRPr lang="en-US"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92162"/>
          </a:xfrm>
        </p:spPr>
        <p:txBody>
          <a:bodyPr>
            <a:normAutofit/>
          </a:bodyPr>
          <a:lstStyle/>
          <a:p>
            <a:r>
              <a:rPr lang="en-US" sz="2800" b="1" dirty="0" err="1" smtClean="0"/>
              <a:t>Perlatihan</a:t>
            </a:r>
            <a:endParaRPr lang="en-US" sz="2800" dirty="0"/>
          </a:p>
        </p:txBody>
      </p:sp>
      <p:sp>
        <p:nvSpPr>
          <p:cNvPr id="3" name="Content Placeholder 2"/>
          <p:cNvSpPr>
            <a:spLocks noGrp="1"/>
          </p:cNvSpPr>
          <p:nvPr>
            <p:ph idx="1"/>
          </p:nvPr>
        </p:nvSpPr>
        <p:spPr>
          <a:xfrm>
            <a:off x="457200" y="1066800"/>
            <a:ext cx="8229600" cy="5334000"/>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lvl="0">
              <a:buNone/>
            </a:pPr>
            <a:endParaRPr lang="en-US" dirty="0" smtClean="0"/>
          </a:p>
          <a:p>
            <a:pPr lvl="0">
              <a:buNone/>
            </a:pPr>
            <a:r>
              <a:rPr lang="en-US" dirty="0" smtClean="0"/>
              <a:t>1.	</a:t>
            </a:r>
            <a:r>
              <a:rPr lang="en-US" dirty="0" err="1" smtClean="0"/>
              <a:t>Jelaskan</a:t>
            </a:r>
            <a:r>
              <a:rPr lang="en-US" dirty="0" smtClean="0"/>
              <a:t> </a:t>
            </a:r>
            <a:r>
              <a:rPr lang="en-US" dirty="0" err="1" smtClean="0"/>
              <a:t>bahwa</a:t>
            </a:r>
            <a:r>
              <a:rPr lang="en-US" dirty="0" smtClean="0"/>
              <a:t> </a:t>
            </a:r>
            <a:r>
              <a:rPr lang="en-US" dirty="0" err="1" smtClean="0"/>
              <a:t>bahasa</a:t>
            </a:r>
            <a:r>
              <a:rPr lang="en-US" dirty="0" smtClean="0"/>
              <a:t> yang </a:t>
            </a:r>
            <a:r>
              <a:rPr lang="en-US" dirty="0" err="1" smtClean="0"/>
              <a:t>dipergunakan</a:t>
            </a:r>
            <a:r>
              <a:rPr lang="en-US" dirty="0" smtClean="0"/>
              <a:t> </a:t>
            </a:r>
            <a:r>
              <a:rPr lang="en-US" dirty="0" err="1" smtClean="0"/>
              <a:t>dalam</a:t>
            </a:r>
            <a:r>
              <a:rPr lang="en-US" dirty="0" smtClean="0"/>
              <a:t> </a:t>
            </a:r>
            <a:r>
              <a:rPr lang="en-US" dirty="0" err="1" smtClean="0"/>
              <a:t>karya</a:t>
            </a:r>
            <a:r>
              <a:rPr lang="en-US" dirty="0" smtClean="0"/>
              <a:t> </a:t>
            </a:r>
            <a:r>
              <a:rPr lang="en-US" dirty="0" err="1" smtClean="0"/>
              <a:t>tulis</a:t>
            </a:r>
            <a:r>
              <a:rPr lang="en-US" dirty="0" smtClean="0"/>
              <a:t> </a:t>
            </a:r>
            <a:r>
              <a:rPr lang="en-US" dirty="0" err="1" smtClean="0"/>
              <a:t>ilmiah</a:t>
            </a:r>
            <a:r>
              <a:rPr lang="en-US" dirty="0" smtClean="0"/>
              <a:t> </a:t>
            </a:r>
            <a:r>
              <a:rPr lang="en-US" dirty="0" err="1" smtClean="0"/>
              <a:t>penulis</a:t>
            </a:r>
            <a:r>
              <a:rPr lang="en-US" dirty="0" smtClean="0"/>
              <a:t> </a:t>
            </a:r>
            <a:r>
              <a:rPr lang="en-US" dirty="0" err="1" smtClean="0"/>
              <a:t>merupakan</a:t>
            </a:r>
            <a:r>
              <a:rPr lang="en-US" dirty="0" smtClean="0"/>
              <a:t> </a:t>
            </a:r>
            <a:r>
              <a:rPr lang="en-US" dirty="0" err="1" smtClean="0"/>
              <a:t>cerminan</a:t>
            </a:r>
            <a:r>
              <a:rPr lang="en-US" dirty="0" smtClean="0"/>
              <a:t> </a:t>
            </a:r>
            <a:r>
              <a:rPr lang="en-US" dirty="0" err="1" smtClean="0"/>
              <a:t>pola</a:t>
            </a:r>
            <a:r>
              <a:rPr lang="en-US" dirty="0" smtClean="0"/>
              <a:t> </a:t>
            </a:r>
            <a:r>
              <a:rPr lang="en-US" dirty="0" err="1" smtClean="0"/>
              <a:t>pikir</a:t>
            </a:r>
            <a:r>
              <a:rPr lang="en-US" dirty="0" smtClean="0"/>
              <a:t> </a:t>
            </a:r>
            <a:r>
              <a:rPr lang="en-US" dirty="0" err="1" smtClean="0"/>
              <a:t>penulisnya</a:t>
            </a:r>
            <a:r>
              <a:rPr lang="en-US" dirty="0" smtClean="0"/>
              <a:t>.</a:t>
            </a:r>
          </a:p>
          <a:p>
            <a:pPr>
              <a:buNone/>
            </a:pPr>
            <a:endParaRPr lang="en-US" dirty="0" smtClean="0"/>
          </a:p>
          <a:p>
            <a:pPr lvl="0">
              <a:buNone/>
            </a:pPr>
            <a:r>
              <a:rPr lang="en-US" dirty="0" smtClean="0"/>
              <a:t>2.	</a:t>
            </a:r>
            <a:r>
              <a:rPr lang="en-US" dirty="0" err="1" smtClean="0"/>
              <a:t>Jelaskan</a:t>
            </a:r>
            <a:r>
              <a:rPr lang="en-US" dirty="0" smtClean="0"/>
              <a:t>, </a:t>
            </a:r>
            <a:r>
              <a:rPr lang="en-US" dirty="0" err="1" smtClean="0"/>
              <a:t>mengapa</a:t>
            </a:r>
            <a:r>
              <a:rPr lang="en-US" dirty="0" smtClean="0"/>
              <a:t> </a:t>
            </a:r>
            <a:r>
              <a:rPr lang="en-US" dirty="0" err="1" smtClean="0"/>
              <a:t>bahasa</a:t>
            </a:r>
            <a:r>
              <a:rPr lang="en-US" dirty="0" smtClean="0"/>
              <a:t> </a:t>
            </a:r>
            <a:r>
              <a:rPr lang="en-US" dirty="0" err="1" smtClean="0"/>
              <a:t>berperan</a:t>
            </a:r>
            <a:r>
              <a:rPr lang="en-US" dirty="0" smtClean="0"/>
              <a:t> </a:t>
            </a:r>
            <a:r>
              <a:rPr lang="en-US" dirty="0" err="1" smtClean="0"/>
              <a:t>penting</a:t>
            </a:r>
            <a:r>
              <a:rPr lang="en-US" dirty="0" smtClean="0"/>
              <a:t> </a:t>
            </a:r>
            <a:r>
              <a:rPr lang="en-US" dirty="0" err="1" smtClean="0"/>
              <a:t>dalam</a:t>
            </a:r>
            <a:r>
              <a:rPr lang="en-US" dirty="0" smtClean="0"/>
              <a:t> </a:t>
            </a:r>
            <a:r>
              <a:rPr lang="en-US" dirty="0" err="1" smtClean="0"/>
              <a:t>karya</a:t>
            </a:r>
            <a:r>
              <a:rPr lang="en-US" dirty="0" smtClean="0"/>
              <a:t> </a:t>
            </a:r>
            <a:r>
              <a:rPr lang="en-US" dirty="0" err="1" smtClean="0"/>
              <a:t>tulis</a:t>
            </a:r>
            <a:r>
              <a:rPr lang="en-US" dirty="0" smtClean="0"/>
              <a:t> </a:t>
            </a:r>
            <a:r>
              <a:rPr lang="en-US" dirty="0" err="1" smtClean="0"/>
              <a:t>ilmiah</a:t>
            </a:r>
            <a:r>
              <a:rPr lang="en-US" dirty="0" smtClean="0"/>
              <a:t>?</a:t>
            </a:r>
          </a:p>
          <a:p>
            <a:pPr>
              <a:buNone/>
            </a:pPr>
            <a:endParaRPr lang="en-US" dirty="0" smtClean="0"/>
          </a:p>
          <a:p>
            <a:pPr marL="514350" lvl="0" indent="-514350">
              <a:buAutoNum type="arabicPeriod" startAt="3"/>
            </a:pPr>
            <a:r>
              <a:rPr lang="en-US" dirty="0" err="1" smtClean="0"/>
              <a:t>Bacalah</a:t>
            </a:r>
            <a:r>
              <a:rPr lang="en-US" dirty="0" smtClean="0"/>
              <a:t> </a:t>
            </a:r>
            <a:r>
              <a:rPr lang="en-US" dirty="0" err="1" smtClean="0"/>
              <a:t>abstrak</a:t>
            </a:r>
            <a:r>
              <a:rPr lang="en-US" dirty="0" smtClean="0"/>
              <a:t> </a:t>
            </a:r>
            <a:r>
              <a:rPr lang="en-US" dirty="0" err="1" smtClean="0"/>
              <a:t>skripsi</a:t>
            </a:r>
            <a:r>
              <a:rPr lang="en-US" dirty="0" smtClean="0"/>
              <a:t> </a:t>
            </a:r>
            <a:r>
              <a:rPr lang="en-US" dirty="0" err="1" smtClean="0"/>
              <a:t>atau</a:t>
            </a:r>
            <a:r>
              <a:rPr lang="en-US" dirty="0" smtClean="0"/>
              <a:t> </a:t>
            </a:r>
            <a:r>
              <a:rPr lang="en-US" dirty="0" err="1" smtClean="0"/>
              <a:t>tesis</a:t>
            </a:r>
            <a:r>
              <a:rPr lang="en-US" dirty="0" smtClean="0"/>
              <a:t> </a:t>
            </a:r>
            <a:r>
              <a:rPr lang="en-US" dirty="0" err="1" smtClean="0"/>
              <a:t>dan</a:t>
            </a:r>
            <a:r>
              <a:rPr lang="en-US" dirty="0" smtClean="0"/>
              <a:t> </a:t>
            </a:r>
            <a:r>
              <a:rPr lang="en-US" dirty="0" err="1" smtClean="0"/>
              <a:t>tentukan</a:t>
            </a:r>
            <a:r>
              <a:rPr lang="en-US" dirty="0" smtClean="0"/>
              <a:t> </a:t>
            </a:r>
            <a:r>
              <a:rPr lang="en-US" dirty="0" err="1" smtClean="0"/>
              <a:t>penyimpangan</a:t>
            </a:r>
            <a:r>
              <a:rPr lang="en-US" dirty="0" smtClean="0"/>
              <a:t> </a:t>
            </a:r>
            <a:r>
              <a:rPr lang="en-US" dirty="0" err="1" smtClean="0"/>
              <a:t>bahasa</a:t>
            </a:r>
            <a:r>
              <a:rPr lang="en-US" dirty="0" smtClean="0"/>
              <a:t> </a:t>
            </a:r>
            <a:r>
              <a:rPr lang="en-US" dirty="0" err="1" smtClean="0"/>
              <a:t>dan</a:t>
            </a:r>
            <a:r>
              <a:rPr lang="en-US" dirty="0" smtClean="0"/>
              <a:t> </a:t>
            </a:r>
            <a:r>
              <a:rPr lang="en-US" dirty="0" err="1" smtClean="0"/>
              <a:t>ejaannya</a:t>
            </a:r>
            <a:r>
              <a:rPr lang="en-US" dirty="0" smtClean="0"/>
              <a:t>!</a:t>
            </a:r>
          </a:p>
          <a:p>
            <a:pPr marL="514350" lvl="0" indent="-514350">
              <a:buNone/>
            </a:pPr>
            <a:endParaRPr lang="en-US" dirty="0" smtClean="0"/>
          </a:p>
          <a:p>
            <a:pPr marL="514350" lvl="0" indent="-514350">
              <a:buAutoNum type="arabicPeriod" startAt="4"/>
            </a:pPr>
            <a:r>
              <a:rPr lang="en-US" dirty="0" err="1" smtClean="0"/>
              <a:t>Sebelum</a:t>
            </a:r>
            <a:r>
              <a:rPr lang="en-US" dirty="0" smtClean="0"/>
              <a:t> </a:t>
            </a:r>
            <a:r>
              <a:rPr lang="en-US" dirty="0" err="1" smtClean="0"/>
              <a:t>menulis</a:t>
            </a:r>
            <a:r>
              <a:rPr lang="en-US" dirty="0" smtClean="0"/>
              <a:t>, </a:t>
            </a:r>
            <a:r>
              <a:rPr lang="en-US" dirty="0" err="1" smtClean="0"/>
              <a:t>penulis</a:t>
            </a:r>
            <a:r>
              <a:rPr lang="en-US" dirty="0" smtClean="0"/>
              <a:t> </a:t>
            </a:r>
            <a:r>
              <a:rPr lang="en-US" dirty="0" err="1" smtClean="0"/>
              <a:t>perlu</a:t>
            </a:r>
            <a:r>
              <a:rPr lang="en-US" dirty="0" smtClean="0"/>
              <a:t> </a:t>
            </a:r>
            <a:r>
              <a:rPr lang="en-US" dirty="0" err="1" smtClean="0"/>
              <a:t>melakukan</a:t>
            </a:r>
            <a:r>
              <a:rPr lang="en-US" dirty="0" smtClean="0"/>
              <a:t> </a:t>
            </a:r>
            <a:r>
              <a:rPr lang="en-US" dirty="0" err="1" smtClean="0"/>
              <a:t>penyintesisan</a:t>
            </a:r>
            <a:r>
              <a:rPr lang="en-US" dirty="0" smtClean="0"/>
              <a:t>. </a:t>
            </a:r>
            <a:r>
              <a:rPr lang="en-US" dirty="0" err="1" smtClean="0"/>
              <a:t>Jelaskan</a:t>
            </a:r>
            <a:r>
              <a:rPr lang="en-US" dirty="0" smtClean="0"/>
              <a:t> </a:t>
            </a:r>
            <a:r>
              <a:rPr lang="en-US" dirty="0" err="1" smtClean="0"/>
              <a:t>tiga</a:t>
            </a:r>
            <a:r>
              <a:rPr lang="en-US" dirty="0" smtClean="0"/>
              <a:t> </a:t>
            </a:r>
            <a:r>
              <a:rPr lang="en-US" dirty="0" err="1" smtClean="0"/>
              <a:t>prinsip</a:t>
            </a:r>
            <a:r>
              <a:rPr lang="en-US" dirty="0" smtClean="0"/>
              <a:t> </a:t>
            </a:r>
            <a:r>
              <a:rPr lang="en-US" dirty="0" err="1" smtClean="0"/>
              <a:t>dalam</a:t>
            </a:r>
            <a:r>
              <a:rPr lang="en-US" dirty="0" smtClean="0"/>
              <a:t> </a:t>
            </a:r>
            <a:r>
              <a:rPr lang="en-US" dirty="0" err="1" smtClean="0"/>
              <a:t>penyintesisan</a:t>
            </a:r>
            <a:r>
              <a:rPr lang="en-US" dirty="0" smtClean="0"/>
              <a:t>  </a:t>
            </a:r>
            <a:r>
              <a:rPr lang="en-US" dirty="0" err="1" smtClean="0"/>
              <a:t>karya</a:t>
            </a:r>
            <a:r>
              <a:rPr lang="en-US" dirty="0" smtClean="0"/>
              <a:t> </a:t>
            </a:r>
            <a:r>
              <a:rPr lang="en-US" dirty="0" err="1" smtClean="0"/>
              <a:t>tulis</a:t>
            </a:r>
            <a:r>
              <a:rPr lang="en-US" dirty="0" smtClean="0"/>
              <a:t>!  </a:t>
            </a:r>
          </a:p>
          <a:p>
            <a:pPr marL="514350" lvl="0" indent="-514350">
              <a:buNone/>
            </a:pPr>
            <a:endParaRPr lang="en-US" dirty="0" smtClean="0"/>
          </a:p>
          <a:p>
            <a:pPr marL="514350" lvl="0" indent="-514350">
              <a:buAutoNum type="arabicPeriod" startAt="5"/>
            </a:pPr>
            <a:r>
              <a:rPr lang="en-US" dirty="0" err="1" smtClean="0"/>
              <a:t>Jelaskan</a:t>
            </a:r>
            <a:r>
              <a:rPr lang="en-US" dirty="0" smtClean="0"/>
              <a:t> </a:t>
            </a:r>
            <a:r>
              <a:rPr lang="en-US" dirty="0" err="1" smtClean="0"/>
              <a:t>fungsi</a:t>
            </a:r>
            <a:r>
              <a:rPr lang="en-US" dirty="0" smtClean="0"/>
              <a:t> </a:t>
            </a:r>
            <a:r>
              <a:rPr lang="en-US" dirty="0" err="1" smtClean="0"/>
              <a:t>kutipan</a:t>
            </a:r>
            <a:r>
              <a:rPr lang="en-US" dirty="0" smtClean="0"/>
              <a:t> </a:t>
            </a:r>
            <a:r>
              <a:rPr lang="en-US" dirty="0" err="1" smtClean="0"/>
              <a:t>dalam</a:t>
            </a:r>
            <a:r>
              <a:rPr lang="en-US" dirty="0" smtClean="0"/>
              <a:t> </a:t>
            </a:r>
            <a:r>
              <a:rPr lang="en-US" dirty="0" err="1" smtClean="0"/>
              <a:t>sebuah</a:t>
            </a:r>
            <a:r>
              <a:rPr lang="en-US" dirty="0" smtClean="0"/>
              <a:t> </a:t>
            </a:r>
            <a:r>
              <a:rPr lang="en-US" dirty="0" err="1" smtClean="0"/>
              <a:t>karya</a:t>
            </a:r>
            <a:r>
              <a:rPr lang="en-US" dirty="0" smtClean="0"/>
              <a:t> </a:t>
            </a:r>
            <a:r>
              <a:rPr lang="en-US" dirty="0" err="1" smtClean="0"/>
              <a:t>tulis</a:t>
            </a:r>
            <a:r>
              <a:rPr lang="en-US" dirty="0" smtClean="0"/>
              <a:t>!</a:t>
            </a:r>
          </a:p>
          <a:p>
            <a:pPr marL="514350" lvl="0" indent="-514350">
              <a:buNone/>
            </a:pPr>
            <a:endParaRPr lang="en-US" dirty="0" smtClean="0"/>
          </a:p>
          <a:p>
            <a:pPr marL="514350" lvl="0" indent="-514350">
              <a:buAutoNum type="arabicPeriod" startAt="6"/>
            </a:pPr>
            <a:r>
              <a:rPr lang="en-US" dirty="0" err="1" smtClean="0"/>
              <a:t>Unsur</a:t>
            </a:r>
            <a:r>
              <a:rPr lang="en-US" dirty="0" smtClean="0"/>
              <a:t> </a:t>
            </a:r>
            <a:r>
              <a:rPr lang="en-US" dirty="0" err="1" smtClean="0"/>
              <a:t>apa</a:t>
            </a:r>
            <a:r>
              <a:rPr lang="en-US" dirty="0" smtClean="0"/>
              <a:t> </a:t>
            </a:r>
            <a:r>
              <a:rPr lang="en-US" dirty="0" err="1" smtClean="0"/>
              <a:t>saja</a:t>
            </a:r>
            <a:r>
              <a:rPr lang="en-US" dirty="0" smtClean="0"/>
              <a:t> yang </a:t>
            </a:r>
            <a:r>
              <a:rPr lang="en-US" dirty="0" err="1" smtClean="0"/>
              <a:t>perlu</a:t>
            </a:r>
            <a:r>
              <a:rPr lang="en-US" dirty="0" smtClean="0"/>
              <a:t> </a:t>
            </a:r>
            <a:r>
              <a:rPr lang="en-US" dirty="0" err="1" smtClean="0"/>
              <a:t>diperhatikan</a:t>
            </a:r>
            <a:r>
              <a:rPr lang="en-US" dirty="0" smtClean="0"/>
              <a:t> </a:t>
            </a:r>
            <a:r>
              <a:rPr lang="en-US" dirty="0" err="1" smtClean="0"/>
              <a:t>dalan</a:t>
            </a:r>
            <a:r>
              <a:rPr lang="en-US" dirty="0" smtClean="0"/>
              <a:t> </a:t>
            </a:r>
            <a:r>
              <a:rPr lang="en-US" dirty="0" err="1" smtClean="0"/>
              <a:t>mengutip</a:t>
            </a:r>
            <a:r>
              <a:rPr lang="en-US" dirty="0" smtClean="0"/>
              <a:t> yang </a:t>
            </a:r>
            <a:r>
              <a:rPr lang="en-US" dirty="0" err="1" smtClean="0"/>
              <a:t>sumber</a:t>
            </a:r>
            <a:r>
              <a:rPr lang="en-US" dirty="0" smtClean="0"/>
              <a:t> </a:t>
            </a:r>
            <a:r>
              <a:rPr lang="en-US" dirty="0" err="1" smtClean="0"/>
              <a:t>rujukannya</a:t>
            </a:r>
            <a:r>
              <a:rPr lang="en-US" dirty="0" smtClean="0"/>
              <a:t> </a:t>
            </a:r>
            <a:r>
              <a:rPr lang="en-US" dirty="0" err="1" smtClean="0"/>
              <a:t>dari</a:t>
            </a:r>
            <a:r>
              <a:rPr lang="en-US" dirty="0" smtClean="0"/>
              <a:t> internet. </a:t>
            </a:r>
            <a:r>
              <a:rPr lang="en-US" dirty="0" err="1" smtClean="0"/>
              <a:t>Berilah</a:t>
            </a:r>
            <a:r>
              <a:rPr lang="en-US" dirty="0" smtClean="0"/>
              <a:t> </a:t>
            </a:r>
            <a:r>
              <a:rPr lang="en-US" dirty="0" err="1" smtClean="0"/>
              <a:t>contoh</a:t>
            </a:r>
            <a:r>
              <a:rPr lang="en-US" dirty="0" smtClean="0"/>
              <a:t> </a:t>
            </a:r>
            <a:r>
              <a:rPr lang="en-US" dirty="0" err="1" smtClean="0"/>
              <a:t>kutipannya</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bidang</a:t>
            </a:r>
            <a:r>
              <a:rPr lang="en-US" dirty="0" smtClean="0"/>
              <a:t> </a:t>
            </a:r>
            <a:r>
              <a:rPr lang="en-US" dirty="0" err="1" smtClean="0"/>
              <a:t>ilmu</a:t>
            </a:r>
            <a:r>
              <a:rPr lang="en-US" dirty="0" smtClean="0"/>
              <a:t> </a:t>
            </a:r>
            <a:r>
              <a:rPr lang="en-US" dirty="0" err="1" smtClean="0"/>
              <a:t>Anda</a:t>
            </a:r>
            <a:r>
              <a:rPr lang="en-US" dirty="0" smtClean="0"/>
              <a:t>.</a:t>
            </a:r>
          </a:p>
          <a:p>
            <a:pPr marL="514350" lvl="0" indent="-514350">
              <a:buNone/>
            </a:pPr>
            <a:endParaRPr lang="en-US" dirty="0" smtClean="0"/>
          </a:p>
          <a:p>
            <a:pPr marL="514350" lvl="0" indent="-514350">
              <a:buAutoNum type="arabicPeriod" startAt="7"/>
            </a:pPr>
            <a:r>
              <a:rPr lang="en-US" dirty="0" err="1" smtClean="0"/>
              <a:t>Susunlah</a:t>
            </a:r>
            <a:r>
              <a:rPr lang="en-US" dirty="0" smtClean="0"/>
              <a:t> </a:t>
            </a:r>
            <a:r>
              <a:rPr lang="en-US" dirty="0" err="1" smtClean="0"/>
              <a:t>daftar</a:t>
            </a:r>
            <a:r>
              <a:rPr lang="en-US" dirty="0" smtClean="0"/>
              <a:t> </a:t>
            </a:r>
            <a:r>
              <a:rPr lang="en-US" dirty="0" err="1" smtClean="0"/>
              <a:t>pustaka</a:t>
            </a:r>
            <a:r>
              <a:rPr lang="en-US" dirty="0" smtClean="0"/>
              <a:t> yang </a:t>
            </a:r>
            <a:r>
              <a:rPr lang="en-US" dirty="0" err="1" smtClean="0"/>
              <a:t>sumbernya</a:t>
            </a:r>
            <a:r>
              <a:rPr lang="en-US" dirty="0" smtClean="0"/>
              <a:t> </a:t>
            </a:r>
            <a:r>
              <a:rPr lang="en-US" dirty="0" err="1" smtClean="0"/>
              <a:t>dari</a:t>
            </a:r>
            <a:r>
              <a:rPr lang="en-US" dirty="0" smtClean="0"/>
              <a:t> </a:t>
            </a:r>
            <a:r>
              <a:rPr lang="en-US" dirty="0" err="1" smtClean="0"/>
              <a:t>buku</a:t>
            </a:r>
            <a:r>
              <a:rPr lang="en-US" dirty="0" smtClean="0"/>
              <a:t>, </a:t>
            </a:r>
            <a:r>
              <a:rPr lang="en-US" dirty="0" err="1" smtClean="0"/>
              <a:t>majalah</a:t>
            </a:r>
            <a:r>
              <a:rPr lang="en-US" dirty="0" smtClean="0"/>
              <a:t>, </a:t>
            </a:r>
            <a:r>
              <a:rPr lang="en-US" dirty="0" err="1" smtClean="0"/>
              <a:t>jurnal</a:t>
            </a:r>
            <a:r>
              <a:rPr lang="en-US" dirty="0" smtClean="0"/>
              <a:t>, </a:t>
            </a:r>
            <a:r>
              <a:rPr lang="en-US" dirty="0" err="1" smtClean="0"/>
              <a:t>dan</a:t>
            </a:r>
            <a:r>
              <a:rPr lang="en-US" dirty="0" smtClean="0"/>
              <a:t> </a:t>
            </a:r>
            <a:r>
              <a:rPr lang="en-US" dirty="0" err="1" smtClean="0"/>
              <a:t>inertnet</a:t>
            </a:r>
            <a:r>
              <a:rPr lang="en-US" dirty="0" smtClean="0"/>
              <a:t> minimal </a:t>
            </a:r>
            <a:r>
              <a:rPr lang="en-US" dirty="0" err="1" smtClean="0"/>
              <a:t>sepuluh</a:t>
            </a:r>
            <a:r>
              <a:rPr lang="en-US" dirty="0" smtClean="0"/>
              <a:t> </a:t>
            </a:r>
            <a:r>
              <a:rPr lang="en-US" dirty="0" err="1" smtClean="0"/>
              <a:t>judul</a:t>
            </a:r>
            <a:r>
              <a:rPr lang="en-US" dirty="0" smtClean="0"/>
              <a:t>. </a:t>
            </a:r>
            <a:r>
              <a:rPr lang="en-US" dirty="0" err="1" smtClean="0"/>
              <a:t>Daftar</a:t>
            </a:r>
            <a:r>
              <a:rPr lang="en-US" dirty="0" smtClean="0"/>
              <a:t> </a:t>
            </a:r>
            <a:r>
              <a:rPr lang="en-US" dirty="0" err="1" smtClean="0"/>
              <a:t>pustaka</a:t>
            </a:r>
            <a:r>
              <a:rPr lang="en-US" dirty="0" smtClean="0"/>
              <a:t> </a:t>
            </a:r>
            <a:r>
              <a:rPr lang="en-US" dirty="0" err="1" smtClean="0"/>
              <a:t>tersebut</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bidang</a:t>
            </a:r>
            <a:r>
              <a:rPr lang="en-US" dirty="0" smtClean="0"/>
              <a:t> </a:t>
            </a:r>
            <a:r>
              <a:rPr lang="en-US" dirty="0" err="1" smtClean="0"/>
              <a:t>ilmu</a:t>
            </a:r>
            <a:r>
              <a:rPr lang="en-US" dirty="0" smtClean="0"/>
              <a:t> </a:t>
            </a:r>
            <a:r>
              <a:rPr lang="en-US" dirty="0" err="1" smtClean="0"/>
              <a:t>Anda</a:t>
            </a:r>
            <a:r>
              <a:rPr lang="en-US" dirty="0" smtClean="0"/>
              <a:t>. </a:t>
            </a:r>
          </a:p>
          <a:p>
            <a:pPr marL="514350" lvl="0" indent="-514350">
              <a:buAutoNum type="arabicPeriod" startAt="7"/>
            </a:pPr>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fontScale="25000" lnSpcReduction="20000"/>
          </a:bodyPr>
          <a:lstStyle/>
          <a:p>
            <a:r>
              <a:rPr lang="en-US" sz="6200" b="1" dirty="0" smtClean="0"/>
              <a:t>RUJUKAN</a:t>
            </a:r>
            <a:endParaRPr lang="en-US" sz="6200" dirty="0" smtClean="0"/>
          </a:p>
          <a:p>
            <a:pPr>
              <a:buNone/>
            </a:pPr>
            <a:r>
              <a:rPr lang="en-US" b="1" dirty="0" smtClean="0"/>
              <a:t> </a:t>
            </a:r>
            <a:endParaRPr lang="en-US" dirty="0" smtClean="0"/>
          </a:p>
          <a:p>
            <a:pPr>
              <a:buNone/>
            </a:pPr>
            <a:r>
              <a:rPr lang="en-US" b="1" dirty="0" smtClean="0"/>
              <a:t> </a:t>
            </a:r>
            <a:endParaRPr lang="en-US" dirty="0" smtClean="0"/>
          </a:p>
          <a:p>
            <a:pPr>
              <a:buNone/>
            </a:pPr>
            <a:r>
              <a:rPr lang="en-US" sz="4800" dirty="0" err="1" smtClean="0"/>
              <a:t>Akhadiah</a:t>
            </a:r>
            <a:r>
              <a:rPr lang="en-US" sz="4800" dirty="0" smtClean="0"/>
              <a:t>, S. </a:t>
            </a:r>
            <a:r>
              <a:rPr lang="fi-FI" sz="4800" dirty="0" smtClean="0"/>
              <a:t>2001. </a:t>
            </a:r>
            <a:r>
              <a:rPr lang="fi-FI" sz="4800" i="1" dirty="0" smtClean="0"/>
              <a:t>Pembinaan Kemampuan Menulis Bahasa Indonesia</a:t>
            </a:r>
            <a:r>
              <a:rPr lang="fi-FI" sz="4800" dirty="0" smtClean="0"/>
              <a:t>. </a:t>
            </a:r>
            <a:r>
              <a:rPr lang="en-US" sz="4800" dirty="0" smtClean="0"/>
              <a:t>Jakarta: </a:t>
            </a:r>
            <a:r>
              <a:rPr lang="en-US" sz="4800" dirty="0" err="1" smtClean="0"/>
              <a:t>Penerbit</a:t>
            </a:r>
            <a:r>
              <a:rPr lang="en-US" sz="4800" dirty="0" smtClean="0"/>
              <a:t> </a:t>
            </a:r>
            <a:r>
              <a:rPr lang="en-US" sz="4800" dirty="0" err="1" smtClean="0"/>
              <a:t>Erlangga</a:t>
            </a:r>
            <a:r>
              <a:rPr lang="en-US" sz="4800" dirty="0" smtClean="0"/>
              <a:t>.</a:t>
            </a:r>
          </a:p>
          <a:p>
            <a:pPr>
              <a:buNone/>
            </a:pPr>
            <a:r>
              <a:rPr lang="en-US" sz="4800" dirty="0" smtClean="0"/>
              <a:t> </a:t>
            </a:r>
          </a:p>
          <a:p>
            <a:pPr>
              <a:buNone/>
            </a:pPr>
            <a:r>
              <a:rPr lang="en-US" sz="4800" dirty="0" err="1" smtClean="0"/>
              <a:t>Alwasilah</a:t>
            </a:r>
            <a:r>
              <a:rPr lang="en-US" sz="4800" dirty="0" smtClean="0"/>
              <a:t>, </a:t>
            </a:r>
            <a:r>
              <a:rPr lang="en-US" sz="4800" dirty="0" err="1" smtClean="0"/>
              <a:t>Chaedar</a:t>
            </a:r>
            <a:r>
              <a:rPr lang="en-US" sz="4800" dirty="0" smtClean="0"/>
              <a:t> A. 1997. </a:t>
            </a:r>
            <a:r>
              <a:rPr lang="en-US" sz="4800" i="1" dirty="0" err="1" smtClean="0"/>
              <a:t>Politik</a:t>
            </a:r>
            <a:r>
              <a:rPr lang="en-US" sz="4800" i="1" dirty="0" smtClean="0"/>
              <a:t> </a:t>
            </a:r>
            <a:r>
              <a:rPr lang="en-US" sz="4800" i="1" dirty="0" err="1" smtClean="0"/>
              <a:t>Bahasa</a:t>
            </a:r>
            <a:r>
              <a:rPr lang="en-US" sz="4800" i="1" dirty="0" smtClean="0"/>
              <a:t> </a:t>
            </a:r>
            <a:r>
              <a:rPr lang="en-US" sz="4800" i="1" dirty="0" err="1" smtClean="0"/>
              <a:t>dan</a:t>
            </a:r>
            <a:r>
              <a:rPr lang="en-US" sz="4800" i="1" dirty="0" smtClean="0"/>
              <a:t> </a:t>
            </a:r>
            <a:r>
              <a:rPr lang="en-US" sz="4800" i="1" dirty="0" err="1" smtClean="0"/>
              <a:t>Pendidikan</a:t>
            </a:r>
            <a:r>
              <a:rPr lang="en-US" sz="4800" i="1" dirty="0" smtClean="0"/>
              <a:t>.</a:t>
            </a:r>
            <a:r>
              <a:rPr lang="en-US" sz="4800" dirty="0" smtClean="0"/>
              <a:t> Bandung: </a:t>
            </a:r>
            <a:r>
              <a:rPr lang="en-US" sz="4800" dirty="0" err="1" smtClean="0"/>
              <a:t>Remaja</a:t>
            </a:r>
            <a:r>
              <a:rPr lang="en-US" sz="4800" dirty="0" smtClean="0"/>
              <a:t> </a:t>
            </a:r>
            <a:r>
              <a:rPr lang="en-US" sz="4800" dirty="0" err="1" smtClean="0"/>
              <a:t>Rosdakarya</a:t>
            </a:r>
            <a:r>
              <a:rPr lang="en-US" sz="4800" dirty="0" smtClean="0"/>
              <a:t>.</a:t>
            </a:r>
          </a:p>
          <a:p>
            <a:pPr>
              <a:buNone/>
            </a:pPr>
            <a:r>
              <a:rPr lang="en-US" sz="4800" dirty="0" smtClean="0"/>
              <a:t> </a:t>
            </a:r>
          </a:p>
          <a:p>
            <a:pPr>
              <a:buNone/>
            </a:pPr>
            <a:r>
              <a:rPr lang="en-US" sz="4800" dirty="0" err="1" smtClean="0"/>
              <a:t>Alwi</a:t>
            </a:r>
            <a:r>
              <a:rPr lang="en-US" sz="4800" dirty="0" smtClean="0"/>
              <a:t>, </a:t>
            </a:r>
            <a:r>
              <a:rPr lang="en-US" sz="4800" dirty="0" err="1" smtClean="0"/>
              <a:t>Hasan</a:t>
            </a:r>
            <a:r>
              <a:rPr lang="en-US" sz="4800" dirty="0" smtClean="0"/>
              <a:t>. 2000. </a:t>
            </a:r>
            <a:r>
              <a:rPr lang="en-US" sz="4800" i="1" dirty="0" err="1" smtClean="0"/>
              <a:t>Bahasa</a:t>
            </a:r>
            <a:r>
              <a:rPr lang="en-US" sz="4800" i="1" dirty="0" smtClean="0"/>
              <a:t> Indonesia </a:t>
            </a:r>
            <a:r>
              <a:rPr lang="en-US" sz="4800" i="1" dirty="0" err="1" smtClean="0"/>
              <a:t>Pemakai</a:t>
            </a:r>
            <a:r>
              <a:rPr lang="en-US" sz="4800" i="1" dirty="0" smtClean="0"/>
              <a:t> </a:t>
            </a:r>
            <a:r>
              <a:rPr lang="en-US" sz="4800" i="1" dirty="0" err="1" smtClean="0"/>
              <a:t>dan</a:t>
            </a:r>
            <a:r>
              <a:rPr lang="en-US" sz="4800" i="1" dirty="0" smtClean="0"/>
              <a:t> </a:t>
            </a:r>
            <a:r>
              <a:rPr lang="en-US" sz="4800" i="1" dirty="0" err="1" smtClean="0"/>
              <a:t>Pemakaiannya</a:t>
            </a:r>
            <a:r>
              <a:rPr lang="en-US" sz="4800" dirty="0" smtClean="0"/>
              <a:t>. Jakarta: </a:t>
            </a:r>
            <a:r>
              <a:rPr lang="en-US" sz="4800" dirty="0" err="1" smtClean="0"/>
              <a:t>Pusat</a:t>
            </a:r>
            <a:r>
              <a:rPr lang="en-US" sz="4800" dirty="0" smtClean="0"/>
              <a:t> </a:t>
            </a:r>
            <a:r>
              <a:rPr lang="en-US" sz="4800" dirty="0" err="1" smtClean="0"/>
              <a:t>Bahasa</a:t>
            </a:r>
            <a:r>
              <a:rPr lang="en-US" sz="4800" dirty="0" smtClean="0"/>
              <a:t>.</a:t>
            </a:r>
          </a:p>
          <a:p>
            <a:pPr>
              <a:buNone/>
            </a:pPr>
            <a:r>
              <a:rPr lang="en-US" sz="4800" dirty="0" smtClean="0"/>
              <a:t> </a:t>
            </a:r>
          </a:p>
          <a:p>
            <a:pPr>
              <a:buNone/>
            </a:pPr>
            <a:r>
              <a:rPr lang="fi-FI" sz="4800" dirty="0" smtClean="0"/>
              <a:t>Arifin, Zaenal E. 1998. </a:t>
            </a:r>
            <a:r>
              <a:rPr lang="fi-FI" sz="4800" i="1" dirty="0" smtClean="0"/>
              <a:t>Dasar-dasar Penulisan Karangan Ilmiah</a:t>
            </a:r>
            <a:r>
              <a:rPr lang="fi-FI" sz="4800" dirty="0" smtClean="0"/>
              <a:t>. Jakarta: Grasindo.</a:t>
            </a:r>
            <a:endParaRPr lang="en-US" sz="4800" dirty="0" smtClean="0"/>
          </a:p>
          <a:p>
            <a:pPr>
              <a:buNone/>
            </a:pPr>
            <a:r>
              <a:rPr lang="fi-FI" sz="4800" dirty="0" smtClean="0"/>
              <a:t> </a:t>
            </a:r>
            <a:endParaRPr lang="en-US" sz="4800" dirty="0" smtClean="0"/>
          </a:p>
          <a:p>
            <a:pPr>
              <a:buNone/>
            </a:pPr>
            <a:r>
              <a:rPr lang="en-US" sz="4800" dirty="0" err="1" smtClean="0"/>
              <a:t>Depdiknas</a:t>
            </a:r>
            <a:r>
              <a:rPr lang="en-US" sz="4800" dirty="0" smtClean="0"/>
              <a:t>. 2002. </a:t>
            </a:r>
            <a:r>
              <a:rPr lang="en-US" sz="4800" i="1" dirty="0" err="1" smtClean="0"/>
              <a:t>Pengembangan</a:t>
            </a:r>
            <a:r>
              <a:rPr lang="en-US" sz="4800" i="1" dirty="0" smtClean="0"/>
              <a:t> </a:t>
            </a:r>
            <a:r>
              <a:rPr lang="en-US" sz="4800" i="1" dirty="0" err="1" smtClean="0"/>
              <a:t>Sistem</a:t>
            </a:r>
            <a:r>
              <a:rPr lang="en-US" sz="4800" i="1" dirty="0" smtClean="0"/>
              <a:t> </a:t>
            </a:r>
            <a:r>
              <a:rPr lang="en-US" sz="4800" i="1" dirty="0" err="1" smtClean="0"/>
              <a:t>Pendidikan</a:t>
            </a:r>
            <a:r>
              <a:rPr lang="en-US" sz="4800" i="1" dirty="0" smtClean="0"/>
              <a:t> </a:t>
            </a:r>
            <a:r>
              <a:rPr lang="en-US" sz="4800" i="1" dirty="0" err="1" smtClean="0"/>
              <a:t>Tenaga</a:t>
            </a:r>
            <a:r>
              <a:rPr lang="en-US" sz="4800" i="1" dirty="0" smtClean="0"/>
              <a:t> </a:t>
            </a:r>
            <a:r>
              <a:rPr lang="en-US" sz="4800" i="1" dirty="0" err="1" smtClean="0"/>
              <a:t>Kependidikan</a:t>
            </a:r>
            <a:r>
              <a:rPr lang="en-US" sz="4800" i="1" dirty="0" smtClean="0"/>
              <a:t> Abad ke-21</a:t>
            </a:r>
            <a:r>
              <a:rPr lang="en-US" sz="4800" dirty="0" smtClean="0"/>
              <a:t>. Jakarta: </a:t>
            </a:r>
            <a:r>
              <a:rPr lang="en-US" sz="4800" dirty="0" err="1" smtClean="0"/>
              <a:t>Depdiknas</a:t>
            </a:r>
            <a:r>
              <a:rPr lang="en-US" sz="4800" dirty="0" smtClean="0"/>
              <a:t>.</a:t>
            </a:r>
          </a:p>
          <a:p>
            <a:pPr>
              <a:buNone/>
            </a:pPr>
            <a:r>
              <a:rPr lang="fi-FI" sz="4800" dirty="0" smtClean="0"/>
              <a:t> </a:t>
            </a:r>
            <a:endParaRPr lang="en-US" sz="4800" dirty="0" smtClean="0"/>
          </a:p>
          <a:p>
            <a:pPr>
              <a:buNone/>
            </a:pPr>
            <a:r>
              <a:rPr lang="fi-FI" sz="4800" dirty="0" smtClean="0"/>
              <a:t>Depdiknas. 2003. </a:t>
            </a:r>
            <a:r>
              <a:rPr lang="fi-FI" sz="4800" i="1" dirty="0" smtClean="0"/>
              <a:t>Pengindonesiaan Kata dan Ungkapan Asing</a:t>
            </a:r>
            <a:r>
              <a:rPr lang="fi-FI" sz="4800" dirty="0" smtClean="0"/>
              <a:t>. Jakarta: Pusat Bahasa.</a:t>
            </a:r>
            <a:endParaRPr lang="en-US" sz="4800" dirty="0" smtClean="0"/>
          </a:p>
          <a:p>
            <a:pPr>
              <a:buNone/>
            </a:pPr>
            <a:r>
              <a:rPr lang="fi-FI" sz="4800" dirty="0" smtClean="0"/>
              <a:t> </a:t>
            </a:r>
            <a:endParaRPr lang="en-US" sz="4800" dirty="0" smtClean="0"/>
          </a:p>
          <a:p>
            <a:pPr>
              <a:buNone/>
            </a:pPr>
            <a:r>
              <a:rPr lang="en-US" sz="4800" dirty="0" err="1" smtClean="0"/>
              <a:t>Djiwandono</a:t>
            </a:r>
            <a:r>
              <a:rPr lang="en-US" sz="4800" dirty="0" smtClean="0"/>
              <a:t>, M &amp; </a:t>
            </a:r>
            <a:r>
              <a:rPr lang="en-US" sz="4800" dirty="0" err="1" smtClean="0"/>
              <a:t>Soenardi</a:t>
            </a:r>
            <a:r>
              <a:rPr lang="en-US" sz="4800" dirty="0" smtClean="0"/>
              <a:t>. (1989). </a:t>
            </a:r>
            <a:r>
              <a:rPr lang="en-US" sz="4800" i="1" dirty="0" err="1" smtClean="0"/>
              <a:t>Pengembangan</a:t>
            </a:r>
            <a:r>
              <a:rPr lang="en-US" sz="4800" i="1" dirty="0" smtClean="0"/>
              <a:t> </a:t>
            </a:r>
            <a:r>
              <a:rPr lang="en-US" sz="4800" i="1" dirty="0" err="1" smtClean="0"/>
              <a:t>Tes</a:t>
            </a:r>
            <a:r>
              <a:rPr lang="en-US" sz="4800" i="1" dirty="0" smtClean="0"/>
              <a:t> </a:t>
            </a:r>
            <a:r>
              <a:rPr lang="en-US" sz="4800" i="1" dirty="0" err="1" smtClean="0"/>
              <a:t>Kemampuan</a:t>
            </a:r>
            <a:r>
              <a:rPr lang="en-US" sz="4800" i="1" dirty="0" smtClean="0"/>
              <a:t> </a:t>
            </a:r>
            <a:r>
              <a:rPr lang="en-US" sz="4800" i="1" dirty="0" err="1" smtClean="0"/>
              <a:t>Berbahasa</a:t>
            </a:r>
            <a:r>
              <a:rPr lang="en-US" sz="4800" i="1" dirty="0" smtClean="0"/>
              <a:t> Indonesia.</a:t>
            </a:r>
            <a:r>
              <a:rPr lang="en-US" sz="4800" dirty="0" smtClean="0"/>
              <a:t> </a:t>
            </a:r>
            <a:r>
              <a:rPr lang="en-US" sz="4800" dirty="0" err="1" smtClean="0"/>
              <a:t>Laporan</a:t>
            </a:r>
            <a:r>
              <a:rPr lang="en-US" sz="4800" dirty="0" smtClean="0"/>
              <a:t> </a:t>
            </a:r>
            <a:r>
              <a:rPr lang="en-US" sz="4800" dirty="0" err="1" smtClean="0"/>
              <a:t>Penelitian</a:t>
            </a:r>
            <a:r>
              <a:rPr lang="en-US" sz="4800" dirty="0" smtClean="0"/>
              <a:t>: </a:t>
            </a:r>
            <a:r>
              <a:rPr lang="en-US" sz="4800" dirty="0" err="1" smtClean="0"/>
              <a:t>Puslit</a:t>
            </a:r>
            <a:r>
              <a:rPr lang="en-US" sz="4800" dirty="0" smtClean="0"/>
              <a:t> IKIP Malang.</a:t>
            </a:r>
          </a:p>
          <a:p>
            <a:pPr>
              <a:buNone/>
            </a:pPr>
            <a:r>
              <a:rPr lang="en-US" sz="4800" dirty="0" smtClean="0"/>
              <a:t> </a:t>
            </a:r>
          </a:p>
          <a:p>
            <a:pPr>
              <a:buNone/>
            </a:pPr>
            <a:r>
              <a:rPr lang="it-IT" sz="4800" dirty="0" smtClean="0"/>
              <a:t>Finoza, Lamuddin. 2001. </a:t>
            </a:r>
            <a:r>
              <a:rPr lang="it-IT" sz="4800" i="1" dirty="0" smtClean="0"/>
              <a:t>Komposisi Bahasa Indonesia</a:t>
            </a:r>
            <a:r>
              <a:rPr lang="it-IT" sz="4800" dirty="0" smtClean="0"/>
              <a:t>. </a:t>
            </a:r>
            <a:r>
              <a:rPr lang="en-US" sz="4800" dirty="0" smtClean="0"/>
              <a:t>Jakarta: </a:t>
            </a:r>
            <a:r>
              <a:rPr lang="en-US" sz="4800" dirty="0" err="1" smtClean="0"/>
              <a:t>Insan</a:t>
            </a:r>
            <a:r>
              <a:rPr lang="en-US" sz="4800" dirty="0" smtClean="0"/>
              <a:t> </a:t>
            </a:r>
            <a:r>
              <a:rPr lang="en-US" sz="4800" dirty="0" err="1" smtClean="0"/>
              <a:t>Mulia</a:t>
            </a:r>
            <a:r>
              <a:rPr lang="en-US" sz="4800" dirty="0" smtClean="0"/>
              <a:t>.</a:t>
            </a:r>
          </a:p>
          <a:p>
            <a:pPr>
              <a:buNone/>
            </a:pPr>
            <a:r>
              <a:rPr lang="en-US" sz="4800" dirty="0" smtClean="0"/>
              <a:t> </a:t>
            </a:r>
          </a:p>
          <a:p>
            <a:pPr>
              <a:buNone/>
            </a:pPr>
            <a:r>
              <a:rPr lang="en-US" sz="4800" dirty="0" err="1" smtClean="0"/>
              <a:t>Indriati</a:t>
            </a:r>
            <a:r>
              <a:rPr lang="en-US" sz="4800" dirty="0" smtClean="0"/>
              <a:t>, </a:t>
            </a:r>
            <a:r>
              <a:rPr lang="en-US" sz="4800" dirty="0" err="1" smtClean="0"/>
              <a:t>Etty</a:t>
            </a:r>
            <a:r>
              <a:rPr lang="en-US" sz="4800" dirty="0" smtClean="0"/>
              <a:t>. 2003. </a:t>
            </a:r>
            <a:r>
              <a:rPr lang="en-US" sz="4800" i="1" dirty="0" err="1" smtClean="0"/>
              <a:t>Menulis</a:t>
            </a:r>
            <a:r>
              <a:rPr lang="en-US" sz="4800" i="1" dirty="0" smtClean="0"/>
              <a:t> </a:t>
            </a:r>
            <a:r>
              <a:rPr lang="en-US" sz="4800" i="1" dirty="0" err="1" smtClean="0"/>
              <a:t>Karya</a:t>
            </a:r>
            <a:r>
              <a:rPr lang="en-US" sz="4800" i="1" dirty="0" smtClean="0"/>
              <a:t> </a:t>
            </a:r>
            <a:r>
              <a:rPr lang="en-US" sz="4800" i="1" dirty="0" err="1" smtClean="0"/>
              <a:t>Ilmiah</a:t>
            </a:r>
            <a:r>
              <a:rPr lang="en-US" sz="4800" dirty="0" smtClean="0"/>
              <a:t>. </a:t>
            </a:r>
            <a:r>
              <a:rPr lang="fi-FI" sz="4800" dirty="0" smtClean="0"/>
              <a:t>Jakarta: Gramedia Pustaka Utama.</a:t>
            </a:r>
            <a:endParaRPr lang="en-US" sz="4800" dirty="0" smtClean="0"/>
          </a:p>
          <a:p>
            <a:pPr>
              <a:buNone/>
            </a:pPr>
            <a:r>
              <a:rPr lang="fi-FI" sz="4800" dirty="0" smtClean="0"/>
              <a:t> </a:t>
            </a:r>
            <a:endParaRPr lang="en-US" sz="4800" dirty="0" smtClean="0"/>
          </a:p>
          <a:p>
            <a:pPr>
              <a:buNone/>
            </a:pPr>
            <a:r>
              <a:rPr lang="nl-NL" sz="4800" dirty="0" smtClean="0"/>
              <a:t>Keraf, G. 1988. </a:t>
            </a:r>
            <a:r>
              <a:rPr lang="nl-NL" sz="4800" i="1" dirty="0" smtClean="0"/>
              <a:t>Diksi dan Gaya Bahasa. </a:t>
            </a:r>
            <a:r>
              <a:rPr lang="fi-FI" sz="4800" dirty="0" smtClean="0"/>
              <a:t>Jakarta: PT Gramedia.</a:t>
            </a:r>
            <a:endParaRPr lang="en-US" sz="4800" dirty="0" smtClean="0"/>
          </a:p>
          <a:p>
            <a:pPr>
              <a:buNone/>
            </a:pPr>
            <a:r>
              <a:rPr lang="fi-FI" sz="4800" dirty="0" smtClean="0"/>
              <a:t> </a:t>
            </a:r>
            <a:endParaRPr lang="en-US" sz="4800" dirty="0" smtClean="0"/>
          </a:p>
          <a:p>
            <a:pPr>
              <a:buNone/>
            </a:pPr>
            <a:r>
              <a:rPr lang="fi-FI" sz="4800" dirty="0" smtClean="0"/>
              <a:t>Keraf, G. 1980. </a:t>
            </a:r>
            <a:r>
              <a:rPr lang="fi-FI" sz="4800" i="1" dirty="0" smtClean="0"/>
              <a:t>Komposisi. </a:t>
            </a:r>
            <a:r>
              <a:rPr lang="fi-FI" sz="4800" dirty="0" smtClean="0"/>
              <a:t>Jakarta:Gramedia.</a:t>
            </a:r>
            <a:endParaRPr lang="en-US" sz="4800" dirty="0" smtClean="0"/>
          </a:p>
          <a:p>
            <a:pPr>
              <a:buNone/>
            </a:pPr>
            <a:r>
              <a:rPr lang="fi-FI" sz="4800" dirty="0" smtClean="0"/>
              <a:t> </a:t>
            </a:r>
            <a:endParaRPr lang="en-US" sz="4800" dirty="0" smtClean="0"/>
          </a:p>
          <a:p>
            <a:pPr>
              <a:buNone/>
            </a:pPr>
            <a:r>
              <a:rPr lang="fi-FI" sz="4800" dirty="0" smtClean="0"/>
              <a:t>Latief, A. 2001. </a:t>
            </a:r>
            <a:r>
              <a:rPr lang="fi-FI" sz="4800" i="1" dirty="0" smtClean="0"/>
              <a:t>Bahan Penyuluhan Bahasa Indonesia</a:t>
            </a:r>
            <a:r>
              <a:rPr lang="fi-FI" sz="4800" dirty="0" smtClean="0"/>
              <a:t>: Ejaan. Jakarta: Pusat Bahasa. </a:t>
            </a:r>
            <a:endParaRPr lang="en-US" sz="4800" dirty="0" smtClean="0"/>
          </a:p>
          <a:p>
            <a:pPr>
              <a:buNone/>
            </a:pPr>
            <a:r>
              <a:rPr lang="fi-FI" sz="4800" dirty="0" smtClean="0"/>
              <a:t>Moeliono, Anton M. 2001. </a:t>
            </a:r>
            <a:r>
              <a:rPr lang="fi-FI" sz="4800" i="1" dirty="0" smtClean="0"/>
              <a:t>Bahan Penyuluhan Bahasa Indonesia</a:t>
            </a:r>
            <a:r>
              <a:rPr lang="fi-FI" sz="4800" dirty="0" smtClean="0"/>
              <a:t>: Bentuk dan Pilihan Kata. Jakarta: Pusat Bahasa.</a:t>
            </a:r>
            <a:endParaRPr lang="en-US" sz="4800" dirty="0" smtClean="0"/>
          </a:p>
          <a:p>
            <a:pPr>
              <a:buNone/>
            </a:pPr>
            <a:r>
              <a:rPr lang="fi-FI" sz="4800" dirty="0" smtClean="0"/>
              <a:t> </a:t>
            </a:r>
            <a:endParaRPr lang="en-US" sz="4800" dirty="0" smtClean="0"/>
          </a:p>
          <a:p>
            <a:pPr>
              <a:buNone/>
            </a:pPr>
            <a:r>
              <a:rPr lang="fi-FI" sz="4800" dirty="0" smtClean="0"/>
              <a:t>Sudarwati. 1991. </a:t>
            </a:r>
            <a:r>
              <a:rPr lang="fi-FI" sz="4800" i="1" dirty="0" smtClean="0"/>
              <a:t>Pemakaian Bahasa Indonesia dalam Skripsi Mahasiswa Untag 1945</a:t>
            </a:r>
            <a:r>
              <a:rPr lang="fi-FI" sz="4800" dirty="0" smtClean="0"/>
              <a:t>. Surabaya: Untag 1945</a:t>
            </a:r>
            <a:endParaRPr lang="en-US" sz="4800" dirty="0" smtClean="0"/>
          </a:p>
          <a:p>
            <a:pPr>
              <a:buNone/>
            </a:pPr>
            <a:r>
              <a:rPr lang="fi-FI" sz="4800" dirty="0" smtClean="0"/>
              <a:t> </a:t>
            </a:r>
            <a:endParaRPr lang="en-US" sz="4800" dirty="0" smtClean="0"/>
          </a:p>
          <a:p>
            <a:pPr>
              <a:buNone/>
            </a:pPr>
            <a:r>
              <a:rPr lang="fi-FI" sz="4800" dirty="0" smtClean="0"/>
              <a:t>Sugihastuti. 2000. </a:t>
            </a:r>
            <a:r>
              <a:rPr lang="fi-FI" sz="4800" i="1" dirty="0" smtClean="0"/>
              <a:t>Bahasa Laporan Penelitian</a:t>
            </a:r>
            <a:r>
              <a:rPr lang="fi-FI" sz="4800" dirty="0" smtClean="0"/>
              <a:t>. Yogyakarta: Pustaka Pelajar.</a:t>
            </a:r>
            <a:endParaRPr lang="en-US" sz="4800" dirty="0" smtClean="0"/>
          </a:p>
          <a:p>
            <a:pPr>
              <a:buNone/>
            </a:pPr>
            <a:r>
              <a:rPr lang="fi-FI" sz="4800" dirty="0" smtClean="0"/>
              <a:t> </a:t>
            </a:r>
            <a:endParaRPr lang="en-US" sz="4800" dirty="0" smtClean="0"/>
          </a:p>
          <a:p>
            <a:pPr>
              <a:buNone/>
            </a:pPr>
            <a:r>
              <a:rPr lang="en-US" sz="4800" dirty="0" err="1" smtClean="0"/>
              <a:t>Suherli</a:t>
            </a:r>
            <a:r>
              <a:rPr lang="en-US" sz="4800" dirty="0" smtClean="0"/>
              <a:t>. 2002. </a:t>
            </a:r>
            <a:r>
              <a:rPr lang="en-US" sz="4800" i="1" dirty="0" err="1" smtClean="0"/>
              <a:t>Pengembangan</a:t>
            </a:r>
            <a:r>
              <a:rPr lang="en-US" sz="4800" i="1" dirty="0" smtClean="0"/>
              <a:t> Model Literal </a:t>
            </a:r>
            <a:r>
              <a:rPr lang="en-US" sz="4800" i="1" dirty="0" err="1" smtClean="0"/>
              <a:t>dalam</a:t>
            </a:r>
            <a:r>
              <a:rPr lang="en-US" sz="4800" i="1" dirty="0" smtClean="0"/>
              <a:t> </a:t>
            </a:r>
            <a:r>
              <a:rPr lang="en-US" sz="4800" i="1" dirty="0" err="1" smtClean="0"/>
              <a:t>Meningkatkan</a:t>
            </a:r>
            <a:r>
              <a:rPr lang="en-US" sz="4800" i="1" dirty="0" smtClean="0"/>
              <a:t> </a:t>
            </a:r>
            <a:r>
              <a:rPr lang="en-US" sz="4800" i="1" dirty="0" err="1" smtClean="0"/>
              <a:t>Pembelajaran</a:t>
            </a:r>
            <a:r>
              <a:rPr lang="en-US" sz="4800" i="1" dirty="0" smtClean="0"/>
              <a:t> </a:t>
            </a:r>
            <a:r>
              <a:rPr lang="en-US" sz="4800" i="1" dirty="0" err="1" smtClean="0"/>
              <a:t>Menulis</a:t>
            </a:r>
            <a:r>
              <a:rPr lang="en-US" sz="4800" i="1" dirty="0" smtClean="0"/>
              <a:t>.</a:t>
            </a:r>
            <a:r>
              <a:rPr lang="en-US" sz="4800" dirty="0" smtClean="0"/>
              <a:t> </a:t>
            </a:r>
            <a:r>
              <a:rPr lang="en-US" sz="4800" dirty="0" err="1" smtClean="0"/>
              <a:t>Disertasi</a:t>
            </a:r>
            <a:r>
              <a:rPr lang="en-US" sz="4800" dirty="0" smtClean="0"/>
              <a:t>, </a:t>
            </a:r>
            <a:r>
              <a:rPr lang="en-US" sz="4800" dirty="0" err="1" smtClean="0"/>
              <a:t>tidak</a:t>
            </a:r>
            <a:r>
              <a:rPr lang="en-US" sz="4800" dirty="0" smtClean="0"/>
              <a:t> </a:t>
            </a:r>
            <a:r>
              <a:rPr lang="en-US" sz="4800" dirty="0" err="1" smtClean="0"/>
              <a:t>dipublikaskan</a:t>
            </a:r>
            <a:r>
              <a:rPr lang="en-US" sz="4800" dirty="0" smtClean="0"/>
              <a:t>. Bandung: PPS UPI.</a:t>
            </a:r>
          </a:p>
          <a:p>
            <a:pPr>
              <a:buNone/>
            </a:pPr>
            <a:r>
              <a:rPr lang="en-US" sz="4800" dirty="0" smtClean="0"/>
              <a:t> </a:t>
            </a:r>
          </a:p>
          <a:p>
            <a:pPr>
              <a:buNone/>
            </a:pPr>
            <a:r>
              <a:rPr lang="fi-FI" sz="4800" dirty="0" smtClean="0"/>
              <a:t>Widodo, Mulyanto dkk. 1997. </a:t>
            </a:r>
            <a:r>
              <a:rPr lang="en-US" sz="4800" i="1" dirty="0" smtClean="0"/>
              <a:t>MKU </a:t>
            </a:r>
            <a:r>
              <a:rPr lang="en-US" sz="4800" i="1" dirty="0" err="1" smtClean="0"/>
              <a:t>Bahasa</a:t>
            </a:r>
            <a:r>
              <a:rPr lang="en-US" sz="4800" i="1" dirty="0" smtClean="0"/>
              <a:t> Indonesia</a:t>
            </a:r>
            <a:r>
              <a:rPr lang="en-US" sz="4800" dirty="0" smtClean="0"/>
              <a:t>. Bandar Lampung: </a:t>
            </a:r>
            <a:r>
              <a:rPr lang="en-US" sz="4800" dirty="0" err="1" smtClean="0"/>
              <a:t>Universitas</a:t>
            </a:r>
            <a:r>
              <a:rPr lang="en-US" sz="4800" dirty="0" smtClean="0"/>
              <a:t> Lampung.</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57158" y="1143000"/>
          <a:ext cx="85344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428625" y="214313"/>
            <a:ext cx="7786688" cy="776287"/>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r>
              <a:rPr lang="en-US" sz="3200" b="1" dirty="0" err="1" smtClean="0"/>
              <a:t>Pentingnya</a:t>
            </a:r>
            <a:r>
              <a:rPr lang="en-US" sz="3200" b="1" dirty="0" smtClean="0"/>
              <a:t> </a:t>
            </a:r>
            <a:r>
              <a:rPr lang="en-US" sz="3200" b="1" dirty="0" err="1" smtClean="0"/>
              <a:t>Bahasa</a:t>
            </a:r>
            <a:r>
              <a:rPr lang="en-US" sz="3200" b="1" dirty="0" smtClean="0"/>
              <a:t> </a:t>
            </a:r>
            <a:r>
              <a:rPr lang="en-US" sz="3200" b="1" dirty="0" err="1" smtClean="0"/>
              <a:t>dalam</a:t>
            </a:r>
            <a:r>
              <a:rPr lang="en-US" sz="3200" b="1" dirty="0" smtClean="0"/>
              <a:t> </a:t>
            </a:r>
            <a:r>
              <a:rPr lang="en-US" sz="3200" b="1" dirty="0" err="1" smtClean="0"/>
              <a:t>Karya</a:t>
            </a:r>
            <a:r>
              <a:rPr lang="en-US" sz="3200" b="1" dirty="0" smtClean="0"/>
              <a:t> </a:t>
            </a:r>
            <a:r>
              <a:rPr lang="en-US" sz="3200" b="1" dirty="0" err="1" smtClean="0"/>
              <a:t>Tulis</a:t>
            </a:r>
            <a:r>
              <a:rPr lang="en-US" sz="3200" b="1" dirty="0" smtClean="0"/>
              <a:t> </a:t>
            </a:r>
            <a:r>
              <a:rPr lang="en-US" sz="3200" b="1" dirty="0" err="1" smtClean="0"/>
              <a:t>Ilmiah</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tx1"/>
            </a:solidFill>
            <a:prstDash val="dashDot"/>
          </a:ln>
        </p:spPr>
        <p:txBody>
          <a:bodyPr>
            <a:normAutofit/>
          </a:bodyPr>
          <a:lstStyle/>
          <a:p>
            <a:r>
              <a:rPr lang="en-US" sz="3600" b="1" dirty="0" err="1" smtClean="0"/>
              <a:t>Kaidah</a:t>
            </a:r>
            <a:r>
              <a:rPr lang="en-US" sz="3600" b="1" dirty="0" smtClean="0"/>
              <a:t> </a:t>
            </a:r>
            <a:r>
              <a:rPr lang="en-US" sz="3600" b="1" dirty="0" err="1" smtClean="0"/>
              <a:t>Penulisan</a:t>
            </a:r>
            <a:r>
              <a:rPr lang="en-US" sz="3600" b="1" dirty="0" smtClean="0"/>
              <a:t> </a:t>
            </a:r>
            <a:r>
              <a:rPr lang="en-US" sz="3600" b="1" dirty="0" err="1" smtClean="0"/>
              <a:t>dalam</a:t>
            </a:r>
            <a:r>
              <a:rPr lang="en-US" sz="3600" b="1" dirty="0" smtClean="0"/>
              <a:t> </a:t>
            </a:r>
            <a:r>
              <a:rPr lang="en-US" sz="3600" b="1" dirty="0" err="1" smtClean="0"/>
              <a:t>Karya</a:t>
            </a:r>
            <a:r>
              <a:rPr lang="en-US" sz="3600" b="1" dirty="0" smtClean="0"/>
              <a:t> </a:t>
            </a:r>
            <a:r>
              <a:rPr lang="en-US" sz="3600" b="1" dirty="0" err="1" smtClean="0"/>
              <a:t>Tulis</a:t>
            </a:r>
            <a:r>
              <a:rPr lang="en-US" sz="3600" b="1" dirty="0" smtClean="0"/>
              <a:t> </a:t>
            </a:r>
            <a:r>
              <a:rPr lang="en-US" sz="3600" b="1" dirty="0" err="1" smtClean="0"/>
              <a:t>Ilmiah</a:t>
            </a:r>
            <a:endParaRPr lang="en-US" sz="3600" b="1" dirty="0"/>
          </a:p>
        </p:txBody>
      </p:sp>
      <p:sp>
        <p:nvSpPr>
          <p:cNvPr id="3" name="Content Placeholder 2"/>
          <p:cNvSpPr>
            <a:spLocks noGrp="1"/>
          </p:cNvSpPr>
          <p:nvPr>
            <p:ph idx="1"/>
          </p:nvPr>
        </p:nvSpPr>
        <p:spPr>
          <a:xfrm>
            <a:off x="228600" y="1600200"/>
            <a:ext cx="8763000" cy="5029200"/>
          </a:xfrm>
        </p:spPr>
        <p:txBody>
          <a:bodyPr>
            <a:normAutofit fontScale="62500" lnSpcReduction="20000"/>
          </a:bodyPr>
          <a:lstStyle/>
          <a:p>
            <a:pPr>
              <a:buNone/>
            </a:pPr>
            <a:r>
              <a:rPr lang="fi-FI" dirty="0" smtClean="0"/>
              <a:t>	Bahasa yang digunakan dalam karya tulis ilmiah harus mengacu kepada kaidah penulisan yang benar. </a:t>
            </a:r>
          </a:p>
          <a:p>
            <a:pPr>
              <a:buNone/>
            </a:pPr>
            <a:endParaRPr lang="fi-FI" dirty="0" smtClean="0"/>
          </a:p>
          <a:p>
            <a:pPr>
              <a:buNone/>
            </a:pPr>
            <a:r>
              <a:rPr lang="fi-FI" dirty="0" smtClean="0"/>
              <a:t>	Kaidah penulisan ini antara lain terdiri  atas kaidah kebahasaan dan ejaan. </a:t>
            </a:r>
          </a:p>
          <a:p>
            <a:pPr>
              <a:buNone/>
            </a:pPr>
            <a:endParaRPr lang="fi-FI" dirty="0" smtClean="0"/>
          </a:p>
          <a:p>
            <a:pPr>
              <a:buNone/>
            </a:pPr>
            <a:r>
              <a:rPr lang="fi-FI" dirty="0" smtClean="0"/>
              <a:t>	Kaidah kebahasaan yang perlu diperhatikan antara lain:</a:t>
            </a:r>
          </a:p>
          <a:p>
            <a:pPr>
              <a:buFontTx/>
              <a:buChar char="-"/>
            </a:pPr>
            <a:r>
              <a:rPr lang="fi-FI" dirty="0" smtClean="0"/>
              <a:t>kaidah pemilihan dan penggunaan kata/diksi, </a:t>
            </a:r>
          </a:p>
          <a:p>
            <a:pPr>
              <a:buFontTx/>
              <a:buChar char="-"/>
            </a:pPr>
            <a:r>
              <a:rPr lang="fi-FI" dirty="0" smtClean="0"/>
              <a:t>penyusunan kalimat, dan </a:t>
            </a:r>
          </a:p>
          <a:p>
            <a:pPr>
              <a:buFontTx/>
              <a:buChar char="-"/>
            </a:pPr>
            <a:r>
              <a:rPr lang="fi-FI" dirty="0" smtClean="0"/>
              <a:t>penyusunan alinea.  </a:t>
            </a:r>
          </a:p>
          <a:p>
            <a:pPr>
              <a:buNone/>
            </a:pPr>
            <a:endParaRPr lang="fi-FI" dirty="0" smtClean="0"/>
          </a:p>
          <a:p>
            <a:pPr>
              <a:buNone/>
            </a:pPr>
            <a:r>
              <a:rPr lang="fi-FI" dirty="0" smtClean="0"/>
              <a:t>	Adapun kaidah ejaan yang perlu diperhatikan antara lain: penulisan huruf, penulisan kata, penulisan angka dan lambang bilangan, penulisan singkatan dan akronim, penulisan unsur-unsur serapan, dan penggunaan tanda-tanda baca.  </a:t>
            </a:r>
          </a:p>
          <a:p>
            <a:pPr>
              <a:buNone/>
            </a:pPr>
            <a:r>
              <a:rPr lang="fi-FI" dirty="0" smtClean="0"/>
              <a:t>	</a:t>
            </a:r>
          </a:p>
          <a:p>
            <a:pPr>
              <a:buNone/>
            </a:pPr>
            <a:r>
              <a:rPr lang="fi-FI" dirty="0" smtClean="0"/>
              <a:t>	Kedua kaidah penulisan di atas harus ditaati oleh penulis sebab jika dilanggar akan mengganggu nilai semantis pada tulisan tersebut.</a:t>
            </a:r>
            <a:endParaRPr lang="en-US" dirty="0" smtClean="0"/>
          </a:p>
          <a:p>
            <a:endParaRPr lang="en-US" dirty="0"/>
          </a:p>
        </p:txBody>
      </p:sp>
      <p:pic>
        <p:nvPicPr>
          <p:cNvPr id="4" name="Picture 3" descr="qoo35.gif"/>
          <p:cNvPicPr>
            <a:picLocks noChangeAspect="1"/>
          </p:cNvPicPr>
          <p:nvPr/>
        </p:nvPicPr>
        <p:blipFill>
          <a:blip r:embed="rId3"/>
          <a:stretch>
            <a:fillRect/>
          </a:stretch>
        </p:blipFill>
        <p:spPr>
          <a:xfrm>
            <a:off x="7696200" y="2286000"/>
            <a:ext cx="1447800" cy="247408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a:ln w="57150">
            <a:prstDash val="dashDot"/>
          </a:ln>
        </p:spPr>
        <p:style>
          <a:lnRef idx="3">
            <a:schemeClr val="lt1"/>
          </a:lnRef>
          <a:fillRef idx="1">
            <a:schemeClr val="accent5"/>
          </a:fillRef>
          <a:effectRef idx="1">
            <a:schemeClr val="accent5"/>
          </a:effectRef>
          <a:fontRef idx="minor">
            <a:schemeClr val="lt1"/>
          </a:fontRef>
        </p:style>
        <p:txBody>
          <a:bodyPr>
            <a:noAutofit/>
          </a:bodyPr>
          <a:lstStyle/>
          <a:p>
            <a:pPr algn="l"/>
            <a:r>
              <a:rPr lang="en-US" sz="2800" b="1" dirty="0" smtClean="0"/>
              <a:t/>
            </a:r>
            <a:br>
              <a:rPr lang="en-US" sz="2800" b="1" dirty="0" smtClean="0"/>
            </a:br>
            <a:r>
              <a:rPr lang="en-US" sz="2800" b="1" dirty="0" err="1" smtClean="0"/>
              <a:t>Berikut</a:t>
            </a:r>
            <a:r>
              <a:rPr lang="en-US" sz="2800" b="1" dirty="0" smtClean="0"/>
              <a:t> </a:t>
            </a:r>
            <a:r>
              <a:rPr lang="en-US" sz="2800" b="1" dirty="0" err="1" smtClean="0"/>
              <a:t>contoh</a:t>
            </a:r>
            <a:r>
              <a:rPr lang="en-US" sz="2800" b="1" dirty="0" smtClean="0"/>
              <a:t> </a:t>
            </a:r>
            <a:r>
              <a:rPr lang="en-US" sz="2800" b="1" dirty="0" err="1" smtClean="0"/>
              <a:t>penggunaan</a:t>
            </a:r>
            <a:r>
              <a:rPr lang="en-US" sz="2800" b="1" dirty="0" smtClean="0"/>
              <a:t> </a:t>
            </a:r>
            <a:r>
              <a:rPr lang="en-US" sz="2800" b="1" dirty="0" err="1" smtClean="0"/>
              <a:t>ejaan</a:t>
            </a:r>
            <a:r>
              <a:rPr lang="en-US" sz="2800" b="1" dirty="0" smtClean="0"/>
              <a:t> yang </a:t>
            </a:r>
            <a:r>
              <a:rPr lang="en-US" sz="2800" b="1" dirty="0" err="1" smtClean="0"/>
              <a:t>tidak</a:t>
            </a:r>
            <a:r>
              <a:rPr lang="en-US" sz="2800" b="1" dirty="0" smtClean="0"/>
              <a:t> </a:t>
            </a:r>
            <a:r>
              <a:rPr lang="en-US" sz="2800" b="1" dirty="0" err="1" smtClean="0"/>
              <a:t>tepat</a:t>
            </a:r>
            <a:r>
              <a:rPr lang="en-US" sz="2800" b="1" dirty="0" smtClean="0"/>
              <a:t> </a:t>
            </a:r>
            <a:r>
              <a:rPr lang="en-US" sz="2800" b="1" dirty="0" err="1" smtClean="0"/>
              <a:t>pada</a:t>
            </a:r>
            <a:r>
              <a:rPr lang="en-US" sz="2800" b="1" dirty="0" smtClean="0"/>
              <a:t> </a:t>
            </a:r>
            <a:r>
              <a:rPr lang="en-US" sz="2800" b="1" dirty="0" err="1" smtClean="0"/>
              <a:t>skripsi</a:t>
            </a:r>
            <a:r>
              <a:rPr lang="en-US" sz="2800" b="1" dirty="0" smtClean="0"/>
              <a:t> </a:t>
            </a:r>
            <a:r>
              <a:rPr lang="en-US" sz="2800" b="1" dirty="0" err="1" smtClean="0"/>
              <a:t>mahasiswa</a:t>
            </a:r>
            <a:r>
              <a:rPr lang="en-US" sz="2800" b="1" dirty="0" smtClean="0"/>
              <a:t> </a:t>
            </a:r>
            <a:r>
              <a:rPr lang="en-US" sz="2800" b="1" dirty="0" err="1" smtClean="0"/>
              <a:t>Jurusan</a:t>
            </a:r>
            <a:r>
              <a:rPr lang="en-US" sz="2800" b="1" dirty="0" smtClean="0"/>
              <a:t> </a:t>
            </a:r>
            <a:r>
              <a:rPr lang="en-US" sz="2800" b="1" dirty="0" err="1" smtClean="0"/>
              <a:t>Kehutanan</a:t>
            </a:r>
            <a:r>
              <a:rPr lang="en-US" sz="2800" b="1" dirty="0" smtClean="0"/>
              <a:t> </a:t>
            </a:r>
            <a:r>
              <a:rPr lang="en-US" sz="2800" b="1" dirty="0" err="1" smtClean="0"/>
              <a:t>Fakultas</a:t>
            </a:r>
            <a:r>
              <a:rPr lang="en-US" sz="2800" b="1" dirty="0" smtClean="0"/>
              <a:t> </a:t>
            </a:r>
            <a:r>
              <a:rPr lang="en-US" sz="2800" b="1" dirty="0" err="1" smtClean="0"/>
              <a:t>Pertanian</a:t>
            </a:r>
            <a:r>
              <a:rPr lang="en-US" sz="2800" b="1" dirty="0" smtClean="0"/>
              <a:t> </a:t>
            </a:r>
            <a:r>
              <a:rPr lang="en-US" sz="2800" b="1" dirty="0" err="1" smtClean="0"/>
              <a:t>Universitas</a:t>
            </a:r>
            <a:r>
              <a:rPr lang="en-US" sz="2800" b="1" dirty="0" smtClean="0"/>
              <a:t> Lampung.</a:t>
            </a:r>
            <a:br>
              <a:rPr lang="en-US" sz="2800" b="1" dirty="0" smtClean="0"/>
            </a:br>
            <a:endParaRPr lang="en-US" sz="2800" b="1" dirty="0"/>
          </a:p>
        </p:txBody>
      </p:sp>
      <p:sp>
        <p:nvSpPr>
          <p:cNvPr id="3" name="Content Placeholder 2"/>
          <p:cNvSpPr>
            <a:spLocks noGrp="1"/>
          </p:cNvSpPr>
          <p:nvPr>
            <p:ph idx="1"/>
          </p:nvPr>
        </p:nvSpPr>
        <p:spPr>
          <a:xfrm>
            <a:off x="457200" y="1981200"/>
            <a:ext cx="8229600" cy="4572000"/>
          </a:xfrm>
        </p:spPr>
        <p:txBody>
          <a:bodyPr>
            <a:normAutofit fontScale="85000" lnSpcReduction="10000"/>
          </a:bodyPr>
          <a:lstStyle/>
          <a:p>
            <a:pPr lvl="0">
              <a:buNone/>
            </a:pPr>
            <a:r>
              <a:rPr lang="en-US" dirty="0" err="1" smtClean="0"/>
              <a:t>Contoh</a:t>
            </a:r>
            <a:r>
              <a:rPr lang="en-US" dirty="0" smtClean="0"/>
              <a:t>:</a:t>
            </a:r>
          </a:p>
          <a:p>
            <a:pPr lvl="0">
              <a:buNone/>
            </a:pPr>
            <a:r>
              <a:rPr lang="en-US" dirty="0" smtClean="0"/>
              <a:t>	</a:t>
            </a:r>
          </a:p>
          <a:p>
            <a:pPr lvl="0">
              <a:buNone/>
            </a:pPr>
            <a:r>
              <a:rPr lang="en-US" dirty="0" smtClean="0"/>
              <a:t>	</a:t>
            </a:r>
            <a:r>
              <a:rPr lang="id-ID" dirty="0" smtClean="0"/>
              <a:t>Budidaya lebah madu juga bisa dijadikan sebagai sarana untuk meningkatkan pendapatan masyarakat khususnya yang tinggal </a:t>
            </a:r>
            <a:r>
              <a:rPr lang="id-ID" i="1" dirty="0" smtClean="0"/>
              <a:t>disekitar</a:t>
            </a:r>
            <a:r>
              <a:rPr lang="id-ID" dirty="0" smtClean="0"/>
              <a:t> hutan.</a:t>
            </a:r>
            <a:endParaRPr lang="en-US" dirty="0" smtClean="0"/>
          </a:p>
          <a:p>
            <a:pPr>
              <a:buNone/>
            </a:pPr>
            <a:endParaRPr lang="en-US" dirty="0" smtClean="0"/>
          </a:p>
          <a:p>
            <a:r>
              <a:rPr lang="en-US" dirty="0" err="1" smtClean="0"/>
              <a:t>Pada</a:t>
            </a:r>
            <a:r>
              <a:rPr lang="en-US" dirty="0" smtClean="0"/>
              <a:t> </a:t>
            </a:r>
            <a:r>
              <a:rPr lang="en-US" dirty="0" err="1" smtClean="0"/>
              <a:t>contoh</a:t>
            </a:r>
            <a:r>
              <a:rPr lang="en-US" dirty="0" smtClean="0"/>
              <a:t> </a:t>
            </a:r>
            <a:r>
              <a:rPr lang="en-US" dirty="0" err="1" smtClean="0"/>
              <a:t>di</a:t>
            </a:r>
            <a:r>
              <a:rPr lang="en-US" dirty="0" smtClean="0"/>
              <a:t> </a:t>
            </a:r>
            <a:r>
              <a:rPr lang="en-US" dirty="0" err="1" smtClean="0"/>
              <a:t>atas</a:t>
            </a:r>
            <a:r>
              <a:rPr lang="en-US" dirty="0" smtClean="0"/>
              <a:t>, </a:t>
            </a:r>
            <a:r>
              <a:rPr lang="en-US" dirty="0" err="1" smtClean="0"/>
              <a:t>kata</a:t>
            </a:r>
            <a:r>
              <a:rPr lang="en-US" dirty="0" smtClean="0"/>
              <a:t> </a:t>
            </a:r>
            <a:r>
              <a:rPr lang="en-US" dirty="0" err="1" smtClean="0"/>
              <a:t>depan</a:t>
            </a:r>
            <a:r>
              <a:rPr lang="en-US" dirty="0" smtClean="0"/>
              <a:t> </a:t>
            </a:r>
            <a:r>
              <a:rPr lang="en-US" i="1" dirty="0" err="1" smtClean="0"/>
              <a:t>di</a:t>
            </a:r>
            <a:r>
              <a:rPr lang="en-US" i="1" dirty="0" smtClean="0"/>
              <a:t> </a:t>
            </a:r>
            <a:r>
              <a:rPr lang="en-US" dirty="0" err="1" smtClean="0"/>
              <a:t>pada</a:t>
            </a:r>
            <a:r>
              <a:rPr lang="en-US" dirty="0" smtClean="0"/>
              <a:t> </a:t>
            </a:r>
            <a:r>
              <a:rPr lang="en-US" dirty="0" err="1" smtClean="0"/>
              <a:t>kata</a:t>
            </a:r>
            <a:r>
              <a:rPr lang="en-US" dirty="0" smtClean="0"/>
              <a:t> </a:t>
            </a:r>
            <a:r>
              <a:rPr lang="en-US" i="1" dirty="0" err="1" smtClean="0"/>
              <a:t>disekitar</a:t>
            </a:r>
            <a:r>
              <a:rPr lang="en-US" i="1" dirty="0" smtClean="0"/>
              <a:t> </a:t>
            </a:r>
            <a:r>
              <a:rPr lang="en-US" dirty="0" err="1" smtClean="0"/>
              <a:t>berfungsi</a:t>
            </a:r>
            <a:r>
              <a:rPr lang="en-US" dirty="0" smtClean="0"/>
              <a:t> </a:t>
            </a:r>
            <a:r>
              <a:rPr lang="en-US" dirty="0" err="1" smtClean="0"/>
              <a:t>sebagai</a:t>
            </a:r>
            <a:r>
              <a:rPr lang="en-US" dirty="0" smtClean="0"/>
              <a:t> </a:t>
            </a:r>
            <a:r>
              <a:rPr lang="en-US" dirty="0" err="1" smtClean="0"/>
              <a:t>kata</a:t>
            </a:r>
            <a:r>
              <a:rPr lang="en-US" dirty="0" smtClean="0"/>
              <a:t> </a:t>
            </a:r>
            <a:r>
              <a:rPr lang="en-US" dirty="0" err="1" smtClean="0"/>
              <a:t>depan</a:t>
            </a:r>
            <a:r>
              <a:rPr lang="en-US" dirty="0" smtClean="0"/>
              <a:t> yang </a:t>
            </a:r>
            <a:r>
              <a:rPr lang="en-US" dirty="0" err="1" smtClean="0"/>
              <a:t>menunjukkan</a:t>
            </a:r>
            <a:r>
              <a:rPr lang="en-US" dirty="0" smtClean="0"/>
              <a:t> </a:t>
            </a:r>
            <a:r>
              <a:rPr lang="en-US" dirty="0" err="1" smtClean="0"/>
              <a:t>makna</a:t>
            </a:r>
            <a:r>
              <a:rPr lang="en-US" dirty="0" smtClean="0"/>
              <a:t> </a:t>
            </a:r>
            <a:r>
              <a:rPr lang="en-US" dirty="0" err="1" smtClean="0"/>
              <a:t>tempat</a:t>
            </a:r>
            <a:r>
              <a:rPr lang="en-US" dirty="0" smtClean="0"/>
              <a:t>, </a:t>
            </a:r>
            <a:r>
              <a:rPr lang="en-US" dirty="0" err="1" smtClean="0"/>
              <a:t>maka</a:t>
            </a:r>
            <a:r>
              <a:rPr lang="en-US" dirty="0" smtClean="0"/>
              <a:t> </a:t>
            </a:r>
            <a:r>
              <a:rPr lang="en-US" dirty="0" err="1" smtClean="0"/>
              <a:t>kata</a:t>
            </a:r>
            <a:r>
              <a:rPr lang="en-US" dirty="0" smtClean="0"/>
              <a:t> </a:t>
            </a:r>
            <a:r>
              <a:rPr lang="en-US" dirty="0" err="1" smtClean="0"/>
              <a:t>depan</a:t>
            </a:r>
            <a:r>
              <a:rPr lang="en-US" dirty="0" smtClean="0"/>
              <a:t> </a:t>
            </a:r>
            <a:r>
              <a:rPr lang="en-US" i="1" dirty="0" err="1" smtClean="0"/>
              <a:t>di</a:t>
            </a:r>
            <a:r>
              <a:rPr lang="en-US" i="1" dirty="0" smtClean="0"/>
              <a:t> </a:t>
            </a:r>
            <a:r>
              <a:rPr lang="en-US" dirty="0" err="1" smtClean="0"/>
              <a:t>harus</a:t>
            </a:r>
            <a:r>
              <a:rPr lang="en-US" dirty="0" smtClean="0"/>
              <a:t> </a:t>
            </a:r>
            <a:r>
              <a:rPr lang="en-US" dirty="0" err="1" smtClean="0"/>
              <a:t>ditulis</a:t>
            </a:r>
            <a:r>
              <a:rPr lang="en-US" dirty="0" smtClean="0"/>
              <a:t> </a:t>
            </a:r>
            <a:r>
              <a:rPr lang="en-US" dirty="0" err="1" smtClean="0"/>
              <a:t>terpisah</a:t>
            </a:r>
            <a:r>
              <a:rPr lang="en-US" dirty="0" smtClean="0"/>
              <a:t> </a:t>
            </a:r>
            <a:r>
              <a:rPr lang="en-US" dirty="0" err="1" smtClean="0"/>
              <a:t>dengan</a:t>
            </a:r>
            <a:r>
              <a:rPr lang="en-US" dirty="0" smtClean="0"/>
              <a:t> </a:t>
            </a:r>
            <a:r>
              <a:rPr lang="en-US" dirty="0" err="1" smtClean="0"/>
              <a:t>kata</a:t>
            </a:r>
            <a:r>
              <a:rPr lang="en-US" dirty="0" smtClean="0"/>
              <a:t> yang </a:t>
            </a:r>
            <a:r>
              <a:rPr lang="en-US" dirty="0" err="1" smtClean="0"/>
              <a:t>mengikutinya</a:t>
            </a:r>
            <a:r>
              <a:rPr lang="en-US" dirty="0" smtClean="0"/>
              <a:t>.</a:t>
            </a:r>
          </a:p>
          <a:p>
            <a:endParaRPr lang="en-US" dirty="0"/>
          </a:p>
        </p:txBody>
      </p:sp>
      <p:pic>
        <p:nvPicPr>
          <p:cNvPr id="4" name="Picture 3" descr="ag00527_.gif"/>
          <p:cNvPicPr>
            <a:picLocks noChangeAspect="1"/>
          </p:cNvPicPr>
          <p:nvPr/>
        </p:nvPicPr>
        <p:blipFill>
          <a:blip r:embed="rId3"/>
          <a:stretch>
            <a:fillRect/>
          </a:stretch>
        </p:blipFill>
        <p:spPr>
          <a:xfrm>
            <a:off x="7543800" y="5259198"/>
            <a:ext cx="1600200" cy="159880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b="1" dirty="0" smtClean="0"/>
              <a:t/>
            </a:r>
            <a:br>
              <a:rPr lang="en-US" b="1" dirty="0" smtClean="0"/>
            </a:br>
            <a:r>
              <a:rPr lang="en-US" b="1" dirty="0" err="1" smtClean="0"/>
              <a:t>Perujukan</a:t>
            </a:r>
            <a:r>
              <a:rPr lang="en-US" b="1" dirty="0" smtClean="0"/>
              <a:t> </a:t>
            </a:r>
            <a:r>
              <a:rPr lang="en-US" b="1" dirty="0" err="1" smtClean="0"/>
              <a:t>dalam</a:t>
            </a:r>
            <a:r>
              <a:rPr lang="en-US" b="1" dirty="0" smtClean="0"/>
              <a:t> </a:t>
            </a:r>
            <a:r>
              <a:rPr lang="en-US" b="1" dirty="0" err="1" smtClean="0"/>
              <a:t>Karya</a:t>
            </a:r>
            <a:r>
              <a:rPr lang="en-US" b="1" dirty="0" smtClean="0"/>
              <a:t> </a:t>
            </a:r>
            <a:r>
              <a:rPr lang="en-US" b="1" dirty="0" err="1" smtClean="0"/>
              <a:t>Tulis</a:t>
            </a:r>
            <a:r>
              <a:rPr lang="en-US" b="1" dirty="0" smtClean="0"/>
              <a:t> </a:t>
            </a:r>
            <a:r>
              <a:rPr lang="en-US" b="1" dirty="0" err="1" smtClean="0"/>
              <a:t>Ilmiah</a:t>
            </a:r>
            <a:r>
              <a:rPr lang="en-US" dirty="0" smtClean="0"/>
              <a:t/>
            </a:r>
            <a:br>
              <a:rPr lang="en-US" dirty="0" smtClean="0"/>
            </a:br>
            <a:endParaRPr lang="en-US" dirty="0"/>
          </a:p>
        </p:txBody>
      </p:sp>
      <p:sp>
        <p:nvSpPr>
          <p:cNvPr id="3" name="Content Placeholder 2"/>
          <p:cNvSpPr>
            <a:spLocks noGrp="1"/>
          </p:cNvSpPr>
          <p:nvPr>
            <p:ph idx="1"/>
          </p:nvPr>
        </p:nvSpPr>
        <p:spPr>
          <a:xfrm>
            <a:off x="304800" y="1600200"/>
            <a:ext cx="8610600" cy="4953000"/>
          </a:xfrm>
          <a:ln w="38100"/>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en-US" dirty="0" smtClean="0"/>
          </a:p>
          <a:p>
            <a:r>
              <a:rPr lang="en-US" dirty="0" err="1" smtClean="0"/>
              <a:t>Perujukan</a:t>
            </a:r>
            <a:r>
              <a:rPr lang="en-US" dirty="0" smtClean="0"/>
              <a:t> </a:t>
            </a:r>
            <a:r>
              <a:rPr lang="en-US" dirty="0" err="1" smtClean="0"/>
              <a:t>merupakan</a:t>
            </a:r>
            <a:r>
              <a:rPr lang="en-US" dirty="0" smtClean="0"/>
              <a:t> </a:t>
            </a:r>
            <a:r>
              <a:rPr lang="en-US" dirty="0" err="1" smtClean="0"/>
              <a:t>tindak</a:t>
            </a:r>
            <a:r>
              <a:rPr lang="en-US" dirty="0" smtClean="0"/>
              <a:t> </a:t>
            </a:r>
            <a:r>
              <a:rPr lang="en-US" dirty="0" err="1" smtClean="0"/>
              <a:t>lanjut</a:t>
            </a:r>
            <a:r>
              <a:rPr lang="en-US" dirty="0" smtClean="0"/>
              <a:t> </a:t>
            </a:r>
            <a:r>
              <a:rPr lang="en-US" dirty="0" err="1" smtClean="0"/>
              <a:t>bagi</a:t>
            </a:r>
            <a:r>
              <a:rPr lang="en-US" dirty="0" smtClean="0"/>
              <a:t> </a:t>
            </a:r>
            <a:r>
              <a:rPr lang="en-US" dirty="0" err="1" smtClean="0"/>
              <a:t>seorang</a:t>
            </a:r>
            <a:r>
              <a:rPr lang="en-US" dirty="0" smtClean="0"/>
              <a:t> </a:t>
            </a:r>
            <a:r>
              <a:rPr lang="en-US" dirty="0" err="1" smtClean="0"/>
              <a:t>penulis</a:t>
            </a:r>
            <a:r>
              <a:rPr lang="en-US" dirty="0" smtClean="0"/>
              <a:t> </a:t>
            </a:r>
            <a:r>
              <a:rPr lang="en-US" dirty="0" err="1" smtClean="0"/>
              <a:t>setelah</a:t>
            </a:r>
            <a:r>
              <a:rPr lang="en-US" dirty="0" smtClean="0"/>
              <a:t> </a:t>
            </a:r>
            <a:r>
              <a:rPr lang="en-US" dirty="0" err="1" smtClean="0"/>
              <a:t>kegiatan</a:t>
            </a:r>
            <a:r>
              <a:rPr lang="en-US" dirty="0" smtClean="0"/>
              <a:t> </a:t>
            </a:r>
            <a:r>
              <a:rPr lang="en-US" dirty="0" err="1" smtClean="0"/>
              <a:t>penyintesissan</a:t>
            </a:r>
            <a:r>
              <a:rPr lang="en-US" dirty="0" smtClean="0"/>
              <a:t>. </a:t>
            </a:r>
            <a:r>
              <a:rPr lang="en-US" dirty="0" err="1" smtClean="0"/>
              <a:t>Kegiatan</a:t>
            </a:r>
            <a:r>
              <a:rPr lang="en-US" dirty="0" smtClean="0"/>
              <a:t> </a:t>
            </a:r>
            <a:r>
              <a:rPr lang="en-US" dirty="0" err="1" smtClean="0"/>
              <a:t>ini</a:t>
            </a:r>
            <a:r>
              <a:rPr lang="en-US" dirty="0" smtClean="0"/>
              <a:t> </a:t>
            </a:r>
            <a:r>
              <a:rPr lang="en-US" dirty="0" err="1" smtClean="0"/>
              <a:t>hampir</a:t>
            </a:r>
            <a:r>
              <a:rPr lang="en-US" dirty="0" smtClean="0"/>
              <a:t> </a:t>
            </a:r>
            <a:r>
              <a:rPr lang="en-US" dirty="0" err="1" smtClean="0"/>
              <a:t>sama</a:t>
            </a:r>
            <a:r>
              <a:rPr lang="en-US" dirty="0" smtClean="0"/>
              <a:t> </a:t>
            </a:r>
            <a:r>
              <a:rPr lang="en-US" dirty="0" err="1" smtClean="0"/>
              <a:t>dengan</a:t>
            </a:r>
            <a:r>
              <a:rPr lang="en-US" dirty="0" smtClean="0"/>
              <a:t> </a:t>
            </a:r>
            <a:r>
              <a:rPr lang="en-US" dirty="0" err="1" smtClean="0"/>
              <a:t>penyintesisan</a:t>
            </a:r>
            <a:r>
              <a:rPr lang="en-US" dirty="0" smtClean="0"/>
              <a:t> </a:t>
            </a:r>
            <a:r>
              <a:rPr lang="en-US" dirty="0" err="1" smtClean="0"/>
              <a:t>dan</a:t>
            </a:r>
            <a:r>
              <a:rPr lang="en-US" dirty="0" smtClean="0"/>
              <a:t> </a:t>
            </a:r>
            <a:r>
              <a:rPr lang="en-US" dirty="0" err="1" smtClean="0"/>
              <a:t>langkah</a:t>
            </a:r>
            <a:r>
              <a:rPr lang="en-US" dirty="0" smtClean="0"/>
              <a:t> </a:t>
            </a:r>
            <a:r>
              <a:rPr lang="en-US" dirty="0" err="1" smtClean="0"/>
              <a:t>ini</a:t>
            </a:r>
            <a:r>
              <a:rPr lang="en-US" dirty="0" smtClean="0"/>
              <a:t> </a:t>
            </a:r>
            <a:r>
              <a:rPr lang="en-US" dirty="0" err="1" smtClean="0"/>
              <a:t>lebih</a:t>
            </a:r>
            <a:r>
              <a:rPr lang="en-US" dirty="0" smtClean="0"/>
              <a:t> </a:t>
            </a:r>
            <a:r>
              <a:rPr lang="en-US" dirty="0" err="1" smtClean="0"/>
              <a:t>dikenal</a:t>
            </a:r>
            <a:r>
              <a:rPr lang="en-US" dirty="0" smtClean="0"/>
              <a:t> </a:t>
            </a:r>
            <a:r>
              <a:rPr lang="en-US" dirty="0" err="1" smtClean="0"/>
              <a:t>dengan</a:t>
            </a:r>
            <a:r>
              <a:rPr lang="en-US" dirty="0" smtClean="0"/>
              <a:t> </a:t>
            </a:r>
            <a:r>
              <a:rPr lang="en-US" dirty="0" err="1" smtClean="0"/>
              <a:t>pengutipan</a:t>
            </a:r>
            <a:r>
              <a:rPr lang="en-US" dirty="0" smtClean="0"/>
              <a:t>.</a:t>
            </a:r>
          </a:p>
          <a:p>
            <a:pPr>
              <a:buNone/>
            </a:pPr>
            <a:endParaRPr lang="en-US" dirty="0" smtClean="0"/>
          </a:p>
          <a:p>
            <a:r>
              <a:rPr lang="en-US" dirty="0" err="1" smtClean="0"/>
              <a:t>kutipan</a:t>
            </a:r>
            <a:r>
              <a:rPr lang="en-US" dirty="0" smtClean="0"/>
              <a:t> </a:t>
            </a:r>
            <a:r>
              <a:rPr lang="en-US" dirty="0" err="1" smtClean="0"/>
              <a:t>merupakan</a:t>
            </a:r>
            <a:r>
              <a:rPr lang="en-US" dirty="0" smtClean="0"/>
              <a:t> </a:t>
            </a:r>
            <a:r>
              <a:rPr lang="en-US" dirty="0" err="1" smtClean="0"/>
              <a:t>suatu</a:t>
            </a:r>
            <a:r>
              <a:rPr lang="en-US" dirty="0" smtClean="0"/>
              <a:t> </a:t>
            </a:r>
            <a:r>
              <a:rPr lang="en-US" dirty="0" err="1" smtClean="0"/>
              <a:t>bukti</a:t>
            </a:r>
            <a:r>
              <a:rPr lang="en-US" dirty="0" smtClean="0"/>
              <a:t> </a:t>
            </a:r>
            <a:r>
              <a:rPr lang="en-US" dirty="0" err="1" smtClean="0"/>
              <a:t>pendukung</a:t>
            </a:r>
            <a:r>
              <a:rPr lang="en-US" dirty="0" smtClean="0"/>
              <a:t> </a:t>
            </a:r>
            <a:r>
              <a:rPr lang="en-US" dirty="0" err="1" smtClean="0"/>
              <a:t>atau</a:t>
            </a:r>
            <a:r>
              <a:rPr lang="en-US" dirty="0" smtClean="0"/>
              <a:t> </a:t>
            </a:r>
            <a:r>
              <a:rPr lang="en-US" dirty="0" err="1" smtClean="0"/>
              <a:t>bahkan</a:t>
            </a:r>
            <a:r>
              <a:rPr lang="en-US" dirty="0" smtClean="0"/>
              <a:t> </a:t>
            </a:r>
            <a:r>
              <a:rPr lang="en-US" dirty="0" err="1" smtClean="0"/>
              <a:t>sebagai</a:t>
            </a:r>
            <a:r>
              <a:rPr lang="en-US" dirty="0" smtClean="0"/>
              <a:t> </a:t>
            </a:r>
            <a:r>
              <a:rPr lang="en-US" dirty="0" err="1" smtClean="0"/>
              <a:t>landasan</a:t>
            </a:r>
            <a:r>
              <a:rPr lang="en-US" dirty="0" smtClean="0"/>
              <a:t> </a:t>
            </a:r>
            <a:r>
              <a:rPr lang="en-US" dirty="0" err="1" smtClean="0"/>
              <a:t>penulis</a:t>
            </a:r>
            <a:r>
              <a:rPr lang="en-US" dirty="0" smtClean="0"/>
              <a:t> </a:t>
            </a:r>
            <a:r>
              <a:rPr lang="en-US" dirty="0" err="1" smtClean="0"/>
              <a:t>dalam</a:t>
            </a:r>
            <a:r>
              <a:rPr lang="en-US" dirty="0" smtClean="0"/>
              <a:t> </a:t>
            </a:r>
            <a:r>
              <a:rPr lang="en-US" dirty="0" err="1" smtClean="0"/>
              <a:t>menyusun</a:t>
            </a:r>
            <a:r>
              <a:rPr lang="en-US" dirty="0" smtClean="0"/>
              <a:t> </a:t>
            </a:r>
            <a:r>
              <a:rPr lang="en-US" dirty="0" err="1" smtClean="0"/>
              <a:t>karya</a:t>
            </a:r>
            <a:r>
              <a:rPr lang="en-US" dirty="0" smtClean="0"/>
              <a:t> </a:t>
            </a:r>
            <a:r>
              <a:rPr lang="en-US" dirty="0" err="1" smtClean="0"/>
              <a:t>tulisnya</a:t>
            </a:r>
            <a:r>
              <a:rPr lang="en-US" dirty="0" smtClean="0"/>
              <a:t>. </a:t>
            </a:r>
            <a:r>
              <a:rPr lang="en-US" dirty="0" err="1" smtClean="0"/>
              <a:t>Kaitannya</a:t>
            </a:r>
            <a:r>
              <a:rPr lang="en-US" dirty="0" smtClean="0"/>
              <a:t> </a:t>
            </a:r>
            <a:r>
              <a:rPr lang="en-US" dirty="0" err="1" smtClean="0"/>
              <a:t>dengan</a:t>
            </a:r>
            <a:r>
              <a:rPr lang="en-US" dirty="0" smtClean="0"/>
              <a:t> </a:t>
            </a:r>
            <a:r>
              <a:rPr lang="en-US" dirty="0" err="1" smtClean="0"/>
              <a:t>sintesis</a:t>
            </a:r>
            <a:r>
              <a:rPr lang="en-US" dirty="0" smtClean="0"/>
              <a:t>, </a:t>
            </a:r>
            <a:r>
              <a:rPr lang="en-US" dirty="0" err="1" smtClean="0"/>
              <a:t>kutipan</a:t>
            </a:r>
            <a:r>
              <a:rPr lang="en-US" dirty="0" smtClean="0"/>
              <a:t> </a:t>
            </a:r>
            <a:r>
              <a:rPr lang="en-US" dirty="0" err="1" smtClean="0"/>
              <a:t>ini</a:t>
            </a:r>
            <a:r>
              <a:rPr lang="en-US" dirty="0" smtClean="0"/>
              <a:t> </a:t>
            </a:r>
            <a:r>
              <a:rPr lang="en-US" dirty="0" err="1" smtClean="0"/>
              <a:t>ini</a:t>
            </a:r>
            <a:r>
              <a:rPr lang="en-US" dirty="0" smtClean="0"/>
              <a:t> </a:t>
            </a:r>
            <a:r>
              <a:rPr lang="en-US" dirty="0" err="1" smtClean="0"/>
              <a:t>digunakan</a:t>
            </a:r>
            <a:r>
              <a:rPr lang="en-US" dirty="0" smtClean="0"/>
              <a:t> </a:t>
            </a:r>
            <a:r>
              <a:rPr lang="en-US" dirty="0" err="1" smtClean="0"/>
              <a:t>sebagai</a:t>
            </a:r>
            <a:r>
              <a:rPr lang="en-US" dirty="0" smtClean="0"/>
              <a:t> </a:t>
            </a:r>
            <a:r>
              <a:rPr lang="en-US" dirty="0" err="1" smtClean="0"/>
              <a:t>penguat</a:t>
            </a:r>
            <a:r>
              <a:rPr lang="en-US" dirty="0" smtClean="0"/>
              <a:t> </a:t>
            </a:r>
            <a:r>
              <a:rPr lang="en-US" dirty="0" err="1" smtClean="0"/>
              <a:t>sintesis</a:t>
            </a:r>
            <a:r>
              <a:rPr lang="en-US" dirty="0" smtClean="0"/>
              <a:t> yang </a:t>
            </a:r>
            <a:r>
              <a:rPr lang="en-US" dirty="0" err="1" smtClean="0"/>
              <a:t>merupakan</a:t>
            </a:r>
            <a:r>
              <a:rPr lang="en-US" dirty="0" smtClean="0"/>
              <a:t> </a:t>
            </a:r>
            <a:r>
              <a:rPr lang="en-US" dirty="0" err="1" smtClean="0"/>
              <a:t>olahan</a:t>
            </a:r>
            <a:r>
              <a:rPr lang="en-US" dirty="0" smtClean="0"/>
              <a:t> </a:t>
            </a:r>
            <a:r>
              <a:rPr lang="en-US" dirty="0" err="1" smtClean="0"/>
              <a:t>pendapat</a:t>
            </a:r>
            <a:r>
              <a:rPr lang="en-US" dirty="0" smtClean="0"/>
              <a:t> </a:t>
            </a:r>
            <a:r>
              <a:rPr lang="en-US" dirty="0" err="1" smtClean="0"/>
              <a:t>pribadi</a:t>
            </a:r>
            <a:r>
              <a:rPr lang="en-US" dirty="0" smtClean="0"/>
              <a:t> </a:t>
            </a:r>
            <a:r>
              <a:rPr lang="en-US" dirty="0" err="1" smtClean="0"/>
              <a:t>penulis</a:t>
            </a:r>
            <a:r>
              <a:rPr lang="en-US" dirty="0" smtClean="0"/>
              <a:t>.</a:t>
            </a:r>
          </a:p>
          <a:p>
            <a:pPr>
              <a:buNone/>
            </a:pPr>
            <a:endParaRPr lang="en-US" dirty="0" smtClean="0"/>
          </a:p>
          <a:p>
            <a:r>
              <a:rPr lang="en-US" dirty="0" err="1" smtClean="0"/>
              <a:t>Perujukan</a:t>
            </a:r>
            <a:r>
              <a:rPr lang="en-US" dirty="0" smtClean="0"/>
              <a:t> </a:t>
            </a:r>
            <a:r>
              <a:rPr lang="en-US" dirty="0" err="1" smtClean="0"/>
              <a:t>melalui</a:t>
            </a:r>
            <a:r>
              <a:rPr lang="en-US" dirty="0" smtClean="0"/>
              <a:t> </a:t>
            </a:r>
            <a:r>
              <a:rPr lang="en-US" dirty="0" err="1" smtClean="0"/>
              <a:t>pengutipan</a:t>
            </a:r>
            <a:r>
              <a:rPr lang="en-US" dirty="0" smtClean="0"/>
              <a:t> </a:t>
            </a:r>
            <a:r>
              <a:rPr lang="en-US" dirty="0" err="1" smtClean="0"/>
              <a:t>ini</a:t>
            </a:r>
            <a:r>
              <a:rPr lang="en-US" dirty="0" smtClean="0"/>
              <a:t> </a:t>
            </a:r>
            <a:r>
              <a:rPr lang="en-US" dirty="0" err="1" smtClean="0"/>
              <a:t>penting</a:t>
            </a:r>
            <a:r>
              <a:rPr lang="en-US" dirty="0" smtClean="0"/>
              <a:t> </a:t>
            </a:r>
            <a:r>
              <a:rPr lang="en-US" dirty="0" err="1" smtClean="0"/>
              <a:t>bagi</a:t>
            </a:r>
            <a:r>
              <a:rPr lang="en-US" dirty="0" smtClean="0"/>
              <a:t> </a:t>
            </a:r>
            <a:r>
              <a:rPr lang="en-US" dirty="0" err="1" smtClean="0"/>
              <a:t>para</a:t>
            </a:r>
            <a:r>
              <a:rPr lang="en-US" dirty="0" smtClean="0"/>
              <a:t> </a:t>
            </a:r>
            <a:r>
              <a:rPr lang="en-US" dirty="0" err="1" smtClean="0"/>
              <a:t>penulis</a:t>
            </a:r>
            <a:r>
              <a:rPr lang="en-US" dirty="0" smtClean="0"/>
              <a:t> </a:t>
            </a:r>
            <a:r>
              <a:rPr lang="en-US" dirty="0" err="1" smtClean="0"/>
              <a:t>karangan</a:t>
            </a:r>
            <a:r>
              <a:rPr lang="en-US" dirty="0" smtClean="0"/>
              <a:t> </a:t>
            </a:r>
            <a:r>
              <a:rPr lang="en-US" dirty="0" err="1" smtClean="0"/>
              <a:t>ilmiah</a:t>
            </a:r>
            <a:r>
              <a:rPr lang="en-US" dirty="0" smtClean="0"/>
              <a:t>. </a:t>
            </a:r>
            <a:r>
              <a:rPr lang="en-US" dirty="0" err="1" smtClean="0"/>
              <a:t>Penulis</a:t>
            </a:r>
            <a:r>
              <a:rPr lang="en-US" dirty="0" smtClean="0"/>
              <a:t> </a:t>
            </a:r>
            <a:r>
              <a:rPr lang="en-US" dirty="0" err="1" smtClean="0"/>
              <a:t>melakukan</a:t>
            </a:r>
            <a:r>
              <a:rPr lang="en-US" dirty="0" smtClean="0"/>
              <a:t> </a:t>
            </a:r>
            <a:r>
              <a:rPr lang="en-US" dirty="0" err="1" smtClean="0"/>
              <a:t>hal</a:t>
            </a:r>
            <a:r>
              <a:rPr lang="en-US" dirty="0" smtClean="0"/>
              <a:t> </a:t>
            </a:r>
            <a:r>
              <a:rPr lang="en-US" dirty="0" err="1" smtClean="0"/>
              <a:t>ini</a:t>
            </a:r>
            <a:r>
              <a:rPr lang="en-US" dirty="0" smtClean="0"/>
              <a:t> </a:t>
            </a:r>
            <a:r>
              <a:rPr lang="en-US" dirty="0" err="1" smtClean="0"/>
              <a:t>sebagai</a:t>
            </a:r>
            <a:r>
              <a:rPr lang="en-US" dirty="0" smtClean="0"/>
              <a:t> </a:t>
            </a:r>
            <a:r>
              <a:rPr lang="en-US" dirty="0" err="1" smtClean="0"/>
              <a:t>pertanggungjawaban</a:t>
            </a:r>
            <a:r>
              <a:rPr lang="en-US" dirty="0" smtClean="0"/>
              <a:t> </a:t>
            </a:r>
            <a:r>
              <a:rPr lang="en-US" dirty="0" err="1" smtClean="0"/>
              <a:t>keilmiahan</a:t>
            </a:r>
            <a:r>
              <a:rPr lang="en-US" dirty="0" smtClean="0"/>
              <a:t> </a:t>
            </a:r>
            <a:r>
              <a:rPr lang="en-US" dirty="0" err="1" smtClean="0"/>
              <a:t>tulisannya</a:t>
            </a:r>
            <a:r>
              <a:rPr lang="en-US" dirty="0" smtClean="0"/>
              <a:t>. </a:t>
            </a:r>
            <a:r>
              <a:rPr lang="en-US" dirty="0" err="1" smtClean="0"/>
              <a:t>Penulis</a:t>
            </a:r>
            <a:r>
              <a:rPr lang="en-US" dirty="0" smtClean="0"/>
              <a:t> </a:t>
            </a:r>
            <a:r>
              <a:rPr lang="en-US" dirty="0" err="1" smtClean="0"/>
              <a:t>harus</a:t>
            </a:r>
            <a:r>
              <a:rPr lang="en-US" dirty="0" smtClean="0"/>
              <a:t> </a:t>
            </a:r>
            <a:r>
              <a:rPr lang="en-US" dirty="0" err="1" smtClean="0"/>
              <a:t>menaati</a:t>
            </a:r>
            <a:r>
              <a:rPr lang="en-US" dirty="0" smtClean="0"/>
              <a:t> </a:t>
            </a:r>
            <a:r>
              <a:rPr lang="en-US" dirty="0" err="1" smtClean="0"/>
              <a:t>etika</a:t>
            </a:r>
            <a:r>
              <a:rPr lang="en-US" dirty="0" smtClean="0"/>
              <a:t> </a:t>
            </a:r>
            <a:r>
              <a:rPr lang="en-US" dirty="0" err="1" smtClean="0"/>
              <a:t>perujukan</a:t>
            </a:r>
            <a:r>
              <a:rPr lang="en-US" dirty="0" smtClean="0"/>
              <a:t> </a:t>
            </a:r>
            <a:r>
              <a:rPr lang="en-US" dirty="0" err="1" smtClean="0"/>
              <a:t>ini</a:t>
            </a:r>
            <a:r>
              <a:rPr lang="en-US" dirty="0" smtClean="0"/>
              <a:t> </a:t>
            </a:r>
            <a:r>
              <a:rPr lang="en-US" dirty="0" err="1" smtClean="0"/>
              <a:t>dengan</a:t>
            </a:r>
            <a:r>
              <a:rPr lang="en-US" dirty="0" smtClean="0"/>
              <a:t> </a:t>
            </a:r>
            <a:r>
              <a:rPr lang="en-US" dirty="0" err="1" smtClean="0"/>
              <a:t>benar</a:t>
            </a:r>
            <a:r>
              <a:rPr lang="en-US" dirty="0" smtClean="0"/>
              <a:t>. </a:t>
            </a:r>
            <a:r>
              <a:rPr lang="en-US" dirty="0" err="1" smtClean="0"/>
              <a:t>Seorang</a:t>
            </a:r>
            <a:r>
              <a:rPr lang="en-US" dirty="0" smtClean="0"/>
              <a:t> </a:t>
            </a:r>
            <a:r>
              <a:rPr lang="en-US" dirty="0" err="1" smtClean="0"/>
              <a:t>penulis</a:t>
            </a:r>
            <a:r>
              <a:rPr lang="en-US" dirty="0" smtClean="0"/>
              <a:t> yang </a:t>
            </a:r>
            <a:r>
              <a:rPr lang="en-US" dirty="0" err="1" smtClean="0"/>
              <a:t>mengutip</a:t>
            </a:r>
            <a:r>
              <a:rPr lang="en-US" dirty="0" smtClean="0"/>
              <a:t> </a:t>
            </a:r>
            <a:r>
              <a:rPr lang="en-US" dirty="0" err="1" smtClean="0"/>
              <a:t>pendapat</a:t>
            </a:r>
            <a:r>
              <a:rPr lang="en-US" dirty="0" smtClean="0"/>
              <a:t> </a:t>
            </a:r>
            <a:r>
              <a:rPr lang="en-US" dirty="0" err="1" smtClean="0"/>
              <a:t>orang</a:t>
            </a:r>
            <a:r>
              <a:rPr lang="en-US" dirty="0" smtClean="0"/>
              <a:t> lain </a:t>
            </a:r>
            <a:r>
              <a:rPr lang="en-US" dirty="0" err="1" smtClean="0"/>
              <a:t>tanpa</a:t>
            </a:r>
            <a:r>
              <a:rPr lang="en-US" dirty="0" smtClean="0"/>
              <a:t> </a:t>
            </a:r>
            <a:r>
              <a:rPr lang="en-US" dirty="0" err="1" smtClean="0"/>
              <a:t>menyebutkan</a:t>
            </a:r>
            <a:r>
              <a:rPr lang="en-US" dirty="0" smtClean="0"/>
              <a:t> </a:t>
            </a:r>
            <a:r>
              <a:rPr lang="en-US" dirty="0" err="1" smtClean="0"/>
              <a:t>sumbernya</a:t>
            </a:r>
            <a:r>
              <a:rPr lang="en-US" dirty="0" smtClean="0"/>
              <a:t> </a:t>
            </a:r>
            <a:r>
              <a:rPr lang="en-US" dirty="0" err="1" smtClean="0"/>
              <a:t>dapat</a:t>
            </a:r>
            <a:r>
              <a:rPr lang="en-US" dirty="0" smtClean="0"/>
              <a:t> </a:t>
            </a:r>
            <a:r>
              <a:rPr lang="en-US" dirty="0" err="1" smtClean="0"/>
              <a:t>dikategorikan</a:t>
            </a:r>
            <a:r>
              <a:rPr lang="en-US" dirty="0" smtClean="0"/>
              <a:t>  </a:t>
            </a:r>
            <a:r>
              <a:rPr lang="en-US" dirty="0" err="1" smtClean="0"/>
              <a:t>plagiarisme</a:t>
            </a:r>
            <a:r>
              <a:rPr lang="en-US" dirty="0" smtClean="0"/>
              <a:t> </a:t>
            </a:r>
            <a:r>
              <a:rPr lang="en-US" dirty="0" err="1" smtClean="0"/>
              <a:t>atau</a:t>
            </a:r>
            <a:r>
              <a:rPr lang="en-US" dirty="0" smtClean="0"/>
              <a:t> </a:t>
            </a:r>
            <a:r>
              <a:rPr lang="en-US" dirty="0" err="1" smtClean="0"/>
              <a:t>tindakan</a:t>
            </a:r>
            <a:r>
              <a:rPr lang="en-US" dirty="0" smtClean="0"/>
              <a:t> </a:t>
            </a:r>
            <a:r>
              <a:rPr lang="en-US" dirty="0" err="1" smtClean="0"/>
              <a:t>penjiplakan</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Lanjutan</a:t>
            </a:r>
            <a:r>
              <a:rPr lang="en-US" dirty="0" smtClean="0"/>
              <a:t>…</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buNone/>
            </a:pPr>
            <a:r>
              <a:rPr lang="en-US" dirty="0" smtClean="0"/>
              <a:t>	</a:t>
            </a:r>
            <a:r>
              <a:rPr lang="en-US" dirty="0" err="1" smtClean="0"/>
              <a:t>Perujukan</a:t>
            </a:r>
            <a:r>
              <a:rPr lang="en-US" dirty="0" smtClean="0"/>
              <a:t> </a:t>
            </a:r>
            <a:r>
              <a:rPr lang="en-US" dirty="0" err="1" smtClean="0"/>
              <a:t>dalam</a:t>
            </a:r>
            <a:r>
              <a:rPr lang="en-US" dirty="0" smtClean="0"/>
              <a:t> </a:t>
            </a:r>
            <a:r>
              <a:rPr lang="en-US" dirty="0" err="1" smtClean="0"/>
              <a:t>karya</a:t>
            </a:r>
            <a:r>
              <a:rPr lang="en-US" dirty="0" smtClean="0"/>
              <a:t> </a:t>
            </a:r>
            <a:r>
              <a:rPr lang="en-US" dirty="0" err="1" smtClean="0"/>
              <a:t>tulis</a:t>
            </a:r>
            <a:r>
              <a:rPr lang="en-US" dirty="0" smtClean="0"/>
              <a:t> </a:t>
            </a:r>
            <a:r>
              <a:rPr lang="en-US" dirty="0" err="1" smtClean="0"/>
              <a:t>ilmiah</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dengan</a:t>
            </a:r>
            <a:r>
              <a:rPr lang="en-US" dirty="0" smtClean="0"/>
              <a:t> </a:t>
            </a:r>
            <a:r>
              <a:rPr lang="en-US" dirty="0" err="1" smtClean="0"/>
              <a:t>tiga</a:t>
            </a:r>
            <a:r>
              <a:rPr lang="en-US" dirty="0" smtClean="0"/>
              <a:t> </a:t>
            </a:r>
            <a:r>
              <a:rPr lang="en-US" dirty="0" err="1" smtClean="0"/>
              <a:t>cara</a:t>
            </a:r>
            <a:r>
              <a:rPr lang="en-US" dirty="0" smtClean="0"/>
              <a:t>. Cara-</a:t>
            </a:r>
            <a:r>
              <a:rPr lang="en-US" dirty="0" err="1" smtClean="0"/>
              <a:t>cara</a:t>
            </a:r>
            <a:r>
              <a:rPr lang="en-US" dirty="0" smtClean="0"/>
              <a:t> </a:t>
            </a:r>
            <a:r>
              <a:rPr lang="en-US" dirty="0" err="1" smtClean="0"/>
              <a:t>pengutipan</a:t>
            </a:r>
            <a:r>
              <a:rPr lang="en-US" dirty="0" smtClean="0"/>
              <a:t> </a:t>
            </a:r>
            <a:r>
              <a:rPr lang="en-US" dirty="0" err="1" smtClean="0"/>
              <a:t>tersebut</a:t>
            </a:r>
            <a:r>
              <a:rPr lang="en-US" dirty="0" smtClean="0"/>
              <a:t> </a:t>
            </a:r>
            <a:r>
              <a:rPr lang="en-US" dirty="0" err="1" smtClean="0"/>
              <a:t>adalah</a:t>
            </a:r>
            <a:r>
              <a:rPr lang="en-US" dirty="0" smtClean="0"/>
              <a:t>:</a:t>
            </a:r>
          </a:p>
          <a:p>
            <a:pPr>
              <a:buNone/>
            </a:pPr>
            <a:endParaRPr lang="en-US" dirty="0" smtClean="0"/>
          </a:p>
          <a:p>
            <a:pPr lvl="0"/>
            <a:r>
              <a:rPr lang="en-US" dirty="0" err="1" smtClean="0"/>
              <a:t>perujukan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catatan</a:t>
            </a:r>
            <a:r>
              <a:rPr lang="en-US" dirty="0" smtClean="0"/>
              <a:t> kaki (</a:t>
            </a:r>
            <a:r>
              <a:rPr lang="en-US" i="1" dirty="0" smtClean="0"/>
              <a:t>foot note</a:t>
            </a:r>
            <a:r>
              <a:rPr lang="en-US" dirty="0" smtClean="0"/>
              <a:t>);</a:t>
            </a:r>
          </a:p>
          <a:p>
            <a:pPr lvl="0"/>
            <a:r>
              <a:rPr lang="en-US" dirty="0" err="1" smtClean="0"/>
              <a:t>perujukan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catatan</a:t>
            </a:r>
            <a:r>
              <a:rPr lang="en-US" dirty="0" smtClean="0"/>
              <a:t> </a:t>
            </a:r>
            <a:r>
              <a:rPr lang="en-US" dirty="0" err="1" smtClean="0"/>
              <a:t>akhir</a:t>
            </a:r>
            <a:r>
              <a:rPr lang="en-US" dirty="0" smtClean="0"/>
              <a:t> (</a:t>
            </a:r>
            <a:r>
              <a:rPr lang="en-US" i="1" dirty="0" smtClean="0"/>
              <a:t>endnotes)</a:t>
            </a:r>
            <a:r>
              <a:rPr lang="en-US" dirty="0" smtClean="0"/>
              <a:t>; </a:t>
            </a:r>
          </a:p>
          <a:p>
            <a:pPr lvl="0"/>
            <a:r>
              <a:rPr lang="en-US" dirty="0" err="1" smtClean="0"/>
              <a:t>perujukan</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tanda</a:t>
            </a:r>
            <a:r>
              <a:rPr lang="en-US" dirty="0" smtClean="0"/>
              <a:t> </a:t>
            </a:r>
            <a:r>
              <a:rPr lang="en-US" dirty="0" err="1" smtClean="0"/>
              <a:t>kurung</a:t>
            </a:r>
            <a:r>
              <a:rPr lang="en-US" dirty="0" smtClean="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
            </a:r>
            <a:br>
              <a:rPr lang="en-US" sz="3600" b="1" dirty="0" smtClean="0"/>
            </a:br>
            <a:r>
              <a:rPr lang="en-US" sz="3600" b="1" dirty="0" smtClean="0"/>
              <a:t>Tata </a:t>
            </a:r>
            <a:r>
              <a:rPr lang="en-US" sz="3600" b="1" dirty="0" err="1" smtClean="0"/>
              <a:t>cara</a:t>
            </a:r>
            <a:r>
              <a:rPr lang="en-US" sz="3600" b="1" dirty="0" smtClean="0"/>
              <a:t> </a:t>
            </a:r>
            <a:r>
              <a:rPr lang="en-US" sz="3600" b="1" dirty="0" err="1" smtClean="0"/>
              <a:t>penulisan</a:t>
            </a:r>
            <a:r>
              <a:rPr lang="en-US" sz="3600" b="1" dirty="0" smtClean="0"/>
              <a:t> </a:t>
            </a:r>
            <a:r>
              <a:rPr lang="en-US" sz="3600" b="1" dirty="0" err="1" smtClean="0"/>
              <a:t>catatan</a:t>
            </a:r>
            <a:r>
              <a:rPr lang="en-US" sz="3600" b="1" dirty="0" smtClean="0"/>
              <a:t> kaki </a:t>
            </a:r>
            <a:br>
              <a:rPr lang="en-US" sz="3600" b="1" dirty="0" smtClean="0"/>
            </a:br>
            <a:endParaRPr lang="en-US" sz="3600" b="1" dirty="0"/>
          </a:p>
        </p:txBody>
      </p:sp>
      <p:sp>
        <p:nvSpPr>
          <p:cNvPr id="3" name="Content Placeholder 2"/>
          <p:cNvSpPr>
            <a:spLocks noGrp="1"/>
          </p:cNvSpPr>
          <p:nvPr>
            <p:ph idx="1"/>
          </p:nvPr>
        </p:nvSpPr>
        <p:spPr>
          <a:xfrm>
            <a:off x="457200" y="1600200"/>
            <a:ext cx="8229600" cy="4724400"/>
          </a:xfrm>
          <a:ln w="57150"/>
          <a:effectLst>
            <a:glow rad="228600">
              <a:schemeClr val="accent2">
                <a:satMod val="175000"/>
                <a:alpha val="40000"/>
              </a:scheme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lvl="0"/>
            <a:endParaRPr lang="en-US" dirty="0" smtClean="0"/>
          </a:p>
          <a:p>
            <a:pPr lvl="0"/>
            <a:r>
              <a:rPr lang="en-US" dirty="0" err="1" smtClean="0"/>
              <a:t>Catatan</a:t>
            </a:r>
            <a:r>
              <a:rPr lang="en-US" dirty="0" smtClean="0"/>
              <a:t> kaki </a:t>
            </a:r>
            <a:r>
              <a:rPr lang="en-US" dirty="0" err="1" smtClean="0"/>
              <a:t>diletakkan</a:t>
            </a:r>
            <a:r>
              <a:rPr lang="en-US" dirty="0" smtClean="0"/>
              <a:t> </a:t>
            </a:r>
            <a:r>
              <a:rPr lang="en-US" dirty="0" err="1" smtClean="0"/>
              <a:t>di</a:t>
            </a:r>
            <a:r>
              <a:rPr lang="en-US" dirty="0" smtClean="0"/>
              <a:t> </a:t>
            </a:r>
            <a:r>
              <a:rPr lang="en-US" dirty="0" err="1" smtClean="0"/>
              <a:t>bawah</a:t>
            </a:r>
            <a:r>
              <a:rPr lang="en-US" dirty="0" smtClean="0"/>
              <a:t> </a:t>
            </a:r>
            <a:r>
              <a:rPr lang="en-US" dirty="0" err="1" smtClean="0"/>
              <a:t>halaman</a:t>
            </a:r>
            <a:r>
              <a:rPr lang="en-US" dirty="0" smtClean="0"/>
              <a:t> </a:t>
            </a:r>
            <a:r>
              <a:rPr lang="en-US" dirty="0" err="1" smtClean="0"/>
              <a:t>tempat</a:t>
            </a:r>
            <a:r>
              <a:rPr lang="en-US" dirty="0" smtClean="0"/>
              <a:t> </a:t>
            </a:r>
            <a:r>
              <a:rPr lang="en-US" dirty="0" err="1" smtClean="0"/>
              <a:t>nomor</a:t>
            </a:r>
            <a:r>
              <a:rPr lang="en-US" dirty="0" smtClean="0"/>
              <a:t> </a:t>
            </a:r>
            <a:r>
              <a:rPr lang="en-US" dirty="0" err="1" smtClean="0"/>
              <a:t>catatan</a:t>
            </a:r>
            <a:r>
              <a:rPr lang="en-US" dirty="0" smtClean="0"/>
              <a:t> kaki. </a:t>
            </a:r>
          </a:p>
          <a:p>
            <a:pPr lvl="0"/>
            <a:r>
              <a:rPr lang="en-US" dirty="0" err="1" smtClean="0"/>
              <a:t>Dipisahkan</a:t>
            </a:r>
            <a:r>
              <a:rPr lang="en-US" dirty="0" smtClean="0"/>
              <a:t> </a:t>
            </a:r>
            <a:r>
              <a:rPr lang="en-US" dirty="0" err="1" smtClean="0"/>
              <a:t>dengan</a:t>
            </a:r>
            <a:r>
              <a:rPr lang="en-US" dirty="0" smtClean="0"/>
              <a:t> </a:t>
            </a:r>
            <a:r>
              <a:rPr lang="en-US" dirty="0" err="1" smtClean="0"/>
              <a:t>garis</a:t>
            </a:r>
            <a:r>
              <a:rPr lang="en-US" dirty="0" smtClean="0"/>
              <a:t> </a:t>
            </a:r>
            <a:r>
              <a:rPr lang="en-US" dirty="0" err="1" smtClean="0"/>
              <a:t>putus-putus</a:t>
            </a:r>
            <a:r>
              <a:rPr lang="en-US" dirty="0" smtClean="0"/>
              <a:t> </a:t>
            </a:r>
            <a:r>
              <a:rPr lang="en-US" dirty="0" err="1" smtClean="0"/>
              <a:t>sebanyak</a:t>
            </a:r>
            <a:r>
              <a:rPr lang="en-US" dirty="0" smtClean="0"/>
              <a:t> 14 </a:t>
            </a:r>
            <a:r>
              <a:rPr lang="en-US" dirty="0" err="1" smtClean="0"/>
              <a:t>pukulan</a:t>
            </a:r>
            <a:r>
              <a:rPr lang="en-US" dirty="0" smtClean="0"/>
              <a:t>.</a:t>
            </a:r>
          </a:p>
          <a:p>
            <a:pPr lvl="0"/>
            <a:r>
              <a:rPr lang="en-US" dirty="0" err="1" smtClean="0"/>
              <a:t>Garis</a:t>
            </a:r>
            <a:r>
              <a:rPr lang="en-US" dirty="0" smtClean="0"/>
              <a:t> </a:t>
            </a:r>
            <a:r>
              <a:rPr lang="en-US" dirty="0" err="1" smtClean="0"/>
              <a:t>tersebut</a:t>
            </a:r>
            <a:r>
              <a:rPr lang="en-US" dirty="0" smtClean="0"/>
              <a:t> </a:t>
            </a:r>
            <a:r>
              <a:rPr lang="en-US" dirty="0" err="1" smtClean="0"/>
              <a:t>berjarak</a:t>
            </a:r>
            <a:r>
              <a:rPr lang="en-US" dirty="0" smtClean="0"/>
              <a:t> </a:t>
            </a:r>
            <a:r>
              <a:rPr lang="en-US" dirty="0" err="1" smtClean="0"/>
              <a:t>dua</a:t>
            </a:r>
            <a:r>
              <a:rPr lang="en-US" dirty="0" smtClean="0"/>
              <a:t> </a:t>
            </a:r>
            <a:r>
              <a:rPr lang="en-US" dirty="0" err="1" smtClean="0"/>
              <a:t>spasi</a:t>
            </a:r>
            <a:r>
              <a:rPr lang="en-US" dirty="0" smtClean="0"/>
              <a:t> </a:t>
            </a:r>
            <a:r>
              <a:rPr lang="en-US" dirty="0" err="1" smtClean="0"/>
              <a:t>dari</a:t>
            </a:r>
            <a:r>
              <a:rPr lang="en-US" dirty="0" smtClean="0"/>
              <a:t> </a:t>
            </a:r>
            <a:r>
              <a:rPr lang="en-US" dirty="0" err="1" smtClean="0"/>
              <a:t>teks</a:t>
            </a:r>
            <a:r>
              <a:rPr lang="en-US" dirty="0" smtClean="0"/>
              <a:t>.</a:t>
            </a:r>
          </a:p>
          <a:p>
            <a:pPr lvl="0"/>
            <a:r>
              <a:rPr lang="en-US" dirty="0" err="1" smtClean="0"/>
              <a:t>Nomor</a:t>
            </a:r>
            <a:r>
              <a:rPr lang="en-US" dirty="0" smtClean="0"/>
              <a:t> </a:t>
            </a:r>
            <a:r>
              <a:rPr lang="en-US" dirty="0" err="1" smtClean="0"/>
              <a:t>catatan</a:t>
            </a:r>
            <a:r>
              <a:rPr lang="en-US" dirty="0" smtClean="0"/>
              <a:t> kaki yang </a:t>
            </a:r>
            <a:r>
              <a:rPr lang="en-US" dirty="0" err="1" smtClean="0"/>
              <a:t>pertama</a:t>
            </a:r>
            <a:r>
              <a:rPr lang="en-US" dirty="0" smtClean="0"/>
              <a:t> </a:t>
            </a:r>
            <a:r>
              <a:rPr lang="en-US" dirty="0" err="1" smtClean="0"/>
              <a:t>berjarak</a:t>
            </a:r>
            <a:r>
              <a:rPr lang="en-US" dirty="0" smtClean="0"/>
              <a:t> </a:t>
            </a:r>
            <a:r>
              <a:rPr lang="en-US" dirty="0" err="1" smtClean="0"/>
              <a:t>dua</a:t>
            </a:r>
            <a:r>
              <a:rPr lang="en-US" dirty="0" smtClean="0"/>
              <a:t> </a:t>
            </a:r>
            <a:r>
              <a:rPr lang="en-US" dirty="0" err="1" smtClean="0"/>
              <a:t>spasi</a:t>
            </a:r>
            <a:r>
              <a:rPr lang="en-US" dirty="0" smtClean="0"/>
              <a:t> </a:t>
            </a:r>
            <a:r>
              <a:rPr lang="en-US" dirty="0" err="1" smtClean="0"/>
              <a:t>dari</a:t>
            </a:r>
            <a:r>
              <a:rPr lang="en-US" dirty="0" smtClean="0"/>
              <a:t> </a:t>
            </a:r>
            <a:r>
              <a:rPr lang="en-US" dirty="0" err="1" smtClean="0"/>
              <a:t>garis</a:t>
            </a:r>
            <a:r>
              <a:rPr lang="en-US" dirty="0" smtClean="0"/>
              <a:t>.</a:t>
            </a:r>
          </a:p>
          <a:p>
            <a:pPr lvl="0"/>
            <a:r>
              <a:rPr lang="en-US" dirty="0" err="1" smtClean="0"/>
              <a:t>Antarakalimat</a:t>
            </a:r>
            <a:r>
              <a:rPr lang="en-US" dirty="0" smtClean="0"/>
              <a:t> </a:t>
            </a:r>
            <a:r>
              <a:rPr lang="en-US" dirty="0" err="1" smtClean="0"/>
              <a:t>dalam</a:t>
            </a:r>
            <a:r>
              <a:rPr lang="en-US" dirty="0" smtClean="0"/>
              <a:t> </a:t>
            </a:r>
            <a:r>
              <a:rPr lang="en-US" dirty="0" err="1" smtClean="0"/>
              <a:t>satu</a:t>
            </a:r>
            <a:r>
              <a:rPr lang="en-US" dirty="0" smtClean="0"/>
              <a:t> </a:t>
            </a:r>
            <a:r>
              <a:rPr lang="en-US" dirty="0" err="1" smtClean="0"/>
              <a:t>catatan</a:t>
            </a:r>
            <a:r>
              <a:rPr lang="en-US" dirty="0" smtClean="0"/>
              <a:t> kaki </a:t>
            </a:r>
            <a:r>
              <a:rPr lang="en-US" dirty="0" err="1" smtClean="0"/>
              <a:t>ditulis</a:t>
            </a:r>
            <a:r>
              <a:rPr lang="en-US" dirty="0" smtClean="0"/>
              <a:t> </a:t>
            </a:r>
            <a:r>
              <a:rPr lang="en-US" dirty="0" err="1" smtClean="0"/>
              <a:t>satu</a:t>
            </a:r>
            <a:r>
              <a:rPr lang="en-US" dirty="0" smtClean="0"/>
              <a:t> </a:t>
            </a:r>
            <a:r>
              <a:rPr lang="en-US" dirty="0" err="1" smtClean="0"/>
              <a:t>spasi</a:t>
            </a:r>
            <a:r>
              <a:rPr lang="en-US" dirty="0" smtClean="0"/>
              <a:t>.</a:t>
            </a:r>
          </a:p>
          <a:p>
            <a:pPr lvl="0"/>
            <a:r>
              <a:rPr lang="en-US" dirty="0" err="1" smtClean="0"/>
              <a:t>Antarcatatan</a:t>
            </a:r>
            <a:r>
              <a:rPr lang="en-US" dirty="0" smtClean="0"/>
              <a:t> kaki </a:t>
            </a:r>
            <a:r>
              <a:rPr lang="en-US" dirty="0" err="1" smtClean="0"/>
              <a:t>ditulis</a:t>
            </a:r>
            <a:r>
              <a:rPr lang="en-US" dirty="0" smtClean="0"/>
              <a:t> </a:t>
            </a:r>
            <a:r>
              <a:rPr lang="en-US" dirty="0" err="1" smtClean="0"/>
              <a:t>dua</a:t>
            </a:r>
            <a:r>
              <a:rPr lang="en-US" dirty="0" smtClean="0"/>
              <a:t> </a:t>
            </a:r>
            <a:r>
              <a:rPr lang="en-US" dirty="0" err="1" smtClean="0"/>
              <a:t>spasi</a:t>
            </a:r>
            <a:r>
              <a:rPr lang="en-US" dirty="0" smtClean="0"/>
              <a:t>.</a:t>
            </a:r>
          </a:p>
          <a:p>
            <a:pPr lvl="0"/>
            <a:r>
              <a:rPr lang="en-US" dirty="0" err="1" smtClean="0"/>
              <a:t>Catatan</a:t>
            </a:r>
            <a:r>
              <a:rPr lang="en-US" dirty="0" smtClean="0"/>
              <a:t> kaki </a:t>
            </a:r>
            <a:r>
              <a:rPr lang="en-US" dirty="0" err="1" smtClean="0"/>
              <a:t>perlu</a:t>
            </a:r>
            <a:r>
              <a:rPr lang="en-US" dirty="0" smtClean="0"/>
              <a:t> </a:t>
            </a:r>
            <a:r>
              <a:rPr lang="en-US" dirty="0" err="1" smtClean="0"/>
              <a:t>diurutkan</a:t>
            </a:r>
            <a:r>
              <a:rPr lang="en-US" dirty="0" smtClean="0"/>
              <a:t> </a:t>
            </a:r>
            <a:r>
              <a:rPr lang="en-US" dirty="0" err="1" smtClean="0"/>
              <a:t>setiap</a:t>
            </a:r>
            <a:r>
              <a:rPr lang="en-US" dirty="0" smtClean="0"/>
              <a:t> </a:t>
            </a:r>
            <a:r>
              <a:rPr lang="en-US" dirty="0" err="1" smtClean="0"/>
              <a:t>bab</a:t>
            </a:r>
            <a:r>
              <a:rPr lang="en-US" dirty="0" smtClean="0"/>
              <a:t>.</a:t>
            </a:r>
          </a:p>
          <a:p>
            <a:r>
              <a:rPr lang="en-US" dirty="0" err="1" smtClean="0"/>
              <a:t>Dalam</a:t>
            </a:r>
            <a:r>
              <a:rPr lang="en-US" dirty="0" smtClean="0"/>
              <a:t> </a:t>
            </a:r>
            <a:r>
              <a:rPr lang="en-US" dirty="0" err="1" smtClean="0"/>
              <a:t>teks</a:t>
            </a:r>
            <a:r>
              <a:rPr lang="en-US" dirty="0" smtClean="0"/>
              <a:t>, </a:t>
            </a:r>
            <a:r>
              <a:rPr lang="en-US" dirty="0" err="1" smtClean="0"/>
              <a:t>nomor</a:t>
            </a:r>
            <a:r>
              <a:rPr lang="en-US" dirty="0" smtClean="0"/>
              <a:t> </a:t>
            </a:r>
            <a:r>
              <a:rPr lang="en-US" dirty="0" err="1" smtClean="0"/>
              <a:t>ditulis</a:t>
            </a:r>
            <a:r>
              <a:rPr lang="en-US" dirty="0" smtClean="0"/>
              <a:t> </a:t>
            </a:r>
            <a:r>
              <a:rPr lang="en-US" dirty="0" err="1" smtClean="0"/>
              <a:t>pada</a:t>
            </a:r>
            <a:r>
              <a:rPr lang="en-US" dirty="0" smtClean="0"/>
              <a:t> </a:t>
            </a:r>
            <a:r>
              <a:rPr lang="en-US" dirty="0" err="1" smtClean="0"/>
              <a:t>huruf</a:t>
            </a:r>
            <a:r>
              <a:rPr lang="en-US" dirty="0" smtClean="0"/>
              <a:t> </a:t>
            </a:r>
            <a:r>
              <a:rPr lang="en-US" dirty="0" err="1" smtClean="0"/>
              <a:t>terakhir</a:t>
            </a:r>
            <a:r>
              <a:rPr lang="en-US" dirty="0" smtClean="0"/>
              <a:t> </a:t>
            </a:r>
            <a:r>
              <a:rPr lang="en-US" dirty="0" err="1" smtClean="0"/>
              <a:t>dengan</a:t>
            </a:r>
            <a:r>
              <a:rPr lang="en-US" dirty="0" smtClean="0"/>
              <a:t> </a:t>
            </a:r>
            <a:r>
              <a:rPr lang="en-US" dirty="0" err="1" smtClean="0"/>
              <a:t>menaikkan</a:t>
            </a:r>
            <a:r>
              <a:rPr lang="en-US" dirty="0" smtClean="0"/>
              <a:t> </a:t>
            </a:r>
            <a:r>
              <a:rPr lang="en-US" dirty="0" err="1" smtClean="0"/>
              <a:t>setengah</a:t>
            </a:r>
            <a:r>
              <a:rPr lang="en-US" dirty="0" smtClean="0"/>
              <a:t> </a:t>
            </a:r>
            <a:r>
              <a:rPr lang="en-US" dirty="0" err="1" smtClean="0"/>
              <a:t>spasi</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a:ln>
            <a:solidFill>
              <a:schemeClr val="tx1"/>
            </a:solidFill>
            <a:prstDash val="dash"/>
          </a:ln>
          <a:effectLst>
            <a:glow rad="228600">
              <a:schemeClr val="accent2">
                <a:satMod val="175000"/>
                <a:alpha val="40000"/>
              </a:schemeClr>
            </a:glow>
          </a:effectLst>
        </p:spPr>
        <p:txBody>
          <a:bodyPr>
            <a:normAutofit fontScale="85000" lnSpcReduction="20000"/>
          </a:bodyPr>
          <a:lstStyle/>
          <a:p>
            <a:pPr>
              <a:buNone/>
            </a:pPr>
            <a:r>
              <a:rPr lang="en-US" dirty="0" err="1" smtClean="0"/>
              <a:t>Contoh</a:t>
            </a:r>
            <a:r>
              <a:rPr lang="en-US" dirty="0" smtClean="0"/>
              <a:t> </a:t>
            </a:r>
            <a:r>
              <a:rPr lang="en-US" dirty="0" err="1" smtClean="0"/>
              <a:t>kutipan</a:t>
            </a:r>
            <a:r>
              <a:rPr lang="en-US" dirty="0" smtClean="0"/>
              <a:t> </a:t>
            </a:r>
            <a:r>
              <a:rPr lang="en-US" dirty="0" err="1" smtClean="0"/>
              <a:t>dengan</a:t>
            </a:r>
            <a:r>
              <a:rPr lang="en-US" dirty="0" smtClean="0"/>
              <a:t> </a:t>
            </a:r>
            <a:r>
              <a:rPr lang="en-US" dirty="0" err="1" smtClean="0"/>
              <a:t>cara</a:t>
            </a:r>
            <a:r>
              <a:rPr lang="en-US" dirty="0" smtClean="0"/>
              <a:t> </a:t>
            </a:r>
            <a:r>
              <a:rPr lang="en-US" dirty="0" err="1" smtClean="0"/>
              <a:t>menulis</a:t>
            </a:r>
            <a:r>
              <a:rPr lang="en-US" dirty="0" smtClean="0"/>
              <a:t> </a:t>
            </a:r>
            <a:r>
              <a:rPr lang="en-US" dirty="0" err="1" smtClean="0"/>
              <a:t>catatan</a:t>
            </a:r>
            <a:r>
              <a:rPr lang="en-US" dirty="0" smtClean="0"/>
              <a:t> kaki</a:t>
            </a:r>
          </a:p>
          <a:p>
            <a:pPr>
              <a:buNone/>
            </a:pPr>
            <a:r>
              <a:rPr lang="en-US" dirty="0" smtClean="0"/>
              <a:t> </a:t>
            </a:r>
          </a:p>
          <a:p>
            <a:pPr>
              <a:buNone/>
            </a:pPr>
            <a:r>
              <a:rPr lang="en-US" dirty="0" smtClean="0"/>
              <a:t>	Dari </a:t>
            </a:r>
            <a:r>
              <a:rPr lang="en-US" dirty="0" err="1" smtClean="0"/>
              <a:t>sekian</a:t>
            </a:r>
            <a:r>
              <a:rPr lang="en-US" dirty="0" smtClean="0"/>
              <a:t> </a:t>
            </a:r>
            <a:r>
              <a:rPr lang="en-US" dirty="0" err="1" smtClean="0"/>
              <a:t>banyak</a:t>
            </a:r>
            <a:r>
              <a:rPr lang="en-US" dirty="0" smtClean="0"/>
              <a:t> </a:t>
            </a:r>
            <a:r>
              <a:rPr lang="en-US" dirty="0" err="1" smtClean="0"/>
              <a:t>definisi</a:t>
            </a:r>
            <a:r>
              <a:rPr lang="en-US" dirty="0" smtClean="0"/>
              <a:t> </a:t>
            </a:r>
            <a:r>
              <a:rPr lang="en-US" dirty="0" err="1" smtClean="0"/>
              <a:t>pembelajaran</a:t>
            </a:r>
            <a:r>
              <a:rPr lang="en-US" dirty="0" smtClean="0"/>
              <a:t> </a:t>
            </a:r>
            <a:r>
              <a:rPr lang="en-US" dirty="0" err="1" smtClean="0"/>
              <a:t>atau</a:t>
            </a:r>
            <a:r>
              <a:rPr lang="en-US" dirty="0" smtClean="0"/>
              <a:t> </a:t>
            </a:r>
            <a:r>
              <a:rPr lang="en-US" i="1" dirty="0" smtClean="0"/>
              <a:t>learning</a:t>
            </a:r>
            <a:r>
              <a:rPr lang="en-US" dirty="0" smtClean="0"/>
              <a:t>, </a:t>
            </a:r>
            <a:r>
              <a:rPr lang="en-US" dirty="0" err="1" smtClean="0"/>
              <a:t>saya</a:t>
            </a:r>
            <a:r>
              <a:rPr lang="en-US" dirty="0" smtClean="0"/>
              <a:t> </a:t>
            </a:r>
            <a:r>
              <a:rPr lang="en-US" dirty="0" err="1" smtClean="0"/>
              <a:t>memilih</a:t>
            </a:r>
            <a:r>
              <a:rPr lang="en-US" dirty="0" smtClean="0"/>
              <a:t> </a:t>
            </a:r>
            <a:r>
              <a:rPr lang="en-US" dirty="0" err="1" smtClean="0"/>
              <a:t>dua</a:t>
            </a:r>
            <a:r>
              <a:rPr lang="en-US" dirty="0" smtClean="0"/>
              <a:t> </a:t>
            </a:r>
            <a:r>
              <a:rPr lang="en-US" dirty="0" err="1" smtClean="0"/>
              <a:t>definisi</a:t>
            </a:r>
            <a:r>
              <a:rPr lang="en-US" dirty="0" smtClean="0"/>
              <a:t> </a:t>
            </a:r>
            <a:r>
              <a:rPr lang="en-US" dirty="0" err="1" smtClean="0"/>
              <a:t>berikut</a:t>
            </a:r>
            <a:r>
              <a:rPr lang="en-US" dirty="0" smtClean="0"/>
              <a:t> </a:t>
            </a:r>
            <a:r>
              <a:rPr lang="en-US" dirty="0" err="1" smtClean="0"/>
              <a:t>ini</a:t>
            </a:r>
            <a:r>
              <a:rPr lang="en-US" dirty="0" smtClean="0"/>
              <a:t>: (1) </a:t>
            </a:r>
            <a:r>
              <a:rPr lang="en-US" i="1" dirty="0" smtClean="0"/>
              <a:t>”A relatively </a:t>
            </a:r>
            <a:r>
              <a:rPr lang="en-US" i="1" dirty="0" err="1" smtClean="0"/>
              <a:t>peramanent</a:t>
            </a:r>
            <a:r>
              <a:rPr lang="en-US" i="1" dirty="0" smtClean="0"/>
              <a:t> change in response potentiality which occurs as a result of reinforced practice’</a:t>
            </a:r>
            <a:r>
              <a:rPr lang="en-US" dirty="0" smtClean="0"/>
              <a:t> </a:t>
            </a:r>
            <a:r>
              <a:rPr lang="en-US" dirty="0" err="1" smtClean="0"/>
              <a:t>dan</a:t>
            </a:r>
            <a:r>
              <a:rPr lang="en-US" dirty="0" smtClean="0"/>
              <a:t> (2) </a:t>
            </a:r>
            <a:r>
              <a:rPr lang="en-US" i="1" dirty="0" smtClean="0"/>
              <a:t>” a change in human disposition or capability, which can be retained, and which is not simply ascribable to the process of growth.”²</a:t>
            </a:r>
            <a:endParaRPr lang="en-US" dirty="0" smtClean="0"/>
          </a:p>
          <a:p>
            <a:pPr>
              <a:buNone/>
            </a:pPr>
            <a:r>
              <a:rPr lang="en-US" dirty="0" smtClean="0"/>
              <a:t> </a:t>
            </a:r>
          </a:p>
          <a:p>
            <a:r>
              <a:rPr lang="en-US" dirty="0" err="1" smtClean="0"/>
              <a:t>Pada</a:t>
            </a:r>
            <a:r>
              <a:rPr lang="en-US" dirty="0" smtClean="0"/>
              <a:t> </a:t>
            </a:r>
            <a:r>
              <a:rPr lang="en-US" dirty="0" err="1" smtClean="0"/>
              <a:t>bagian</a:t>
            </a:r>
            <a:r>
              <a:rPr lang="en-US" dirty="0" smtClean="0"/>
              <a:t> </a:t>
            </a:r>
            <a:r>
              <a:rPr lang="en-US" dirty="0" err="1" smtClean="0"/>
              <a:t>bawah</a:t>
            </a:r>
            <a:r>
              <a:rPr lang="en-US" dirty="0" smtClean="0"/>
              <a:t> </a:t>
            </a:r>
            <a:r>
              <a:rPr lang="en-US" dirty="0" err="1" smtClean="0"/>
              <a:t>halaman</a:t>
            </a:r>
            <a:r>
              <a:rPr lang="en-US" dirty="0" smtClean="0"/>
              <a:t> yang </a:t>
            </a:r>
            <a:r>
              <a:rPr lang="en-US" dirty="0" err="1" smtClean="0"/>
              <a:t>sama</a:t>
            </a:r>
            <a:r>
              <a:rPr lang="en-US" dirty="0" smtClean="0"/>
              <a:t> </a:t>
            </a:r>
            <a:r>
              <a:rPr lang="en-US" dirty="0" err="1" smtClean="0"/>
              <a:t>dengan</a:t>
            </a:r>
            <a:r>
              <a:rPr lang="en-US" dirty="0" smtClean="0"/>
              <a:t> </a:t>
            </a:r>
            <a:r>
              <a:rPr lang="en-US" dirty="0" err="1" smtClean="0"/>
              <a:t>kutipan</a:t>
            </a:r>
            <a:r>
              <a:rPr lang="en-US" dirty="0" smtClean="0"/>
              <a:t>, </a:t>
            </a:r>
            <a:r>
              <a:rPr lang="en-US" dirty="0" err="1" smtClean="0"/>
              <a:t>catatan</a:t>
            </a:r>
            <a:r>
              <a:rPr lang="en-US" dirty="0" smtClean="0"/>
              <a:t> kaki </a:t>
            </a:r>
            <a:r>
              <a:rPr lang="en-US" dirty="0" err="1" smtClean="0"/>
              <a:t>ditulis</a:t>
            </a:r>
            <a:r>
              <a:rPr lang="en-US" dirty="0" smtClean="0"/>
              <a:t> </a:t>
            </a:r>
            <a:r>
              <a:rPr lang="en-US" dirty="0" err="1" smtClean="0"/>
              <a:t>sebagai</a:t>
            </a:r>
            <a:r>
              <a:rPr lang="en-US" dirty="0" smtClean="0"/>
              <a:t> </a:t>
            </a:r>
            <a:r>
              <a:rPr lang="en-US" dirty="0" err="1" smtClean="0"/>
              <a:t>berikut</a:t>
            </a:r>
            <a:r>
              <a:rPr lang="en-US" dirty="0" smtClean="0"/>
              <a:t>. </a:t>
            </a:r>
          </a:p>
          <a:p>
            <a:pPr>
              <a:buNone/>
            </a:pPr>
            <a:r>
              <a:rPr lang="en-US" dirty="0" smtClean="0"/>
              <a:t>	_____________  </a:t>
            </a:r>
          </a:p>
          <a:p>
            <a:pPr>
              <a:buNone/>
            </a:pPr>
            <a:r>
              <a:rPr lang="en-US" dirty="0" smtClean="0"/>
              <a:t> </a:t>
            </a:r>
          </a:p>
          <a:p>
            <a:r>
              <a:rPr lang="en-US" i="1" dirty="0" smtClean="0"/>
              <a:t>²</a:t>
            </a:r>
            <a:r>
              <a:rPr lang="en-US" dirty="0" smtClean="0"/>
              <a:t>Kedua </a:t>
            </a:r>
            <a:r>
              <a:rPr lang="en-US" dirty="0" err="1" smtClean="0"/>
              <a:t>definisi</a:t>
            </a:r>
            <a:r>
              <a:rPr lang="en-US" dirty="0" smtClean="0"/>
              <a:t> </a:t>
            </a:r>
            <a:r>
              <a:rPr lang="en-US" dirty="0" err="1" smtClean="0"/>
              <a:t>ini</a:t>
            </a:r>
            <a:r>
              <a:rPr lang="en-US" dirty="0" smtClean="0"/>
              <a:t> </a:t>
            </a:r>
            <a:r>
              <a:rPr lang="en-US" dirty="0" err="1" smtClean="0"/>
              <a:t>dikutip</a:t>
            </a:r>
            <a:r>
              <a:rPr lang="en-US" dirty="0" smtClean="0"/>
              <a:t> </a:t>
            </a:r>
            <a:r>
              <a:rPr lang="en-US" dirty="0" err="1" smtClean="0"/>
              <a:t>oleh</a:t>
            </a:r>
            <a:r>
              <a:rPr lang="en-US" dirty="0" smtClean="0"/>
              <a:t> </a:t>
            </a:r>
            <a:r>
              <a:rPr lang="en-US" dirty="0" err="1" smtClean="0"/>
              <a:t>Zais</a:t>
            </a:r>
            <a:r>
              <a:rPr lang="en-US" dirty="0" smtClean="0"/>
              <a:t> </a:t>
            </a:r>
            <a:r>
              <a:rPr lang="en-US" dirty="0" err="1" smtClean="0"/>
              <a:t>dalam</a:t>
            </a:r>
            <a:r>
              <a:rPr lang="en-US" dirty="0" smtClean="0"/>
              <a:t> </a:t>
            </a:r>
            <a:r>
              <a:rPr lang="en-US" i="1" dirty="0" smtClean="0"/>
              <a:t>Curriculum: Principles and Foundations</a:t>
            </a:r>
            <a:r>
              <a:rPr lang="en-US" dirty="0" smtClean="0"/>
              <a:t>  (1976: 246).</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fi-FI" sz="2800" b="1" dirty="0" smtClean="0"/>
              <a:t> Penulisan Daftar Pustaka dalam Karya Tulis Ilmiah</a:t>
            </a:r>
            <a:endParaRPr lang="en-US" sz="2800" dirty="0"/>
          </a:p>
        </p:txBody>
      </p:sp>
      <p:sp>
        <p:nvSpPr>
          <p:cNvPr id="3" name="Content Placeholder 2"/>
          <p:cNvSpPr>
            <a:spLocks noGrp="1"/>
          </p:cNvSpPr>
          <p:nvPr>
            <p:ph idx="1"/>
          </p:nvPr>
        </p:nvSpPr>
        <p:spPr>
          <a:xfrm>
            <a:off x="228600" y="1066800"/>
            <a:ext cx="8686800" cy="5562600"/>
          </a:xfrm>
          <a:prstGeom prst="roundRect">
            <a:avLst/>
          </a:prstGeom>
          <a:ln/>
        </p:spPr>
        <p:style>
          <a:lnRef idx="1">
            <a:schemeClr val="accent1"/>
          </a:lnRef>
          <a:fillRef idx="2">
            <a:schemeClr val="accent1"/>
          </a:fillRef>
          <a:effectRef idx="1">
            <a:schemeClr val="accent1"/>
          </a:effectRef>
          <a:fontRef idx="minor">
            <a:schemeClr val="dk1"/>
          </a:fontRef>
        </p:style>
        <p:txBody>
          <a:bodyPr>
            <a:noAutofit/>
          </a:bodyPr>
          <a:lstStyle/>
          <a:p>
            <a:pPr>
              <a:buNone/>
            </a:pPr>
            <a:r>
              <a:rPr lang="fi-FI" sz="2800" dirty="0" smtClean="0"/>
              <a:t>	Pada prinsipnya, unsur yang ditulis dalam daftar pustaka  yang bersumber dari buku secara berurutan terdiri atas: </a:t>
            </a:r>
          </a:p>
          <a:p>
            <a:pPr>
              <a:buAutoNum type="alphaLcParenBoth"/>
            </a:pPr>
            <a:r>
              <a:rPr lang="fi-FI" sz="2800" dirty="0" smtClean="0"/>
              <a:t>nama pengarang ditulis dengan urutan: nama akhir, nama awal, dan nama tengah tanpa gelar akademik,</a:t>
            </a:r>
          </a:p>
          <a:p>
            <a:pPr>
              <a:buAutoNum type="alphaLcParenBoth"/>
            </a:pPr>
            <a:r>
              <a:rPr lang="fi-FI" sz="2800" dirty="0" smtClean="0"/>
              <a:t> tahun terbit, </a:t>
            </a:r>
          </a:p>
          <a:p>
            <a:pPr>
              <a:buAutoNum type="alphaLcParenBoth"/>
            </a:pPr>
            <a:r>
              <a:rPr lang="fi-FI" sz="2800" dirty="0" smtClean="0"/>
              <a:t> judul dan subjudul ditulis dengan huruf miring, </a:t>
            </a:r>
          </a:p>
          <a:p>
            <a:pPr>
              <a:buAutoNum type="alphaLcParenBoth"/>
            </a:pPr>
            <a:r>
              <a:rPr lang="fi-FI" sz="2800" dirty="0" smtClean="0"/>
              <a:t>kota tempat penerbitan,  dan </a:t>
            </a:r>
          </a:p>
          <a:p>
            <a:pPr>
              <a:buAutoNum type="alphaLcParenBoth"/>
            </a:pPr>
            <a:r>
              <a:rPr lang="fi-FI" sz="2800" dirty="0" smtClean="0"/>
              <a:t>nama penerbit. Nama-nama dalam daftar pustaka ditulis berdasarkan abjad.</a:t>
            </a:r>
            <a:endParaRPr lang="en-US" sz="2800" dirty="0"/>
          </a:p>
        </p:txBody>
      </p:sp>
      <p:pic>
        <p:nvPicPr>
          <p:cNvPr id="5" name="Picture 4" descr="61.gif"/>
          <p:cNvPicPr>
            <a:picLocks noChangeAspect="1"/>
          </p:cNvPicPr>
          <p:nvPr/>
        </p:nvPicPr>
        <p:blipFill>
          <a:blip r:embed="rId3"/>
          <a:stretch>
            <a:fillRect/>
          </a:stretch>
        </p:blipFill>
        <p:spPr>
          <a:xfrm>
            <a:off x="7924800" y="3124200"/>
            <a:ext cx="1600200" cy="2496312"/>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7" presetClass="entr" presetSubtype="4"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500" fill="hold"/>
                                        <p:tgtEl>
                                          <p:spTgt spid="3">
                                            <p:bg/>
                                          </p:spTgt>
                                        </p:tgtEl>
                                        <p:attrNameLst>
                                          <p:attrName>ppt_x</p:attrName>
                                        </p:attrNameLst>
                                      </p:cBhvr>
                                      <p:tavLst>
                                        <p:tav tm="0">
                                          <p:val>
                                            <p:strVal val="#ppt_x"/>
                                          </p:val>
                                        </p:tav>
                                        <p:tav tm="100000">
                                          <p:val>
                                            <p:strVal val="#ppt_x"/>
                                          </p:val>
                                        </p:tav>
                                      </p:tavLst>
                                    </p:anim>
                                    <p:anim calcmode="lin" valueType="num">
                                      <p:cBhvr>
                                        <p:cTn id="13" dur="500" fill="hold"/>
                                        <p:tgtEl>
                                          <p:spTgt spid="3">
                                            <p:bg/>
                                          </p:spTgt>
                                        </p:tgtEl>
                                        <p:attrNameLst>
                                          <p:attrName>ppt_y</p:attrName>
                                        </p:attrNameLst>
                                      </p:cBhvr>
                                      <p:tavLst>
                                        <p:tav tm="0">
                                          <p:val>
                                            <p:strVal val="#ppt_y+#ppt_h/2"/>
                                          </p:val>
                                        </p:tav>
                                        <p:tav tm="100000">
                                          <p:val>
                                            <p:strVal val="#ppt_y"/>
                                          </p:val>
                                        </p:tav>
                                      </p:tavLst>
                                    </p:anim>
                                    <p:anim calcmode="lin" valueType="num">
                                      <p:cBhvr>
                                        <p:cTn id="14" dur="500" fill="hold"/>
                                        <p:tgtEl>
                                          <p:spTgt spid="3">
                                            <p:bg/>
                                          </p:spTgt>
                                        </p:tgtEl>
                                        <p:attrNameLst>
                                          <p:attrName>ppt_w</p:attrName>
                                        </p:attrNameLst>
                                      </p:cBhvr>
                                      <p:tavLst>
                                        <p:tav tm="0">
                                          <p:val>
                                            <p:strVal val="#ppt_w"/>
                                          </p:val>
                                        </p:tav>
                                        <p:tav tm="100000">
                                          <p:val>
                                            <p:strVal val="#ppt_w"/>
                                          </p:val>
                                        </p:tav>
                                      </p:tavLst>
                                    </p:anim>
                                    <p:anim calcmode="lin" valueType="num">
                                      <p:cBhvr>
                                        <p:cTn id="15" dur="500" fill="hold"/>
                                        <p:tgtEl>
                                          <p:spTgt spid="3">
                                            <p:bg/>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790</Words>
  <Application>Microsoft Office PowerPoint</Application>
  <PresentationFormat>On-screen Show (4:3)</PresentationFormat>
  <Paragraphs>211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Kaidah Penulisan dalam Karya Tulis Ilmiah</vt:lpstr>
      <vt:lpstr> Berikut contoh penggunaan ejaan yang tidak tepat pada skripsi mahasiswa Jurusan Kehutanan Fakultas Pertanian Universitas Lampung. </vt:lpstr>
      <vt:lpstr> Perujukan dalam Karya Tulis Ilmiah </vt:lpstr>
      <vt:lpstr>Lanjutan…</vt:lpstr>
      <vt:lpstr> Tata cara penulisan catatan kaki  </vt:lpstr>
      <vt:lpstr>PowerPoint Presentation</vt:lpstr>
      <vt:lpstr> Penulisan Daftar Pustaka dalam Karya Tulis Ilmiah</vt:lpstr>
      <vt:lpstr>PowerPoint Presentation</vt:lpstr>
      <vt:lpstr>PowerPoint Presentation</vt:lpstr>
      <vt:lpstr>PowerPoint Presentation</vt:lpstr>
      <vt:lpstr>PowerPoint Presentation</vt:lpstr>
      <vt:lpstr>PowerPoint Presentation</vt:lpstr>
      <vt:lpstr>PowerPoint Presentation</vt:lpstr>
      <vt:lpstr>Perlatihan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Comeko</dc:creator>
  <cp:lastModifiedBy>atikk</cp:lastModifiedBy>
  <cp:revision>27</cp:revision>
  <dcterms:created xsi:type="dcterms:W3CDTF">2006-08-16T00:00:00Z</dcterms:created>
  <dcterms:modified xsi:type="dcterms:W3CDTF">2025-05-18T08:42:44Z</dcterms:modified>
</cp:coreProperties>
</file>