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5E28-BDA3-4FE0-B076-5748C49510D2}" type="datetimeFigureOut">
              <a:rPr lang="id-ID" smtClean="0"/>
              <a:t>25/11/2020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4D72-40CB-442C-9EB1-784E749C4EE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28308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5E28-BDA3-4FE0-B076-5748C49510D2}" type="datetimeFigureOut">
              <a:rPr lang="id-ID" smtClean="0"/>
              <a:t>25/11/2020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4D72-40CB-442C-9EB1-784E749C4EE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84517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5E28-BDA3-4FE0-B076-5748C49510D2}" type="datetimeFigureOut">
              <a:rPr lang="id-ID" smtClean="0"/>
              <a:t>25/11/2020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4D72-40CB-442C-9EB1-784E749C4EE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7907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5E28-BDA3-4FE0-B076-5748C49510D2}" type="datetimeFigureOut">
              <a:rPr lang="id-ID" smtClean="0"/>
              <a:t>25/11/2020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4D72-40CB-442C-9EB1-784E749C4EE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28014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5E28-BDA3-4FE0-B076-5748C49510D2}" type="datetimeFigureOut">
              <a:rPr lang="id-ID" smtClean="0"/>
              <a:t>25/11/2020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4D72-40CB-442C-9EB1-784E749C4EE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6115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5E28-BDA3-4FE0-B076-5748C49510D2}" type="datetimeFigureOut">
              <a:rPr lang="id-ID" smtClean="0"/>
              <a:t>25/11/2020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4D72-40CB-442C-9EB1-784E749C4EE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22463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5E28-BDA3-4FE0-B076-5748C49510D2}" type="datetimeFigureOut">
              <a:rPr lang="id-ID" smtClean="0"/>
              <a:t>25/11/2020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4D72-40CB-442C-9EB1-784E749C4EE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55583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5E28-BDA3-4FE0-B076-5748C49510D2}" type="datetimeFigureOut">
              <a:rPr lang="id-ID" smtClean="0"/>
              <a:t>25/11/2020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4D72-40CB-442C-9EB1-784E749C4EE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08561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5E28-BDA3-4FE0-B076-5748C49510D2}" type="datetimeFigureOut">
              <a:rPr lang="id-ID" smtClean="0"/>
              <a:t>25/11/2020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4D72-40CB-442C-9EB1-784E749C4EE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0807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5E28-BDA3-4FE0-B076-5748C49510D2}" type="datetimeFigureOut">
              <a:rPr lang="id-ID" smtClean="0"/>
              <a:t>25/11/2020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4D72-40CB-442C-9EB1-784E749C4EE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11654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5E28-BDA3-4FE0-B076-5748C49510D2}" type="datetimeFigureOut">
              <a:rPr lang="id-ID" smtClean="0"/>
              <a:t>25/11/2020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4D72-40CB-442C-9EB1-784E749C4EE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30630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95E28-BDA3-4FE0-B076-5748C49510D2}" type="datetimeFigureOut">
              <a:rPr lang="id-ID" smtClean="0"/>
              <a:t>25/11/2020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C4D72-40CB-442C-9EB1-784E749C4EE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292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755576" y="3861047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id-I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Chemical kinetics</a:t>
            </a:r>
            <a:endParaRPr lang="id-ID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7" descr="CHA560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9" t="19659" r="4703" b="3932"/>
          <a:stretch>
            <a:fillRect/>
          </a:stretch>
        </p:blipFill>
        <p:spPr bwMode="auto">
          <a:xfrm>
            <a:off x="0" y="0"/>
            <a:ext cx="2884488" cy="355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188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794461" y="116632"/>
            <a:ext cx="7772400" cy="68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id-I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catalyst </a:t>
            </a: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762125" y="4686490"/>
            <a:ext cx="5734050" cy="457200"/>
            <a:chOff x="1513" y="3072"/>
            <a:chExt cx="3612" cy="288"/>
          </a:xfrm>
        </p:grpSpPr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513" y="3072"/>
              <a:ext cx="36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N</a:t>
              </a:r>
              <a:r>
                <a:rPr lang="en-US" baseline="-25000"/>
                <a:t>2</a:t>
              </a:r>
              <a:r>
                <a:rPr lang="en-US"/>
                <a:t> (</a:t>
              </a:r>
              <a:r>
                <a:rPr lang="en-US" i="1"/>
                <a:t>g</a:t>
              </a:r>
              <a:r>
                <a:rPr lang="en-US"/>
                <a:t>) + 3H</a:t>
              </a:r>
              <a:r>
                <a:rPr lang="en-US" baseline="-25000"/>
                <a:t>2</a:t>
              </a:r>
              <a:r>
                <a:rPr lang="en-US"/>
                <a:t> (</a:t>
              </a:r>
              <a:r>
                <a:rPr lang="en-US" i="1"/>
                <a:t>g</a:t>
              </a:r>
              <a:r>
                <a:rPr lang="en-US"/>
                <a:t>)                           2NH</a:t>
              </a:r>
              <a:r>
                <a:rPr lang="en-US" baseline="-25000"/>
                <a:t>3</a:t>
              </a:r>
              <a:r>
                <a:rPr lang="en-US"/>
                <a:t> (</a:t>
              </a:r>
              <a:r>
                <a:rPr lang="en-US" i="1"/>
                <a:t>g)</a:t>
              </a:r>
              <a:endParaRPr lang="en-US"/>
            </a:p>
          </p:txBody>
        </p:sp>
        <p:sp>
          <p:nvSpPr>
            <p:cNvPr id="7" name="Line 4"/>
            <p:cNvSpPr>
              <a:spLocks noChangeShapeType="1"/>
            </p:cNvSpPr>
            <p:nvPr/>
          </p:nvSpPr>
          <p:spPr bwMode="auto">
            <a:xfrm>
              <a:off x="2939" y="3231"/>
              <a:ext cx="133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4046538" y="4407090"/>
            <a:ext cx="1993900" cy="927100"/>
            <a:chOff x="2952" y="2896"/>
            <a:chExt cx="1256" cy="584"/>
          </a:xfrm>
        </p:grpSpPr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2952" y="2896"/>
              <a:ext cx="12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Fe/Al</a:t>
              </a:r>
              <a:r>
                <a:rPr lang="en-US" baseline="-25000"/>
                <a:t>2</a:t>
              </a:r>
              <a:r>
                <a:rPr lang="en-US"/>
                <a:t>O</a:t>
              </a:r>
              <a:r>
                <a:rPr lang="en-US" baseline="-25000"/>
                <a:t>3</a:t>
              </a:r>
              <a:r>
                <a:rPr lang="en-US"/>
                <a:t>/K</a:t>
              </a:r>
              <a:r>
                <a:rPr lang="en-US" baseline="-25000"/>
                <a:t>2</a:t>
              </a:r>
              <a:r>
                <a:rPr lang="en-US"/>
                <a:t>O</a:t>
              </a: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3192" y="3192"/>
              <a:ext cx="76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catalyst</a:t>
              </a:r>
            </a:p>
          </p:txBody>
        </p:sp>
      </p:grpSp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816290"/>
            <a:ext cx="266700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2730690"/>
            <a:ext cx="3048000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2197290"/>
            <a:ext cx="3048000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847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>
              <a:defRPr/>
            </a:pPr>
            <a:fld id="{097A2557-8A80-40C5-9242-20D9636CDFF0}" type="slidenum">
              <a:rPr lang="en-US"/>
              <a:pPr>
                <a:defRPr/>
              </a:pPr>
              <a:t>11</a:t>
            </a:fld>
            <a:endParaRPr lang="en-US"/>
          </a:p>
        </p:txBody>
      </p:sp>
      <p:pic>
        <p:nvPicPr>
          <p:cNvPr id="33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7772400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2890838" y="152400"/>
            <a:ext cx="33909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/>
              <a:t>Catalytic Converters</a:t>
            </a:r>
          </a:p>
        </p:txBody>
      </p:sp>
      <p:grpSp>
        <p:nvGrpSpPr>
          <p:cNvPr id="35" name="Group 16"/>
          <p:cNvGrpSpPr>
            <a:grpSpLocks/>
          </p:cNvGrpSpPr>
          <p:nvPr/>
        </p:nvGrpSpPr>
        <p:grpSpPr bwMode="auto">
          <a:xfrm>
            <a:off x="234950" y="3200400"/>
            <a:ext cx="8451850" cy="457200"/>
            <a:chOff x="148" y="2640"/>
            <a:chExt cx="5324" cy="288"/>
          </a:xfrm>
        </p:grpSpPr>
        <p:sp>
          <p:nvSpPr>
            <p:cNvPr id="36" name="Text Box 6"/>
            <p:cNvSpPr txBox="1">
              <a:spLocks noChangeArrowheads="1"/>
            </p:cNvSpPr>
            <p:nvPr/>
          </p:nvSpPr>
          <p:spPr bwMode="auto">
            <a:xfrm>
              <a:off x="148" y="2640"/>
              <a:ext cx="31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CO + Unburned Hydrocarbons + O</a:t>
              </a:r>
              <a:r>
                <a:rPr lang="en-US" baseline="-25000"/>
                <a:t>2</a:t>
              </a:r>
              <a:endParaRPr lang="en-US"/>
            </a:p>
          </p:txBody>
        </p:sp>
        <p:sp>
          <p:nvSpPr>
            <p:cNvPr id="37" name="Line 7"/>
            <p:cNvSpPr>
              <a:spLocks noChangeShapeType="1"/>
            </p:cNvSpPr>
            <p:nvPr/>
          </p:nvSpPr>
          <p:spPr bwMode="auto">
            <a:xfrm>
              <a:off x="3268" y="2784"/>
              <a:ext cx="11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8" name="Text Box 8"/>
            <p:cNvSpPr txBox="1">
              <a:spLocks noChangeArrowheads="1"/>
            </p:cNvSpPr>
            <p:nvPr/>
          </p:nvSpPr>
          <p:spPr bwMode="auto">
            <a:xfrm>
              <a:off x="4420" y="2640"/>
              <a:ext cx="105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CO</a:t>
              </a:r>
              <a:r>
                <a:rPr lang="en-US" baseline="-25000"/>
                <a:t>2</a:t>
              </a:r>
              <a:r>
                <a:rPr lang="en-US"/>
                <a:t> + H</a:t>
              </a:r>
              <a:r>
                <a:rPr lang="en-US" baseline="-25000"/>
                <a:t>2</a:t>
              </a:r>
              <a:r>
                <a:rPr lang="en-US"/>
                <a:t>O</a:t>
              </a:r>
            </a:p>
          </p:txBody>
        </p:sp>
      </p:grpSp>
      <p:grpSp>
        <p:nvGrpSpPr>
          <p:cNvPr id="39" name="Group 17"/>
          <p:cNvGrpSpPr>
            <a:grpSpLocks/>
          </p:cNvGrpSpPr>
          <p:nvPr/>
        </p:nvGrpSpPr>
        <p:grpSpPr bwMode="auto">
          <a:xfrm>
            <a:off x="5410200" y="3048000"/>
            <a:ext cx="1241425" cy="727075"/>
            <a:chOff x="3408" y="2544"/>
            <a:chExt cx="782" cy="458"/>
          </a:xfrm>
        </p:grpSpPr>
        <p:sp>
          <p:nvSpPr>
            <p:cNvPr id="40" name="Text Box 9"/>
            <p:cNvSpPr txBox="1">
              <a:spLocks noChangeArrowheads="1"/>
            </p:cNvSpPr>
            <p:nvPr/>
          </p:nvSpPr>
          <p:spPr bwMode="auto">
            <a:xfrm>
              <a:off x="3456" y="2544"/>
              <a:ext cx="6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/>
                <a:t>catalytic</a:t>
              </a:r>
            </a:p>
          </p:txBody>
        </p:sp>
        <p:sp>
          <p:nvSpPr>
            <p:cNvPr id="41" name="Text Box 10"/>
            <p:cNvSpPr txBox="1">
              <a:spLocks noChangeArrowheads="1"/>
            </p:cNvSpPr>
            <p:nvPr/>
          </p:nvSpPr>
          <p:spPr bwMode="auto">
            <a:xfrm>
              <a:off x="3408" y="2752"/>
              <a:ext cx="78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/>
                <a:t>converter</a:t>
              </a:r>
            </a:p>
          </p:txBody>
        </p:sp>
      </p:grpSp>
      <p:grpSp>
        <p:nvGrpSpPr>
          <p:cNvPr id="42" name="Group 21"/>
          <p:cNvGrpSpPr>
            <a:grpSpLocks/>
          </p:cNvGrpSpPr>
          <p:nvPr/>
        </p:nvGrpSpPr>
        <p:grpSpPr bwMode="auto">
          <a:xfrm>
            <a:off x="2819400" y="3886200"/>
            <a:ext cx="5368925" cy="481013"/>
            <a:chOff x="1776" y="3183"/>
            <a:chExt cx="3382" cy="303"/>
          </a:xfrm>
        </p:grpSpPr>
        <p:sp>
          <p:nvSpPr>
            <p:cNvPr id="43" name="Text Box 11"/>
            <p:cNvSpPr txBox="1">
              <a:spLocks noChangeArrowheads="1"/>
            </p:cNvSpPr>
            <p:nvPr/>
          </p:nvSpPr>
          <p:spPr bwMode="auto">
            <a:xfrm>
              <a:off x="1776" y="3183"/>
              <a:ext cx="119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2NO + 2NO</a:t>
              </a:r>
              <a:r>
                <a:rPr lang="en-US" baseline="-25000"/>
                <a:t>2</a:t>
              </a:r>
              <a:endParaRPr lang="en-US"/>
            </a:p>
          </p:txBody>
        </p:sp>
        <p:sp>
          <p:nvSpPr>
            <p:cNvPr id="44" name="Text Box 12"/>
            <p:cNvSpPr txBox="1">
              <a:spLocks noChangeArrowheads="1"/>
            </p:cNvSpPr>
            <p:nvPr/>
          </p:nvSpPr>
          <p:spPr bwMode="auto">
            <a:xfrm>
              <a:off x="4180" y="3198"/>
              <a:ext cx="97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2N</a:t>
              </a:r>
              <a:r>
                <a:rPr lang="en-US" baseline="-25000"/>
                <a:t>2</a:t>
              </a:r>
              <a:r>
                <a:rPr lang="en-US"/>
                <a:t> + 3O</a:t>
              </a:r>
              <a:r>
                <a:rPr lang="en-US" baseline="-25000"/>
                <a:t>2</a:t>
              </a:r>
              <a:endParaRPr lang="en-US"/>
            </a:p>
          </p:txBody>
        </p:sp>
        <p:sp>
          <p:nvSpPr>
            <p:cNvPr id="45" name="Line 13"/>
            <p:cNvSpPr>
              <a:spLocks noChangeShapeType="1"/>
            </p:cNvSpPr>
            <p:nvPr/>
          </p:nvSpPr>
          <p:spPr bwMode="auto">
            <a:xfrm>
              <a:off x="2980" y="3334"/>
              <a:ext cx="11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46" name="Group 19"/>
          <p:cNvGrpSpPr>
            <a:grpSpLocks/>
          </p:cNvGrpSpPr>
          <p:nvPr/>
        </p:nvGrpSpPr>
        <p:grpSpPr bwMode="auto">
          <a:xfrm>
            <a:off x="4953000" y="3733800"/>
            <a:ext cx="1241425" cy="727075"/>
            <a:chOff x="1820" y="3152"/>
            <a:chExt cx="782" cy="458"/>
          </a:xfrm>
        </p:grpSpPr>
        <p:sp>
          <p:nvSpPr>
            <p:cNvPr id="47" name="Text Box 14"/>
            <p:cNvSpPr txBox="1">
              <a:spLocks noChangeArrowheads="1"/>
            </p:cNvSpPr>
            <p:nvPr/>
          </p:nvSpPr>
          <p:spPr bwMode="auto">
            <a:xfrm>
              <a:off x="1868" y="3152"/>
              <a:ext cx="6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/>
                <a:t>catalytic</a:t>
              </a:r>
            </a:p>
          </p:txBody>
        </p:sp>
        <p:sp>
          <p:nvSpPr>
            <p:cNvPr id="48" name="Text Box 15"/>
            <p:cNvSpPr txBox="1">
              <a:spLocks noChangeArrowheads="1"/>
            </p:cNvSpPr>
            <p:nvPr/>
          </p:nvSpPr>
          <p:spPr bwMode="auto">
            <a:xfrm>
              <a:off x="1820" y="3360"/>
              <a:ext cx="78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dirty="0"/>
                <a:t>converter</a:t>
              </a:r>
            </a:p>
          </p:txBody>
        </p:sp>
      </p:grpSp>
      <p:pic>
        <p:nvPicPr>
          <p:cNvPr id="49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4343400"/>
            <a:ext cx="3667125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94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794461" y="116632"/>
            <a:ext cx="7772400" cy="68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id-I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Enzyme Catalysis</a:t>
            </a: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229393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00150"/>
            <a:ext cx="3457575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925" y="1300163"/>
            <a:ext cx="3495675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65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794461" y="116632"/>
            <a:ext cx="7772400" cy="68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id-I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Enzyme Catalysis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771" y="2780928"/>
            <a:ext cx="4529137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71" y="2704728"/>
            <a:ext cx="3767137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068708" y="1409328"/>
            <a:ext cx="4762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Binding of </a:t>
            </a:r>
            <a:r>
              <a:rPr lang="en-US">
                <a:solidFill>
                  <a:srgbClr val="FF0000"/>
                </a:solidFill>
              </a:rPr>
              <a:t>Glucose</a:t>
            </a:r>
            <a:r>
              <a:rPr lang="en-US"/>
              <a:t> to </a:t>
            </a:r>
            <a:r>
              <a:rPr lang="en-US">
                <a:solidFill>
                  <a:schemeClr val="folHlink"/>
                </a:solidFill>
              </a:rPr>
              <a:t>Hexokinase</a:t>
            </a:r>
          </a:p>
        </p:txBody>
      </p:sp>
    </p:spTree>
    <p:extLst>
      <p:ext uri="{BB962C8B-B14F-4D97-AF65-F5344CB8AC3E}">
        <p14:creationId xmlns:p14="http://schemas.microsoft.com/office/powerpoint/2010/main" val="357818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794461" y="116632"/>
            <a:ext cx="7772400" cy="68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id-I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Enzyme Catalysis</a:t>
            </a:r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1280236" y="4061085"/>
            <a:ext cx="1824038" cy="879475"/>
            <a:chOff x="518" y="3200"/>
            <a:chExt cx="1149" cy="554"/>
          </a:xfrm>
        </p:grpSpPr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518" y="3337"/>
              <a:ext cx="6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rate = </a:t>
              </a:r>
            </a:p>
          </p:txBody>
        </p: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1200" y="3200"/>
              <a:ext cx="467" cy="554"/>
              <a:chOff x="2054" y="3286"/>
              <a:chExt cx="467" cy="554"/>
            </a:xfrm>
          </p:grpSpPr>
          <p:sp>
            <p:nvSpPr>
              <p:cNvPr id="12" name="Text Box 11"/>
              <p:cNvSpPr txBox="1">
                <a:spLocks noChangeArrowheads="1"/>
              </p:cNvSpPr>
              <p:nvPr/>
            </p:nvSpPr>
            <p:spPr bwMode="auto">
              <a:xfrm>
                <a:off x="2054" y="3286"/>
                <a:ext cx="46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>
                    <a:latin typeface="Symbol" pitchFamily="18" charset="2"/>
                  </a:rPr>
                  <a:t>D</a:t>
                </a:r>
                <a:r>
                  <a:rPr lang="en-US"/>
                  <a:t>[P]</a:t>
                </a:r>
              </a:p>
            </p:txBody>
          </p:sp>
          <p:sp>
            <p:nvSpPr>
              <p:cNvPr id="13" name="Text Box 12"/>
              <p:cNvSpPr txBox="1">
                <a:spLocks noChangeArrowheads="1"/>
              </p:cNvSpPr>
              <p:nvPr/>
            </p:nvSpPr>
            <p:spPr bwMode="auto">
              <a:xfrm>
                <a:off x="2144" y="3552"/>
                <a:ext cx="28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>
                    <a:latin typeface="Symbol" pitchFamily="18" charset="2"/>
                  </a:rPr>
                  <a:t>D</a:t>
                </a:r>
                <a:r>
                  <a:rPr lang="en-US" i="1"/>
                  <a:t>t</a:t>
                </a:r>
                <a:endParaRPr lang="en-US"/>
              </a:p>
            </p:txBody>
          </p:sp>
          <p:sp>
            <p:nvSpPr>
              <p:cNvPr id="14" name="Line 13"/>
              <p:cNvSpPr>
                <a:spLocks noChangeShapeType="1"/>
              </p:cNvSpPr>
              <p:nvPr/>
            </p:nvSpPr>
            <p:spPr bwMode="auto">
              <a:xfrm>
                <a:off x="2095" y="3592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</p:grp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280236" y="5508885"/>
            <a:ext cx="1866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rate = </a:t>
            </a:r>
            <a:r>
              <a:rPr lang="en-US" i="1"/>
              <a:t>k</a:t>
            </a:r>
            <a:r>
              <a:rPr lang="en-US"/>
              <a:t> [ES]</a:t>
            </a: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179897"/>
            <a:ext cx="3914775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036" y="1775085"/>
            <a:ext cx="24384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236" y="2765685"/>
            <a:ext cx="25146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44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654050" y="152401"/>
            <a:ext cx="7772400" cy="68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id-I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Activation energy</a:t>
            </a:r>
            <a:endParaRPr lang="id-ID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1041400" y="1657138"/>
            <a:ext cx="2998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Exothermic Reaction</a:t>
            </a: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5334000" y="1657138"/>
            <a:ext cx="3186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Endothermic Reaction</a:t>
            </a:r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381000" y="5661248"/>
            <a:ext cx="8458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The </a:t>
            </a:r>
            <a:r>
              <a:rPr lang="en-US" b="1" i="1" dirty="0"/>
              <a:t>activation energy (</a:t>
            </a:r>
            <a:r>
              <a:rPr lang="en-US" b="1" i="1" dirty="0" err="1"/>
              <a:t>E</a:t>
            </a:r>
            <a:r>
              <a:rPr lang="en-US" b="1" i="1" baseline="-25000" dirty="0" err="1"/>
              <a:t>a</a:t>
            </a:r>
            <a:r>
              <a:rPr lang="en-US" b="1" i="1" baseline="-25000" dirty="0"/>
              <a:t> </a:t>
            </a:r>
            <a:r>
              <a:rPr lang="en-US" b="1" i="1" dirty="0"/>
              <a:t>)</a:t>
            </a:r>
            <a:r>
              <a:rPr lang="en-US" dirty="0"/>
              <a:t> is the minimum amount of energy required to initiate a chemical reaction.</a:t>
            </a:r>
          </a:p>
        </p:txBody>
      </p:sp>
      <p:grpSp>
        <p:nvGrpSpPr>
          <p:cNvPr id="38" name="Group 17"/>
          <p:cNvGrpSpPr>
            <a:grpSpLocks/>
          </p:cNvGrpSpPr>
          <p:nvPr/>
        </p:nvGrpSpPr>
        <p:grpSpPr bwMode="auto">
          <a:xfrm>
            <a:off x="2673350" y="1123738"/>
            <a:ext cx="3813175" cy="457200"/>
            <a:chOff x="1684" y="240"/>
            <a:chExt cx="2402" cy="288"/>
          </a:xfrm>
        </p:grpSpPr>
        <p:sp>
          <p:nvSpPr>
            <p:cNvPr id="39" name="Text Box 2"/>
            <p:cNvSpPr txBox="1">
              <a:spLocks noChangeArrowheads="1"/>
            </p:cNvSpPr>
            <p:nvPr/>
          </p:nvSpPr>
          <p:spPr bwMode="auto">
            <a:xfrm>
              <a:off x="1684" y="240"/>
              <a:ext cx="240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/>
                <a:t>A + B          AB          C + D</a:t>
              </a:r>
            </a:p>
          </p:txBody>
        </p:sp>
        <p:sp>
          <p:nvSpPr>
            <p:cNvPr id="40" name="Line 3"/>
            <p:cNvSpPr>
              <a:spLocks noChangeShapeType="1"/>
            </p:cNvSpPr>
            <p:nvPr/>
          </p:nvSpPr>
          <p:spPr bwMode="auto">
            <a:xfrm>
              <a:off x="3096" y="384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" name="Line 12"/>
            <p:cNvSpPr>
              <a:spLocks noChangeShapeType="1"/>
            </p:cNvSpPr>
            <p:nvPr/>
          </p:nvSpPr>
          <p:spPr bwMode="auto">
            <a:xfrm>
              <a:off x="2232" y="384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grpSp>
          <p:nvGrpSpPr>
            <p:cNvPr id="42" name="Group 16"/>
            <p:cNvGrpSpPr>
              <a:grpSpLocks/>
            </p:cNvGrpSpPr>
            <p:nvPr/>
          </p:nvGrpSpPr>
          <p:grpSpPr bwMode="auto">
            <a:xfrm>
              <a:off x="2936" y="256"/>
              <a:ext cx="192" cy="248"/>
              <a:chOff x="192" y="240"/>
              <a:chExt cx="192" cy="248"/>
            </a:xfrm>
          </p:grpSpPr>
          <p:sp>
            <p:nvSpPr>
              <p:cNvPr id="43" name="Text Box 13"/>
              <p:cNvSpPr txBox="1">
                <a:spLocks noChangeArrowheads="1"/>
              </p:cNvSpPr>
              <p:nvPr/>
            </p:nvSpPr>
            <p:spPr bwMode="auto">
              <a:xfrm>
                <a:off x="192" y="276"/>
                <a:ext cx="19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baseline="30000"/>
                  <a:t>+</a:t>
                </a:r>
              </a:p>
            </p:txBody>
          </p:sp>
          <p:sp>
            <p:nvSpPr>
              <p:cNvPr id="44" name="Text Box 15"/>
              <p:cNvSpPr txBox="1">
                <a:spLocks noChangeArrowheads="1"/>
              </p:cNvSpPr>
              <p:nvPr/>
            </p:nvSpPr>
            <p:spPr bwMode="auto">
              <a:xfrm>
                <a:off x="192" y="240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aseline="30000"/>
                  <a:t>+</a:t>
                </a:r>
              </a:p>
            </p:txBody>
          </p:sp>
        </p:grpSp>
      </p:grpSp>
      <p:pic>
        <p:nvPicPr>
          <p:cNvPr id="45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03" y="2204864"/>
            <a:ext cx="3428239" cy="327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438" y="2158583"/>
            <a:ext cx="3403104" cy="331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45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654050" y="152401"/>
            <a:ext cx="7772400" cy="68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id-I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Arrhenius equation</a:t>
            </a:r>
            <a:endParaRPr lang="id-ID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441325" y="1025525"/>
            <a:ext cx="77104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/>
              <a:t>Temperature Dependence of the Rate Constant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013325" y="2955925"/>
            <a:ext cx="3956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i="1"/>
              <a:t>E</a:t>
            </a:r>
            <a:r>
              <a:rPr lang="en-US" sz="2000" i="1" baseline="-25000"/>
              <a:t>a</a:t>
            </a:r>
            <a:r>
              <a:rPr lang="en-US" sz="2000" i="1"/>
              <a:t> </a:t>
            </a:r>
            <a:r>
              <a:rPr lang="en-US" sz="2000"/>
              <a:t>is the activation energy (J/mol)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5013325" y="3563938"/>
            <a:ext cx="3482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i="1" dirty="0"/>
              <a:t>T</a:t>
            </a:r>
            <a:r>
              <a:rPr lang="en-US" sz="2000" dirty="0"/>
              <a:t> is the absolute temperature</a:t>
            </a:r>
            <a:endParaRPr lang="en-US" sz="2000" i="1" dirty="0"/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5013325" y="4091960"/>
            <a:ext cx="2917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i="1" dirty="0"/>
              <a:t>A</a:t>
            </a:r>
            <a:r>
              <a:rPr lang="en-US" sz="2000" dirty="0"/>
              <a:t> is the frequency factor</a:t>
            </a:r>
            <a:endParaRPr lang="en-US" sz="2000" i="1" dirty="0"/>
          </a:p>
        </p:txBody>
      </p:sp>
      <p:grpSp>
        <p:nvGrpSpPr>
          <p:cNvPr id="19" name="Group 19"/>
          <p:cNvGrpSpPr>
            <a:grpSpLocks/>
          </p:cNvGrpSpPr>
          <p:nvPr/>
        </p:nvGrpSpPr>
        <p:grpSpPr bwMode="auto">
          <a:xfrm>
            <a:off x="5234782" y="5435663"/>
            <a:ext cx="2792412" cy="887412"/>
            <a:chOff x="2880" y="2752"/>
            <a:chExt cx="1759" cy="559"/>
          </a:xfrm>
        </p:grpSpPr>
        <p:sp>
          <p:nvSpPr>
            <p:cNvPr id="20" name="Text Box 9"/>
            <p:cNvSpPr txBox="1">
              <a:spLocks noChangeArrowheads="1"/>
            </p:cNvSpPr>
            <p:nvPr/>
          </p:nvSpPr>
          <p:spPr bwMode="auto">
            <a:xfrm>
              <a:off x="2880" y="2880"/>
              <a:ext cx="69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ln </a:t>
              </a:r>
              <a:r>
                <a:rPr lang="en-US" i="1"/>
                <a:t>k</a:t>
              </a:r>
              <a:r>
                <a:rPr lang="en-US"/>
                <a:t> = -</a:t>
              </a:r>
            </a:p>
          </p:txBody>
        </p:sp>
        <p:grpSp>
          <p:nvGrpSpPr>
            <p:cNvPr id="21" name="Group 13"/>
            <p:cNvGrpSpPr>
              <a:grpSpLocks/>
            </p:cNvGrpSpPr>
            <p:nvPr/>
          </p:nvGrpSpPr>
          <p:grpSpPr bwMode="auto">
            <a:xfrm>
              <a:off x="3504" y="2752"/>
              <a:ext cx="315" cy="559"/>
              <a:chOff x="3446" y="3289"/>
              <a:chExt cx="315" cy="559"/>
            </a:xfrm>
          </p:grpSpPr>
          <p:sp>
            <p:nvSpPr>
              <p:cNvPr id="27" name="Text Box 10"/>
              <p:cNvSpPr txBox="1">
                <a:spLocks noChangeArrowheads="1"/>
              </p:cNvSpPr>
              <p:nvPr/>
            </p:nvSpPr>
            <p:spPr bwMode="auto">
              <a:xfrm>
                <a:off x="3446" y="3289"/>
                <a:ext cx="31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i="1"/>
                  <a:t>E</a:t>
                </a:r>
                <a:r>
                  <a:rPr lang="en-US" i="1" baseline="-25000"/>
                  <a:t>a</a:t>
                </a:r>
                <a:endParaRPr lang="en-US" i="1"/>
              </a:p>
            </p:txBody>
          </p:sp>
          <p:sp>
            <p:nvSpPr>
              <p:cNvPr id="28" name="Text Box 11"/>
              <p:cNvSpPr txBox="1">
                <a:spLocks noChangeArrowheads="1"/>
              </p:cNvSpPr>
              <p:nvPr/>
            </p:nvSpPr>
            <p:spPr bwMode="auto">
              <a:xfrm>
                <a:off x="3464" y="3560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i="1"/>
                  <a:t>R</a:t>
                </a:r>
              </a:p>
            </p:txBody>
          </p:sp>
          <p:sp>
            <p:nvSpPr>
              <p:cNvPr id="29" name="Line 12"/>
              <p:cNvSpPr>
                <a:spLocks noChangeShapeType="1"/>
              </p:cNvSpPr>
              <p:nvPr/>
            </p:nvSpPr>
            <p:spPr bwMode="auto">
              <a:xfrm>
                <a:off x="3464" y="3584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22" name="Group 17"/>
            <p:cNvGrpSpPr>
              <a:grpSpLocks/>
            </p:cNvGrpSpPr>
            <p:nvPr/>
          </p:nvGrpSpPr>
          <p:grpSpPr bwMode="auto">
            <a:xfrm>
              <a:off x="3824" y="2776"/>
              <a:ext cx="240" cy="535"/>
              <a:chOff x="4027" y="3289"/>
              <a:chExt cx="240" cy="535"/>
            </a:xfrm>
          </p:grpSpPr>
          <p:sp>
            <p:nvSpPr>
              <p:cNvPr id="24" name="Text Box 14"/>
              <p:cNvSpPr txBox="1">
                <a:spLocks noChangeArrowheads="1"/>
              </p:cNvSpPr>
              <p:nvPr/>
            </p:nvSpPr>
            <p:spPr bwMode="auto">
              <a:xfrm>
                <a:off x="4035" y="3289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/>
                  <a:t>1</a:t>
                </a:r>
              </a:p>
            </p:txBody>
          </p:sp>
          <p:sp>
            <p:nvSpPr>
              <p:cNvPr id="25" name="Text Box 15"/>
              <p:cNvSpPr txBox="1">
                <a:spLocks noChangeArrowheads="1"/>
              </p:cNvSpPr>
              <p:nvPr/>
            </p:nvSpPr>
            <p:spPr bwMode="auto">
              <a:xfrm>
                <a:off x="4031" y="3536"/>
                <a:ext cx="23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i="1"/>
                  <a:t>T</a:t>
                </a:r>
              </a:p>
            </p:txBody>
          </p:sp>
          <p:sp>
            <p:nvSpPr>
              <p:cNvPr id="26" name="Line 16"/>
              <p:cNvSpPr>
                <a:spLocks noChangeShapeType="1"/>
              </p:cNvSpPr>
              <p:nvPr/>
            </p:nvSpPr>
            <p:spPr bwMode="auto">
              <a:xfrm>
                <a:off x="4027" y="3552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</p:grpSp>
        <p:sp>
          <p:nvSpPr>
            <p:cNvPr id="23" name="Text Box 18"/>
            <p:cNvSpPr txBox="1">
              <a:spLocks noChangeArrowheads="1"/>
            </p:cNvSpPr>
            <p:nvPr/>
          </p:nvSpPr>
          <p:spPr bwMode="auto">
            <a:xfrm>
              <a:off x="4080" y="2888"/>
              <a:ext cx="55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+ ln</a:t>
              </a:r>
              <a:r>
                <a:rPr lang="en-US" i="1"/>
                <a:t>A</a:t>
              </a:r>
              <a:endParaRPr lang="en-US"/>
            </a:p>
          </p:txBody>
        </p:sp>
      </p:grpSp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5378450" y="2309813"/>
            <a:ext cx="2949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/>
              <a:t>(Arrhenius equation)</a:t>
            </a:r>
          </a:p>
        </p:txBody>
      </p:sp>
      <p:pic>
        <p:nvPicPr>
          <p:cNvPr id="31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1736725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2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4437774"/>
              </p:ext>
            </p:extLst>
          </p:nvPr>
        </p:nvGraphicFramePr>
        <p:xfrm>
          <a:off x="5394325" y="1711325"/>
          <a:ext cx="25146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Equation" r:id="rId4" imgW="914400" imgH="203040" progId="Equation.3">
                  <p:embed/>
                </p:oleObj>
              </mc:Choice>
              <mc:Fallback>
                <p:oleObj name="Equation" r:id="rId4" imgW="914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4325" y="1711325"/>
                        <a:ext cx="25146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Box 25"/>
          <p:cNvSpPr txBox="1">
            <a:spLocks noChangeArrowheads="1"/>
          </p:cNvSpPr>
          <p:nvPr/>
        </p:nvSpPr>
        <p:spPr bwMode="auto">
          <a:xfrm>
            <a:off x="5149850" y="4824413"/>
            <a:ext cx="2436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Alternate format:</a:t>
            </a:r>
          </a:p>
        </p:txBody>
      </p:sp>
    </p:spTree>
    <p:extLst>
      <p:ext uri="{BB962C8B-B14F-4D97-AF65-F5344CB8AC3E}">
        <p14:creationId xmlns:p14="http://schemas.microsoft.com/office/powerpoint/2010/main" val="215469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654050" y="152401"/>
            <a:ext cx="7772400" cy="68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id-I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Arrhenius equation</a:t>
            </a:r>
            <a:endParaRPr lang="id-ID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77193" y="1236406"/>
            <a:ext cx="5726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Alternate Form of the Arrhenius Equation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80928"/>
            <a:ext cx="37814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54050" y="2057400"/>
            <a:ext cx="4354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At two temperatures, </a:t>
            </a:r>
            <a:r>
              <a:rPr lang="en-US" i="1"/>
              <a:t>T</a:t>
            </a:r>
            <a:r>
              <a:rPr lang="en-US" baseline="-25000"/>
              <a:t>1</a:t>
            </a:r>
            <a:r>
              <a:rPr lang="en-US"/>
              <a:t> and </a:t>
            </a:r>
            <a:r>
              <a:rPr lang="en-US" i="1"/>
              <a:t>T</a:t>
            </a:r>
            <a:r>
              <a:rPr lang="en-US" baseline="-25000"/>
              <a:t>2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062514" y="4114800"/>
            <a:ext cx="45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or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299" y="4725144"/>
            <a:ext cx="39052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80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654050" y="152401"/>
            <a:ext cx="7772400" cy="68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id-I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Reaction Mechanisms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914400"/>
            <a:ext cx="8839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The overall progress of a chemical reaction can be represented at the molecular level by a series of simple </a:t>
            </a:r>
            <a:r>
              <a:rPr lang="en-US" b="1" i="1"/>
              <a:t>elementary steps</a:t>
            </a:r>
            <a:r>
              <a:rPr lang="en-US"/>
              <a:t> or </a:t>
            </a:r>
            <a:r>
              <a:rPr lang="en-US" b="1" i="1"/>
              <a:t>elementary reactions.</a:t>
            </a:r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52400" y="2301875"/>
            <a:ext cx="8915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The sequence of </a:t>
            </a:r>
            <a:r>
              <a:rPr lang="en-US" b="1"/>
              <a:t>elementary steps</a:t>
            </a:r>
            <a:r>
              <a:rPr lang="en-US"/>
              <a:t> that leads to product formation is the </a:t>
            </a:r>
            <a:r>
              <a:rPr lang="en-US" b="1" i="1"/>
              <a:t>reaction mechanism</a:t>
            </a:r>
            <a:r>
              <a:rPr lang="en-US"/>
              <a:t>.</a:t>
            </a:r>
          </a:p>
        </p:txBody>
      </p: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2324100" y="3441700"/>
            <a:ext cx="4459288" cy="457200"/>
            <a:chOff x="950" y="2569"/>
            <a:chExt cx="2809" cy="288"/>
          </a:xfrm>
        </p:grpSpPr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950" y="2569"/>
              <a:ext cx="28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2NO (</a:t>
              </a:r>
              <a:r>
                <a:rPr lang="en-US" i="1"/>
                <a:t>g</a:t>
              </a:r>
              <a:r>
                <a:rPr lang="en-US"/>
                <a:t>) + O</a:t>
              </a:r>
              <a:r>
                <a:rPr lang="en-US" baseline="-25000"/>
                <a:t>2</a:t>
              </a:r>
              <a:r>
                <a:rPr lang="en-US"/>
                <a:t> (</a:t>
              </a:r>
              <a:r>
                <a:rPr lang="en-US" i="1"/>
                <a:t>g</a:t>
              </a:r>
              <a:r>
                <a:rPr lang="en-US"/>
                <a:t>)          2NO</a:t>
              </a:r>
              <a:r>
                <a:rPr lang="en-US" baseline="-25000"/>
                <a:t>2</a:t>
              </a:r>
              <a:r>
                <a:rPr lang="en-US"/>
                <a:t> (</a:t>
              </a:r>
              <a:r>
                <a:rPr lang="en-US" i="1"/>
                <a:t>g</a:t>
              </a:r>
              <a:r>
                <a:rPr lang="en-US"/>
                <a:t>)</a:t>
              </a:r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2480" y="2712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011363" y="4127500"/>
            <a:ext cx="5121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N</a:t>
            </a:r>
            <a:r>
              <a:rPr lang="en-US" baseline="-25000"/>
              <a:t>2</a:t>
            </a:r>
            <a:r>
              <a:rPr lang="en-US"/>
              <a:t>O</a:t>
            </a:r>
            <a:r>
              <a:rPr lang="en-US" baseline="-25000"/>
              <a:t>2</a:t>
            </a:r>
            <a:r>
              <a:rPr lang="en-US"/>
              <a:t> is detected during the reaction!</a:t>
            </a:r>
          </a:p>
        </p:txBody>
      </p:sp>
      <p:grpSp>
        <p:nvGrpSpPr>
          <p:cNvPr id="12" name="Group 24"/>
          <p:cNvGrpSpPr>
            <a:grpSpLocks/>
          </p:cNvGrpSpPr>
          <p:nvPr/>
        </p:nvGrpSpPr>
        <p:grpSpPr bwMode="auto">
          <a:xfrm>
            <a:off x="1203325" y="4916488"/>
            <a:ext cx="6245225" cy="457200"/>
            <a:chOff x="758" y="2809"/>
            <a:chExt cx="3934" cy="288"/>
          </a:xfrm>
        </p:grpSpPr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758" y="2809"/>
              <a:ext cx="155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Elementary step:</a:t>
              </a:r>
            </a:p>
          </p:txBody>
        </p:sp>
        <p:grpSp>
          <p:nvGrpSpPr>
            <p:cNvPr id="14" name="Group 15"/>
            <p:cNvGrpSpPr>
              <a:grpSpLocks/>
            </p:cNvGrpSpPr>
            <p:nvPr/>
          </p:nvGrpSpPr>
          <p:grpSpPr bwMode="auto">
            <a:xfrm>
              <a:off x="2822" y="2809"/>
              <a:ext cx="1870" cy="288"/>
              <a:chOff x="2822" y="2809"/>
              <a:chExt cx="1870" cy="288"/>
            </a:xfrm>
          </p:grpSpPr>
          <p:sp>
            <p:nvSpPr>
              <p:cNvPr id="15" name="Text Box 11"/>
              <p:cNvSpPr txBox="1">
                <a:spLocks noChangeArrowheads="1"/>
              </p:cNvSpPr>
              <p:nvPr/>
            </p:nvSpPr>
            <p:spPr bwMode="auto">
              <a:xfrm>
                <a:off x="2822" y="2809"/>
                <a:ext cx="18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/>
                  <a:t>NO + NO          N</a:t>
                </a:r>
                <a:r>
                  <a:rPr lang="en-US" baseline="-25000"/>
                  <a:t>2</a:t>
                </a:r>
                <a:r>
                  <a:rPr lang="en-US"/>
                  <a:t>O</a:t>
                </a:r>
                <a:r>
                  <a:rPr lang="en-US" baseline="-25000"/>
                  <a:t>2</a:t>
                </a:r>
                <a:endParaRPr lang="en-US"/>
              </a:p>
            </p:txBody>
          </p:sp>
          <p:sp>
            <p:nvSpPr>
              <p:cNvPr id="16" name="Line 12"/>
              <p:cNvSpPr>
                <a:spLocks noChangeShapeType="1"/>
              </p:cNvSpPr>
              <p:nvPr/>
            </p:nvSpPr>
            <p:spPr bwMode="auto">
              <a:xfrm>
                <a:off x="3752" y="2960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</p:grpSp>
      </p:grpSp>
      <p:grpSp>
        <p:nvGrpSpPr>
          <p:cNvPr id="17" name="Group 25"/>
          <p:cNvGrpSpPr>
            <a:grpSpLocks/>
          </p:cNvGrpSpPr>
          <p:nvPr/>
        </p:nvGrpSpPr>
        <p:grpSpPr bwMode="auto">
          <a:xfrm>
            <a:off x="1193800" y="5448300"/>
            <a:ext cx="6343650" cy="457200"/>
            <a:chOff x="752" y="3144"/>
            <a:chExt cx="3996" cy="288"/>
          </a:xfrm>
        </p:grpSpPr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752" y="3144"/>
              <a:ext cx="155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Elementary step:</a:t>
              </a:r>
            </a:p>
          </p:txBody>
        </p:sp>
        <p:grpSp>
          <p:nvGrpSpPr>
            <p:cNvPr id="19" name="Group 18"/>
            <p:cNvGrpSpPr>
              <a:grpSpLocks/>
            </p:cNvGrpSpPr>
            <p:nvPr/>
          </p:nvGrpSpPr>
          <p:grpSpPr bwMode="auto">
            <a:xfrm>
              <a:off x="2768" y="3144"/>
              <a:ext cx="1980" cy="288"/>
              <a:chOff x="2784" y="3312"/>
              <a:chExt cx="1980" cy="288"/>
            </a:xfrm>
          </p:grpSpPr>
          <p:sp>
            <p:nvSpPr>
              <p:cNvPr id="20" name="Line 13"/>
              <p:cNvSpPr>
                <a:spLocks noChangeShapeType="1"/>
              </p:cNvSpPr>
              <p:nvPr/>
            </p:nvSpPr>
            <p:spPr bwMode="auto">
              <a:xfrm>
                <a:off x="3768" y="3464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1" name="Text Box 17"/>
              <p:cNvSpPr txBox="1">
                <a:spLocks noChangeArrowheads="1"/>
              </p:cNvSpPr>
              <p:nvPr/>
            </p:nvSpPr>
            <p:spPr bwMode="auto">
              <a:xfrm>
                <a:off x="2784" y="3312"/>
                <a:ext cx="198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/>
                  <a:t>N</a:t>
                </a:r>
                <a:r>
                  <a:rPr lang="en-US" baseline="-25000"/>
                  <a:t>2</a:t>
                </a:r>
                <a:r>
                  <a:rPr lang="en-US"/>
                  <a:t>O</a:t>
                </a:r>
                <a:r>
                  <a:rPr lang="en-US" baseline="-25000"/>
                  <a:t>2</a:t>
                </a:r>
                <a:r>
                  <a:rPr lang="en-US"/>
                  <a:t> + O</a:t>
                </a:r>
                <a:r>
                  <a:rPr lang="en-US" baseline="-25000"/>
                  <a:t>2</a:t>
                </a:r>
                <a:r>
                  <a:rPr lang="en-US"/>
                  <a:t>          2NO</a:t>
                </a:r>
                <a:r>
                  <a:rPr lang="en-US" baseline="-25000"/>
                  <a:t>2</a:t>
                </a:r>
                <a:endParaRPr lang="en-US"/>
              </a:p>
            </p:txBody>
          </p:sp>
        </p:grpSp>
      </p:grpSp>
      <p:grpSp>
        <p:nvGrpSpPr>
          <p:cNvPr id="22" name="Group 27"/>
          <p:cNvGrpSpPr>
            <a:grpSpLocks/>
          </p:cNvGrpSpPr>
          <p:nvPr/>
        </p:nvGrpSpPr>
        <p:grpSpPr bwMode="auto">
          <a:xfrm>
            <a:off x="914400" y="5435600"/>
            <a:ext cx="6605588" cy="965200"/>
            <a:chOff x="576" y="3136"/>
            <a:chExt cx="4161" cy="608"/>
          </a:xfrm>
        </p:grpSpPr>
        <p:grpSp>
          <p:nvGrpSpPr>
            <p:cNvPr id="23" name="Group 23"/>
            <p:cNvGrpSpPr>
              <a:grpSpLocks/>
            </p:cNvGrpSpPr>
            <p:nvPr/>
          </p:nvGrpSpPr>
          <p:grpSpPr bwMode="auto">
            <a:xfrm>
              <a:off x="752" y="3456"/>
              <a:ext cx="3985" cy="288"/>
              <a:chOff x="752" y="3552"/>
              <a:chExt cx="3985" cy="288"/>
            </a:xfrm>
          </p:grpSpPr>
          <p:sp>
            <p:nvSpPr>
              <p:cNvPr id="25" name="Text Box 19"/>
              <p:cNvSpPr txBox="1">
                <a:spLocks noChangeArrowheads="1"/>
              </p:cNvSpPr>
              <p:nvPr/>
            </p:nvSpPr>
            <p:spPr bwMode="auto">
              <a:xfrm>
                <a:off x="752" y="3552"/>
                <a:ext cx="151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/>
                  <a:t>Overall reaction:</a:t>
                </a:r>
              </a:p>
            </p:txBody>
          </p:sp>
          <p:grpSp>
            <p:nvGrpSpPr>
              <p:cNvPr id="26" name="Group 21"/>
              <p:cNvGrpSpPr>
                <a:grpSpLocks/>
              </p:cNvGrpSpPr>
              <p:nvPr/>
            </p:nvGrpSpPr>
            <p:grpSpPr bwMode="auto">
              <a:xfrm>
                <a:off x="2792" y="3552"/>
                <a:ext cx="1945" cy="288"/>
                <a:chOff x="2918" y="3865"/>
                <a:chExt cx="1945" cy="288"/>
              </a:xfrm>
            </p:grpSpPr>
            <p:sp>
              <p:nvSpPr>
                <p:cNvPr id="28" name="Line 14"/>
                <p:cNvSpPr>
                  <a:spLocks noChangeShapeType="1"/>
                </p:cNvSpPr>
                <p:nvPr/>
              </p:nvSpPr>
              <p:spPr bwMode="auto">
                <a:xfrm>
                  <a:off x="3880" y="4016"/>
                  <a:ext cx="38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29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918" y="3865"/>
                  <a:ext cx="1945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/>
                    <a:t>2NO + O</a:t>
                  </a:r>
                  <a:r>
                    <a:rPr lang="en-US" baseline="-25000"/>
                    <a:t>2</a:t>
                  </a:r>
                  <a:r>
                    <a:rPr lang="en-US"/>
                    <a:t>          2NO</a:t>
                  </a:r>
                  <a:r>
                    <a:rPr lang="en-US" baseline="-25000"/>
                    <a:t>2</a:t>
                  </a:r>
                  <a:endParaRPr lang="en-US"/>
                </a:p>
              </p:txBody>
            </p:sp>
          </p:grpSp>
          <p:sp>
            <p:nvSpPr>
              <p:cNvPr id="27" name="Line 22"/>
              <p:cNvSpPr>
                <a:spLocks noChangeShapeType="1"/>
              </p:cNvSpPr>
              <p:nvPr/>
            </p:nvSpPr>
            <p:spPr bwMode="auto">
              <a:xfrm>
                <a:off x="816" y="3552"/>
                <a:ext cx="38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</p:grpSp>
        <p:sp>
          <p:nvSpPr>
            <p:cNvPr id="24" name="Text Box 26"/>
            <p:cNvSpPr txBox="1">
              <a:spLocks noChangeArrowheads="1"/>
            </p:cNvSpPr>
            <p:nvPr/>
          </p:nvSpPr>
          <p:spPr bwMode="auto">
            <a:xfrm>
              <a:off x="576" y="3136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+</a:t>
              </a:r>
            </a:p>
          </p:txBody>
        </p:sp>
      </p:grpSp>
      <p:sp>
        <p:nvSpPr>
          <p:cNvPr id="30" name="Line 28"/>
          <p:cNvSpPr>
            <a:spLocks noChangeShapeType="1"/>
          </p:cNvSpPr>
          <p:nvPr/>
        </p:nvSpPr>
        <p:spPr bwMode="auto">
          <a:xfrm flipH="1">
            <a:off x="4419600" y="5486400"/>
            <a:ext cx="7620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 flipH="1">
            <a:off x="6591300" y="4978400"/>
            <a:ext cx="7620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4148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654050" y="152401"/>
            <a:ext cx="7772400" cy="68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id-I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Reaction Mechanisms</a:t>
            </a:r>
          </a:p>
        </p:txBody>
      </p:sp>
      <p:grpSp>
        <p:nvGrpSpPr>
          <p:cNvPr id="32" name="Group 28"/>
          <p:cNvGrpSpPr>
            <a:grpSpLocks/>
          </p:cNvGrpSpPr>
          <p:nvPr/>
        </p:nvGrpSpPr>
        <p:grpSpPr bwMode="auto">
          <a:xfrm>
            <a:off x="355600" y="2842817"/>
            <a:ext cx="6610350" cy="1397000"/>
            <a:chOff x="144" y="1305"/>
            <a:chExt cx="4164" cy="880"/>
          </a:xfrm>
        </p:grpSpPr>
        <p:grpSp>
          <p:nvGrpSpPr>
            <p:cNvPr id="33" name="Group 3"/>
            <p:cNvGrpSpPr>
              <a:grpSpLocks/>
            </p:cNvGrpSpPr>
            <p:nvPr/>
          </p:nvGrpSpPr>
          <p:grpSpPr bwMode="auto">
            <a:xfrm>
              <a:off x="326" y="1305"/>
              <a:ext cx="3673" cy="233"/>
              <a:chOff x="758" y="2809"/>
              <a:chExt cx="3673" cy="233"/>
            </a:xfrm>
          </p:grpSpPr>
          <p:sp>
            <p:nvSpPr>
              <p:cNvPr id="47" name="Text Box 4"/>
              <p:cNvSpPr txBox="1">
                <a:spLocks noChangeArrowheads="1"/>
              </p:cNvSpPr>
              <p:nvPr/>
            </p:nvSpPr>
            <p:spPr bwMode="auto">
              <a:xfrm>
                <a:off x="758" y="2809"/>
                <a:ext cx="120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1800"/>
                  <a:t>Elementary step:</a:t>
                </a:r>
              </a:p>
            </p:txBody>
          </p:sp>
          <p:grpSp>
            <p:nvGrpSpPr>
              <p:cNvPr id="48" name="Group 5"/>
              <p:cNvGrpSpPr>
                <a:grpSpLocks/>
              </p:cNvGrpSpPr>
              <p:nvPr/>
            </p:nvGrpSpPr>
            <p:grpSpPr bwMode="auto">
              <a:xfrm>
                <a:off x="2822" y="2809"/>
                <a:ext cx="1609" cy="233"/>
                <a:chOff x="2822" y="2809"/>
                <a:chExt cx="1609" cy="233"/>
              </a:xfrm>
            </p:grpSpPr>
            <p:sp>
              <p:nvSpPr>
                <p:cNvPr id="49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2822" y="2809"/>
                  <a:ext cx="160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sz="1800" dirty="0"/>
                    <a:t>NO + NO          </a:t>
                  </a:r>
                  <a:r>
                    <a:rPr lang="id-ID" sz="1800" dirty="0" smtClean="0"/>
                    <a:t>    </a:t>
                  </a:r>
                  <a:r>
                    <a:rPr lang="en-US" sz="1800" dirty="0" smtClean="0"/>
                    <a:t>N</a:t>
                  </a:r>
                  <a:r>
                    <a:rPr lang="en-US" sz="1800" baseline="-25000" dirty="0" smtClean="0"/>
                    <a:t>2</a:t>
                  </a:r>
                  <a:r>
                    <a:rPr lang="en-US" sz="1800" dirty="0" smtClean="0"/>
                    <a:t>O</a:t>
                  </a:r>
                  <a:r>
                    <a:rPr lang="en-US" sz="1800" baseline="-25000" dirty="0" smtClean="0"/>
                    <a:t>2</a:t>
                  </a:r>
                  <a:endParaRPr lang="en-US" sz="1800" dirty="0"/>
                </a:p>
              </p:txBody>
            </p:sp>
            <p:sp>
              <p:nvSpPr>
                <p:cNvPr id="50" name="Line 7"/>
                <p:cNvSpPr>
                  <a:spLocks noChangeShapeType="1"/>
                </p:cNvSpPr>
                <p:nvPr/>
              </p:nvSpPr>
              <p:spPr bwMode="auto">
                <a:xfrm>
                  <a:off x="3533" y="2951"/>
                  <a:ext cx="38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</p:grpSp>
        </p:grpSp>
        <p:grpSp>
          <p:nvGrpSpPr>
            <p:cNvPr id="34" name="Group 8"/>
            <p:cNvGrpSpPr>
              <a:grpSpLocks/>
            </p:cNvGrpSpPr>
            <p:nvPr/>
          </p:nvGrpSpPr>
          <p:grpSpPr bwMode="auto">
            <a:xfrm>
              <a:off x="320" y="1640"/>
              <a:ext cx="3837" cy="237"/>
              <a:chOff x="752" y="3144"/>
              <a:chExt cx="3837" cy="237"/>
            </a:xfrm>
          </p:grpSpPr>
          <p:sp>
            <p:nvSpPr>
              <p:cNvPr id="43" name="Text Box 9"/>
              <p:cNvSpPr txBox="1">
                <a:spLocks noChangeArrowheads="1"/>
              </p:cNvSpPr>
              <p:nvPr/>
            </p:nvSpPr>
            <p:spPr bwMode="auto">
              <a:xfrm>
                <a:off x="752" y="3144"/>
                <a:ext cx="120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1800"/>
                  <a:t>Elementary step:</a:t>
                </a:r>
              </a:p>
            </p:txBody>
          </p:sp>
          <p:grpSp>
            <p:nvGrpSpPr>
              <p:cNvPr id="44" name="Group 10"/>
              <p:cNvGrpSpPr>
                <a:grpSpLocks/>
              </p:cNvGrpSpPr>
              <p:nvPr/>
            </p:nvGrpSpPr>
            <p:grpSpPr bwMode="auto">
              <a:xfrm>
                <a:off x="2760" y="3148"/>
                <a:ext cx="1829" cy="233"/>
                <a:chOff x="2776" y="3316"/>
                <a:chExt cx="1829" cy="233"/>
              </a:xfrm>
            </p:grpSpPr>
            <p:sp>
              <p:nvSpPr>
                <p:cNvPr id="45" name="Line 11"/>
                <p:cNvSpPr>
                  <a:spLocks noChangeShapeType="1"/>
                </p:cNvSpPr>
                <p:nvPr/>
              </p:nvSpPr>
              <p:spPr bwMode="auto">
                <a:xfrm>
                  <a:off x="3560" y="3464"/>
                  <a:ext cx="38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46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2776" y="3316"/>
                  <a:ext cx="182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sz="1800" dirty="0"/>
                    <a:t>N</a:t>
                  </a:r>
                  <a:r>
                    <a:rPr lang="en-US" sz="1800" baseline="-25000" dirty="0"/>
                    <a:t>2</a:t>
                  </a:r>
                  <a:r>
                    <a:rPr lang="en-US" sz="1800" dirty="0"/>
                    <a:t>O</a:t>
                  </a:r>
                  <a:r>
                    <a:rPr lang="en-US" sz="1800" baseline="-25000" dirty="0"/>
                    <a:t>2</a:t>
                  </a:r>
                  <a:r>
                    <a:rPr lang="en-US" sz="1800" dirty="0"/>
                    <a:t> + O</a:t>
                  </a:r>
                  <a:r>
                    <a:rPr lang="en-US" sz="1800" baseline="-25000" dirty="0"/>
                    <a:t>2</a:t>
                  </a:r>
                  <a:r>
                    <a:rPr lang="en-US" sz="1800" dirty="0"/>
                    <a:t>          </a:t>
                  </a:r>
                  <a:r>
                    <a:rPr lang="id-ID" sz="1800" dirty="0" smtClean="0"/>
                    <a:t>  </a:t>
                  </a:r>
                  <a:r>
                    <a:rPr lang="en-US" sz="1800" dirty="0" smtClean="0"/>
                    <a:t>2NO</a:t>
                  </a:r>
                  <a:r>
                    <a:rPr lang="en-US" sz="1800" baseline="-25000" dirty="0" smtClean="0"/>
                    <a:t>2</a:t>
                  </a:r>
                  <a:endParaRPr lang="en-US" sz="1800" dirty="0"/>
                </a:p>
              </p:txBody>
            </p:sp>
          </p:grpSp>
        </p:grpSp>
        <p:grpSp>
          <p:nvGrpSpPr>
            <p:cNvPr id="35" name="Group 13"/>
            <p:cNvGrpSpPr>
              <a:grpSpLocks/>
            </p:cNvGrpSpPr>
            <p:nvPr/>
          </p:nvGrpSpPr>
          <p:grpSpPr bwMode="auto">
            <a:xfrm>
              <a:off x="144" y="1632"/>
              <a:ext cx="4164" cy="553"/>
              <a:chOff x="576" y="3136"/>
              <a:chExt cx="4164" cy="553"/>
            </a:xfrm>
          </p:grpSpPr>
          <p:grpSp>
            <p:nvGrpSpPr>
              <p:cNvPr id="36" name="Group 14"/>
              <p:cNvGrpSpPr>
                <a:grpSpLocks/>
              </p:cNvGrpSpPr>
              <p:nvPr/>
            </p:nvGrpSpPr>
            <p:grpSpPr bwMode="auto">
              <a:xfrm>
                <a:off x="752" y="3456"/>
                <a:ext cx="3988" cy="233"/>
                <a:chOff x="752" y="3552"/>
                <a:chExt cx="3988" cy="233"/>
              </a:xfrm>
            </p:grpSpPr>
            <p:sp>
              <p:nvSpPr>
                <p:cNvPr id="38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752" y="3552"/>
                  <a:ext cx="1175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sz="1800"/>
                    <a:t>Overall reaction:</a:t>
                  </a:r>
                </a:p>
              </p:txBody>
            </p:sp>
            <p:grpSp>
              <p:nvGrpSpPr>
                <p:cNvPr id="39" name="Group 16"/>
                <p:cNvGrpSpPr>
                  <a:grpSpLocks/>
                </p:cNvGrpSpPr>
                <p:nvPr/>
              </p:nvGrpSpPr>
              <p:grpSpPr bwMode="auto">
                <a:xfrm>
                  <a:off x="2792" y="3552"/>
                  <a:ext cx="1948" cy="233"/>
                  <a:chOff x="2918" y="3865"/>
                  <a:chExt cx="1948" cy="233"/>
                </a:xfrm>
              </p:grpSpPr>
              <p:sp>
                <p:nvSpPr>
                  <p:cNvPr id="41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3880" y="4016"/>
                    <a:ext cx="38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d-ID"/>
                  </a:p>
                </p:txBody>
              </p:sp>
              <p:sp>
                <p:nvSpPr>
                  <p:cNvPr id="42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18" y="3865"/>
                    <a:ext cx="1948" cy="23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id-ID" sz="1800" dirty="0" smtClean="0"/>
                      <a:t>   </a:t>
                    </a:r>
                    <a:r>
                      <a:rPr lang="en-US" sz="1800" dirty="0" smtClean="0"/>
                      <a:t>2NO </a:t>
                    </a:r>
                    <a:r>
                      <a:rPr lang="en-US" sz="1800" dirty="0"/>
                      <a:t>+ O</a:t>
                    </a:r>
                    <a:r>
                      <a:rPr lang="en-US" sz="1800" baseline="-25000" dirty="0"/>
                      <a:t>2</a:t>
                    </a:r>
                    <a:r>
                      <a:rPr lang="en-US" sz="1800" dirty="0"/>
                      <a:t>    </a:t>
                    </a:r>
                    <a:r>
                      <a:rPr lang="id-ID" sz="1800" dirty="0" smtClean="0"/>
                      <a:t>       </a:t>
                    </a:r>
                    <a:r>
                      <a:rPr lang="en-US" sz="1800" dirty="0" smtClean="0"/>
                      <a:t>    </a:t>
                    </a:r>
                    <a:r>
                      <a:rPr lang="id-ID" sz="1800" dirty="0" smtClean="0"/>
                      <a:t>   </a:t>
                    </a:r>
                    <a:r>
                      <a:rPr lang="en-US" sz="1800" dirty="0" smtClean="0"/>
                      <a:t>2NO</a:t>
                    </a:r>
                    <a:r>
                      <a:rPr lang="en-US" sz="1800" baseline="-25000" dirty="0" smtClean="0"/>
                      <a:t>2</a:t>
                    </a:r>
                    <a:endParaRPr lang="en-US" sz="1800" dirty="0"/>
                  </a:p>
                </p:txBody>
              </p:sp>
            </p:grpSp>
            <p:sp>
              <p:nvSpPr>
                <p:cNvPr id="40" name="Line 19"/>
                <p:cNvSpPr>
                  <a:spLocks noChangeShapeType="1"/>
                </p:cNvSpPr>
                <p:nvPr/>
              </p:nvSpPr>
              <p:spPr bwMode="auto">
                <a:xfrm>
                  <a:off x="816" y="3552"/>
                  <a:ext cx="388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</p:grpSp>
          <p:sp>
            <p:nvSpPr>
              <p:cNvPr id="37" name="Text Box 20"/>
              <p:cNvSpPr txBox="1">
                <a:spLocks noChangeArrowheads="1"/>
              </p:cNvSpPr>
              <p:nvPr/>
            </p:nvSpPr>
            <p:spPr bwMode="auto">
              <a:xfrm>
                <a:off x="576" y="3136"/>
                <a:ext cx="201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1800"/>
                  <a:t>+</a:t>
                </a:r>
              </a:p>
            </p:txBody>
          </p:sp>
        </p:grpSp>
      </p:grpSp>
      <p:sp>
        <p:nvSpPr>
          <p:cNvPr id="51" name="Text Box 23"/>
          <p:cNvSpPr txBox="1">
            <a:spLocks noChangeArrowheads="1"/>
          </p:cNvSpPr>
          <p:nvPr/>
        </p:nvSpPr>
        <p:spPr bwMode="auto">
          <a:xfrm>
            <a:off x="355600" y="933053"/>
            <a:ext cx="87026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 b="1" i="1"/>
              <a:t>Intermediates</a:t>
            </a:r>
            <a:r>
              <a:rPr lang="en-US" sz="1800"/>
              <a:t> are species that appear in a reaction mechanism </a:t>
            </a:r>
            <a:r>
              <a:rPr lang="en-US" sz="1800" b="1"/>
              <a:t>but not</a:t>
            </a:r>
            <a:r>
              <a:rPr lang="en-US" sz="1800"/>
              <a:t> in the overall balanced equation.  </a:t>
            </a:r>
            <a:endParaRPr lang="en-US" sz="1800" b="1" i="1"/>
          </a:p>
        </p:txBody>
      </p:sp>
      <p:sp>
        <p:nvSpPr>
          <p:cNvPr id="52" name="Text Box 24"/>
          <p:cNvSpPr txBox="1">
            <a:spLocks noChangeArrowheads="1"/>
          </p:cNvSpPr>
          <p:nvPr/>
        </p:nvSpPr>
        <p:spPr bwMode="auto">
          <a:xfrm>
            <a:off x="355600" y="1777603"/>
            <a:ext cx="868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An </a:t>
            </a:r>
            <a:r>
              <a:rPr lang="en-US" sz="1800" b="1"/>
              <a:t>intermediate</a:t>
            </a:r>
            <a:r>
              <a:rPr lang="en-US" sz="1800"/>
              <a:t> is always formed in an early elementary step and consumed in a later elementary step.</a:t>
            </a:r>
          </a:p>
        </p:txBody>
      </p:sp>
      <p:sp>
        <p:nvSpPr>
          <p:cNvPr id="53" name="Oval 25"/>
          <p:cNvSpPr>
            <a:spLocks noChangeArrowheads="1"/>
          </p:cNvSpPr>
          <p:nvPr/>
        </p:nvSpPr>
        <p:spPr bwMode="auto">
          <a:xfrm>
            <a:off x="5659438" y="2761061"/>
            <a:ext cx="10668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54" name="Oval 26"/>
          <p:cNvSpPr>
            <a:spLocks noChangeArrowheads="1"/>
          </p:cNvSpPr>
          <p:nvPr/>
        </p:nvSpPr>
        <p:spPr bwMode="auto">
          <a:xfrm>
            <a:off x="3387725" y="3299988"/>
            <a:ext cx="10668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55" name="Text Box 27"/>
          <p:cNvSpPr txBox="1">
            <a:spLocks noChangeArrowheads="1"/>
          </p:cNvSpPr>
          <p:nvPr/>
        </p:nvSpPr>
        <p:spPr bwMode="auto">
          <a:xfrm>
            <a:off x="279400" y="4581128"/>
            <a:ext cx="8763000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/>
              <a:t>The </a:t>
            </a:r>
            <a:r>
              <a:rPr lang="en-US" sz="1800" b="1" i="1" dirty="0" err="1"/>
              <a:t>molecularity</a:t>
            </a:r>
            <a:r>
              <a:rPr lang="en-US" sz="1800" b="1" i="1" dirty="0"/>
              <a:t> of a reaction</a:t>
            </a:r>
            <a:r>
              <a:rPr lang="en-US" sz="1800" dirty="0"/>
              <a:t> is the number of molecules reacting in an elementary step.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800" b="1" i="1" dirty="0" err="1"/>
              <a:t>Unimolecular</a:t>
            </a:r>
            <a:r>
              <a:rPr lang="en-US" sz="1800" b="1" i="1" dirty="0"/>
              <a:t> reaction</a:t>
            </a:r>
            <a:r>
              <a:rPr lang="en-US" sz="1800" dirty="0"/>
              <a:t> – elementary step with 1 molecule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800" b="1" i="1" dirty="0"/>
              <a:t>Bimolecular reaction</a:t>
            </a:r>
            <a:r>
              <a:rPr lang="en-US" sz="1800" dirty="0"/>
              <a:t> – elementary step with 2 molecules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800" b="1" i="1" dirty="0" err="1"/>
              <a:t>Termolecular</a:t>
            </a:r>
            <a:r>
              <a:rPr lang="en-US" sz="1800" b="1" i="1" dirty="0"/>
              <a:t> reaction</a:t>
            </a:r>
            <a:r>
              <a:rPr lang="en-US" sz="1800" dirty="0"/>
              <a:t> – elementary step with 3 molecules</a:t>
            </a:r>
            <a:endParaRPr lang="en-US" sz="1800" b="1" i="1" dirty="0"/>
          </a:p>
        </p:txBody>
      </p:sp>
    </p:spTree>
    <p:extLst>
      <p:ext uri="{BB962C8B-B14F-4D97-AF65-F5344CB8AC3E}">
        <p14:creationId xmlns:p14="http://schemas.microsoft.com/office/powerpoint/2010/main" val="40644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654050" y="152401"/>
            <a:ext cx="7772400" cy="68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id-I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Reaction Mechanisms</a:t>
            </a:r>
          </a:p>
        </p:txBody>
      </p:sp>
      <p:grpSp>
        <p:nvGrpSpPr>
          <p:cNvPr id="27" name="Group 23"/>
          <p:cNvGrpSpPr>
            <a:grpSpLocks/>
          </p:cNvGrpSpPr>
          <p:nvPr/>
        </p:nvGrpSpPr>
        <p:grpSpPr bwMode="auto">
          <a:xfrm>
            <a:off x="357474" y="1124744"/>
            <a:ext cx="5821363" cy="457200"/>
            <a:chOff x="288" y="576"/>
            <a:chExt cx="3667" cy="288"/>
          </a:xfrm>
        </p:grpSpPr>
        <p:sp>
          <p:nvSpPr>
            <p:cNvPr id="28" name="Text Box 2"/>
            <p:cNvSpPr txBox="1">
              <a:spLocks noChangeArrowheads="1"/>
            </p:cNvSpPr>
            <p:nvPr/>
          </p:nvSpPr>
          <p:spPr bwMode="auto">
            <a:xfrm>
              <a:off x="288" y="576"/>
              <a:ext cx="20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Unimolecular reaction</a:t>
              </a:r>
            </a:p>
          </p:txBody>
        </p:sp>
        <p:grpSp>
          <p:nvGrpSpPr>
            <p:cNvPr id="29" name="Group 7"/>
            <p:cNvGrpSpPr>
              <a:grpSpLocks/>
            </p:cNvGrpSpPr>
            <p:nvPr/>
          </p:nvGrpSpPr>
          <p:grpSpPr bwMode="auto">
            <a:xfrm>
              <a:off x="2444" y="576"/>
              <a:ext cx="1511" cy="288"/>
              <a:chOff x="998" y="3193"/>
              <a:chExt cx="1511" cy="288"/>
            </a:xfrm>
          </p:grpSpPr>
          <p:sp>
            <p:nvSpPr>
              <p:cNvPr id="30" name="Text Box 3"/>
              <p:cNvSpPr txBox="1">
                <a:spLocks noChangeArrowheads="1"/>
              </p:cNvSpPr>
              <p:nvPr/>
            </p:nvSpPr>
            <p:spPr bwMode="auto">
              <a:xfrm>
                <a:off x="998" y="3193"/>
                <a:ext cx="151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/>
                  <a:t>A          products</a:t>
                </a:r>
              </a:p>
            </p:txBody>
          </p:sp>
          <p:sp>
            <p:nvSpPr>
              <p:cNvPr id="31" name="Line 4"/>
              <p:cNvSpPr>
                <a:spLocks noChangeShapeType="1"/>
              </p:cNvSpPr>
              <p:nvPr/>
            </p:nvSpPr>
            <p:spPr bwMode="auto">
              <a:xfrm>
                <a:off x="1240" y="333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</p:grpSp>
      </p:grpSp>
      <p:sp>
        <p:nvSpPr>
          <p:cNvPr id="56" name="Text Box 8"/>
          <p:cNvSpPr txBox="1">
            <a:spLocks noChangeArrowheads="1"/>
          </p:cNvSpPr>
          <p:nvPr/>
        </p:nvSpPr>
        <p:spPr bwMode="auto">
          <a:xfrm>
            <a:off x="6682074" y="1124744"/>
            <a:ext cx="166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rate = </a:t>
            </a:r>
            <a:r>
              <a:rPr lang="en-US" i="1"/>
              <a:t>k </a:t>
            </a:r>
            <a:r>
              <a:rPr lang="en-US"/>
              <a:t>[A]</a:t>
            </a:r>
          </a:p>
        </p:txBody>
      </p:sp>
      <p:grpSp>
        <p:nvGrpSpPr>
          <p:cNvPr id="57" name="Group 24"/>
          <p:cNvGrpSpPr>
            <a:grpSpLocks/>
          </p:cNvGrpSpPr>
          <p:nvPr/>
        </p:nvGrpSpPr>
        <p:grpSpPr bwMode="auto">
          <a:xfrm>
            <a:off x="357474" y="1886744"/>
            <a:ext cx="6096000" cy="457200"/>
            <a:chOff x="288" y="1056"/>
            <a:chExt cx="3840" cy="288"/>
          </a:xfrm>
        </p:grpSpPr>
        <p:sp>
          <p:nvSpPr>
            <p:cNvPr id="58" name="Text Box 9"/>
            <p:cNvSpPr txBox="1">
              <a:spLocks noChangeArrowheads="1"/>
            </p:cNvSpPr>
            <p:nvPr/>
          </p:nvSpPr>
          <p:spPr bwMode="auto">
            <a:xfrm>
              <a:off x="288" y="1056"/>
              <a:ext cx="20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Bimolecular reaction</a:t>
              </a:r>
            </a:p>
          </p:txBody>
        </p:sp>
        <p:grpSp>
          <p:nvGrpSpPr>
            <p:cNvPr id="59" name="Group 10"/>
            <p:cNvGrpSpPr>
              <a:grpSpLocks/>
            </p:cNvGrpSpPr>
            <p:nvPr/>
          </p:nvGrpSpPr>
          <p:grpSpPr bwMode="auto">
            <a:xfrm>
              <a:off x="2271" y="1056"/>
              <a:ext cx="1857" cy="288"/>
              <a:chOff x="652" y="3193"/>
              <a:chExt cx="1857" cy="288"/>
            </a:xfrm>
          </p:grpSpPr>
          <p:sp>
            <p:nvSpPr>
              <p:cNvPr id="60" name="Text Box 11"/>
              <p:cNvSpPr txBox="1">
                <a:spLocks noChangeArrowheads="1"/>
              </p:cNvSpPr>
              <p:nvPr/>
            </p:nvSpPr>
            <p:spPr bwMode="auto">
              <a:xfrm>
                <a:off x="652" y="3193"/>
                <a:ext cx="185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/>
                <a:r>
                  <a:rPr lang="en-US"/>
                  <a:t>A + B          products</a:t>
                </a:r>
              </a:p>
            </p:txBody>
          </p:sp>
          <p:sp>
            <p:nvSpPr>
              <p:cNvPr id="61" name="Line 12"/>
              <p:cNvSpPr>
                <a:spLocks noChangeShapeType="1"/>
              </p:cNvSpPr>
              <p:nvPr/>
            </p:nvSpPr>
            <p:spPr bwMode="auto">
              <a:xfrm>
                <a:off x="1240" y="333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</p:grpSp>
      </p:grpSp>
      <p:sp>
        <p:nvSpPr>
          <p:cNvPr id="62" name="Text Box 13"/>
          <p:cNvSpPr txBox="1">
            <a:spLocks noChangeArrowheads="1"/>
          </p:cNvSpPr>
          <p:nvPr/>
        </p:nvSpPr>
        <p:spPr bwMode="auto">
          <a:xfrm>
            <a:off x="6682074" y="1886744"/>
            <a:ext cx="2035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rate = </a:t>
            </a:r>
            <a:r>
              <a:rPr lang="en-US" i="1"/>
              <a:t>k </a:t>
            </a:r>
            <a:r>
              <a:rPr lang="en-US"/>
              <a:t>[A][B]</a:t>
            </a:r>
          </a:p>
        </p:txBody>
      </p:sp>
      <p:grpSp>
        <p:nvGrpSpPr>
          <p:cNvPr id="63" name="Group 25"/>
          <p:cNvGrpSpPr>
            <a:grpSpLocks/>
          </p:cNvGrpSpPr>
          <p:nvPr/>
        </p:nvGrpSpPr>
        <p:grpSpPr bwMode="auto">
          <a:xfrm>
            <a:off x="357474" y="2648744"/>
            <a:ext cx="6096000" cy="457200"/>
            <a:chOff x="288" y="1536"/>
            <a:chExt cx="3840" cy="288"/>
          </a:xfrm>
        </p:grpSpPr>
        <p:sp>
          <p:nvSpPr>
            <p:cNvPr id="64" name="Text Box 14"/>
            <p:cNvSpPr txBox="1">
              <a:spLocks noChangeArrowheads="1"/>
            </p:cNvSpPr>
            <p:nvPr/>
          </p:nvSpPr>
          <p:spPr bwMode="auto">
            <a:xfrm>
              <a:off x="288" y="1536"/>
              <a:ext cx="20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Bimolecular reaction</a:t>
              </a:r>
            </a:p>
          </p:txBody>
        </p:sp>
        <p:grpSp>
          <p:nvGrpSpPr>
            <p:cNvPr id="65" name="Group 15"/>
            <p:cNvGrpSpPr>
              <a:grpSpLocks/>
            </p:cNvGrpSpPr>
            <p:nvPr/>
          </p:nvGrpSpPr>
          <p:grpSpPr bwMode="auto">
            <a:xfrm>
              <a:off x="2271" y="1536"/>
              <a:ext cx="1857" cy="288"/>
              <a:chOff x="652" y="3193"/>
              <a:chExt cx="1857" cy="288"/>
            </a:xfrm>
          </p:grpSpPr>
          <p:sp>
            <p:nvSpPr>
              <p:cNvPr id="66" name="Text Box 16"/>
              <p:cNvSpPr txBox="1">
                <a:spLocks noChangeArrowheads="1"/>
              </p:cNvSpPr>
              <p:nvPr/>
            </p:nvSpPr>
            <p:spPr bwMode="auto">
              <a:xfrm>
                <a:off x="652" y="3193"/>
                <a:ext cx="185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/>
                <a:r>
                  <a:rPr lang="en-US"/>
                  <a:t>A + A          products</a:t>
                </a:r>
              </a:p>
            </p:txBody>
          </p:sp>
          <p:sp>
            <p:nvSpPr>
              <p:cNvPr id="67" name="Line 17"/>
              <p:cNvSpPr>
                <a:spLocks noChangeShapeType="1"/>
              </p:cNvSpPr>
              <p:nvPr/>
            </p:nvSpPr>
            <p:spPr bwMode="auto">
              <a:xfrm>
                <a:off x="1240" y="333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</p:grpSp>
      </p:grpSp>
      <p:sp>
        <p:nvSpPr>
          <p:cNvPr id="68" name="Text Box 18"/>
          <p:cNvSpPr txBox="1">
            <a:spLocks noChangeArrowheads="1"/>
          </p:cNvSpPr>
          <p:nvPr/>
        </p:nvSpPr>
        <p:spPr bwMode="auto">
          <a:xfrm>
            <a:off x="6682074" y="2648744"/>
            <a:ext cx="1776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rate = </a:t>
            </a:r>
            <a:r>
              <a:rPr lang="en-US" i="1"/>
              <a:t>k </a:t>
            </a:r>
            <a:r>
              <a:rPr lang="en-US"/>
              <a:t>[A]</a:t>
            </a:r>
            <a:r>
              <a:rPr lang="en-US" baseline="30000"/>
              <a:t>2</a:t>
            </a:r>
            <a:endParaRPr lang="en-US"/>
          </a:p>
        </p:txBody>
      </p:sp>
      <p:sp>
        <p:nvSpPr>
          <p:cNvPr id="69" name="Text Box 27"/>
          <p:cNvSpPr txBox="1">
            <a:spLocks noChangeArrowheads="1"/>
          </p:cNvSpPr>
          <p:nvPr/>
        </p:nvSpPr>
        <p:spPr bwMode="auto">
          <a:xfrm>
            <a:off x="281274" y="3334544"/>
            <a:ext cx="83058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Writing plausible reaction mechanisms: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dirty="0"/>
              <a:t>The sum of the elementary steps </a:t>
            </a:r>
            <a:r>
              <a:rPr lang="en-US" b="1" dirty="0"/>
              <a:t>must</a:t>
            </a:r>
            <a:r>
              <a:rPr lang="en-US" dirty="0"/>
              <a:t> give the overall balanced equation for the reaction.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dirty="0"/>
              <a:t>The rate-determining step should predict the same rate law that is determined experimentally.</a:t>
            </a:r>
          </a:p>
        </p:txBody>
      </p:sp>
    </p:spTree>
    <p:extLst>
      <p:ext uri="{BB962C8B-B14F-4D97-AF65-F5344CB8AC3E}">
        <p14:creationId xmlns:p14="http://schemas.microsoft.com/office/powerpoint/2010/main" val="122873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794461" y="116632"/>
            <a:ext cx="7772400" cy="68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id-I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catalyst 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81713" y="944396"/>
            <a:ext cx="853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A </a:t>
            </a:r>
            <a:r>
              <a:rPr lang="en-US" b="1" i="1" dirty="0"/>
              <a:t>catalyst</a:t>
            </a:r>
            <a:r>
              <a:rPr lang="en-US" dirty="0"/>
              <a:t> is a substance that increases the rate of a chemical reaction without itself being consumed.</a:t>
            </a:r>
          </a:p>
        </p:txBody>
      </p: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5048250" y="1882775"/>
            <a:ext cx="625475" cy="457200"/>
            <a:chOff x="950" y="3097"/>
            <a:chExt cx="394" cy="288"/>
          </a:xfrm>
        </p:grpSpPr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950" y="3097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i="1"/>
                <a:t>E</a:t>
              </a:r>
              <a:r>
                <a:rPr lang="en-US" i="1" baseline="-25000"/>
                <a:t>a</a:t>
              </a:r>
              <a:endParaRPr lang="en-US" i="1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1344" y="3121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5943600" y="1844675"/>
            <a:ext cx="473075" cy="457200"/>
            <a:chOff x="2246" y="3145"/>
            <a:chExt cx="298" cy="288"/>
          </a:xfrm>
        </p:grpSpPr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2246" y="3145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i="1"/>
                <a:t>k</a:t>
              </a:r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 flipV="1">
              <a:off x="2544" y="3169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2955925" y="5715000"/>
            <a:ext cx="3521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err="1"/>
              <a:t>rate</a:t>
            </a:r>
            <a:r>
              <a:rPr lang="en-US" baseline="-25000" dirty="0" err="1"/>
              <a:t>catalyzed</a:t>
            </a:r>
            <a:r>
              <a:rPr lang="en-US" dirty="0"/>
              <a:t> &gt; </a:t>
            </a:r>
            <a:r>
              <a:rPr lang="en-US" dirty="0" err="1"/>
              <a:t>rate</a:t>
            </a:r>
            <a:r>
              <a:rPr lang="en-US" baseline="-25000" dirty="0" err="1"/>
              <a:t>uncatalyzed</a:t>
            </a:r>
            <a:endParaRPr lang="en-US" dirty="0"/>
          </a:p>
        </p:txBody>
      </p:sp>
      <p:grpSp>
        <p:nvGrpSpPr>
          <p:cNvPr id="14" name="Group 17"/>
          <p:cNvGrpSpPr>
            <a:grpSpLocks/>
          </p:cNvGrpSpPr>
          <p:nvPr/>
        </p:nvGrpSpPr>
        <p:grpSpPr bwMode="auto">
          <a:xfrm>
            <a:off x="4025900" y="6172200"/>
            <a:ext cx="1371600" cy="579438"/>
            <a:chOff x="2536" y="3888"/>
            <a:chExt cx="864" cy="365"/>
          </a:xfrm>
        </p:grpSpPr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2536" y="3936"/>
              <a:ext cx="86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i="1"/>
                <a:t>E</a:t>
              </a:r>
              <a:r>
                <a:rPr lang="en-US" baseline="-25000"/>
                <a:t>a</a:t>
              </a:r>
              <a:r>
                <a:rPr lang="en-US" baseline="30000"/>
                <a:t> </a:t>
              </a:r>
              <a:r>
                <a:rPr lang="en-US"/>
                <a:t>&lt; </a:t>
              </a:r>
              <a:r>
                <a:rPr lang="en-US" i="1"/>
                <a:t>E</a:t>
              </a:r>
              <a:r>
                <a:rPr lang="en-US" baseline="-25000"/>
                <a:t>a</a:t>
              </a:r>
              <a:endParaRPr lang="en-US" i="1"/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2691" y="3888"/>
              <a:ext cx="16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3200">
                  <a:cs typeface="Arial" charset="0"/>
                </a:rPr>
                <a:t>′</a:t>
              </a:r>
            </a:p>
          </p:txBody>
        </p:sp>
      </p:grp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1979712" y="2339975"/>
            <a:ext cx="1582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dirty="0" err="1"/>
              <a:t>Uncatalyzed</a:t>
            </a:r>
            <a:endParaRPr lang="en-US" sz="2000" dirty="0"/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5819775" y="2380921"/>
            <a:ext cx="1314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dirty="0"/>
              <a:t>Catalyzed</a:t>
            </a:r>
          </a:p>
        </p:txBody>
      </p:sp>
      <p:pic>
        <p:nvPicPr>
          <p:cNvPr id="19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03" y="2743213"/>
            <a:ext cx="3062473" cy="3039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731" y="2777796"/>
            <a:ext cx="3074000" cy="3004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1271326"/>
              </p:ext>
            </p:extLst>
          </p:nvPr>
        </p:nvGraphicFramePr>
        <p:xfrm>
          <a:off x="1757363" y="1737198"/>
          <a:ext cx="25146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Equation" r:id="rId5" imgW="914400" imgH="203040" progId="Equation.3">
                  <p:embed/>
                </p:oleObj>
              </mc:Choice>
              <mc:Fallback>
                <p:oleObj name="Equation" r:id="rId5" imgW="914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7363" y="1737198"/>
                        <a:ext cx="25146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475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794461" y="116632"/>
            <a:ext cx="7772400" cy="68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id-I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catalyst </a:t>
            </a: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331702" y="1111250"/>
            <a:ext cx="853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In </a:t>
            </a:r>
            <a:r>
              <a:rPr lang="en-US" b="1" i="1"/>
              <a:t>heterogeneous catalysis</a:t>
            </a:r>
            <a:r>
              <a:rPr lang="en-US"/>
              <a:t>, the reactants and the catalysts are in different phases.</a:t>
            </a: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331702" y="4006850"/>
            <a:ext cx="853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In </a:t>
            </a:r>
            <a:r>
              <a:rPr lang="en-US" b="1" i="1"/>
              <a:t>homogeneous catalysis</a:t>
            </a:r>
            <a:r>
              <a:rPr lang="en-US"/>
              <a:t>, the reactants and the catalysts are dispersed in a single phase, usually liquid.</a:t>
            </a: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1055602" y="2101850"/>
            <a:ext cx="70866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/>
              <a:t>Haber synthesis of ammonia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/>
              <a:t>Ostwald process for the production of nitric acid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/>
              <a:t>Catalytic converters</a:t>
            </a: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1055602" y="5045075"/>
            <a:ext cx="7086600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/>
              <a:t>Acid catalysis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/>
              <a:t>Base catalysis</a:t>
            </a:r>
          </a:p>
        </p:txBody>
      </p:sp>
    </p:spTree>
    <p:extLst>
      <p:ext uri="{BB962C8B-B14F-4D97-AF65-F5344CB8AC3E}">
        <p14:creationId xmlns:p14="http://schemas.microsoft.com/office/powerpoint/2010/main" val="225780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493</Words>
  <Application>Microsoft Office PowerPoint</Application>
  <PresentationFormat>On-screen Show (4:3)</PresentationFormat>
  <Paragraphs>103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Andhika Cahaya Titisan Sukma</dc:creator>
  <cp:lastModifiedBy>Andhika Cahaya Titisan Sukma</cp:lastModifiedBy>
  <cp:revision>26</cp:revision>
  <dcterms:created xsi:type="dcterms:W3CDTF">2020-11-03T10:03:25Z</dcterms:created>
  <dcterms:modified xsi:type="dcterms:W3CDTF">2020-11-25T04:32:06Z</dcterms:modified>
</cp:coreProperties>
</file>