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20"/>
  </p:notesMasterIdLst>
  <p:sldIdLst>
    <p:sldId id="258" r:id="rId2"/>
    <p:sldId id="287" r:id="rId3"/>
    <p:sldId id="301" r:id="rId4"/>
    <p:sldId id="286" r:id="rId5"/>
    <p:sldId id="288" r:id="rId6"/>
    <p:sldId id="289" r:id="rId7"/>
    <p:sldId id="290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277" r:id="rId18"/>
    <p:sldId id="278" r:id="rId19"/>
  </p:sldIdLst>
  <p:sldSz cx="9144000" cy="5143500" type="screen16x9"/>
  <p:notesSz cx="6858000" cy="9144000"/>
  <p:embeddedFontLst>
    <p:embeddedFont>
      <p:font typeface="Century Schoolbook" panose="02040604050505020304" pitchFamily="18" charset="0"/>
      <p:regular r:id="rId21"/>
      <p:bold r:id="rId22"/>
      <p:italic r:id="rId23"/>
      <p:boldItalic r:id="rId24"/>
    </p:embeddedFont>
    <p:embeddedFont>
      <p:font typeface="Arial Black" panose="020B0A04020102020204" pitchFamily="34" charset="0"/>
      <p:bold r:id="rId25"/>
    </p:embeddedFont>
    <p:embeddedFont>
      <p:font typeface="Barlow Light" panose="020B0604020202020204" charset="0"/>
      <p:regular r:id="rId26"/>
      <p:bold r:id="rId27"/>
      <p:italic r:id="rId28"/>
      <p:boldItalic r:id="rId29"/>
    </p:embeddedFont>
    <p:embeddedFont>
      <p:font typeface="Century Gothic" panose="020B0502020202020204" pitchFamily="34" charset="0"/>
      <p:regular r:id="rId30"/>
      <p:bold r:id="rId31"/>
      <p:italic r:id="rId32"/>
      <p:boldItalic r:id="rId33"/>
    </p:embeddedFont>
    <p:embeddedFont>
      <p:font typeface="Garamond" panose="02020404030301010803" pitchFamily="18" charset="0"/>
      <p:regular r:id="rId34"/>
      <p:bold r:id="rId35"/>
      <p:italic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Arial Narrow" panose="020B0606020202030204" pitchFamily="3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6F4F81-6A5E-4DCD-828C-D114053A1CF3}">
  <a:tblStyle styleId="{006F4F81-6A5E-4DCD-828C-D114053A1CF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font" Target="fonts/font22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4" Type="http://schemas.openxmlformats.org/officeDocument/2006/relationships/font" Target="fonts/font2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font" Target="fonts/font23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viewProps" Target="viewProps.xml"/><Relationship Id="rId20" Type="http://schemas.openxmlformats.org/officeDocument/2006/relationships/notesMaster" Target="notesMasters/notesMaster1.xml"/><Relationship Id="rId41" Type="http://schemas.openxmlformats.org/officeDocument/2006/relationships/font" Target="fonts/font2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978441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2747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8" name="Google Shape;738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4221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0" name="Google Shape;750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6067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950797"/>
            <a:ext cx="7182197" cy="3230963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5851" y="1058711"/>
            <a:ext cx="6972300" cy="302607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851910" y="950798"/>
            <a:ext cx="1440180" cy="5486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937635" y="950798"/>
            <a:ext cx="1268730" cy="483971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1568447"/>
            <a:ext cx="6801440" cy="19431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5400" b="0" kern="1200" cap="all" spc="-75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3511547"/>
            <a:ext cx="6803136" cy="3429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200" spc="60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89070" y="1005942"/>
            <a:ext cx="1165860" cy="395410"/>
          </a:xfrm>
        </p:spPr>
        <p:txBody>
          <a:bodyPr/>
          <a:lstStyle>
            <a:lvl1pPr algn="ctr">
              <a:defRPr sz="975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4/13/2021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090422" y="3908295"/>
            <a:ext cx="4429125" cy="17145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3909060"/>
            <a:ext cx="1583911" cy="1714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711918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4221426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571500"/>
            <a:ext cx="1771650" cy="3943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571500"/>
            <a:ext cx="6057900" cy="3943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1313278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"/>
          <p:cNvSpPr txBox="1">
            <a:spLocks noGrp="1"/>
          </p:cNvSpPr>
          <p:nvPr>
            <p:ph type="ctrTitle"/>
          </p:nvPr>
        </p:nvSpPr>
        <p:spPr>
          <a:xfrm>
            <a:off x="603425" y="1794125"/>
            <a:ext cx="5497200" cy="872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9" name="Google Shape;189;p3"/>
          <p:cNvSpPr txBox="1">
            <a:spLocks noGrp="1"/>
          </p:cNvSpPr>
          <p:nvPr>
            <p:ph type="subTitle" idx="1"/>
          </p:nvPr>
        </p:nvSpPr>
        <p:spPr>
          <a:xfrm>
            <a:off x="603425" y="2604674"/>
            <a:ext cx="5497200" cy="37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3274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variant 2">
  <p:cSld name="Blank variant 2"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2"/>
          <p:cNvSpPr txBox="1">
            <a:spLocks noGrp="1"/>
          </p:cNvSpPr>
          <p:nvPr>
            <p:ph type="sldNum" idx="12"/>
          </p:nvPr>
        </p:nvSpPr>
        <p:spPr>
          <a:xfrm>
            <a:off x="849050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699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4/13/2021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7111482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950797"/>
            <a:ext cx="7182197" cy="3230963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5850" y="1058711"/>
            <a:ext cx="6972300" cy="302607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851910" y="950798"/>
            <a:ext cx="1440180" cy="5486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937635" y="950798"/>
            <a:ext cx="1268730" cy="483971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1570732"/>
            <a:ext cx="6803136" cy="1940814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5400" kern="1200" cap="all" spc="-75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3511547"/>
            <a:ext cx="6803136" cy="34290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effectLst/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91356" y="1008377"/>
            <a:ext cx="1165860" cy="397764"/>
          </a:xfrm>
        </p:spPr>
        <p:txBody>
          <a:bodyPr/>
          <a:lstStyle>
            <a:lvl1pPr algn="ctr">
              <a:defRPr lang="en-US" sz="975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165" y="3908295"/>
            <a:ext cx="4430268" cy="17145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3908295"/>
            <a:ext cx="1584198" cy="17145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386340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1577340"/>
            <a:ext cx="3566160" cy="281178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0" y="1577340"/>
            <a:ext cx="3566160" cy="281178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4/13/2021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4297344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1555751"/>
            <a:ext cx="3566160" cy="48006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425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sz="1425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066924"/>
            <a:ext cx="3566160" cy="240030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0026" y="1555751"/>
            <a:ext cx="3566160" cy="48006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425" b="0">
                <a:solidFill>
                  <a:schemeClr val="tx2"/>
                </a:solidFill>
              </a:defRPr>
            </a:lvl1pPr>
            <a:lvl2pPr marL="342900" indent="0">
              <a:buNone/>
              <a:defRPr sz="1425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80026" y="2067436"/>
            <a:ext cx="3566160" cy="240030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4/13/2021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11377135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4/13/2021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2282159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4/13/2021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9888170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8308"/>
            <a:ext cx="6398514" cy="47868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8308"/>
            <a:ext cx="2194560" cy="47868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455544"/>
            <a:ext cx="1823085" cy="1234440"/>
          </a:xfrm>
        </p:spPr>
        <p:txBody>
          <a:bodyPr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1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457200"/>
            <a:ext cx="5829300" cy="400050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1714500"/>
            <a:ext cx="1823085" cy="26289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0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4/13/2021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4667252"/>
            <a:ext cx="1097280" cy="20574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2" name="Rectangle 11"/>
          <p:cNvSpPr/>
          <p:nvPr/>
        </p:nvSpPr>
        <p:spPr>
          <a:xfrm>
            <a:off x="6868160" y="281178"/>
            <a:ext cx="1988820" cy="4581144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5857352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8308"/>
            <a:ext cx="2194560" cy="47868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452628"/>
            <a:ext cx="1824228" cy="1234440"/>
          </a:xfrm>
        </p:spPr>
        <p:txBody>
          <a:bodyPr anchor="b">
            <a:noAutofit/>
          </a:bodyPr>
          <a:lstStyle>
            <a:lvl1pPr algn="l">
              <a:defRPr sz="21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8308"/>
            <a:ext cx="6398514" cy="4786884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1714500"/>
            <a:ext cx="1824228" cy="2626614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600"/>
              </a:spcBef>
              <a:buNone/>
              <a:defRPr sz="10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4/13/2021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685800" rtl="0" eaLnBrk="1" latinLnBrk="0" hangingPunct="1">
              <a:defRPr lang="en-US" sz="75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4670298"/>
            <a:ext cx="1097280" cy="20574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0" name="Rectangle 9"/>
          <p:cNvSpPr/>
          <p:nvPr/>
        </p:nvSpPr>
        <p:spPr>
          <a:xfrm>
            <a:off x="6868160" y="281178"/>
            <a:ext cx="1988820" cy="4581144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1880632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8308"/>
            <a:ext cx="8791956" cy="4786884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0100" y="481946"/>
            <a:ext cx="7543800" cy="1028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1577340"/>
            <a:ext cx="7543800" cy="29489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5740" y="4730754"/>
            <a:ext cx="2057400" cy="2057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7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17470" y="4730754"/>
            <a:ext cx="3909060" cy="2057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7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2410" y="4730754"/>
            <a:ext cx="1097280" cy="2057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7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99263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>
    <p:fade thruBlk="1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en-US" sz="36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37160" indent="-137160" algn="l" defTabSz="685800" rtl="0" eaLnBrk="1" latinLnBrk="0" hangingPunct="1">
        <a:lnSpc>
          <a:spcPct val="100000"/>
        </a:lnSpc>
        <a:spcBef>
          <a:spcPts val="675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100000"/>
        </a:lnSpc>
        <a:spcBef>
          <a:spcPts val="375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100000"/>
        </a:lnSpc>
        <a:spcBef>
          <a:spcPts val="375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100000"/>
        </a:lnSpc>
        <a:spcBef>
          <a:spcPts val="375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100000"/>
        </a:lnSpc>
        <a:spcBef>
          <a:spcPts val="375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100000"/>
        </a:lnSpc>
        <a:spcBef>
          <a:spcPts val="375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100000"/>
        </a:lnSpc>
        <a:spcBef>
          <a:spcPts val="375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100000"/>
        </a:lnSpc>
        <a:spcBef>
          <a:spcPts val="375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100000"/>
        </a:lnSpc>
        <a:spcBef>
          <a:spcPts val="375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5"/>
          <p:cNvSpPr txBox="1">
            <a:spLocks noGrp="1"/>
          </p:cNvSpPr>
          <p:nvPr>
            <p:ph type="ctrTitle"/>
          </p:nvPr>
        </p:nvSpPr>
        <p:spPr>
          <a:xfrm>
            <a:off x="611560" y="1491630"/>
            <a:ext cx="5497200" cy="1800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en-US" b="1" smtClean="0"/>
              <a:t>Aliran Filsafat </a:t>
            </a:r>
            <a:br>
              <a:rPr lang="en-US" b="1" smtClean="0"/>
            </a:br>
            <a:r>
              <a:rPr lang="en-US" b="1" smtClean="0"/>
              <a:t>Moral</a:t>
            </a:r>
            <a:br>
              <a:rPr lang="en-US" b="1" smtClean="0"/>
            </a:br>
            <a:endParaRPr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7494"/>
            <a:ext cx="4131940" cy="864096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mtClean="0">
                <a:solidFill>
                  <a:schemeClr val="tx1"/>
                </a:solidFill>
              </a:rPr>
              <a:t>Kritik </a:t>
            </a:r>
            <a:br>
              <a:rPr lang="en-US" smtClean="0">
                <a:solidFill>
                  <a:schemeClr val="tx1"/>
                </a:solidFill>
              </a:rPr>
            </a:br>
            <a:r>
              <a:rPr lang="en-US" smtClean="0">
                <a:solidFill>
                  <a:schemeClr val="tx1"/>
                </a:solidFill>
              </a:rPr>
              <a:t>(Utilitarisme)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sp>
        <p:nvSpPr>
          <p:cNvPr id="4" name="Rectangle 3"/>
          <p:cNvSpPr/>
          <p:nvPr/>
        </p:nvSpPr>
        <p:spPr>
          <a:xfrm>
            <a:off x="1979712" y="1491630"/>
            <a:ext cx="4572000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>
                <a:latin typeface="+mj-lt"/>
              </a:rPr>
              <a:t>Kesenangan/ketidaksenangan bersifat psikologis  yang tidak dijelaskan bagaimana loncatan besar ke jumlah orang </a:t>
            </a:r>
            <a:r>
              <a:rPr lang="en-US" b="1">
                <a:latin typeface="+mj-lt"/>
              </a:rPr>
              <a:t>terbesar </a:t>
            </a:r>
            <a:r>
              <a:rPr lang="en-US" b="1" smtClean="0">
                <a:latin typeface="+mj-lt"/>
              </a:rPr>
              <a:t>dilakukan.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smtClean="0">
                <a:latin typeface="+mj-lt"/>
              </a:rPr>
              <a:t>Tidak </a:t>
            </a:r>
            <a:r>
              <a:rPr lang="en-US" b="1">
                <a:latin typeface="+mj-lt"/>
              </a:rPr>
              <a:t>ada paham untuk hak, padahal hak merupakan suatu kategori moral </a:t>
            </a:r>
            <a:r>
              <a:rPr lang="en-US" b="1">
                <a:latin typeface="+mj-lt"/>
              </a:rPr>
              <a:t>yang </a:t>
            </a:r>
            <a:r>
              <a:rPr lang="en-US" b="1" smtClean="0">
                <a:latin typeface="+mj-lt"/>
              </a:rPr>
              <a:t>penting.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smtClean="0">
                <a:latin typeface="+mj-lt"/>
              </a:rPr>
              <a:t>Prinsip </a:t>
            </a:r>
            <a:r>
              <a:rPr lang="en-US" b="1">
                <a:latin typeface="+mj-lt"/>
              </a:rPr>
              <a:t>kegunaan tidak memberi jaminan apa pun bahwa kebahagiaan dibagi juga </a:t>
            </a:r>
            <a:r>
              <a:rPr lang="en-US" b="1">
                <a:latin typeface="+mj-lt"/>
              </a:rPr>
              <a:t>secara </a:t>
            </a:r>
            <a:r>
              <a:rPr lang="en-US" b="1" smtClean="0">
                <a:latin typeface="+mj-lt"/>
              </a:rPr>
              <a:t>adil.</a:t>
            </a:r>
            <a:endParaRPr lang="en-US" b="1">
              <a:latin typeface="+mj-lt"/>
            </a:endParaRPr>
          </a:p>
          <a:p>
            <a:r>
              <a:rPr lang="en-US" b="1">
                <a:latin typeface="+mj-lt"/>
              </a:rPr>
              <a:t> </a:t>
            </a:r>
            <a:endParaRPr lang="en-US" b="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8265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610" y="339502"/>
            <a:ext cx="3039254" cy="576064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mtClean="0">
                <a:solidFill>
                  <a:schemeClr val="tx1"/>
                </a:solidFill>
              </a:rPr>
              <a:t>Marxisme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552" y="1583891"/>
            <a:ext cx="3926200" cy="2405604"/>
          </a:xfrm>
        </p:spPr>
        <p:txBody>
          <a:bodyPr>
            <a:noAutofit/>
          </a:bodyPr>
          <a:lstStyle/>
          <a:p>
            <a:pPr marL="299085" marR="5080" indent="-287020">
              <a:spcBef>
                <a:spcPts val="0"/>
              </a:spcBef>
              <a:buSzPct val="90625"/>
              <a:buFont typeface="Wingdings" panose="05000000000000000000" pitchFamily="2" charset="2"/>
              <a:buChar char="§"/>
              <a:tabLst>
                <a:tab pos="299720" algn="l"/>
              </a:tabLst>
            </a:pPr>
            <a:r>
              <a:rPr lang="en-US" sz="1050" b="1">
                <a:latin typeface="+mj-lt"/>
                <a:cs typeface="Arial Narrow"/>
              </a:rPr>
              <a:t>Marxisme sebagai aliran </a:t>
            </a:r>
            <a:r>
              <a:rPr lang="en-US" sz="1050" b="1" spc="-5">
                <a:latin typeface="+mj-lt"/>
                <a:cs typeface="Arial Narrow"/>
              </a:rPr>
              <a:t>filsafat </a:t>
            </a:r>
            <a:r>
              <a:rPr lang="en-US" sz="1050" b="1">
                <a:latin typeface="+mj-lt"/>
                <a:cs typeface="Arial Narrow"/>
              </a:rPr>
              <a:t>moral </a:t>
            </a:r>
            <a:r>
              <a:rPr lang="en-US" sz="1050" b="1">
                <a:latin typeface="+mj-lt"/>
                <a:cs typeface="Arial Narrow"/>
              </a:rPr>
              <a:t>bukanlah </a:t>
            </a:r>
            <a:r>
              <a:rPr lang="en-US" sz="1050" b="1" spc="-5" smtClean="0">
                <a:latin typeface="+mj-lt"/>
                <a:cs typeface="Arial Narrow"/>
              </a:rPr>
              <a:t>sesuatu </a:t>
            </a:r>
            <a:r>
              <a:rPr lang="en-US" sz="1050" b="1">
                <a:latin typeface="+mj-lt"/>
                <a:cs typeface="Arial Narrow"/>
              </a:rPr>
              <a:t>yang mengada-ada. </a:t>
            </a:r>
            <a:r>
              <a:rPr lang="en-US" sz="1050" b="1" spc="-5">
                <a:latin typeface="+mj-lt"/>
                <a:cs typeface="Arial Narrow"/>
              </a:rPr>
              <a:t>Marxisme </a:t>
            </a:r>
            <a:r>
              <a:rPr lang="en-US" sz="1050" b="1">
                <a:latin typeface="+mj-lt"/>
                <a:cs typeface="Arial Narrow"/>
              </a:rPr>
              <a:t>mendasarkan  </a:t>
            </a:r>
            <a:r>
              <a:rPr lang="en-US" sz="1050" b="1" spc="-5">
                <a:latin typeface="+mj-lt"/>
                <a:cs typeface="Arial Narrow"/>
              </a:rPr>
              <a:t>filsafat </a:t>
            </a:r>
            <a:r>
              <a:rPr lang="en-US" sz="1050" b="1">
                <a:latin typeface="+mj-lt"/>
                <a:cs typeface="Arial Narrow"/>
              </a:rPr>
              <a:t>moralnya atas </a:t>
            </a:r>
            <a:r>
              <a:rPr lang="en-US" sz="1050" b="1" spc="-5">
                <a:latin typeface="+mj-lt"/>
                <a:cs typeface="Arial Narrow"/>
              </a:rPr>
              <a:t>fakta, yaitu rasa </a:t>
            </a:r>
            <a:r>
              <a:rPr lang="en-US" sz="1050" b="1">
                <a:latin typeface="+mj-lt"/>
                <a:cs typeface="Arial Narrow"/>
              </a:rPr>
              <a:t>lapar, </a:t>
            </a:r>
            <a:r>
              <a:rPr lang="en-US" sz="1050" b="1" spc="-5">
                <a:latin typeface="+mj-lt"/>
                <a:cs typeface="Arial Narrow"/>
              </a:rPr>
              <a:t>artinya  </a:t>
            </a:r>
            <a:r>
              <a:rPr lang="en-US" sz="1050" b="1">
                <a:latin typeface="+mj-lt"/>
                <a:cs typeface="Arial Narrow"/>
              </a:rPr>
              <a:t>kehendak</a:t>
            </a:r>
            <a:r>
              <a:rPr lang="en-US" sz="1050" b="1" spc="-85">
                <a:latin typeface="+mj-lt"/>
                <a:cs typeface="Arial Narrow"/>
              </a:rPr>
              <a:t> </a:t>
            </a:r>
            <a:r>
              <a:rPr lang="en-US" sz="1050" b="1">
                <a:latin typeface="+mj-lt"/>
                <a:cs typeface="Arial Narrow"/>
              </a:rPr>
              <a:t>untuk</a:t>
            </a:r>
            <a:r>
              <a:rPr lang="en-US" sz="1050" b="1" spc="-55">
                <a:latin typeface="+mj-lt"/>
                <a:cs typeface="Arial Narrow"/>
              </a:rPr>
              <a:t> </a:t>
            </a:r>
            <a:r>
              <a:rPr lang="en-US" sz="1050" b="1" spc="-5">
                <a:latin typeface="+mj-lt"/>
                <a:cs typeface="Arial Narrow"/>
              </a:rPr>
              <a:t>melestarikan</a:t>
            </a:r>
            <a:r>
              <a:rPr lang="en-US" sz="1050" b="1" spc="-60">
                <a:latin typeface="+mj-lt"/>
                <a:cs typeface="Arial Narrow"/>
              </a:rPr>
              <a:t> </a:t>
            </a:r>
            <a:r>
              <a:rPr lang="en-US" sz="1050" b="1" spc="-5">
                <a:latin typeface="+mj-lt"/>
                <a:cs typeface="Arial Narrow"/>
              </a:rPr>
              <a:t>diri</a:t>
            </a:r>
            <a:r>
              <a:rPr lang="en-US" sz="1050" b="1" spc="-30">
                <a:latin typeface="+mj-lt"/>
                <a:cs typeface="Arial Narrow"/>
              </a:rPr>
              <a:t> </a:t>
            </a:r>
            <a:r>
              <a:rPr lang="en-US" sz="1050" b="1">
                <a:latin typeface="+mj-lt"/>
                <a:cs typeface="Arial Narrow"/>
              </a:rPr>
              <a:t>atau</a:t>
            </a:r>
            <a:r>
              <a:rPr lang="en-US" sz="1050" b="1" spc="-35">
                <a:latin typeface="+mj-lt"/>
                <a:cs typeface="Arial Narrow"/>
              </a:rPr>
              <a:t> </a:t>
            </a:r>
            <a:r>
              <a:rPr lang="en-US" sz="1050" b="1" spc="5">
                <a:latin typeface="+mj-lt"/>
                <a:cs typeface="Arial Narrow"/>
              </a:rPr>
              <a:t>kehendak</a:t>
            </a:r>
            <a:r>
              <a:rPr lang="en-US" sz="1050" b="1" spc="-80">
                <a:latin typeface="+mj-lt"/>
                <a:cs typeface="Arial Narrow"/>
              </a:rPr>
              <a:t> </a:t>
            </a:r>
            <a:r>
              <a:rPr lang="en-US" sz="1050" b="1">
                <a:latin typeface="+mj-lt"/>
                <a:cs typeface="Arial Narrow"/>
              </a:rPr>
              <a:t>untuk  </a:t>
            </a:r>
            <a:r>
              <a:rPr lang="en-US" sz="1050" b="1" spc="5">
                <a:latin typeface="+mj-lt"/>
                <a:cs typeface="Arial Narrow"/>
              </a:rPr>
              <a:t>hidup.</a:t>
            </a:r>
            <a:r>
              <a:rPr lang="en-US" sz="1050" b="1" spc="-110">
                <a:latin typeface="+mj-lt"/>
                <a:cs typeface="Arial Narrow"/>
              </a:rPr>
              <a:t> </a:t>
            </a:r>
            <a:r>
              <a:rPr lang="en-US" sz="1050" b="1">
                <a:latin typeface="+mj-lt"/>
                <a:cs typeface="Arial Narrow"/>
              </a:rPr>
              <a:t>Karl</a:t>
            </a:r>
            <a:r>
              <a:rPr lang="en-US" sz="1050" b="1" spc="-25">
                <a:latin typeface="+mj-lt"/>
                <a:cs typeface="Arial Narrow"/>
              </a:rPr>
              <a:t> </a:t>
            </a:r>
            <a:r>
              <a:rPr lang="en-US" sz="1050" b="1">
                <a:latin typeface="+mj-lt"/>
                <a:cs typeface="Arial Narrow"/>
              </a:rPr>
              <a:t>Marx</a:t>
            </a:r>
            <a:r>
              <a:rPr lang="en-US" sz="1050" b="1" spc="-40">
                <a:latin typeface="+mj-lt"/>
                <a:cs typeface="Arial Narrow"/>
              </a:rPr>
              <a:t> </a:t>
            </a:r>
            <a:r>
              <a:rPr lang="en-US" sz="1050" b="1">
                <a:latin typeface="+mj-lt"/>
                <a:cs typeface="Arial Narrow"/>
              </a:rPr>
              <a:t>sebagai</a:t>
            </a:r>
            <a:r>
              <a:rPr lang="en-US" sz="1050" b="1" spc="-75">
                <a:latin typeface="+mj-lt"/>
                <a:cs typeface="Arial Narrow"/>
              </a:rPr>
              <a:t> </a:t>
            </a:r>
            <a:r>
              <a:rPr lang="en-US" sz="1050" b="1">
                <a:latin typeface="+mj-lt"/>
                <a:cs typeface="Arial Narrow"/>
              </a:rPr>
              <a:t>orang</a:t>
            </a:r>
            <a:r>
              <a:rPr lang="en-US" sz="1050" b="1" spc="-65">
                <a:latin typeface="+mj-lt"/>
                <a:cs typeface="Arial Narrow"/>
              </a:rPr>
              <a:t> </a:t>
            </a:r>
            <a:r>
              <a:rPr lang="en-US" sz="1050" b="1">
                <a:latin typeface="+mj-lt"/>
                <a:cs typeface="Arial Narrow"/>
              </a:rPr>
              <a:t>yang</a:t>
            </a:r>
            <a:r>
              <a:rPr lang="en-US" sz="1050" b="1" spc="-15">
                <a:latin typeface="+mj-lt"/>
                <a:cs typeface="Arial Narrow"/>
              </a:rPr>
              <a:t> </a:t>
            </a:r>
            <a:r>
              <a:rPr lang="en-US" sz="1050" b="1">
                <a:latin typeface="+mj-lt"/>
                <a:cs typeface="Arial Narrow"/>
              </a:rPr>
              <a:t>namanya</a:t>
            </a:r>
            <a:r>
              <a:rPr lang="en-US" sz="1050" b="1" spc="-85">
                <a:latin typeface="+mj-lt"/>
                <a:cs typeface="Arial Narrow"/>
              </a:rPr>
              <a:t> </a:t>
            </a:r>
            <a:r>
              <a:rPr lang="en-US" sz="1050" b="1">
                <a:latin typeface="+mj-lt"/>
                <a:cs typeface="Arial Narrow"/>
              </a:rPr>
              <a:t>dipakai  untuk aliran ini, sebenarnya tidak </a:t>
            </a:r>
            <a:r>
              <a:rPr lang="en-US" sz="1050" b="1" spc="5">
                <a:latin typeface="+mj-lt"/>
                <a:cs typeface="Arial Narrow"/>
              </a:rPr>
              <a:t>pernah </a:t>
            </a:r>
            <a:r>
              <a:rPr lang="en-US" sz="1050" b="1">
                <a:latin typeface="+mj-lt"/>
                <a:cs typeface="Arial Narrow"/>
              </a:rPr>
              <a:t>menyusun  suatu </a:t>
            </a:r>
            <a:r>
              <a:rPr lang="en-US" sz="1050" b="1" spc="-5">
                <a:latin typeface="+mj-lt"/>
                <a:cs typeface="Arial Narrow"/>
              </a:rPr>
              <a:t>etika/moralitas </a:t>
            </a:r>
            <a:r>
              <a:rPr lang="en-US" sz="1050" b="1">
                <a:latin typeface="+mj-lt"/>
                <a:cs typeface="Arial Narrow"/>
              </a:rPr>
              <a:t>yang sudah lanjut  </a:t>
            </a:r>
            <a:r>
              <a:rPr lang="en-US" sz="1050" b="1" spc="-5">
                <a:latin typeface="+mj-lt"/>
                <a:cs typeface="Arial Narrow"/>
              </a:rPr>
              <a:t>perkembangannya </a:t>
            </a:r>
            <a:r>
              <a:rPr lang="en-US" sz="1050" b="1">
                <a:latin typeface="+mj-lt"/>
                <a:cs typeface="Arial Narrow"/>
              </a:rPr>
              <a:t>(De Vos,</a:t>
            </a:r>
            <a:r>
              <a:rPr lang="en-US" sz="1050" b="1" spc="-125">
                <a:latin typeface="+mj-lt"/>
                <a:cs typeface="Arial Narrow"/>
              </a:rPr>
              <a:t> </a:t>
            </a:r>
            <a:r>
              <a:rPr lang="en-US" sz="1050" b="1">
                <a:latin typeface="+mj-lt"/>
                <a:cs typeface="Arial Narrow"/>
              </a:rPr>
              <a:t>1987</a:t>
            </a:r>
            <a:r>
              <a:rPr lang="en-US" sz="1050" b="1" smtClean="0">
                <a:latin typeface="+mj-lt"/>
                <a:cs typeface="Arial Narrow"/>
              </a:rPr>
              <a:t>).</a:t>
            </a:r>
          </a:p>
          <a:p>
            <a:pPr marL="299085" marR="5080" indent="-287020">
              <a:spcBef>
                <a:spcPts val="0"/>
              </a:spcBef>
              <a:buSzPct val="90625"/>
              <a:buFont typeface="Wingdings" panose="05000000000000000000" pitchFamily="2" charset="2"/>
              <a:buChar char="§"/>
              <a:tabLst>
                <a:tab pos="299720" algn="l"/>
              </a:tabLst>
            </a:pPr>
            <a:r>
              <a:rPr lang="en-US" sz="1050" b="1" smtClean="0">
                <a:latin typeface="+mj-lt"/>
                <a:cs typeface="Arial Narrow"/>
              </a:rPr>
              <a:t>Satu-satunya </a:t>
            </a:r>
            <a:r>
              <a:rPr lang="en-US" sz="1050" b="1" spc="-5">
                <a:latin typeface="+mj-lt"/>
                <a:cs typeface="Arial Narrow"/>
              </a:rPr>
              <a:t>kriteria </a:t>
            </a:r>
            <a:r>
              <a:rPr lang="en-US" sz="1050" b="1">
                <a:latin typeface="+mj-lt"/>
                <a:cs typeface="Arial Narrow"/>
              </a:rPr>
              <a:t>moral </a:t>
            </a:r>
            <a:r>
              <a:rPr lang="en-US" sz="1050" b="1" spc="5">
                <a:latin typeface="+mj-lt"/>
                <a:cs typeface="Arial Narrow"/>
              </a:rPr>
              <a:t>dalam </a:t>
            </a:r>
            <a:r>
              <a:rPr lang="en-US" sz="1050" b="1" spc="-5">
                <a:latin typeface="+mj-lt"/>
                <a:cs typeface="Arial Narrow"/>
              </a:rPr>
              <a:t>Marxisme </a:t>
            </a:r>
            <a:r>
              <a:rPr lang="en-US" sz="1050" b="1">
                <a:latin typeface="+mj-lt"/>
                <a:cs typeface="Arial Narrow"/>
              </a:rPr>
              <a:t>ialah  mencari kenikmatan yang didasarkan atas  </a:t>
            </a:r>
            <a:r>
              <a:rPr lang="en-US" sz="1050" b="1" spc="-5">
                <a:latin typeface="+mj-lt"/>
                <a:cs typeface="Arial Narrow"/>
              </a:rPr>
              <a:t>kesempurnaan sarana-sarana </a:t>
            </a:r>
            <a:r>
              <a:rPr lang="en-US" sz="1050" b="1">
                <a:latin typeface="+mj-lt"/>
                <a:cs typeface="Arial Narrow"/>
              </a:rPr>
              <a:t>produksi. </a:t>
            </a:r>
            <a:r>
              <a:rPr lang="en-US" sz="1050" b="1" spc="5">
                <a:latin typeface="+mj-lt"/>
                <a:cs typeface="Arial Narrow"/>
              </a:rPr>
              <a:t>Hal </a:t>
            </a:r>
            <a:r>
              <a:rPr lang="en-US" sz="1050" b="1">
                <a:latin typeface="+mj-lt"/>
                <a:cs typeface="Arial Narrow"/>
              </a:rPr>
              <a:t>ini  disadari</a:t>
            </a:r>
            <a:r>
              <a:rPr lang="en-US" sz="1050" b="1" spc="-80">
                <a:latin typeface="+mj-lt"/>
                <a:cs typeface="Arial Narrow"/>
              </a:rPr>
              <a:t> </a:t>
            </a:r>
            <a:r>
              <a:rPr lang="en-US" sz="1050" b="1">
                <a:latin typeface="+mj-lt"/>
                <a:cs typeface="Arial Narrow"/>
              </a:rPr>
              <a:t>karena</a:t>
            </a:r>
            <a:r>
              <a:rPr lang="en-US" sz="1050" b="1" spc="-45">
                <a:latin typeface="+mj-lt"/>
                <a:cs typeface="Arial Narrow"/>
              </a:rPr>
              <a:t> </a:t>
            </a:r>
            <a:r>
              <a:rPr lang="en-US" sz="1050" b="1">
                <a:latin typeface="+mj-lt"/>
                <a:cs typeface="Arial Narrow"/>
              </a:rPr>
              <a:t>pandangan</a:t>
            </a:r>
            <a:r>
              <a:rPr lang="en-US" sz="1050" b="1" spc="-114">
                <a:latin typeface="+mj-lt"/>
                <a:cs typeface="Arial Narrow"/>
              </a:rPr>
              <a:t> </a:t>
            </a:r>
            <a:r>
              <a:rPr lang="en-US" sz="1050" b="1" spc="5">
                <a:latin typeface="+mj-lt"/>
                <a:cs typeface="Arial Narrow"/>
              </a:rPr>
              <a:t>dunia</a:t>
            </a:r>
            <a:r>
              <a:rPr lang="en-US" sz="1050" b="1" spc="-70">
                <a:latin typeface="+mj-lt"/>
                <a:cs typeface="Arial Narrow"/>
              </a:rPr>
              <a:t> </a:t>
            </a:r>
            <a:r>
              <a:rPr lang="en-US" sz="1050" b="1" spc="-5">
                <a:latin typeface="+mj-lt"/>
                <a:cs typeface="Arial Narrow"/>
              </a:rPr>
              <a:t>Marxisme</a:t>
            </a:r>
            <a:r>
              <a:rPr lang="en-US" sz="1050" b="1" spc="-20">
                <a:latin typeface="+mj-lt"/>
                <a:cs typeface="Arial Narrow"/>
              </a:rPr>
              <a:t> </a:t>
            </a:r>
            <a:r>
              <a:rPr lang="en-US" sz="1050" b="1" spc="-5">
                <a:latin typeface="+mj-lt"/>
                <a:cs typeface="Arial Narrow"/>
              </a:rPr>
              <a:t>bersifat  materialistik </a:t>
            </a:r>
            <a:r>
              <a:rPr lang="en-US" sz="1050" b="1">
                <a:latin typeface="+mj-lt"/>
                <a:cs typeface="Arial Narrow"/>
              </a:rPr>
              <a:t>(Muthahari,</a:t>
            </a:r>
            <a:r>
              <a:rPr lang="en-US" sz="1050" b="1" spc="-150">
                <a:latin typeface="+mj-lt"/>
                <a:cs typeface="Arial Narrow"/>
              </a:rPr>
              <a:t> </a:t>
            </a:r>
            <a:r>
              <a:rPr lang="en-US" sz="1050" b="1">
                <a:latin typeface="+mj-lt"/>
                <a:cs typeface="Arial Narrow"/>
              </a:rPr>
              <a:t>1995</a:t>
            </a:r>
            <a:r>
              <a:rPr lang="en-US" sz="1050" b="1" smtClean="0">
                <a:latin typeface="+mj-lt"/>
                <a:cs typeface="Arial Narrow"/>
              </a:rPr>
              <a:t>).</a:t>
            </a:r>
          </a:p>
          <a:p>
            <a:pPr>
              <a:spcBef>
                <a:spcPts val="0"/>
              </a:spcBef>
            </a:pPr>
            <a:endParaRPr lang="en-US" sz="1050" b="1">
              <a:latin typeface="+mj-lt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8064" y="639508"/>
            <a:ext cx="3566160" cy="429698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050" b="1">
                <a:latin typeface="+mj-lt"/>
                <a:cs typeface="Arial Narrow"/>
              </a:rPr>
              <a:t>Moralitas </a:t>
            </a:r>
            <a:r>
              <a:rPr lang="en-US" sz="1050" b="1" spc="-5">
                <a:latin typeface="+mj-lt"/>
                <a:cs typeface="Arial Narrow"/>
              </a:rPr>
              <a:t>Marxisme </a:t>
            </a:r>
            <a:r>
              <a:rPr lang="en-US" sz="1050" b="1">
                <a:latin typeface="+mj-lt"/>
                <a:cs typeface="Arial Narrow"/>
              </a:rPr>
              <a:t>dibangun </a:t>
            </a:r>
            <a:r>
              <a:rPr lang="en-US" sz="1050" b="1" spc="5">
                <a:latin typeface="+mj-lt"/>
                <a:cs typeface="Arial Narrow"/>
              </a:rPr>
              <a:t>di </a:t>
            </a:r>
            <a:r>
              <a:rPr lang="en-US" sz="1050" b="1">
                <a:latin typeface="+mj-lt"/>
                <a:cs typeface="Arial Narrow"/>
              </a:rPr>
              <a:t>atas kerangka </a:t>
            </a:r>
            <a:r>
              <a:rPr lang="en-US" sz="1050" b="1" spc="-5">
                <a:latin typeface="+mj-lt"/>
                <a:cs typeface="Arial Narrow"/>
              </a:rPr>
              <a:t>konflik  </a:t>
            </a:r>
            <a:r>
              <a:rPr lang="en-US" sz="1050" b="1">
                <a:latin typeface="+mj-lt"/>
                <a:cs typeface="Arial Narrow"/>
              </a:rPr>
              <a:t>kelas melalui suatu </a:t>
            </a:r>
            <a:r>
              <a:rPr lang="en-US" sz="1050" b="1" spc="-5">
                <a:latin typeface="+mj-lt"/>
                <a:cs typeface="Arial Narrow"/>
              </a:rPr>
              <a:t>revolusi. </a:t>
            </a:r>
            <a:r>
              <a:rPr lang="en-US" sz="1050" b="1">
                <a:latin typeface="+mj-lt"/>
                <a:cs typeface="Arial Narrow"/>
              </a:rPr>
              <a:t>Perbuatan buruk </a:t>
            </a:r>
            <a:r>
              <a:rPr lang="en-US" sz="1050" b="1" spc="5">
                <a:latin typeface="+mj-lt"/>
                <a:cs typeface="Arial Narrow"/>
              </a:rPr>
              <a:t>(</a:t>
            </a:r>
            <a:r>
              <a:rPr lang="en-US" sz="1050" b="1" spc="5" smtClean="0">
                <a:latin typeface="+mj-lt"/>
                <a:cs typeface="Arial Narrow"/>
              </a:rPr>
              <a:t>non-</a:t>
            </a:r>
            <a:r>
              <a:rPr lang="en-US" sz="1050" b="1" spc="-5" smtClean="0">
                <a:latin typeface="+mj-lt"/>
                <a:cs typeface="Arial Narrow"/>
              </a:rPr>
              <a:t>etis).</a:t>
            </a:r>
            <a:r>
              <a:rPr lang="en-US" sz="1050" b="1" spc="5" smtClean="0">
                <a:latin typeface="+mj-lt"/>
                <a:cs typeface="Times New Roman"/>
              </a:rPr>
              <a:t> </a:t>
            </a:r>
            <a:r>
              <a:rPr lang="en-US" sz="1050" b="1">
                <a:latin typeface="+mj-lt"/>
                <a:cs typeface="Arial Narrow"/>
              </a:rPr>
              <a:t>Setiap perbuatan yang menguntungkan kelas  yang lama yang bergantung </a:t>
            </a:r>
            <a:r>
              <a:rPr lang="en-US" sz="1050" b="1" spc="-5">
                <a:latin typeface="+mj-lt"/>
                <a:cs typeface="Arial Narrow"/>
              </a:rPr>
              <a:t>kepada</a:t>
            </a:r>
            <a:r>
              <a:rPr lang="en-US" sz="1050" b="1" spc="-290">
                <a:latin typeface="+mj-lt"/>
                <a:cs typeface="Arial Narrow"/>
              </a:rPr>
              <a:t> </a:t>
            </a:r>
            <a:r>
              <a:rPr lang="en-US" sz="1050" b="1" spc="-5">
                <a:latin typeface="+mj-lt"/>
                <a:cs typeface="Arial Narrow"/>
              </a:rPr>
              <a:t>masyarakat </a:t>
            </a:r>
            <a:r>
              <a:rPr lang="en-US" sz="1050" b="1">
                <a:latin typeface="+mj-lt"/>
                <a:cs typeface="Arial Narrow"/>
              </a:rPr>
              <a:t>lama.  Kesempurnaan moralitas diukur </a:t>
            </a:r>
            <a:r>
              <a:rPr lang="en-US" sz="1050" b="1" spc="5">
                <a:latin typeface="+mj-lt"/>
                <a:cs typeface="Arial Narrow"/>
              </a:rPr>
              <a:t>dengan </a:t>
            </a:r>
            <a:r>
              <a:rPr lang="en-US" sz="1050" b="1" spc="-5">
                <a:latin typeface="+mj-lt"/>
                <a:cs typeface="Arial Narrow"/>
              </a:rPr>
              <a:t>kriteria  revolusi. </a:t>
            </a:r>
            <a:r>
              <a:rPr lang="en-US" sz="1050" b="1">
                <a:latin typeface="+mj-lt"/>
                <a:cs typeface="Arial Narrow"/>
              </a:rPr>
              <a:t>Mempercepat timbulnya </a:t>
            </a:r>
            <a:r>
              <a:rPr lang="en-US" sz="1050" b="1" spc="-5">
                <a:latin typeface="+mj-lt"/>
                <a:cs typeface="Arial Narrow"/>
              </a:rPr>
              <a:t>revolusi </a:t>
            </a:r>
            <a:r>
              <a:rPr lang="en-US" sz="1050" b="1">
                <a:latin typeface="+mj-lt"/>
                <a:cs typeface="Arial Narrow"/>
              </a:rPr>
              <a:t>tergolong  baik </a:t>
            </a:r>
            <a:r>
              <a:rPr lang="en-US" sz="1050" b="1" spc="5">
                <a:latin typeface="+mj-lt"/>
                <a:cs typeface="Arial Narrow"/>
              </a:rPr>
              <a:t>dan </a:t>
            </a:r>
            <a:r>
              <a:rPr lang="en-US" sz="1050" b="1">
                <a:latin typeface="+mj-lt"/>
                <a:cs typeface="Arial Narrow"/>
              </a:rPr>
              <a:t>bermoral, </a:t>
            </a:r>
            <a:r>
              <a:rPr lang="en-US" sz="1050" b="1" spc="-5">
                <a:latin typeface="+mj-lt"/>
                <a:cs typeface="Arial Narrow"/>
              </a:rPr>
              <a:t>sebaliknya jika </a:t>
            </a:r>
            <a:r>
              <a:rPr lang="en-US" sz="1050" b="1">
                <a:latin typeface="+mj-lt"/>
                <a:cs typeface="Arial Narrow"/>
              </a:rPr>
              <a:t>menghambat  </a:t>
            </a:r>
            <a:r>
              <a:rPr lang="en-US" sz="1050" b="1" spc="-5">
                <a:latin typeface="+mj-lt"/>
                <a:cs typeface="Arial Narrow"/>
              </a:rPr>
              <a:t>revolusi, </a:t>
            </a:r>
            <a:r>
              <a:rPr lang="en-US" sz="1050" b="1">
                <a:latin typeface="+mj-lt"/>
                <a:cs typeface="Arial Narrow"/>
              </a:rPr>
              <a:t>maka perbuatan </a:t>
            </a:r>
            <a:r>
              <a:rPr lang="en-US" sz="1050" b="1" spc="-5">
                <a:latin typeface="+mj-lt"/>
                <a:cs typeface="Arial Narrow"/>
              </a:rPr>
              <a:t>itu </a:t>
            </a:r>
            <a:r>
              <a:rPr lang="en-US" sz="1050" b="1">
                <a:latin typeface="+mj-lt"/>
                <a:cs typeface="Arial Narrow"/>
              </a:rPr>
              <a:t>tidak</a:t>
            </a:r>
            <a:r>
              <a:rPr lang="en-US" sz="1050" b="1" spc="-225">
                <a:latin typeface="+mj-lt"/>
                <a:cs typeface="Arial Narrow"/>
              </a:rPr>
              <a:t> </a:t>
            </a:r>
            <a:r>
              <a:rPr lang="en-US" sz="1050" b="1" smtClean="0">
                <a:latin typeface="+mj-lt"/>
                <a:cs typeface="Arial Narrow"/>
              </a:rPr>
              <a:t>bermoral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050" b="1" spc="-10" smtClean="0">
                <a:latin typeface="+mj-lt"/>
                <a:cs typeface="Arial Narrow"/>
              </a:rPr>
              <a:t>Kejahatan </a:t>
            </a:r>
            <a:r>
              <a:rPr lang="en-US" sz="1050" b="1" spc="-15" smtClean="0">
                <a:latin typeface="+mj-lt"/>
                <a:cs typeface="Arial Narrow"/>
              </a:rPr>
              <a:t>dan </a:t>
            </a:r>
            <a:r>
              <a:rPr lang="en-US" sz="1050" b="1" spc="-10" smtClean="0">
                <a:latin typeface="+mj-lt"/>
                <a:cs typeface="Arial Narrow"/>
              </a:rPr>
              <a:t>kebaikan tidak seluruhnya </a:t>
            </a:r>
            <a:r>
              <a:rPr lang="en-US" sz="1050" b="1" spc="-15" smtClean="0">
                <a:latin typeface="+mj-lt"/>
                <a:cs typeface="Arial Narrow"/>
              </a:rPr>
              <a:t>dianggap </a:t>
            </a:r>
            <a:r>
              <a:rPr lang="en-US" sz="1050" b="1" spc="-10" smtClean="0">
                <a:latin typeface="+mj-lt"/>
                <a:cs typeface="Arial Narrow"/>
              </a:rPr>
              <a:t>tidak  bertentangan </a:t>
            </a:r>
            <a:r>
              <a:rPr lang="en-US" sz="1050" b="1" spc="-15" smtClean="0">
                <a:latin typeface="+mj-lt"/>
                <a:cs typeface="Arial Narrow"/>
              </a:rPr>
              <a:t>dapat </a:t>
            </a:r>
            <a:r>
              <a:rPr lang="en-US" sz="1050" b="1" spc="-10" smtClean="0">
                <a:latin typeface="+mj-lt"/>
                <a:cs typeface="Arial Narrow"/>
              </a:rPr>
              <a:t>melahirkan </a:t>
            </a:r>
            <a:r>
              <a:rPr lang="en-US" sz="1050" b="1" spc="-5" smtClean="0">
                <a:latin typeface="+mj-lt"/>
                <a:cs typeface="Arial Narrow"/>
              </a:rPr>
              <a:t>revolusi. </a:t>
            </a:r>
            <a:r>
              <a:rPr lang="en-US" sz="1050" b="1" spc="-10" smtClean="0">
                <a:latin typeface="+mj-lt"/>
                <a:cs typeface="Arial Narrow"/>
              </a:rPr>
              <a:t>Seandainya  </a:t>
            </a:r>
            <a:r>
              <a:rPr lang="en-US" sz="1050" b="1" spc="-15" smtClean="0">
                <a:latin typeface="+mj-lt"/>
                <a:cs typeface="Arial Narrow"/>
              </a:rPr>
              <a:t>kebohongan dapat </a:t>
            </a:r>
            <a:r>
              <a:rPr lang="en-US" sz="1050" b="1" spc="-10" smtClean="0">
                <a:latin typeface="+mj-lt"/>
                <a:cs typeface="Arial Narrow"/>
              </a:rPr>
              <a:t>melahirkan </a:t>
            </a:r>
            <a:r>
              <a:rPr lang="en-US" sz="1050" b="1" spc="-5" smtClean="0">
                <a:latin typeface="+mj-lt"/>
                <a:cs typeface="Arial Narrow"/>
              </a:rPr>
              <a:t>revolusi, </a:t>
            </a:r>
            <a:r>
              <a:rPr lang="en-US" sz="1050" b="1" spc="-10" smtClean="0">
                <a:latin typeface="+mj-lt"/>
                <a:cs typeface="Arial Narrow"/>
              </a:rPr>
              <a:t>maka kebohongan  adalah tindakan bermoral. Demikian pula, </a:t>
            </a:r>
            <a:r>
              <a:rPr lang="en-US" sz="1050" b="1" smtClean="0">
                <a:latin typeface="+mj-lt"/>
                <a:cs typeface="Arial Narrow"/>
              </a:rPr>
              <a:t>jika </a:t>
            </a:r>
            <a:r>
              <a:rPr lang="en-US" sz="1050" b="1" spc="-15" smtClean="0">
                <a:latin typeface="+mj-lt"/>
                <a:cs typeface="Arial Narrow"/>
              </a:rPr>
              <a:t>kebenaran  dapat </a:t>
            </a:r>
            <a:r>
              <a:rPr lang="en-US" sz="1050" b="1" spc="-10" smtClean="0">
                <a:latin typeface="+mj-lt"/>
                <a:cs typeface="Arial Narrow"/>
              </a:rPr>
              <a:t>mempercepat </a:t>
            </a:r>
            <a:r>
              <a:rPr lang="en-US" sz="1050" b="1" spc="-5" smtClean="0">
                <a:latin typeface="+mj-lt"/>
                <a:cs typeface="Arial Narrow"/>
              </a:rPr>
              <a:t>revolusi, </a:t>
            </a:r>
            <a:r>
              <a:rPr lang="en-US" sz="1050" b="1" spc="-10" smtClean="0">
                <a:latin typeface="+mj-lt"/>
                <a:cs typeface="Arial Narrow"/>
              </a:rPr>
              <a:t>maka </a:t>
            </a:r>
            <a:r>
              <a:rPr lang="en-US" sz="1050" b="1" spc="-5" smtClean="0">
                <a:latin typeface="+mj-lt"/>
                <a:cs typeface="Arial Narrow"/>
              </a:rPr>
              <a:t>ia </a:t>
            </a:r>
            <a:r>
              <a:rPr lang="en-US" sz="1050" b="1" spc="-10" smtClean="0">
                <a:latin typeface="+mj-lt"/>
                <a:cs typeface="Arial Narrow"/>
              </a:rPr>
              <a:t>menjadi suatu  kebajikan </a:t>
            </a:r>
            <a:r>
              <a:rPr lang="en-US" sz="1050" b="1" spc="-5" smtClean="0">
                <a:latin typeface="+mj-lt"/>
                <a:cs typeface="Arial Narrow"/>
              </a:rPr>
              <a:t>moral. </a:t>
            </a:r>
            <a:r>
              <a:rPr lang="en-US" sz="1050" b="1" spc="-15" smtClean="0">
                <a:latin typeface="+mj-lt"/>
                <a:cs typeface="Arial Narrow"/>
              </a:rPr>
              <a:t>Dengan </a:t>
            </a:r>
            <a:r>
              <a:rPr lang="en-US" sz="1050" b="1" spc="-10" smtClean="0">
                <a:latin typeface="+mj-lt"/>
                <a:cs typeface="Arial Narrow"/>
              </a:rPr>
              <a:t>demikian antara amanat </a:t>
            </a:r>
            <a:r>
              <a:rPr lang="en-US" sz="1050" b="1" spc="-15" smtClean="0">
                <a:latin typeface="+mj-lt"/>
                <a:cs typeface="Arial Narrow"/>
              </a:rPr>
              <a:t>dan </a:t>
            </a:r>
            <a:r>
              <a:rPr lang="en-US" sz="1050" b="1" spc="-10" smtClean="0">
                <a:latin typeface="+mj-lt"/>
                <a:cs typeface="Arial Narrow"/>
              </a:rPr>
              <a:t>khianat  tidak </a:t>
            </a:r>
            <a:r>
              <a:rPr lang="en-US" sz="1050" b="1" spc="-5" smtClean="0">
                <a:latin typeface="+mj-lt"/>
                <a:cs typeface="Arial Narrow"/>
              </a:rPr>
              <a:t>bisa </a:t>
            </a:r>
            <a:r>
              <a:rPr lang="en-US" sz="1050" b="1" spc="-10" smtClean="0">
                <a:latin typeface="+mj-lt"/>
                <a:cs typeface="Arial Narrow"/>
              </a:rPr>
              <a:t>dibedakan, tergantung </a:t>
            </a:r>
            <a:r>
              <a:rPr lang="en-US" sz="1050" b="1" spc="-15" smtClean="0">
                <a:latin typeface="+mj-lt"/>
                <a:cs typeface="Arial Narrow"/>
              </a:rPr>
              <a:t>perbuatan </a:t>
            </a:r>
            <a:r>
              <a:rPr lang="en-US" sz="1050" b="1" spc="-10" smtClean="0">
                <a:latin typeface="+mj-lt"/>
                <a:cs typeface="Arial Narrow"/>
              </a:rPr>
              <a:t>mana yang  duluan mempercepat timbulnya </a:t>
            </a:r>
            <a:r>
              <a:rPr lang="en-US" sz="1050" b="1" spc="-5" smtClean="0">
                <a:latin typeface="+mj-lt"/>
                <a:cs typeface="Arial Narrow"/>
              </a:rPr>
              <a:t>revolusi. Aliran Marxisme  </a:t>
            </a:r>
            <a:r>
              <a:rPr lang="en-US" sz="1050" b="1" spc="-10" smtClean="0">
                <a:latin typeface="+mj-lt"/>
                <a:cs typeface="Arial Narrow"/>
              </a:rPr>
              <a:t>hanyalah mengakui satu </a:t>
            </a:r>
            <a:r>
              <a:rPr lang="en-US" sz="1050" b="1" spc="-5" smtClean="0">
                <a:latin typeface="+mj-lt"/>
                <a:cs typeface="Arial Narrow"/>
              </a:rPr>
              <a:t>nilai, yaitu </a:t>
            </a:r>
            <a:r>
              <a:rPr lang="en-US" sz="1050" b="1" spc="-10" smtClean="0">
                <a:latin typeface="+mj-lt"/>
                <a:cs typeface="Arial Narrow"/>
              </a:rPr>
              <a:t>tidak mengenal “benturan  antar-nilai.” Padahal masalah </a:t>
            </a:r>
            <a:r>
              <a:rPr lang="en-US" sz="1050" b="1" spc="-15" smtClean="0">
                <a:latin typeface="+mj-lt"/>
                <a:cs typeface="Arial Narrow"/>
              </a:rPr>
              <a:t>benturan </a:t>
            </a:r>
            <a:r>
              <a:rPr lang="en-US" sz="1050" b="1" spc="-5" smtClean="0">
                <a:latin typeface="+mj-lt"/>
                <a:cs typeface="Arial Narrow"/>
              </a:rPr>
              <a:t>nilai </a:t>
            </a:r>
            <a:r>
              <a:rPr lang="en-US" sz="1050" b="1" spc="-10" smtClean="0">
                <a:latin typeface="+mj-lt"/>
                <a:cs typeface="Arial Narrow"/>
              </a:rPr>
              <a:t>atau </a:t>
            </a:r>
            <a:r>
              <a:rPr lang="en-US" sz="1050" b="1" spc="-5" smtClean="0">
                <a:latin typeface="+mj-lt"/>
                <a:cs typeface="Arial Narrow"/>
              </a:rPr>
              <a:t>dilema </a:t>
            </a:r>
            <a:r>
              <a:rPr lang="en-US" sz="1050" b="1" spc="-10" smtClean="0">
                <a:latin typeface="+mj-lt"/>
                <a:cs typeface="Arial Narrow"/>
              </a:rPr>
              <a:t>moral  adalah masalah penting dalam perbincangan tindakan moral  (Muthahari,</a:t>
            </a:r>
            <a:r>
              <a:rPr lang="en-US" sz="1050" b="1" spc="50" smtClean="0">
                <a:latin typeface="+mj-lt"/>
                <a:cs typeface="Arial Narrow"/>
              </a:rPr>
              <a:t> </a:t>
            </a:r>
            <a:r>
              <a:rPr lang="en-US" sz="1050" b="1" spc="-10" smtClean="0">
                <a:latin typeface="+mj-lt"/>
                <a:cs typeface="Arial Narrow"/>
              </a:rPr>
              <a:t>1995).</a:t>
            </a:r>
            <a:endParaRPr lang="en-US" sz="1050" b="1" smtClean="0">
              <a:latin typeface="+mj-lt"/>
              <a:cs typeface="Arial Narrow"/>
            </a:endParaRPr>
          </a:p>
          <a:p>
            <a:pPr>
              <a:spcBef>
                <a:spcPts val="0"/>
              </a:spcBef>
            </a:pPr>
            <a:endParaRPr lang="en-US" sz="1050" b="1">
              <a:latin typeface="+mj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0185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7494"/>
            <a:ext cx="4131940" cy="864096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mtClean="0">
                <a:solidFill>
                  <a:schemeClr val="tx1"/>
                </a:solidFill>
              </a:rPr>
              <a:t>Kritik </a:t>
            </a:r>
            <a:br>
              <a:rPr lang="en-US" smtClean="0">
                <a:solidFill>
                  <a:schemeClr val="tx1"/>
                </a:solidFill>
              </a:rPr>
            </a:br>
            <a:r>
              <a:rPr lang="en-US" smtClean="0">
                <a:solidFill>
                  <a:schemeClr val="tx1"/>
                </a:solidFill>
              </a:rPr>
              <a:t>(Marxisme)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  <p:sp>
        <p:nvSpPr>
          <p:cNvPr id="4" name="Rectangle 3"/>
          <p:cNvSpPr/>
          <p:nvPr/>
        </p:nvSpPr>
        <p:spPr>
          <a:xfrm>
            <a:off x="1979712" y="1491630"/>
            <a:ext cx="4572000" cy="208262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54965" marR="5080" indent="-342900" algn="just">
              <a:lnSpc>
                <a:spcPct val="80000"/>
              </a:lnSpc>
              <a:spcBef>
                <a:spcPts val="385"/>
              </a:spcBef>
              <a:buSzPct val="90625"/>
              <a:buFont typeface="+mj-lt"/>
              <a:buAutoNum type="arabicPeriod"/>
              <a:tabLst>
                <a:tab pos="357505" algn="l"/>
              </a:tabLst>
            </a:pPr>
            <a:r>
              <a:rPr lang="en-US" b="1" smtClean="0">
                <a:solidFill>
                  <a:schemeClr val="tx1"/>
                </a:solidFill>
                <a:latin typeface="+mj-lt"/>
                <a:cs typeface="Arial Narrow"/>
              </a:rPr>
              <a:t>Tidak</a:t>
            </a:r>
            <a:r>
              <a:rPr lang="en-US" b="1" spc="-65" smtClean="0">
                <a:solidFill>
                  <a:schemeClr val="tx1"/>
                </a:solidFill>
                <a:latin typeface="+mj-lt"/>
                <a:cs typeface="Arial Narrow"/>
              </a:rPr>
              <a:t> </a:t>
            </a:r>
            <a:r>
              <a:rPr lang="en-US" b="1" spc="5">
                <a:solidFill>
                  <a:schemeClr val="tx1"/>
                </a:solidFill>
                <a:latin typeface="+mj-lt"/>
                <a:cs typeface="Arial Narrow"/>
              </a:rPr>
              <a:t>dapat</a:t>
            </a:r>
            <a:r>
              <a:rPr lang="en-US" b="1" spc="-85">
                <a:solidFill>
                  <a:schemeClr val="tx1"/>
                </a:solidFill>
                <a:latin typeface="+mj-lt"/>
                <a:cs typeface="Arial Narrow"/>
              </a:rPr>
              <a:t> </a:t>
            </a:r>
            <a:r>
              <a:rPr lang="en-US" b="1">
                <a:solidFill>
                  <a:schemeClr val="tx1"/>
                </a:solidFill>
                <a:latin typeface="+mj-lt"/>
                <a:cs typeface="Arial Narrow"/>
              </a:rPr>
              <a:t>diterima</a:t>
            </a:r>
            <a:r>
              <a:rPr lang="en-US" b="1" spc="-45">
                <a:solidFill>
                  <a:schemeClr val="tx1"/>
                </a:solidFill>
                <a:latin typeface="+mj-lt"/>
                <a:cs typeface="Arial Narrow"/>
              </a:rPr>
              <a:t> </a:t>
            </a:r>
            <a:r>
              <a:rPr lang="en-US" b="1" spc="5">
                <a:solidFill>
                  <a:schemeClr val="tx1"/>
                </a:solidFill>
                <a:latin typeface="+mj-lt"/>
                <a:cs typeface="Arial Narrow"/>
              </a:rPr>
              <a:t>bahwa</a:t>
            </a:r>
            <a:r>
              <a:rPr lang="en-US" b="1" spc="-90">
                <a:solidFill>
                  <a:schemeClr val="tx1"/>
                </a:solidFill>
                <a:latin typeface="+mj-lt"/>
                <a:cs typeface="Arial Narrow"/>
              </a:rPr>
              <a:t> </a:t>
            </a:r>
            <a:r>
              <a:rPr lang="en-US" b="1">
                <a:solidFill>
                  <a:schemeClr val="tx1"/>
                </a:solidFill>
                <a:latin typeface="+mj-lt"/>
                <a:cs typeface="Arial Narrow"/>
              </a:rPr>
              <a:t>kesempurnaan</a:t>
            </a:r>
            <a:r>
              <a:rPr lang="en-US" b="1" spc="-90">
                <a:solidFill>
                  <a:schemeClr val="tx1"/>
                </a:solidFill>
                <a:latin typeface="+mj-lt"/>
                <a:cs typeface="Arial Narrow"/>
              </a:rPr>
              <a:t> </a:t>
            </a:r>
            <a:r>
              <a:rPr lang="en-US" b="1" spc="-5">
                <a:solidFill>
                  <a:schemeClr val="tx1"/>
                </a:solidFill>
                <a:latin typeface="+mj-lt"/>
                <a:cs typeface="Arial Narrow"/>
              </a:rPr>
              <a:t>masyarakat  </a:t>
            </a:r>
            <a:r>
              <a:rPr lang="en-US" b="1" spc="5">
                <a:solidFill>
                  <a:schemeClr val="tx1"/>
                </a:solidFill>
                <a:latin typeface="+mj-lt"/>
                <a:cs typeface="Arial Narrow"/>
              </a:rPr>
              <a:t>adalah </a:t>
            </a:r>
            <a:r>
              <a:rPr lang="en-US" b="1" spc="-5">
                <a:solidFill>
                  <a:schemeClr val="tx1"/>
                </a:solidFill>
                <a:latin typeface="+mj-lt"/>
                <a:cs typeface="Arial Narrow"/>
              </a:rPr>
              <a:t>satu-satunya kriteria </a:t>
            </a:r>
            <a:r>
              <a:rPr lang="en-US" b="1">
                <a:solidFill>
                  <a:schemeClr val="tx1"/>
                </a:solidFill>
                <a:latin typeface="+mj-lt"/>
                <a:cs typeface="Arial Narrow"/>
              </a:rPr>
              <a:t>perbuatan moral </a:t>
            </a:r>
            <a:r>
              <a:rPr lang="en-US" b="1" spc="-5">
                <a:solidFill>
                  <a:schemeClr val="tx1"/>
                </a:solidFill>
                <a:latin typeface="+mj-lt"/>
                <a:cs typeface="Arial Narrow"/>
              </a:rPr>
              <a:t>(</a:t>
            </a:r>
            <a:r>
              <a:rPr lang="en-US" b="1" i="1" spc="-5">
                <a:solidFill>
                  <a:schemeClr val="tx1"/>
                </a:solidFill>
                <a:latin typeface="+mj-lt"/>
                <a:cs typeface="Arial Narrow"/>
              </a:rPr>
              <a:t>akhlak</a:t>
            </a:r>
            <a:r>
              <a:rPr lang="en-US" b="1" spc="-5">
                <a:solidFill>
                  <a:schemeClr val="tx1"/>
                </a:solidFill>
                <a:latin typeface="+mj-lt"/>
                <a:cs typeface="Arial Narrow"/>
              </a:rPr>
              <a:t>),  </a:t>
            </a:r>
            <a:r>
              <a:rPr lang="en-US" b="1">
                <a:solidFill>
                  <a:schemeClr val="tx1"/>
                </a:solidFill>
                <a:latin typeface="+mj-lt"/>
                <a:cs typeface="Arial Narrow"/>
              </a:rPr>
              <a:t>lantaran</a:t>
            </a:r>
            <a:r>
              <a:rPr lang="en-US" b="1" spc="-114">
                <a:solidFill>
                  <a:schemeClr val="tx1"/>
                </a:solidFill>
                <a:latin typeface="+mj-lt"/>
                <a:cs typeface="Arial Narrow"/>
              </a:rPr>
              <a:t> </a:t>
            </a:r>
            <a:r>
              <a:rPr lang="en-US" b="1">
                <a:solidFill>
                  <a:schemeClr val="tx1"/>
                </a:solidFill>
                <a:latin typeface="+mj-lt"/>
                <a:cs typeface="Arial Narrow"/>
              </a:rPr>
              <a:t>perkara</a:t>
            </a:r>
            <a:r>
              <a:rPr lang="en-US" b="1" spc="-45">
                <a:solidFill>
                  <a:schemeClr val="tx1"/>
                </a:solidFill>
                <a:latin typeface="+mj-lt"/>
                <a:cs typeface="Arial Narrow"/>
              </a:rPr>
              <a:t> </a:t>
            </a:r>
            <a:r>
              <a:rPr lang="en-US" b="1">
                <a:solidFill>
                  <a:schemeClr val="tx1"/>
                </a:solidFill>
                <a:latin typeface="+mj-lt"/>
                <a:cs typeface="Arial Narrow"/>
              </a:rPr>
              <a:t>ini</a:t>
            </a:r>
            <a:r>
              <a:rPr lang="en-US" b="1" spc="-10">
                <a:solidFill>
                  <a:schemeClr val="tx1"/>
                </a:solidFill>
                <a:latin typeface="+mj-lt"/>
                <a:cs typeface="Arial Narrow"/>
              </a:rPr>
              <a:t> </a:t>
            </a:r>
            <a:r>
              <a:rPr lang="en-US" b="1">
                <a:solidFill>
                  <a:schemeClr val="tx1"/>
                </a:solidFill>
                <a:latin typeface="+mj-lt"/>
                <a:cs typeface="Arial Narrow"/>
              </a:rPr>
              <a:t>bersandar</a:t>
            </a:r>
            <a:r>
              <a:rPr lang="en-US" b="1" spc="-110">
                <a:solidFill>
                  <a:schemeClr val="tx1"/>
                </a:solidFill>
                <a:latin typeface="+mj-lt"/>
                <a:cs typeface="Arial Narrow"/>
              </a:rPr>
              <a:t> </a:t>
            </a:r>
            <a:r>
              <a:rPr lang="en-US" b="1" spc="5">
                <a:solidFill>
                  <a:schemeClr val="tx1"/>
                </a:solidFill>
                <a:latin typeface="+mj-lt"/>
                <a:cs typeface="Arial Narrow"/>
              </a:rPr>
              <a:t>pada</a:t>
            </a:r>
            <a:r>
              <a:rPr lang="en-US" b="1" spc="-65">
                <a:solidFill>
                  <a:schemeClr val="tx1"/>
                </a:solidFill>
                <a:latin typeface="+mj-lt"/>
                <a:cs typeface="Arial Narrow"/>
              </a:rPr>
              <a:t> </a:t>
            </a:r>
            <a:r>
              <a:rPr lang="en-US" b="1">
                <a:solidFill>
                  <a:schemeClr val="tx1"/>
                </a:solidFill>
                <a:latin typeface="+mj-lt"/>
                <a:cs typeface="Arial Narrow"/>
              </a:rPr>
              <a:t>konsep</a:t>
            </a:r>
            <a:r>
              <a:rPr lang="en-US" b="1" spc="-45">
                <a:solidFill>
                  <a:schemeClr val="tx1"/>
                </a:solidFill>
                <a:latin typeface="+mj-lt"/>
                <a:cs typeface="Arial Narrow"/>
              </a:rPr>
              <a:t> </a:t>
            </a:r>
            <a:r>
              <a:rPr lang="en-US" b="1" spc="-5">
                <a:solidFill>
                  <a:schemeClr val="tx1"/>
                </a:solidFill>
                <a:latin typeface="+mj-lt"/>
                <a:cs typeface="Arial Narrow"/>
              </a:rPr>
              <a:t>sosialisme  </a:t>
            </a:r>
            <a:r>
              <a:rPr lang="en-US" b="1" spc="5">
                <a:solidFill>
                  <a:schemeClr val="tx1"/>
                </a:solidFill>
                <a:latin typeface="+mj-lt"/>
                <a:cs typeface="Arial Narrow"/>
              </a:rPr>
              <a:t>dan </a:t>
            </a:r>
            <a:r>
              <a:rPr lang="en-US" b="1">
                <a:solidFill>
                  <a:schemeClr val="tx1"/>
                </a:solidFill>
                <a:latin typeface="+mj-lt"/>
                <a:cs typeface="Arial Narrow"/>
              </a:rPr>
              <a:t>mengabaikan</a:t>
            </a:r>
            <a:r>
              <a:rPr lang="en-US" b="1" spc="-195">
                <a:solidFill>
                  <a:schemeClr val="tx1"/>
                </a:solidFill>
                <a:latin typeface="+mj-lt"/>
                <a:cs typeface="Arial Narrow"/>
              </a:rPr>
              <a:t> </a:t>
            </a:r>
            <a:r>
              <a:rPr lang="en-US" b="1" smtClean="0">
                <a:solidFill>
                  <a:schemeClr val="tx1"/>
                </a:solidFill>
                <a:latin typeface="+mj-lt"/>
                <a:cs typeface="Arial Narrow"/>
              </a:rPr>
              <a:t>individualisme.</a:t>
            </a:r>
          </a:p>
          <a:p>
            <a:pPr marL="354965" marR="5080" indent="-342900" algn="just">
              <a:lnSpc>
                <a:spcPct val="80000"/>
              </a:lnSpc>
              <a:spcBef>
                <a:spcPts val="385"/>
              </a:spcBef>
              <a:buSzPct val="90625"/>
              <a:buFont typeface="+mj-lt"/>
              <a:buAutoNum type="arabicPeriod"/>
              <a:tabLst>
                <a:tab pos="357505" algn="l"/>
              </a:tabLst>
            </a:pPr>
            <a:r>
              <a:rPr lang="en-US" b="1" smtClean="0">
                <a:solidFill>
                  <a:schemeClr val="tx1"/>
                </a:solidFill>
                <a:latin typeface="+mj-lt"/>
                <a:cs typeface="Arial Narrow"/>
              </a:rPr>
              <a:t>Kesempurnaan </a:t>
            </a:r>
            <a:r>
              <a:rPr lang="en-US" b="1">
                <a:solidFill>
                  <a:schemeClr val="tx1"/>
                </a:solidFill>
                <a:latin typeface="+mj-lt"/>
                <a:cs typeface="Arial Narrow"/>
              </a:rPr>
              <a:t>sebagai </a:t>
            </a:r>
            <a:r>
              <a:rPr lang="en-US" b="1" spc="-5">
                <a:solidFill>
                  <a:schemeClr val="tx1"/>
                </a:solidFill>
                <a:latin typeface="+mj-lt"/>
                <a:cs typeface="Arial Narrow"/>
              </a:rPr>
              <a:t>satu-satunya kriteria</a:t>
            </a:r>
            <a:r>
              <a:rPr lang="en-US" b="1" spc="-245">
                <a:solidFill>
                  <a:schemeClr val="tx1"/>
                </a:solidFill>
                <a:latin typeface="+mj-lt"/>
                <a:cs typeface="Arial Narrow"/>
              </a:rPr>
              <a:t> </a:t>
            </a:r>
            <a:r>
              <a:rPr lang="en-US" b="1">
                <a:solidFill>
                  <a:schemeClr val="tx1"/>
                </a:solidFill>
                <a:latin typeface="+mj-lt"/>
                <a:cs typeface="Arial Narrow"/>
              </a:rPr>
              <a:t>moral  </a:t>
            </a:r>
            <a:r>
              <a:rPr lang="en-US" b="1" spc="-5">
                <a:solidFill>
                  <a:schemeClr val="tx1"/>
                </a:solidFill>
                <a:latin typeface="+mj-lt"/>
                <a:cs typeface="Arial Narrow"/>
              </a:rPr>
              <a:t>bisa </a:t>
            </a:r>
            <a:r>
              <a:rPr lang="en-US" b="1">
                <a:solidFill>
                  <a:schemeClr val="tx1"/>
                </a:solidFill>
                <a:latin typeface="+mj-lt"/>
                <a:cs typeface="Arial Narrow"/>
              </a:rPr>
              <a:t>diterima, tetapi jalan </a:t>
            </a:r>
            <a:r>
              <a:rPr lang="en-US" b="1" spc="-5">
                <a:solidFill>
                  <a:schemeClr val="tx1"/>
                </a:solidFill>
                <a:latin typeface="+mj-lt"/>
                <a:cs typeface="Arial Narrow"/>
              </a:rPr>
              <a:t>revolusi </a:t>
            </a:r>
            <a:r>
              <a:rPr lang="en-US" b="1">
                <a:solidFill>
                  <a:schemeClr val="tx1"/>
                </a:solidFill>
                <a:latin typeface="+mj-lt"/>
                <a:cs typeface="Arial Narrow"/>
              </a:rPr>
              <a:t>sebagai satu-  </a:t>
            </a:r>
            <a:r>
              <a:rPr lang="en-US" b="1" spc="-5">
                <a:solidFill>
                  <a:schemeClr val="tx1"/>
                </a:solidFill>
                <a:latin typeface="+mj-lt"/>
                <a:cs typeface="Arial Narrow"/>
              </a:rPr>
              <a:t>satunya cara </a:t>
            </a:r>
            <a:r>
              <a:rPr lang="en-US" b="1">
                <a:solidFill>
                  <a:schemeClr val="tx1"/>
                </a:solidFill>
                <a:latin typeface="+mj-lt"/>
                <a:cs typeface="Arial Narrow"/>
              </a:rPr>
              <a:t>mencapai kesempurnaan </a:t>
            </a:r>
            <a:r>
              <a:rPr lang="en-US" b="1" spc="5">
                <a:solidFill>
                  <a:schemeClr val="tx1"/>
                </a:solidFill>
                <a:latin typeface="+mj-lt"/>
                <a:cs typeface="Arial Narrow"/>
              </a:rPr>
              <a:t>adalah  </a:t>
            </a:r>
            <a:r>
              <a:rPr lang="en-US" b="1">
                <a:solidFill>
                  <a:schemeClr val="tx1"/>
                </a:solidFill>
                <a:latin typeface="+mj-lt"/>
                <a:cs typeface="Arial Narrow"/>
              </a:rPr>
              <a:t>persoalan lain (Muthahari,</a:t>
            </a:r>
            <a:r>
              <a:rPr lang="en-US" b="1" spc="-225">
                <a:solidFill>
                  <a:schemeClr val="tx1"/>
                </a:solidFill>
                <a:latin typeface="+mj-lt"/>
                <a:cs typeface="Arial Narrow"/>
              </a:rPr>
              <a:t> </a:t>
            </a:r>
            <a:r>
              <a:rPr lang="en-US" b="1">
                <a:solidFill>
                  <a:schemeClr val="tx1"/>
                </a:solidFill>
                <a:latin typeface="+mj-lt"/>
                <a:cs typeface="Arial Narrow"/>
              </a:rPr>
              <a:t>1995).</a:t>
            </a:r>
          </a:p>
          <a:p>
            <a:pPr marL="342900" indent="-342900">
              <a:buFont typeface="+mj-lt"/>
              <a:buAutoNum type="arabicPeriod"/>
            </a:pPr>
            <a:endParaRPr lang="en-US" b="1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1834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610" y="339502"/>
            <a:ext cx="3039254" cy="576064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mtClean="0">
                <a:solidFill>
                  <a:schemeClr val="tx1"/>
                </a:solidFill>
              </a:rPr>
              <a:t>B. Deontologis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744" y="1203598"/>
            <a:ext cx="4320480" cy="3527156"/>
          </a:xfrm>
        </p:spPr>
        <p:txBody>
          <a:bodyPr>
            <a:noAutofit/>
          </a:bodyPr>
          <a:lstStyle/>
          <a:p>
            <a:r>
              <a:rPr lang="en-US" sz="1200" b="1"/>
              <a:t>Semua </a:t>
            </a:r>
            <a:r>
              <a:rPr lang="en-US" sz="1200" b="1" smtClean="0"/>
              <a:t>aliran filsafat moral </a:t>
            </a:r>
            <a:r>
              <a:rPr lang="en-US" sz="1200" b="1"/>
              <a:t>di atas (teleologi) memperhatikan hasil perbuatan → </a:t>
            </a:r>
            <a:r>
              <a:rPr lang="en-US" sz="1200" b="1" i="1"/>
              <a:t> teleology</a:t>
            </a:r>
            <a:r>
              <a:rPr lang="en-US" sz="1200" b="1"/>
              <a:t> (dari kata Yunani </a:t>
            </a:r>
            <a:r>
              <a:rPr lang="en-US" sz="1200" b="1" i="1"/>
              <a:t>telos</a:t>
            </a:r>
            <a:r>
              <a:rPr lang="en-US" sz="1200" b="1"/>
              <a:t> [tujuan, akhir] dan </a:t>
            </a:r>
            <a:r>
              <a:rPr lang="en-US" sz="1200" b="1" i="1"/>
              <a:t>logos</a:t>
            </a:r>
            <a:r>
              <a:rPr lang="en-US" sz="1200" b="1"/>
              <a:t> [wacana atau </a:t>
            </a:r>
            <a:r>
              <a:rPr lang="en-US" sz="1200" b="1"/>
              <a:t>doktrin</a:t>
            </a:r>
            <a:r>
              <a:rPr lang="en-US" sz="1200" b="1" smtClean="0"/>
              <a:t>]).</a:t>
            </a:r>
            <a:endParaRPr lang="en-US" sz="1200" b="1"/>
          </a:p>
          <a:p>
            <a:r>
              <a:rPr lang="en-US" sz="1200" b="1"/>
              <a:t>Konsekuansialistis: baik-tidaknya perbuatan dianggap tergantung </a:t>
            </a:r>
            <a:r>
              <a:rPr lang="en-US" sz="1200" b="1"/>
              <a:t>pada </a:t>
            </a:r>
            <a:r>
              <a:rPr lang="en-US" sz="1200" b="1" smtClean="0"/>
              <a:t>konsekuensinya.</a:t>
            </a:r>
            <a:endParaRPr lang="en-US" sz="1200" b="1"/>
          </a:p>
          <a:p>
            <a:r>
              <a:rPr lang="en-US" sz="1200" b="1"/>
              <a:t>Bersifat teleologis (terarah pada </a:t>
            </a:r>
            <a:r>
              <a:rPr lang="en-US" sz="1200" b="1"/>
              <a:t>tujuan</a:t>
            </a:r>
            <a:r>
              <a:rPr lang="en-US" sz="1200" b="1" smtClean="0"/>
              <a:t>).</a:t>
            </a:r>
            <a:endParaRPr lang="en-US" sz="1200" b="1"/>
          </a:p>
          <a:p>
            <a:r>
              <a:rPr lang="en-US" sz="1200" b="1" u="sng"/>
              <a:t>Deontologi</a:t>
            </a:r>
            <a:r>
              <a:rPr lang="en-US" sz="1200" b="1"/>
              <a:t>: sistem ini tidak menyoroti tujuan yang dipilih bagi perbuatan atau keputusan kita, melainkan semata-mata wajib-tidaknya perbuatan dan </a:t>
            </a:r>
            <a:r>
              <a:rPr lang="en-US" sz="1200" b="1"/>
              <a:t>keputusan </a:t>
            </a:r>
            <a:r>
              <a:rPr lang="en-US" sz="1200" b="1" smtClean="0"/>
              <a:t>kita.</a:t>
            </a:r>
            <a:endParaRPr lang="en-US" sz="1200" b="1"/>
          </a:p>
          <a:p>
            <a:r>
              <a:rPr lang="en-US" sz="1200" b="1" u="sng"/>
              <a:t>Deon</a:t>
            </a:r>
            <a:r>
              <a:rPr lang="en-US" sz="1200" b="1"/>
              <a:t>: apa yang harus dilakukan, kewajiban</a:t>
            </a:r>
          </a:p>
          <a:p>
            <a:r>
              <a:rPr lang="en-US" sz="1200" b="1" i="1"/>
              <a:t>Deontology</a:t>
            </a:r>
            <a:r>
              <a:rPr lang="en-US" sz="1200" b="1"/>
              <a:t>, dari kata Yunani </a:t>
            </a:r>
            <a:r>
              <a:rPr lang="en-US" sz="1200" b="1" i="1"/>
              <a:t>deon</a:t>
            </a:r>
            <a:r>
              <a:rPr lang="en-US" sz="1200" b="1"/>
              <a:t> (keharusan, kewajiban), yang dapat diartikan “teori tentang </a:t>
            </a:r>
            <a:r>
              <a:rPr lang="en-US" sz="1200" b="1"/>
              <a:t>kewajiban</a:t>
            </a:r>
            <a:r>
              <a:rPr lang="en-US" sz="1200" b="1" smtClean="0"/>
              <a:t>”.</a:t>
            </a:r>
            <a:endParaRPr lang="en-US" sz="1200" b="1"/>
          </a:p>
          <a:p>
            <a:endParaRPr lang="en-US" sz="1200" b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8773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610" y="339502"/>
            <a:ext cx="3039254" cy="576064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mtClean="0">
                <a:solidFill>
                  <a:schemeClr val="tx1"/>
                </a:solidFill>
              </a:rPr>
              <a:t>Imanuel Kant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203598"/>
            <a:ext cx="3566160" cy="3182639"/>
          </a:xfrm>
        </p:spPr>
        <p:txBody>
          <a:bodyPr>
            <a:noAutofit/>
          </a:bodyPr>
          <a:lstStyle/>
          <a:p>
            <a:r>
              <a:rPr lang="en-US" sz="1100" b="1"/>
              <a:t>Menurut Kant (1724-1804), yang disebut baik dalam arti sesungguhnya hanyalah kehendak </a:t>
            </a:r>
            <a:r>
              <a:rPr lang="en-US" sz="1100" b="1"/>
              <a:t>yang </a:t>
            </a:r>
            <a:r>
              <a:rPr lang="en-US" sz="1100" b="1" smtClean="0"/>
              <a:t>baik.</a:t>
            </a:r>
            <a:endParaRPr lang="en-US" sz="1100" b="1"/>
          </a:p>
          <a:p>
            <a:r>
              <a:rPr lang="en-US" sz="1100" b="1"/>
              <a:t>Kehendak menjadi baik, jika bertindak </a:t>
            </a:r>
            <a:r>
              <a:rPr lang="en-US" sz="1100" b="1"/>
              <a:t>karena </a:t>
            </a:r>
            <a:r>
              <a:rPr lang="en-US" sz="1100" b="1" smtClean="0"/>
              <a:t>kewajiban.</a:t>
            </a:r>
            <a:endParaRPr lang="en-US" sz="1100" b="1"/>
          </a:p>
          <a:p>
            <a:r>
              <a:rPr lang="en-US" sz="1100" b="1"/>
              <a:t>Belum cukup suatu perbuatan dilakukan sesuai dengan kewajiban, seharusnya perbuatan dilakukan </a:t>
            </a:r>
            <a:r>
              <a:rPr lang="en-US" sz="1100" b="1"/>
              <a:t>berdasarkan </a:t>
            </a:r>
            <a:r>
              <a:rPr lang="en-US" sz="1100" b="1" smtClean="0"/>
              <a:t>kewajiban.</a:t>
            </a:r>
            <a:endParaRPr lang="en-US" sz="1100" b="1"/>
          </a:p>
          <a:p>
            <a:r>
              <a:rPr lang="en-US" sz="1100" b="1"/>
              <a:t>Legalitas: bertindak sesuai dengan kewajiban, memenuhi </a:t>
            </a:r>
            <a:r>
              <a:rPr lang="en-US" sz="1100" b="1"/>
              <a:t>norma </a:t>
            </a:r>
            <a:r>
              <a:rPr lang="en-US" sz="1100" b="1" smtClean="0"/>
              <a:t>hokum.</a:t>
            </a:r>
            <a:endParaRPr lang="en-US" sz="1100" b="1"/>
          </a:p>
          <a:p>
            <a:r>
              <a:rPr lang="en-US" sz="1100" b="1"/>
              <a:t>Suatu perbuatan bersifat moral jika dilakukan semata-mata “karena hormat untuk hukum </a:t>
            </a:r>
            <a:r>
              <a:rPr lang="en-US" sz="1100" b="1"/>
              <a:t>moral</a:t>
            </a:r>
            <a:r>
              <a:rPr lang="en-US" sz="1100" b="1" smtClean="0"/>
              <a:t>”.</a:t>
            </a:r>
            <a:endParaRPr lang="en-US" sz="1100" b="1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48276" y="1380766"/>
            <a:ext cx="3566160" cy="3349987"/>
          </a:xfrm>
        </p:spPr>
        <p:txBody>
          <a:bodyPr>
            <a:noAutofit/>
          </a:bodyPr>
          <a:lstStyle/>
          <a:p>
            <a:r>
              <a:rPr lang="en-US" sz="1100" b="1" i="1" u="sng"/>
              <a:t>Imperatif kategoris</a:t>
            </a:r>
            <a:r>
              <a:rPr lang="en-US" sz="1100" b="1"/>
              <a:t>: imperatif (perintah) yang mewajibkan begitu saja, tanpa syarat</a:t>
            </a:r>
          </a:p>
          <a:p>
            <a:r>
              <a:rPr lang="en-US" sz="1100" b="1" i="1" u="sng"/>
              <a:t>Imperatif hipotetis </a:t>
            </a:r>
            <a:r>
              <a:rPr lang="en-US" sz="1100" b="1"/>
              <a:t>selalu melibatkan sebuah syarat: “kalau engkau ingin mencapai suatu tujuan, maka engkau harus menghendaki juga sarana-sarana yang menuju ke tujuan itu”</a:t>
            </a:r>
          </a:p>
          <a:p>
            <a:r>
              <a:rPr lang="en-US" sz="1100" b="1"/>
              <a:t>Jika hukum moral harus dipahami sebagai imperatif kategoris, maka dalam bertindak secara moral kehendak harus otonom dan bukan heteronom</a:t>
            </a:r>
          </a:p>
          <a:p>
            <a:r>
              <a:rPr lang="en-US" sz="1100" b="1"/>
              <a:t>Kehendak bersifat otonom bila menentukan dirinya sendiri, bersifat heteronom jika membiarkan diri ditentukan oleh faktor luar (kecenderungan atau </a:t>
            </a:r>
            <a:r>
              <a:rPr lang="en-US" sz="1100" b="1"/>
              <a:t>emosi</a:t>
            </a:r>
            <a:r>
              <a:rPr lang="en-US" sz="1100" b="1" smtClean="0"/>
              <a:t>)</a:t>
            </a:r>
            <a:endParaRPr lang="en-US" sz="1100" b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038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7494"/>
            <a:ext cx="4131940" cy="864096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mtClean="0">
                <a:solidFill>
                  <a:schemeClr val="tx1"/>
                </a:solidFill>
              </a:rPr>
              <a:t>Kritik </a:t>
            </a:r>
            <a:br>
              <a:rPr lang="en-US" smtClean="0">
                <a:solidFill>
                  <a:schemeClr val="tx1"/>
                </a:solidFill>
              </a:rPr>
            </a:br>
            <a:r>
              <a:rPr lang="en-US" smtClean="0">
                <a:solidFill>
                  <a:schemeClr val="tx1"/>
                </a:solidFill>
              </a:rPr>
              <a:t>(Deontologi)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  <p:sp>
        <p:nvSpPr>
          <p:cNvPr id="4" name="Rectangle 3"/>
          <p:cNvSpPr/>
          <p:nvPr/>
        </p:nvSpPr>
        <p:spPr>
          <a:xfrm>
            <a:off x="1979712" y="1491630"/>
            <a:ext cx="4572000" cy="28931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smtClean="0">
                <a:latin typeface="+mj-lt"/>
              </a:rPr>
              <a:t>Sistem </a:t>
            </a:r>
            <a:r>
              <a:rPr lang="en-US" b="1">
                <a:latin typeface="+mj-lt"/>
              </a:rPr>
              <a:t>moral Kant adalah etika yang suram </a:t>
            </a:r>
            <a:r>
              <a:rPr lang="en-US" b="1">
                <a:latin typeface="+mj-lt"/>
              </a:rPr>
              <a:t>dan </a:t>
            </a:r>
            <a:r>
              <a:rPr lang="en-US" b="1" smtClean="0">
                <a:latin typeface="+mj-lt"/>
              </a:rPr>
              <a:t>kaku.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smtClean="0">
                <a:latin typeface="+mj-lt"/>
              </a:rPr>
              <a:t>Apakah </a:t>
            </a:r>
            <a:r>
              <a:rPr lang="en-US" b="1">
                <a:latin typeface="+mj-lt"/>
              </a:rPr>
              <a:t>tidak mungkin juga jika kita berlaku dengan bak karena kita </a:t>
            </a:r>
            <a:r>
              <a:rPr lang="en-US" b="1" i="1">
                <a:latin typeface="+mj-lt"/>
              </a:rPr>
              <a:t>senang</a:t>
            </a:r>
            <a:r>
              <a:rPr lang="en-US" b="1">
                <a:latin typeface="+mj-lt"/>
              </a:rPr>
              <a:t> </a:t>
            </a:r>
            <a:r>
              <a:rPr lang="en-US" b="1">
                <a:latin typeface="+mj-lt"/>
              </a:rPr>
              <a:t>berbuat </a:t>
            </a:r>
            <a:r>
              <a:rPr lang="en-US" b="1" smtClean="0">
                <a:latin typeface="+mj-lt"/>
              </a:rPr>
              <a:t>baik?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smtClean="0">
                <a:latin typeface="+mj-lt"/>
              </a:rPr>
              <a:t>Sulit </a:t>
            </a:r>
            <a:r>
              <a:rPr lang="en-US" b="1">
                <a:latin typeface="+mj-lt"/>
              </a:rPr>
              <a:t>juga diterima bahwa konsekuensi bisa diabaikan saja dalam menilai moralitas perbuatan kita, misalnya dalam </a:t>
            </a:r>
            <a:r>
              <a:rPr lang="en-US" b="1">
                <a:latin typeface="+mj-lt"/>
              </a:rPr>
              <a:t>situasi </a:t>
            </a:r>
            <a:r>
              <a:rPr lang="en-US" b="1" smtClean="0">
                <a:latin typeface="+mj-lt"/>
              </a:rPr>
              <a:t>perang.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smtClean="0">
                <a:latin typeface="+mj-lt"/>
              </a:rPr>
              <a:t>Jika </a:t>
            </a:r>
            <a:r>
              <a:rPr lang="en-US" b="1">
                <a:latin typeface="+mj-lt"/>
              </a:rPr>
              <a:t>orang lain menjadi korban dari kewajiban saya, maka itu bukan tanggung </a:t>
            </a:r>
            <a:r>
              <a:rPr lang="en-US" b="1">
                <a:latin typeface="+mj-lt"/>
              </a:rPr>
              <a:t>jawab </a:t>
            </a:r>
            <a:r>
              <a:rPr lang="en-US" b="1" smtClean="0">
                <a:latin typeface="+mj-lt"/>
              </a:rPr>
              <a:t>saya.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smtClean="0">
                <a:latin typeface="+mj-lt"/>
              </a:rPr>
              <a:t>Bukan </a:t>
            </a:r>
            <a:r>
              <a:rPr lang="en-US" b="1">
                <a:latin typeface="+mj-lt"/>
              </a:rPr>
              <a:t>saya yang mencelakakan dia</a:t>
            </a:r>
          </a:p>
          <a:p>
            <a:r>
              <a:rPr lang="en-US" b="1">
                <a:latin typeface="+mj-lt"/>
              </a:rPr>
              <a:t> </a:t>
            </a:r>
            <a:endParaRPr lang="en-US" b="1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1607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610" y="339502"/>
            <a:ext cx="3903350" cy="576064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mtClean="0">
                <a:solidFill>
                  <a:schemeClr val="tx1"/>
                </a:solidFill>
              </a:rPr>
              <a:t>William David Ross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203598"/>
            <a:ext cx="3566160" cy="3182639"/>
          </a:xfrm>
        </p:spPr>
        <p:txBody>
          <a:bodyPr>
            <a:noAutofit/>
          </a:bodyPr>
          <a:lstStyle/>
          <a:p>
            <a:r>
              <a:rPr lang="en-US" sz="1200" b="1"/>
              <a:t>William David Ross (1877-1971) menerima teori deontologi, tapi ia menambahkan nuansa </a:t>
            </a:r>
            <a:r>
              <a:rPr lang="en-US" sz="1200" b="1"/>
              <a:t>yang </a:t>
            </a:r>
            <a:r>
              <a:rPr lang="en-US" sz="1200" b="1" smtClean="0"/>
              <a:t>penting.</a:t>
            </a:r>
            <a:endParaRPr lang="en-US" sz="1200" b="1"/>
          </a:p>
          <a:p>
            <a:r>
              <a:rPr lang="en-US" sz="1200" b="1"/>
              <a:t>Kewajiban selalu merupakan kewajiban </a:t>
            </a:r>
            <a:r>
              <a:rPr lang="en-US" sz="1200" b="1" i="1" u="sng"/>
              <a:t>prima facie</a:t>
            </a:r>
            <a:r>
              <a:rPr lang="en-US" sz="1200" b="1"/>
              <a:t> (pada pandangan </a:t>
            </a:r>
            <a:r>
              <a:rPr lang="en-US" sz="1200" b="1"/>
              <a:t>pertama</a:t>
            </a:r>
            <a:r>
              <a:rPr lang="en-US" sz="1200" b="1" smtClean="0"/>
              <a:t>).</a:t>
            </a:r>
            <a:endParaRPr lang="en-US" sz="1200" b="1"/>
          </a:p>
          <a:p>
            <a:r>
              <a:rPr lang="en-US" sz="1200" b="1"/>
              <a:t>Suatu kewajiban-untuk-sementara dan hanya berlaku sampai timbul kewajiban lebih penting lagi yang mengalahkan kewajiban yang </a:t>
            </a:r>
            <a:r>
              <a:rPr lang="en-US" sz="1200" b="1"/>
              <a:t>pertama </a:t>
            </a:r>
            <a:r>
              <a:rPr lang="en-US" sz="1200" b="1" smtClean="0"/>
              <a:t>tadi</a:t>
            </a:r>
            <a:r>
              <a:rPr lang="en-US" sz="1200" b="1"/>
              <a:t>.</a:t>
            </a:r>
            <a:endParaRPr lang="en-US" sz="1200" b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04048" y="660056"/>
            <a:ext cx="3566160" cy="4276438"/>
          </a:xfrm>
        </p:spPr>
        <p:txBody>
          <a:bodyPr>
            <a:noAutofit/>
          </a:bodyPr>
          <a:lstStyle/>
          <a:p>
            <a:r>
              <a:rPr lang="en-US" sz="1100" b="1"/>
              <a:t>Sejumlah kewajiban prima facie W.D. Ross:</a:t>
            </a:r>
          </a:p>
          <a:p>
            <a:r>
              <a:rPr lang="en-US" sz="1100" b="1" u="sng"/>
              <a:t>Kewajiban kesetiaan</a:t>
            </a:r>
            <a:r>
              <a:rPr lang="en-US" sz="1100" b="1"/>
              <a:t>: kita harus menepati janji yang diadakan dengan bebas</a:t>
            </a:r>
          </a:p>
          <a:p>
            <a:r>
              <a:rPr lang="en-US" sz="1100" b="1" u="sng"/>
              <a:t>Kewajiban ganti rugi</a:t>
            </a:r>
            <a:r>
              <a:rPr lang="en-US" sz="1100" b="1"/>
              <a:t>: kita harus melunasi hutang moral dan hutang material</a:t>
            </a:r>
          </a:p>
          <a:p>
            <a:r>
              <a:rPr lang="en-US" sz="1100" b="1" u="sng"/>
              <a:t>Kewajiban terima kasih</a:t>
            </a:r>
            <a:r>
              <a:rPr lang="en-US" sz="1100" b="1"/>
              <a:t>: kita harus berterima kasih kepada orang yang berbuat baik terhadap kita</a:t>
            </a:r>
          </a:p>
          <a:p>
            <a:r>
              <a:rPr lang="en-US" sz="1100" b="1" u="sng"/>
              <a:t>Kewajiban keadilan</a:t>
            </a:r>
            <a:r>
              <a:rPr lang="en-US" sz="1100" b="1"/>
              <a:t>: kita harus membagikan hal-hal yang menyenangkan sesuai dengan jasa orang-orang bersangkutan</a:t>
            </a:r>
          </a:p>
          <a:p>
            <a:r>
              <a:rPr lang="en-US" sz="1100" b="1" u="sng"/>
              <a:t>Kewajiban berbuat baik</a:t>
            </a:r>
            <a:r>
              <a:rPr lang="en-US" sz="1100" b="1"/>
              <a:t>: kita harus membantu orang lain yang membutuhkan bantuan kita</a:t>
            </a:r>
          </a:p>
          <a:p>
            <a:r>
              <a:rPr lang="en-US" sz="1100" b="1" u="sng"/>
              <a:t>Kewajiban mengembangkan dirinya</a:t>
            </a:r>
            <a:r>
              <a:rPr lang="en-US" sz="1100" b="1"/>
              <a:t>: kita harus mengembangkan dan meningkatkan bakat kita di bidang keutamaan, intelegensi, dst</a:t>
            </a:r>
          </a:p>
          <a:p>
            <a:r>
              <a:rPr lang="en-US" sz="1100" b="1" u="sng"/>
              <a:t>Kewajiban untuk tidak merugikan</a:t>
            </a:r>
            <a:r>
              <a:rPr lang="en-US" sz="1100" b="1"/>
              <a:t>: kita tidak boleh melakukan sesuatu yang merugikan orang lain (satu-satunya kewajiban yang dirumuskan Ross dalam bentuk </a:t>
            </a:r>
            <a:r>
              <a:rPr lang="en-US" sz="1100" b="1"/>
              <a:t>negatif</a:t>
            </a:r>
            <a:r>
              <a:rPr lang="en-US" sz="1100" b="1" smtClean="0"/>
              <a:t>)</a:t>
            </a:r>
            <a:r>
              <a:rPr lang="en-US" sz="1100" b="1"/>
              <a:t>.</a:t>
            </a:r>
            <a:endParaRPr lang="en-US" sz="1100" b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864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34"/>
          <p:cNvSpPr/>
          <p:nvPr/>
        </p:nvSpPr>
        <p:spPr>
          <a:xfrm>
            <a:off x="1835696" y="627534"/>
            <a:ext cx="5112568" cy="3190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b="1">
                <a:latin typeface="+mj-lt"/>
              </a:rPr>
              <a:t>Tidak ada </a:t>
            </a:r>
            <a:r>
              <a:rPr lang="sv-SE" b="1">
                <a:latin typeface="+mj-lt"/>
              </a:rPr>
              <a:t>satu </a:t>
            </a:r>
            <a:r>
              <a:rPr lang="sv-SE" b="1" smtClean="0">
                <a:latin typeface="+mj-lt"/>
              </a:rPr>
              <a:t>aliran filsafat moral </a:t>
            </a:r>
            <a:r>
              <a:rPr lang="sv-SE" b="1">
                <a:latin typeface="+mj-lt"/>
              </a:rPr>
              <a:t>yang sama </a:t>
            </a:r>
            <a:r>
              <a:rPr lang="sv-SE" b="1">
                <a:latin typeface="+mj-lt"/>
              </a:rPr>
              <a:t>sekali </a:t>
            </a:r>
            <a:r>
              <a:rPr lang="sv-SE" b="1" smtClean="0">
                <a:latin typeface="+mj-lt"/>
              </a:rPr>
              <a:t>memuaskan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b="1" smtClean="0">
                <a:latin typeface="+mj-lt"/>
              </a:rPr>
              <a:t>Masing-masing </a:t>
            </a:r>
            <a:r>
              <a:rPr lang="sv-SE" b="1">
                <a:latin typeface="+mj-lt"/>
              </a:rPr>
              <a:t>memiliki </a:t>
            </a:r>
            <a:r>
              <a:rPr lang="sv-SE" b="1" smtClean="0">
                <a:latin typeface="+mj-lt"/>
              </a:rPr>
              <a:t>kelemahan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b="1" smtClean="0">
                <a:latin typeface="+mj-lt"/>
              </a:rPr>
              <a:t>Utilitarisme </a:t>
            </a:r>
            <a:r>
              <a:rPr lang="sv-SE" b="1">
                <a:latin typeface="+mj-lt"/>
              </a:rPr>
              <a:t>dan deontologi juga mengalami hal </a:t>
            </a:r>
            <a:r>
              <a:rPr lang="sv-SE" b="1">
                <a:latin typeface="+mj-lt"/>
              </a:rPr>
              <a:t>yang </a:t>
            </a:r>
            <a:r>
              <a:rPr lang="sv-SE" b="1" smtClean="0">
                <a:latin typeface="+mj-lt"/>
              </a:rPr>
              <a:t>sama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b="1" smtClean="0">
                <a:latin typeface="+mj-lt"/>
              </a:rPr>
              <a:t>Tidak </a:t>
            </a:r>
            <a:r>
              <a:rPr lang="sv-SE" b="1">
                <a:latin typeface="+mj-lt"/>
              </a:rPr>
              <a:t>ada utilitarisme murni dan </a:t>
            </a:r>
            <a:r>
              <a:rPr lang="sv-SE" b="1">
                <a:latin typeface="+mj-lt"/>
              </a:rPr>
              <a:t>deontologi </a:t>
            </a:r>
            <a:r>
              <a:rPr lang="sv-SE" b="1" smtClean="0">
                <a:latin typeface="+mj-lt"/>
              </a:rPr>
              <a:t>murni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b="1" smtClean="0">
                <a:latin typeface="+mj-lt"/>
              </a:rPr>
              <a:t>Diadakan </a:t>
            </a:r>
            <a:r>
              <a:rPr lang="sv-SE" b="1">
                <a:latin typeface="+mj-lt"/>
              </a:rPr>
              <a:t>sintesis antara pendekatan utilitaristis dan pendekatan deontologis</a:t>
            </a:r>
          </a:p>
          <a:p>
            <a:r>
              <a:rPr lang="sv-SE" b="1">
                <a:latin typeface="+mj-lt"/>
              </a:rPr>
              <a:t> </a:t>
            </a:r>
            <a:r>
              <a:rPr lang="sv-SE" b="1">
                <a:latin typeface="+mj-lt"/>
              </a:rPr>
              <a:t/>
            </a:r>
            <a:br>
              <a:rPr lang="sv-SE" b="1">
                <a:latin typeface="+mj-lt"/>
              </a:rPr>
            </a:br>
            <a:endParaRPr b="1" dirty="0">
              <a:solidFill>
                <a:schemeClr val="dk2"/>
              </a:solidFill>
              <a:latin typeface="+mj-lt"/>
              <a:ea typeface="Barlow Light"/>
              <a:cs typeface="Barlow Light"/>
              <a:sym typeface="Barlow Light"/>
            </a:endParaRPr>
          </a:p>
        </p:txBody>
      </p:sp>
      <p:sp>
        <p:nvSpPr>
          <p:cNvPr id="741" name="Google Shape;741;p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grpSp>
        <p:nvGrpSpPr>
          <p:cNvPr id="742" name="Google Shape;742;p34"/>
          <p:cNvGrpSpPr/>
          <p:nvPr/>
        </p:nvGrpSpPr>
        <p:grpSpPr>
          <a:xfrm>
            <a:off x="971601" y="699542"/>
            <a:ext cx="6768751" cy="3202811"/>
            <a:chOff x="1177450" y="241631"/>
            <a:chExt cx="6173152" cy="3616776"/>
          </a:xfrm>
        </p:grpSpPr>
        <p:sp>
          <p:nvSpPr>
            <p:cNvPr id="743" name="Google Shape;743;p34"/>
            <p:cNvSpPr/>
            <p:nvPr/>
          </p:nvSpPr>
          <p:spPr>
            <a:xfrm>
              <a:off x="1682275" y="241631"/>
              <a:ext cx="5161606" cy="3454973"/>
            </a:xfrm>
            <a:custGeom>
              <a:avLst/>
              <a:gdLst/>
              <a:ahLst/>
              <a:cxnLst/>
              <a:rect l="l" t="t" r="r" b="b"/>
              <a:pathLst>
                <a:path w="5161606" h="3454973" extrusionOk="0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34"/>
            <p:cNvSpPr/>
            <p:nvPr/>
          </p:nvSpPr>
          <p:spPr>
            <a:xfrm>
              <a:off x="1177450" y="3763229"/>
              <a:ext cx="6173152" cy="95178"/>
            </a:xfrm>
            <a:custGeom>
              <a:avLst/>
              <a:gdLst/>
              <a:ahLst/>
              <a:cxnLst/>
              <a:rect l="l" t="t" r="r" b="b"/>
              <a:pathLst>
                <a:path w="6173152" h="95178" extrusionOk="0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34"/>
            <p:cNvSpPr/>
            <p:nvPr/>
          </p:nvSpPr>
          <p:spPr>
            <a:xfrm>
              <a:off x="1177450" y="3687086"/>
              <a:ext cx="6172200" cy="76142"/>
            </a:xfrm>
            <a:custGeom>
              <a:avLst/>
              <a:gdLst/>
              <a:ahLst/>
              <a:cxnLst/>
              <a:rect l="l" t="t" r="r" b="b"/>
              <a:pathLst>
                <a:path w="6172200" h="76142" extrusionOk="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34"/>
            <p:cNvSpPr/>
            <p:nvPr/>
          </p:nvSpPr>
          <p:spPr>
            <a:xfrm>
              <a:off x="3806350" y="3687086"/>
              <a:ext cx="903922" cy="47589"/>
            </a:xfrm>
            <a:custGeom>
              <a:avLst/>
              <a:gdLst/>
              <a:ahLst/>
              <a:cxnLst/>
              <a:rect l="l" t="t" r="r" b="b"/>
              <a:pathLst>
                <a:path w="903922" h="47589" extrusionOk="0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3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18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753" name="Google Shape;753;p35"/>
          <p:cNvSpPr txBox="1">
            <a:spLocks noGrp="1"/>
          </p:cNvSpPr>
          <p:nvPr>
            <p:ph type="ctrTitle" idx="4294967295"/>
          </p:nvPr>
        </p:nvSpPr>
        <p:spPr>
          <a:xfrm>
            <a:off x="4283969" y="627063"/>
            <a:ext cx="4860032" cy="83343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 smtClean="0">
                <a:solidFill>
                  <a:schemeClr val="tx1"/>
                </a:solidFill>
              </a:rPr>
              <a:t>Terimakasih</a:t>
            </a:r>
            <a:endParaRPr sz="6000" b="1" dirty="0">
              <a:solidFill>
                <a:schemeClr val="tx1"/>
              </a:solidFill>
            </a:endParaRPr>
          </a:p>
        </p:txBody>
      </p:sp>
      <p:pic>
        <p:nvPicPr>
          <p:cNvPr id="755" name="Google Shape;755;p35"/>
          <p:cNvPicPr preferRelativeResize="0"/>
          <p:nvPr/>
        </p:nvPicPr>
        <p:blipFill rotWithShape="1">
          <a:blip r:embed="rId3">
            <a:alphaModFix/>
          </a:blip>
          <a:srcRect r="62099"/>
          <a:stretch/>
        </p:blipFill>
        <p:spPr>
          <a:xfrm>
            <a:off x="648603" y="0"/>
            <a:ext cx="292085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2137249"/>
            <a:ext cx="2863137" cy="480060"/>
          </a:xfrm>
        </p:spPr>
        <p:txBody>
          <a:bodyPr/>
          <a:lstStyle/>
          <a:p>
            <a:r>
              <a:rPr lang="en-US" sz="1600" spc="5" smtClean="0">
                <a:solidFill>
                  <a:schemeClr val="tx1"/>
                </a:solidFill>
                <a:latin typeface="Arial Black"/>
                <a:cs typeface="Arial Black"/>
              </a:rPr>
              <a:t>A. TELEOLOGIS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9512" y="2641779"/>
            <a:ext cx="3566160" cy="1992258"/>
          </a:xfrm>
        </p:spPr>
        <p:txBody>
          <a:bodyPr>
            <a:normAutofit/>
          </a:bodyPr>
          <a:lstStyle/>
          <a:p>
            <a:pPr marL="1228090" lvl="1" indent="-457200">
              <a:spcBef>
                <a:spcPts val="880"/>
              </a:spcBef>
              <a:buFont typeface="+mj-lt"/>
              <a:buAutoNum type="arabicPeriod"/>
              <a:tabLst>
                <a:tab pos="1076960" algn="l"/>
              </a:tabLst>
            </a:pPr>
            <a:r>
              <a:rPr lang="en-US" sz="1800" smtClean="0">
                <a:latin typeface="Arial Black"/>
                <a:cs typeface="Arial Black"/>
              </a:rPr>
              <a:t>Hedonisme</a:t>
            </a:r>
          </a:p>
          <a:p>
            <a:pPr marL="1228090" lvl="1" indent="-457200">
              <a:spcBef>
                <a:spcPts val="880"/>
              </a:spcBef>
              <a:buFont typeface="+mj-lt"/>
              <a:buAutoNum type="arabicPeriod"/>
              <a:tabLst>
                <a:tab pos="1076960" algn="l"/>
              </a:tabLst>
            </a:pPr>
            <a:r>
              <a:rPr lang="en-US" sz="1800" smtClean="0">
                <a:latin typeface="Arial Black"/>
                <a:cs typeface="Arial Black"/>
              </a:rPr>
              <a:t>Eudemonisme</a:t>
            </a:r>
          </a:p>
          <a:p>
            <a:pPr marL="1228090" lvl="1" indent="-457200">
              <a:spcBef>
                <a:spcPts val="880"/>
              </a:spcBef>
              <a:buFont typeface="+mj-lt"/>
              <a:buAutoNum type="arabicPeriod"/>
              <a:tabLst>
                <a:tab pos="1076960" algn="l"/>
              </a:tabLst>
            </a:pPr>
            <a:r>
              <a:rPr lang="en-US" sz="1800" smtClean="0">
                <a:latin typeface="Arial Black"/>
                <a:cs typeface="Arial Black"/>
              </a:rPr>
              <a:t>Utilitarisme</a:t>
            </a:r>
          </a:p>
          <a:p>
            <a:pPr marL="1228090" lvl="1" indent="-457200">
              <a:spcBef>
                <a:spcPts val="880"/>
              </a:spcBef>
              <a:buFont typeface="+mj-lt"/>
              <a:buAutoNum type="arabicPeriod"/>
              <a:tabLst>
                <a:tab pos="1076960" algn="l"/>
              </a:tabLst>
            </a:pPr>
            <a:r>
              <a:rPr lang="en-US" sz="1800" smtClean="0">
                <a:latin typeface="Arial Black"/>
                <a:cs typeface="Arial Black"/>
              </a:rPr>
              <a:t>Marxisme</a:t>
            </a:r>
            <a:endParaRPr lang="en-US" sz="1800">
              <a:latin typeface="Arial Black"/>
              <a:cs typeface="Arial Black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39952" y="2819283"/>
            <a:ext cx="3566160" cy="480060"/>
          </a:xfrm>
        </p:spPr>
        <p:txBody>
          <a:bodyPr/>
          <a:lstStyle/>
          <a:p>
            <a:pPr marL="12065">
              <a:spcBef>
                <a:spcPts val="1040"/>
              </a:spcBef>
              <a:tabLst>
                <a:tab pos="687070" algn="l"/>
              </a:tabLst>
            </a:pPr>
            <a:r>
              <a:rPr lang="en-US" sz="1600" spc="5" smtClean="0">
                <a:solidFill>
                  <a:schemeClr val="tx1"/>
                </a:solidFill>
                <a:latin typeface="Arial Black"/>
                <a:cs typeface="Arial Black"/>
              </a:rPr>
              <a:t>B. D</a:t>
            </a:r>
            <a:r>
              <a:rPr lang="en-US" sz="1600" spc="10" smtClean="0">
                <a:solidFill>
                  <a:schemeClr val="tx1"/>
                </a:solidFill>
                <a:latin typeface="Arial Black"/>
                <a:cs typeface="Arial Black"/>
              </a:rPr>
              <a:t>E</a:t>
            </a:r>
            <a:r>
              <a:rPr lang="en-US" sz="1600" spc="5" smtClean="0">
                <a:solidFill>
                  <a:schemeClr val="tx1"/>
                </a:solidFill>
                <a:latin typeface="Arial Black"/>
                <a:cs typeface="Arial Black"/>
              </a:rPr>
              <a:t>ON</a:t>
            </a:r>
            <a:r>
              <a:rPr lang="en-US" sz="1600" spc="10" smtClean="0">
                <a:solidFill>
                  <a:schemeClr val="tx1"/>
                </a:solidFill>
                <a:latin typeface="Arial Black"/>
                <a:cs typeface="Arial Black"/>
              </a:rPr>
              <a:t>T</a:t>
            </a:r>
            <a:r>
              <a:rPr lang="en-US" sz="1600" spc="5" smtClean="0">
                <a:solidFill>
                  <a:schemeClr val="tx1"/>
                </a:solidFill>
                <a:latin typeface="Arial Black"/>
                <a:cs typeface="Arial Black"/>
              </a:rPr>
              <a:t>O</a:t>
            </a:r>
            <a:r>
              <a:rPr lang="en-US" sz="1600" spc="-5" smtClean="0">
                <a:solidFill>
                  <a:schemeClr val="tx1"/>
                </a:solidFill>
                <a:latin typeface="Arial Black"/>
                <a:cs typeface="Arial Black"/>
              </a:rPr>
              <a:t>L</a:t>
            </a:r>
            <a:r>
              <a:rPr lang="en-US" sz="1600" spc="5" smtClean="0">
                <a:solidFill>
                  <a:schemeClr val="tx1"/>
                </a:solidFill>
                <a:latin typeface="Arial Black"/>
                <a:cs typeface="Arial Black"/>
              </a:rPr>
              <a:t>OGIS</a:t>
            </a:r>
            <a:endParaRPr lang="en-US" sz="1600">
              <a:solidFill>
                <a:schemeClr val="tx1"/>
              </a:solidFill>
              <a:latin typeface="Arial Black"/>
              <a:cs typeface="Arial Black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>
                <a:solidFill>
                  <a:schemeClr val="tx1"/>
                </a:solidFill>
              </a:rPr>
              <a:t>2</a:t>
            </a:fld>
            <a:endParaRPr lang="en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1560" y="267494"/>
            <a:ext cx="813690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/>
              <a:t/>
            </a:r>
            <a:br>
              <a:rPr lang="en-US" sz="1200" b="1"/>
            </a:br>
            <a:r>
              <a:rPr lang="en-US" sz="1200" b="1"/>
              <a:t>Dalam filsafat moral terdapat dua aliran/teori, yaitu teleologis dan deontologis.</a:t>
            </a:r>
            <a:br>
              <a:rPr lang="en-US" sz="1200" b="1"/>
            </a:br>
            <a:r>
              <a:rPr lang="en-US" sz="1200" b="1"/>
              <a:t>•Teleologis menentukan baik-buruknya suatu tindakan </a:t>
            </a:r>
            <a:r>
              <a:rPr lang="en-US" sz="1200" b="1"/>
              <a:t>dari </a:t>
            </a:r>
            <a:r>
              <a:rPr lang="en-US" sz="1200" b="1" smtClean="0"/>
              <a:t>akibat</a:t>
            </a:r>
            <a:r>
              <a:rPr lang="en-US" sz="1200" b="1" smtClean="0"/>
              <a:t> </a:t>
            </a:r>
            <a:r>
              <a:rPr lang="en-US" sz="1200" b="1" smtClean="0"/>
              <a:t>yang </a:t>
            </a:r>
            <a:r>
              <a:rPr lang="en-US" sz="1200" b="1"/>
              <a:t>menjadi tujuannya.</a:t>
            </a:r>
            <a:r>
              <a:rPr lang="en-US" sz="1200" b="1"/>
              <a:t/>
            </a:r>
            <a:br>
              <a:rPr lang="en-US" sz="1200" b="1"/>
            </a:br>
            <a:r>
              <a:rPr lang="en-US" sz="1200" b="1" smtClean="0"/>
              <a:t>• Deontologis,suatu </a:t>
            </a:r>
            <a:r>
              <a:rPr lang="en-US" sz="1200" b="1"/>
              <a:t>aliran filsafta moral yang </a:t>
            </a:r>
            <a:r>
              <a:rPr lang="en-US" sz="1200" b="1"/>
              <a:t>berdasarkan </a:t>
            </a:r>
            <a:r>
              <a:rPr lang="en-US" sz="1200" b="1" smtClean="0"/>
              <a:t>maksud</a:t>
            </a:r>
            <a:r>
              <a:rPr lang="en-US" sz="1200" b="1" smtClean="0"/>
              <a:t> </a:t>
            </a:r>
            <a:r>
              <a:rPr lang="en-US" sz="1200" b="1" smtClean="0"/>
              <a:t>sipelaku </a:t>
            </a:r>
            <a:r>
              <a:rPr lang="en-US" sz="1200" b="1"/>
              <a:t>dalam </a:t>
            </a:r>
            <a:r>
              <a:rPr lang="en-US" sz="1200" b="1" smtClean="0"/>
              <a:t>melakukan</a:t>
            </a:r>
          </a:p>
          <a:p>
            <a:r>
              <a:rPr lang="en-US" sz="1200" b="1"/>
              <a:t> </a:t>
            </a:r>
            <a:r>
              <a:rPr lang="en-US" sz="1200" b="1" smtClean="0"/>
              <a:t> perbuatannya</a:t>
            </a:r>
            <a:r>
              <a:rPr lang="en-US" sz="1200" b="1"/>
              <a:t>.</a:t>
            </a:r>
            <a:r>
              <a:rPr lang="en-US" sz="1200" b="1"/>
              <a:t/>
            </a:r>
            <a:br>
              <a:rPr lang="en-US" sz="1200" b="1"/>
            </a:br>
            <a:r>
              <a:rPr lang="en-US" sz="1200" b="1" smtClean="0"/>
              <a:t>• Pembedanya</a:t>
            </a:r>
            <a:r>
              <a:rPr lang="en-US" sz="1200" b="1"/>
              <a:t>, para ahli moral akan bertindak seperti guru atau ulama/pendeta</a:t>
            </a:r>
            <a:r>
              <a:rPr lang="en-US" sz="1200" b="1"/>
              <a:t>, </a:t>
            </a:r>
            <a:r>
              <a:rPr lang="en-US" sz="1200" b="1" smtClean="0"/>
              <a:t>sedangkan</a:t>
            </a:r>
          </a:p>
          <a:p>
            <a:r>
              <a:rPr lang="en-US" sz="1200" b="1"/>
              <a:t> </a:t>
            </a:r>
            <a:r>
              <a:rPr lang="en-US" sz="1200" b="1" smtClean="0"/>
              <a:t> ahli </a:t>
            </a:r>
            <a:r>
              <a:rPr lang="en-US" sz="1200" b="1"/>
              <a:t>etika mempunyai keahlian teoretis yang dapat dipelajari tanpa mempedulikan </a:t>
            </a:r>
            <a:r>
              <a:rPr lang="en-US" sz="1200" b="1"/>
              <a:t>moral </a:t>
            </a:r>
            <a:r>
              <a:rPr lang="en-US" sz="1200" b="1" smtClean="0"/>
              <a:t>para</a:t>
            </a:r>
          </a:p>
          <a:p>
            <a:r>
              <a:rPr lang="en-US" sz="1200" b="1"/>
              <a:t> </a:t>
            </a:r>
            <a:r>
              <a:rPr lang="en-US" sz="1200" b="1" smtClean="0"/>
              <a:t> pembelajarnya</a:t>
            </a:r>
            <a:r>
              <a:rPr lang="en-US" sz="1200" b="1"/>
              <a:t>.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2747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610" y="339502"/>
            <a:ext cx="2607206" cy="576064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mtClean="0">
                <a:solidFill>
                  <a:schemeClr val="tx1"/>
                </a:solidFill>
              </a:rPr>
              <a:t>Hedonisme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2680" y="1131590"/>
            <a:ext cx="4945544" cy="2894607"/>
          </a:xfrm>
        </p:spPr>
        <p:txBody>
          <a:bodyPr>
            <a:noAutofit/>
          </a:bodyPr>
          <a:lstStyle/>
          <a:p>
            <a:endParaRPr lang="en-US" sz="1400" b="1"/>
          </a:p>
          <a:p>
            <a:r>
              <a:rPr lang="en-US" sz="1400" b="1" smtClean="0"/>
              <a:t>Paham ini meyakini bahwa kenikmatan khususnya kenikmatan pribadi merupakan nilai hidup tertinggi dan merupakan tujuan akhir manusia</a:t>
            </a:r>
            <a:r>
              <a:rPr lang="en-US" sz="1400" b="1"/>
              <a:t>.</a:t>
            </a:r>
          </a:p>
          <a:p>
            <a:r>
              <a:rPr lang="en-US" sz="1400" b="1" smtClean="0"/>
              <a:t>Tingkat kenikmatan manusia akan berbeda-beda dan sangat tergantung pada individunya. Hal ini disebabkan oleh manusia memiliki beberapa kemampuan, yaitu indrawi, intelektual, dan spiritual</a:t>
            </a:r>
            <a:r>
              <a:rPr lang="en-US" sz="1400" b="1"/>
              <a:t>.</a:t>
            </a:r>
          </a:p>
          <a:p>
            <a:r>
              <a:rPr lang="en-US" sz="1400" b="1" smtClean="0"/>
              <a:t>Padapraktiknya,pencariankenikmataninilebihbanyaktertujupadakenikmatanindrawisajayangpadaakhirnyaakanbermuarapadasikapkonsumerisme</a:t>
            </a:r>
            <a:r>
              <a:rPr lang="en-US" sz="1400" b="1"/>
              <a:t>.</a:t>
            </a:r>
          </a:p>
          <a:p>
            <a:endParaRPr lang="en-US" sz="1400" b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9792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610" y="339502"/>
            <a:ext cx="2607206" cy="576064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mtClean="0">
                <a:solidFill>
                  <a:schemeClr val="tx1"/>
                </a:solidFill>
              </a:rPr>
              <a:t>Hedonisme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447" y="1275606"/>
            <a:ext cx="3566160" cy="2894607"/>
          </a:xfrm>
        </p:spPr>
        <p:txBody>
          <a:bodyPr>
            <a:noAutofit/>
          </a:bodyPr>
          <a:lstStyle/>
          <a:p>
            <a:r>
              <a:rPr lang="en-US" sz="1200" b="1"/>
              <a:t>“Apa yang menjadi hal yang terbaik bagi manusia?”</a:t>
            </a:r>
          </a:p>
          <a:p>
            <a:r>
              <a:rPr lang="en-US" sz="1200" b="1"/>
              <a:t>Para hedonis menjawab: kesenangan (</a:t>
            </a:r>
            <a:r>
              <a:rPr lang="en-US" sz="1200" b="1" i="1"/>
              <a:t>hedone</a:t>
            </a:r>
            <a:r>
              <a:rPr lang="en-US" sz="1200" b="1"/>
              <a:t>)</a:t>
            </a:r>
          </a:p>
          <a:p>
            <a:r>
              <a:rPr lang="en-US" sz="1200" b="1"/>
              <a:t>Adalah baik apa yang memuaskan keinginan kita, apa yang meningkatkan kuantitas kesenangan atau kenikmatan dalam </a:t>
            </a:r>
            <a:r>
              <a:rPr lang="en-US" sz="1200" b="1"/>
              <a:t>diri </a:t>
            </a:r>
            <a:r>
              <a:rPr lang="en-US" sz="1200" b="1" smtClean="0"/>
              <a:t>kita.</a:t>
            </a:r>
            <a:endParaRPr lang="en-US" sz="1200" b="1"/>
          </a:p>
          <a:p>
            <a:r>
              <a:rPr lang="en-US" sz="1200" b="1" smtClean="0"/>
              <a:t>Sudah </a:t>
            </a:r>
            <a:r>
              <a:rPr lang="en-US" sz="1200" b="1"/>
              <a:t>sejak masa kecil manusia tertarik </a:t>
            </a:r>
            <a:r>
              <a:rPr lang="en-US" sz="1200" b="1"/>
              <a:t>terhadap </a:t>
            </a:r>
            <a:r>
              <a:rPr lang="en-US" sz="1200" b="1" smtClean="0"/>
              <a:t>kesenangan.</a:t>
            </a:r>
            <a:endParaRPr lang="en-US" sz="1200" b="1"/>
          </a:p>
          <a:p>
            <a:r>
              <a:rPr lang="en-US" sz="1200" b="1"/>
              <a:t>Bila telah tercapai, ia tidak mencari yang </a:t>
            </a:r>
            <a:r>
              <a:rPr lang="en-US" sz="1200" b="1"/>
              <a:t>lain </a:t>
            </a:r>
            <a:r>
              <a:rPr lang="en-US" sz="1200" b="1" smtClean="0"/>
              <a:t>lagi.</a:t>
            </a:r>
            <a:endParaRPr lang="en-US" sz="1200" b="1"/>
          </a:p>
          <a:p>
            <a:r>
              <a:rPr lang="en-US" sz="1200" b="1"/>
              <a:t>Kesenangan itu bersifat badani belaka karena hakikatnya tidak lain ketimbang gerak </a:t>
            </a:r>
            <a:r>
              <a:rPr lang="en-US" sz="1200" b="1"/>
              <a:t>dalam </a:t>
            </a:r>
            <a:r>
              <a:rPr lang="en-US" sz="1200" b="1" smtClean="0"/>
              <a:t>badan.</a:t>
            </a:r>
            <a:endParaRPr lang="en-US" sz="1200" b="1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8064" y="1483637"/>
            <a:ext cx="3566160" cy="3349987"/>
          </a:xfrm>
        </p:spPr>
        <p:txBody>
          <a:bodyPr>
            <a:noAutofit/>
          </a:bodyPr>
          <a:lstStyle/>
          <a:p>
            <a:r>
              <a:rPr lang="en-US" sz="1200" b="1"/>
              <a:t>Kesenangan badani, aktual, dan individual</a:t>
            </a:r>
          </a:p>
          <a:p>
            <a:r>
              <a:rPr lang="en-US" sz="1200" b="1"/>
              <a:t>Manusia harus membatasi diri pada kesenangan yang diperoleh dengan mudah dan tidak perlu </a:t>
            </a:r>
            <a:r>
              <a:rPr lang="en-US" sz="1200" b="1" smtClean="0"/>
              <a:t>Epikuros </a:t>
            </a:r>
            <a:r>
              <a:rPr lang="en-US" sz="1200" b="1"/>
              <a:t>(341-270 SM): “Bila kami mempertahankan bahwa kesenangan adalah tujuannya, kami tidak maksudkan kesenangan inderawi, tapi kebebasan dari nyeri dalam tubuh kita dan kebebasan dari keresahan dalam jiwa.”</a:t>
            </a:r>
          </a:p>
          <a:p>
            <a:r>
              <a:rPr lang="en-US" sz="1200" b="1"/>
              <a:t>Kesenangan rohani itu hanyalah bentuk yang diperhalus dari </a:t>
            </a:r>
            <a:r>
              <a:rPr lang="en-US" sz="1200" b="1"/>
              <a:t>kesenangan </a:t>
            </a:r>
            <a:r>
              <a:rPr lang="en-US" sz="1200" b="1" smtClean="0"/>
              <a:t>badani.</a:t>
            </a:r>
            <a:endParaRPr lang="en-US" sz="1200" b="1"/>
          </a:p>
          <a:p>
            <a:r>
              <a:rPr lang="en-US" sz="1200" b="1" i="1"/>
              <a:t>Ataraxia</a:t>
            </a:r>
            <a:r>
              <a:rPr lang="en-US" sz="1200" b="1"/>
              <a:t>: ketenangan jiwa atau keadaan jiwa seimbang yang tidak membiarkan diri terganggu oleh </a:t>
            </a:r>
            <a:r>
              <a:rPr lang="en-US" sz="1200" b="1"/>
              <a:t>hal-hal </a:t>
            </a:r>
            <a:r>
              <a:rPr lang="en-US" sz="1200" b="1" smtClean="0"/>
              <a:t>lain.</a:t>
            </a:r>
            <a:endParaRPr lang="en-US" sz="1200" b="1"/>
          </a:p>
          <a:p>
            <a:endParaRPr lang="en-US" sz="1200" b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2666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9502"/>
            <a:ext cx="4131940" cy="648072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Kritik (Hedonisme)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sp>
        <p:nvSpPr>
          <p:cNvPr id="4" name="Rectangle 3"/>
          <p:cNvSpPr/>
          <p:nvPr/>
        </p:nvSpPr>
        <p:spPr>
          <a:xfrm>
            <a:off x="539552" y="1347614"/>
            <a:ext cx="4572000" cy="26930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300" b="1">
                <a:latin typeface="+mj-lt"/>
              </a:rPr>
              <a:t>Apakah manusia </a:t>
            </a:r>
            <a:r>
              <a:rPr lang="en-US" sz="1300" b="1" i="1" u="sng">
                <a:latin typeface="+mj-lt"/>
              </a:rPr>
              <a:t>selalu</a:t>
            </a:r>
            <a:r>
              <a:rPr lang="en-US" sz="1300" b="1">
                <a:latin typeface="+mj-lt"/>
              </a:rPr>
              <a:t> </a:t>
            </a:r>
            <a:r>
              <a:rPr lang="en-US" sz="1300" b="1">
                <a:latin typeface="+mj-lt"/>
              </a:rPr>
              <a:t>mencari </a:t>
            </a:r>
            <a:r>
              <a:rPr lang="en-US" sz="1300" b="1" smtClean="0">
                <a:latin typeface="+mj-lt"/>
              </a:rPr>
              <a:t>kesenangan?</a:t>
            </a:r>
            <a:endParaRPr lang="en-US" sz="1300" b="1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300" b="1" smtClean="0">
                <a:latin typeface="+mj-lt"/>
              </a:rPr>
              <a:t>Secara </a:t>
            </a:r>
            <a:r>
              <a:rPr lang="en-US" sz="1300" b="1">
                <a:latin typeface="+mj-lt"/>
              </a:rPr>
              <a:t>logis hedonisme harus membatasi diri pada etika deskriptif (kebanyakan manusia membiarkan tingkah lakunya dituntun oleh kesenangan) dan tidak boleh merumuskan etika normatif (yang baik secara moral adalah </a:t>
            </a:r>
            <a:r>
              <a:rPr lang="en-US" sz="1300" b="1">
                <a:latin typeface="+mj-lt"/>
              </a:rPr>
              <a:t>mencari </a:t>
            </a:r>
            <a:r>
              <a:rPr lang="en-US" sz="1300" b="1" smtClean="0">
                <a:latin typeface="+mj-lt"/>
              </a:rPr>
              <a:t>kesenangan).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300" b="1" smtClean="0">
                <a:latin typeface="+mj-lt"/>
              </a:rPr>
              <a:t>Hedonis </a:t>
            </a:r>
            <a:r>
              <a:rPr lang="en-US" sz="1300" b="1">
                <a:latin typeface="+mj-lt"/>
              </a:rPr>
              <a:t>berpikir bahwa sesuatu adalah baik karena disenangi, padahal yang sebenarnya terjadi adalah kita dijadikan senang karena memiliki sesuatu yang </a:t>
            </a:r>
            <a:r>
              <a:rPr lang="en-US" sz="1300" b="1">
                <a:latin typeface="+mj-lt"/>
              </a:rPr>
              <a:t>betul-betul </a:t>
            </a:r>
            <a:r>
              <a:rPr lang="en-US" sz="1300" b="1" smtClean="0">
                <a:latin typeface="+mj-lt"/>
              </a:rPr>
              <a:t>baik.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300" b="1" smtClean="0">
                <a:latin typeface="+mj-lt"/>
              </a:rPr>
              <a:t>Hedonisme </a:t>
            </a:r>
            <a:r>
              <a:rPr lang="en-US" sz="1300" b="1">
                <a:latin typeface="+mj-lt"/>
              </a:rPr>
              <a:t>mengandung egoisme karena hanya memperhatikan kepentingan </a:t>
            </a:r>
            <a:r>
              <a:rPr lang="en-US" sz="1300" b="1">
                <a:latin typeface="+mj-lt"/>
              </a:rPr>
              <a:t>diri </a:t>
            </a:r>
            <a:r>
              <a:rPr lang="en-US" sz="1300" b="1" smtClean="0">
                <a:latin typeface="+mj-lt"/>
              </a:rPr>
              <a:t>saja.</a:t>
            </a:r>
            <a:endParaRPr lang="en-US" sz="1300" b="1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85802" y="1819513"/>
            <a:ext cx="356388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>
                <a:latin typeface="Century Schoolbook" panose="02040604050505020304" pitchFamily="18" charset="0"/>
              </a:rPr>
              <a:t>Hedonisme </a:t>
            </a:r>
            <a:r>
              <a:rPr lang="en-US" smtClean="0">
                <a:latin typeface="Century Schoolbook" panose="02040604050505020304" pitchFamily="18" charset="0"/>
              </a:rPr>
              <a:t>muncul </a:t>
            </a:r>
            <a:r>
              <a:rPr lang="en-US">
                <a:latin typeface="Century Schoolbook" panose="02040604050505020304" pitchFamily="18" charset="0"/>
              </a:rPr>
              <a:t>dalam </a:t>
            </a:r>
            <a:r>
              <a:rPr lang="en-US">
                <a:latin typeface="Century Schoolbook" panose="02040604050505020304" pitchFamily="18" charset="0"/>
              </a:rPr>
              <a:t>berbagai </a:t>
            </a:r>
            <a:r>
              <a:rPr lang="en-US" smtClean="0">
                <a:latin typeface="Century Schoolbook" panose="02040604050505020304" pitchFamily="18" charset="0"/>
              </a:rPr>
              <a:t>variasi</a:t>
            </a:r>
            <a:endParaRPr lang="en-US" smtClean="0"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mtClean="0">
                <a:latin typeface="Century Schoolbook" panose="02040604050505020304" pitchFamily="18" charset="0"/>
              </a:rPr>
              <a:t>John </a:t>
            </a:r>
            <a:r>
              <a:rPr lang="en-US">
                <a:latin typeface="Century Schoolbook" panose="02040604050505020304" pitchFamily="18" charset="0"/>
              </a:rPr>
              <a:t>Locke (1632-1704): </a:t>
            </a:r>
            <a:r>
              <a:rPr lang="en-US">
                <a:latin typeface="Arial" panose="020B0604020202020204" pitchFamily="34" charset="0"/>
              </a:rPr>
              <a:t>“</a:t>
            </a:r>
            <a:r>
              <a:rPr lang="en-US">
                <a:latin typeface="Century Schoolbook" panose="02040604050505020304" pitchFamily="18" charset="0"/>
              </a:rPr>
              <a:t>Kita sebut baik apa yang menyebabkan atau meningkatkan kesenangan; sebaliknya, kita namakan jahat apa yang dapat mengakibatkan atau meningkatkan ketidaksenangan apa saja atau mengurangi kesenangan apa saja dalam diri </a:t>
            </a:r>
            <a:r>
              <a:rPr lang="en-US">
                <a:latin typeface="Century Schoolbook" panose="02040604050505020304" pitchFamily="18" charset="0"/>
              </a:rPr>
              <a:t>kita</a:t>
            </a:r>
            <a:r>
              <a:rPr lang="en-US" smtClean="0">
                <a:latin typeface="Century Schoolbook" panose="02040604050505020304" pitchFamily="18" charset="0"/>
              </a:rPr>
              <a:t>.</a:t>
            </a:r>
            <a:r>
              <a:rPr lang="en-US" smtClean="0">
                <a:latin typeface="Arial" panose="020B0604020202020204" pitchFamily="34" charset="0"/>
              </a:rPr>
              <a:t>”</a:t>
            </a:r>
            <a:endParaRPr lang="en-US" smtClean="0"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mtClean="0">
                <a:latin typeface="Century Schoolbook" panose="02040604050505020304" pitchFamily="18" charset="0"/>
              </a:rPr>
              <a:t>Hedonisme </a:t>
            </a:r>
            <a:r>
              <a:rPr lang="en-US">
                <a:latin typeface="Century Schoolbook" panose="02040604050505020304" pitchFamily="18" charset="0"/>
              </a:rPr>
              <a:t>merupakan </a:t>
            </a:r>
            <a:r>
              <a:rPr lang="en-US">
                <a:latin typeface="Arial" panose="020B0604020202020204" pitchFamily="34" charset="0"/>
              </a:rPr>
              <a:t>“</a:t>
            </a:r>
            <a:r>
              <a:rPr lang="en-US">
                <a:latin typeface="Century Schoolbook" panose="02040604050505020304" pitchFamily="18" charset="0"/>
              </a:rPr>
              <a:t>etika implisit</a:t>
            </a:r>
            <a:r>
              <a:rPr lang="en-US">
                <a:latin typeface="Arial" panose="020B0604020202020204" pitchFamily="34" charset="0"/>
              </a:rPr>
              <a:t>”</a:t>
            </a:r>
            <a:r>
              <a:rPr lang="en-US">
                <a:latin typeface="Century Schoolbook" panose="02040604050505020304" pitchFamily="18" charset="0"/>
              </a:rPr>
              <a:t> </a:t>
            </a:r>
            <a:r>
              <a:rPr lang="en-US" smtClean="0">
                <a:latin typeface="Century Schoolbook" panose="02040604050505020304" pitchFamily="18" charset="0"/>
              </a:rPr>
              <a:t>yang</a:t>
            </a:r>
            <a:r>
              <a:rPr lang="en-US" smtClean="0">
                <a:latin typeface="Arial" panose="020B0604020202020204" pitchFamily="34" charset="0"/>
              </a:rPr>
              <a:t> </a:t>
            </a:r>
            <a:r>
              <a:rPr lang="en-US" smtClean="0">
                <a:latin typeface="Century Schoolbook" panose="02040604050505020304" pitchFamily="18" charset="0"/>
              </a:rPr>
              <a:t>mungkin </a:t>
            </a:r>
            <a:r>
              <a:rPr lang="en-US">
                <a:latin typeface="Century Schoolbook" panose="02040604050505020304" pitchFamily="18" charset="0"/>
              </a:rPr>
              <a:t>tanpa </a:t>
            </a:r>
            <a:r>
              <a:rPr lang="en-US" smtClean="0">
                <a:latin typeface="Century Schoolbook" panose="02040604050505020304" pitchFamily="18" charset="0"/>
              </a:rPr>
              <a:t>disadari</a:t>
            </a:r>
            <a:r>
              <a:rPr lang="en-US" smtClean="0">
                <a:latin typeface="Arial" panose="020B0604020202020204" pitchFamily="34" charset="0"/>
              </a:rPr>
              <a:t> </a:t>
            </a:r>
            <a:r>
              <a:rPr lang="en-US" smtClean="0">
                <a:latin typeface="Century Schoolbook" panose="02040604050505020304" pitchFamily="18" charset="0"/>
              </a:rPr>
              <a:t>dianut </a:t>
            </a:r>
            <a:r>
              <a:rPr lang="en-US">
                <a:latin typeface="Century Schoolbook" panose="02040604050505020304" pitchFamily="18" charset="0"/>
              </a:rPr>
              <a:t>oleh banyak individu pada </a:t>
            </a:r>
            <a:r>
              <a:rPr lang="en-US">
                <a:latin typeface="Century Schoolbook" panose="02040604050505020304" pitchFamily="18" charset="0"/>
              </a:rPr>
              <a:t>saat </a:t>
            </a:r>
            <a:r>
              <a:rPr lang="en-US" smtClean="0">
                <a:latin typeface="Century Schoolbook" panose="02040604050505020304" pitchFamily="18" charset="0"/>
              </a:rPr>
              <a:t>ini.</a:t>
            </a:r>
            <a:endParaRPr lang="en-US">
              <a:latin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</a:rPr>
              <a:t>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50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610" y="339502"/>
            <a:ext cx="3039254" cy="576064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mtClean="0">
                <a:solidFill>
                  <a:schemeClr val="tx1"/>
                </a:solidFill>
              </a:rPr>
              <a:t>Eudemonisme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203598"/>
            <a:ext cx="3566160" cy="3182639"/>
          </a:xfrm>
        </p:spPr>
        <p:txBody>
          <a:bodyPr>
            <a:noAutofit/>
          </a:bodyPr>
          <a:lstStyle/>
          <a:p>
            <a:r>
              <a:rPr lang="en-US" sz="1200" b="1"/>
              <a:t>Aristoteles (384-322 SM): semua orang akan menyetujui bahwa tujuan tertinggi (makna terakhir hidup manusia) adalah kebahagiaan (</a:t>
            </a:r>
            <a:r>
              <a:rPr lang="en-US" sz="1200" b="1" i="1"/>
              <a:t>eudaimonia</a:t>
            </a:r>
            <a:r>
              <a:rPr lang="en-US" sz="1200" b="1"/>
              <a:t>)</a:t>
            </a:r>
          </a:p>
          <a:p>
            <a:r>
              <a:rPr lang="en-US" sz="1200" b="1"/>
              <a:t>Rasio atau akal budi merupakan keunggulan manusia dibandingkan dengan makhluk lain</a:t>
            </a:r>
          </a:p>
          <a:p>
            <a:r>
              <a:rPr lang="en-US" sz="1200" b="1"/>
              <a:t>Manusia mencapai kebahagiaan dengan menjalankan secara paling baik kegiatan-kegiatan rasionalnya</a:t>
            </a:r>
          </a:p>
          <a:p>
            <a:r>
              <a:rPr lang="en-US" sz="1200" b="1"/>
              <a:t>Ada dua macam keutamaan: keutamaan intelektual dan keutamaan moral</a:t>
            </a:r>
          </a:p>
          <a:p>
            <a:r>
              <a:rPr lang="en-US" sz="1200" b="1"/>
              <a:t>Keutamaan intelektual menyempurnakan langsung rasio itu sendiri</a:t>
            </a:r>
          </a:p>
          <a:p>
            <a:r>
              <a:rPr lang="en-US" sz="1200" b="1"/>
              <a:t>Keutamaan moral menjalankan pilihan-pilihan yang perlu diadakan dalam hidup sehari-hari</a:t>
            </a:r>
          </a:p>
          <a:p>
            <a:endParaRPr lang="en-US" sz="1200" b="1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92080" y="1454514"/>
            <a:ext cx="3566160" cy="3349987"/>
          </a:xfrm>
        </p:spPr>
        <p:txBody>
          <a:bodyPr>
            <a:noAutofit/>
          </a:bodyPr>
          <a:lstStyle/>
          <a:p>
            <a:r>
              <a:rPr lang="en-US" sz="1200" b="1" smtClean="0"/>
              <a:t>Keutamaan </a:t>
            </a:r>
            <a:r>
              <a:rPr lang="en-US" sz="1200" b="1"/>
              <a:t>adalah keseimbangan antara “kurang” dan “terlalu banyak” → </a:t>
            </a:r>
            <a:r>
              <a:rPr lang="en-US" sz="1200" b="1" i="1"/>
              <a:t>phronesis</a:t>
            </a:r>
            <a:r>
              <a:rPr lang="en-US" sz="1200" b="1"/>
              <a:t> (kebijaksanaan praktis)</a:t>
            </a:r>
          </a:p>
          <a:p>
            <a:r>
              <a:rPr lang="en-US" sz="1200" b="1" i="1"/>
              <a:t>Phronesis</a:t>
            </a:r>
            <a:r>
              <a:rPr lang="en-US" sz="1200" b="1"/>
              <a:t> menentukan apa yang bisa dianggap sebagai berkeutamaan dalam situasi konkret</a:t>
            </a:r>
          </a:p>
          <a:p>
            <a:r>
              <a:rPr lang="en-US" sz="1200" b="1"/>
              <a:t>Manusia adalah baik dalam arti moral jika selalu mengadakan pilihan-pilihan rasional yang tepat dalam perbuatan-perbuatan moralnya dan mencapai keunggulan dalam penalaran intelektual</a:t>
            </a:r>
          </a:p>
          <a:p>
            <a:endParaRPr lang="en-US" sz="1200" b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068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7494"/>
            <a:ext cx="4131940" cy="864096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mtClean="0">
                <a:solidFill>
                  <a:schemeClr val="tx1"/>
                </a:solidFill>
              </a:rPr>
              <a:t>Kritik (Eudemonisme)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sp>
        <p:nvSpPr>
          <p:cNvPr id="4" name="Rectangle 3"/>
          <p:cNvSpPr/>
          <p:nvPr/>
        </p:nvSpPr>
        <p:spPr>
          <a:xfrm>
            <a:off x="2389498" y="1635646"/>
            <a:ext cx="4572000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b="1">
                <a:latin typeface="+mj-lt"/>
              </a:rPr>
              <a:t>Ada sejumlah keutamaan yang berlaku agak umum, selain itu setiap kebudayaan dan setiap periode sejarah memiliki </a:t>
            </a:r>
            <a:r>
              <a:rPr lang="en-US" b="1">
                <a:latin typeface="+mj-lt"/>
              </a:rPr>
              <a:t>keutamaan </a:t>
            </a:r>
            <a:r>
              <a:rPr lang="en-US" b="1" smtClean="0">
                <a:latin typeface="+mj-lt"/>
              </a:rPr>
              <a:t>sendiri</a:t>
            </a:r>
          </a:p>
          <a:p>
            <a:pPr marL="228600" indent="-228600">
              <a:buFont typeface="+mj-lt"/>
              <a:buAutoNum type="arabicPeriod"/>
            </a:pPr>
            <a:r>
              <a:rPr lang="en-US" b="1" smtClean="0">
                <a:latin typeface="+mj-lt"/>
              </a:rPr>
              <a:t>Apakah </a:t>
            </a:r>
            <a:r>
              <a:rPr lang="en-US" b="1">
                <a:latin typeface="+mj-lt"/>
              </a:rPr>
              <a:t>keutamaan </a:t>
            </a:r>
            <a:r>
              <a:rPr lang="en-US" b="1" i="1" u="sng">
                <a:latin typeface="+mj-lt"/>
              </a:rPr>
              <a:t>selalu</a:t>
            </a:r>
            <a:r>
              <a:rPr lang="en-US" b="1">
                <a:latin typeface="+mj-lt"/>
              </a:rPr>
              <a:t> merupakan jalan tengah antara “kurang” dan “terlalu </a:t>
            </a:r>
            <a:r>
              <a:rPr lang="en-US" b="1">
                <a:latin typeface="+mj-lt"/>
              </a:rPr>
              <a:t>banyak</a:t>
            </a:r>
            <a:r>
              <a:rPr lang="en-US" b="1" smtClean="0">
                <a:latin typeface="+mj-lt"/>
              </a:rPr>
              <a:t>”?</a:t>
            </a:r>
          </a:p>
          <a:p>
            <a:pPr marL="228600" indent="-228600">
              <a:buFont typeface="+mj-lt"/>
              <a:buAutoNum type="arabicPeriod"/>
            </a:pPr>
            <a:r>
              <a:rPr lang="en-US" b="1" smtClean="0">
                <a:latin typeface="+mj-lt"/>
              </a:rPr>
              <a:t>Pemikiran </a:t>
            </a:r>
            <a:r>
              <a:rPr lang="en-US" b="1">
                <a:latin typeface="+mj-lt"/>
              </a:rPr>
              <a:t>Aristoteles diwarnai suasana elitis karena mencerminkan </a:t>
            </a:r>
            <a:r>
              <a:rPr lang="en-US" b="1">
                <a:latin typeface="+mj-lt"/>
              </a:rPr>
              <a:t>golongan </a:t>
            </a:r>
            <a:r>
              <a:rPr lang="en-US" b="1" smtClean="0">
                <a:latin typeface="+mj-lt"/>
              </a:rPr>
              <a:t>atas</a:t>
            </a:r>
          </a:p>
          <a:p>
            <a:pPr marL="228600" indent="-228600">
              <a:buFont typeface="+mj-lt"/>
              <a:buAutoNum type="arabicPeriod"/>
            </a:pPr>
            <a:r>
              <a:rPr lang="en-US" b="1" smtClean="0">
                <a:latin typeface="+mj-lt"/>
              </a:rPr>
              <a:t>Pemikirannya </a:t>
            </a:r>
            <a:r>
              <a:rPr lang="en-US" b="1">
                <a:latin typeface="+mj-lt"/>
              </a:rPr>
              <a:t>tidak membantu banyak dalam mencari jalan keluar bagi masalah-masalah moral penting dalam zaman sekarang ini</a:t>
            </a:r>
          </a:p>
          <a:p>
            <a:r>
              <a:rPr lang="en-US" b="1">
                <a:latin typeface="+mj-lt"/>
              </a:rPr>
              <a:t> </a:t>
            </a:r>
            <a:endParaRPr lang="en-US" b="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940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610" y="339502"/>
            <a:ext cx="3039254" cy="576064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mtClean="0">
                <a:solidFill>
                  <a:schemeClr val="tx1"/>
                </a:solidFill>
              </a:rPr>
              <a:t>Utilitarisme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0044" y="1745102"/>
            <a:ext cx="3566160" cy="3182639"/>
          </a:xfrm>
        </p:spPr>
        <p:txBody>
          <a:bodyPr>
            <a:noAutofit/>
          </a:bodyPr>
          <a:lstStyle/>
          <a:p>
            <a:r>
              <a:rPr lang="en-US" sz="1200" b="1"/>
              <a:t>David Hume (1711-1776) memberi sumbangan penting bagi </a:t>
            </a:r>
            <a:r>
              <a:rPr lang="en-US" sz="1200" b="1"/>
              <a:t>aliran </a:t>
            </a:r>
            <a:r>
              <a:rPr lang="en-US" sz="1200" b="1" smtClean="0"/>
              <a:t>ini.</a:t>
            </a:r>
          </a:p>
          <a:p>
            <a:r>
              <a:rPr lang="en-US" sz="1200" b="1" spc="-5" smtClean="0">
                <a:latin typeface="+mj-lt"/>
                <a:cs typeface="Arial Narrow"/>
              </a:rPr>
              <a:t>Pengertian</a:t>
            </a:r>
            <a:r>
              <a:rPr lang="en-US" sz="1200" b="1" spc="-15" smtClean="0">
                <a:latin typeface="+mj-lt"/>
                <a:cs typeface="Arial Narrow"/>
              </a:rPr>
              <a:t> </a:t>
            </a:r>
            <a:r>
              <a:rPr lang="en-US" sz="1200" b="1" smtClean="0">
                <a:latin typeface="+mj-lt"/>
                <a:cs typeface="Arial Narrow"/>
              </a:rPr>
              <a:t>etimologis: </a:t>
            </a:r>
            <a:r>
              <a:rPr lang="en-US" sz="1200" b="1" i="1" spc="-5" smtClean="0">
                <a:latin typeface="+mj-lt"/>
                <a:cs typeface="Arial Narrow"/>
              </a:rPr>
              <a:t>utilitarisme</a:t>
            </a:r>
            <a:r>
              <a:rPr lang="en-US" sz="1200" b="1" i="1" spc="-5">
                <a:latin typeface="+mj-lt"/>
                <a:cs typeface="Arial Narrow"/>
              </a:rPr>
              <a:t>, </a:t>
            </a:r>
            <a:r>
              <a:rPr lang="en-US" sz="1200" b="1" spc="-10">
                <a:latin typeface="+mj-lt"/>
                <a:cs typeface="Arial Narrow"/>
              </a:rPr>
              <a:t>berarti  “berguna.”</a:t>
            </a:r>
            <a:endParaRPr lang="en-US" sz="1200" b="1">
              <a:latin typeface="+mj-lt"/>
              <a:cs typeface="Arial Narrow"/>
            </a:endParaRPr>
          </a:p>
          <a:p>
            <a:r>
              <a:rPr lang="en-US" sz="1200" b="1" smtClean="0"/>
              <a:t>Tujuan </a:t>
            </a:r>
            <a:r>
              <a:rPr lang="en-US" sz="1200" b="1"/>
              <a:t>hukum: memajukan kepentingan para warga negara dan bukan memaksakan perintah-perintah ilahi atau melindungi yang disebut hak-hak kodrati</a:t>
            </a:r>
          </a:p>
          <a:p>
            <a:r>
              <a:rPr lang="en-US" sz="1200" b="1"/>
              <a:t>Ada dua penguasa yang berdaulat: ketidaksenangan dan kesenangan</a:t>
            </a:r>
          </a:p>
          <a:p>
            <a:endParaRPr lang="en-US" sz="1200" b="1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48276" y="1380766"/>
            <a:ext cx="3566160" cy="3349987"/>
          </a:xfrm>
        </p:spPr>
        <p:txBody>
          <a:bodyPr>
            <a:noAutofit/>
          </a:bodyPr>
          <a:lstStyle/>
          <a:p>
            <a:r>
              <a:rPr lang="en-US" sz="1200" b="1"/>
              <a:t>Suatu perbuatan dapat dinilai baik atau buruk sejauh dapat meningkatkan atau mengurangi kebahagiaan semakin banyak orang</a:t>
            </a:r>
          </a:p>
          <a:p>
            <a:r>
              <a:rPr lang="en-US" sz="1200" b="1" i="1"/>
              <a:t>The principle utility: the greatest happiness of the greatest number</a:t>
            </a:r>
            <a:r>
              <a:rPr lang="en-US" sz="1200" b="1"/>
              <a:t> (kebahagiaan terbesar dari jumlah orang terbesar)</a:t>
            </a:r>
          </a:p>
          <a:p>
            <a:r>
              <a:rPr lang="en-US" sz="1200" b="1"/>
              <a:t>Prinsip kegunaan tadi harus ditetapkan secara kuantitatif</a:t>
            </a:r>
          </a:p>
          <a:p>
            <a:r>
              <a:rPr lang="en-US" sz="1200" b="1"/>
              <a:t>Karena kualitas kesenangan selalu sama, satu-satunya yang bisa berbeda adalah kuantitasnya</a:t>
            </a:r>
          </a:p>
          <a:p>
            <a:r>
              <a:rPr lang="en-US" sz="1200" b="1"/>
              <a:t>Bukan saja </a:t>
            </a:r>
            <a:r>
              <a:rPr lang="en-US" sz="1200" b="1" i="1" u="sng"/>
              <a:t>the greatest number</a:t>
            </a:r>
            <a:r>
              <a:rPr lang="en-US" sz="1200" b="1" i="1"/>
              <a:t>, </a:t>
            </a:r>
            <a:r>
              <a:rPr lang="en-US" sz="1200" b="1"/>
              <a:t>tapi</a:t>
            </a:r>
            <a:r>
              <a:rPr lang="en-US" sz="1200" b="1" i="1"/>
              <a:t> </a:t>
            </a:r>
            <a:r>
              <a:rPr lang="en-US" sz="1200" b="1" i="1" u="sng"/>
              <a:t>the greatest happiness</a:t>
            </a:r>
            <a:r>
              <a:rPr lang="en-US" sz="1200" b="1"/>
              <a:t> dapat diperhitungkan→</a:t>
            </a:r>
            <a:r>
              <a:rPr lang="en-US" sz="1200" b="1" i="1"/>
              <a:t>the </a:t>
            </a:r>
            <a:r>
              <a:rPr lang="en-US" sz="1200" b="1" i="1"/>
              <a:t>hedonistic </a:t>
            </a:r>
            <a:r>
              <a:rPr lang="en-US" sz="1200" b="1" i="1" smtClean="0"/>
              <a:t>calculus</a:t>
            </a:r>
            <a:endParaRPr lang="en-US" sz="1200" b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2319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455544"/>
            <a:ext cx="1823085" cy="460022"/>
          </a:xfrm>
        </p:spPr>
        <p:txBody>
          <a:bodyPr>
            <a:normAutofit/>
          </a:bodyPr>
          <a:lstStyle/>
          <a:p>
            <a:pPr algn="ctr"/>
            <a:r>
              <a:rPr lang="en-US" sz="2400" b="1" smtClean="0">
                <a:solidFill>
                  <a:schemeClr val="tx1"/>
                </a:solidFill>
              </a:rPr>
              <a:t>CONTOH</a:t>
            </a:r>
            <a:endParaRPr lang="en-US" sz="2400" b="1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457200"/>
            <a:ext cx="5829300" cy="2224087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b="1" smtClean="0"/>
              <a:t>MABUK</a:t>
            </a:r>
            <a:r>
              <a:rPr lang="en-US" sz="1200" b="1"/>
              <a:t> </a:t>
            </a:r>
            <a:br>
              <a:rPr lang="en-US" sz="1200" b="1"/>
            </a:br>
            <a:endParaRPr lang="en-US" sz="1200" b="1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200" b="1" smtClean="0"/>
              <a:t>Lamanya</a:t>
            </a:r>
            <a:r>
              <a:rPr lang="en-US" sz="1200" b="1"/>
              <a:t>: singkat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200" b="1"/>
              <a:t>Akibatnya: </a:t>
            </a:r>
            <a:r>
              <a:rPr lang="en-US" sz="1200" b="1"/>
              <a:t> </a:t>
            </a:r>
            <a:r>
              <a:rPr lang="en-US" sz="1200" b="1" smtClean="0"/>
              <a:t>1) kemiskinan; 2) nama buruk; 3) tidak </a:t>
            </a:r>
            <a:r>
              <a:rPr lang="en-US" sz="1200" b="1"/>
              <a:t>sanggup bekerja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200" b="1"/>
              <a:t>Kemurnian:</a:t>
            </a:r>
            <a:r>
              <a:rPr lang="en-US" sz="1200" b="1"/>
              <a:t> </a:t>
            </a:r>
            <a:r>
              <a:rPr lang="en-US" sz="1200" b="1" smtClean="0"/>
              <a:t>dapat </a:t>
            </a:r>
            <a:r>
              <a:rPr lang="en-US" sz="1200" b="1"/>
              <a:t>diragukan (= dalam keadaan mabuk sering tercampur unsur ketidaksenangan)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200" b="1" smtClean="0"/>
              <a:t>Intensitas: 1) membawa banyak; 2) kesenangan</a:t>
            </a:r>
            <a:r>
              <a:rPr lang="en-US" sz="1200" b="1"/>
              <a:t> </a:t>
            </a:r>
            <a:endParaRPr lang="en-US" sz="1200" b="1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200" b="1"/>
              <a:t>Kepastian </a:t>
            </a:r>
            <a:r>
              <a:rPr lang="en-US" sz="1200" b="1" smtClean="0"/>
              <a:t>: kesenangan </a:t>
            </a:r>
            <a:r>
              <a:rPr lang="en-US" sz="1200" b="1"/>
              <a:t>pasti terjadi </a:t>
            </a:r>
            <a:r>
              <a:rPr lang="en-US" sz="1200" b="1"/>
              <a:t> </a:t>
            </a:r>
            <a:endParaRPr lang="en-US" sz="1200" b="1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200" b="1" smtClean="0"/>
              <a:t>Jauh/dekat: kesenangan </a:t>
            </a:r>
            <a:r>
              <a:rPr lang="en-US" sz="1200" b="1"/>
              <a:t>timbul cepat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sp>
        <p:nvSpPr>
          <p:cNvPr id="6" name="Rectangle 5"/>
          <p:cNvSpPr/>
          <p:nvPr/>
        </p:nvSpPr>
        <p:spPr>
          <a:xfrm>
            <a:off x="2051720" y="291292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SzPct val="85000"/>
            </a:pPr>
            <a:r>
              <a:rPr lang="en-US" sz="1200" smtClean="0">
                <a:latin typeface="+mj-lt"/>
              </a:rPr>
              <a:t>John </a:t>
            </a:r>
            <a:r>
              <a:rPr lang="en-US" sz="1200">
                <a:latin typeface="+mj-lt"/>
              </a:rPr>
              <a:t>Stuart Mill (</a:t>
            </a:r>
            <a:r>
              <a:rPr lang="en-US" sz="1200">
                <a:latin typeface="+mj-lt"/>
              </a:rPr>
              <a:t>1806-1873</a:t>
            </a:r>
            <a:r>
              <a:rPr lang="en-US" sz="1200" smtClean="0">
                <a:latin typeface="+mj-lt"/>
              </a:rPr>
              <a:t>):</a:t>
            </a:r>
          </a:p>
          <a:p>
            <a:pPr>
              <a:buSzPct val="85000"/>
            </a:pPr>
            <a:endParaRPr lang="en-US" sz="1200">
              <a:latin typeface="+mj-lt"/>
            </a:endParaRPr>
          </a:p>
          <a:p>
            <a:pPr marL="285750" indent="-285750">
              <a:buSzPct val="85000"/>
              <a:buFont typeface="Courier New" panose="02070309020205020404" pitchFamily="49" charset="0"/>
              <a:buChar char="o"/>
            </a:pPr>
            <a:r>
              <a:rPr lang="en-US" sz="1200">
                <a:latin typeface="+mj-lt"/>
              </a:rPr>
              <a:t>Kualitas kebahagiaan dapat juga diukur secara empiris, yaitu kita harus berpedoman pada orang yang bijaksana dan berpengalaman dalam </a:t>
            </a:r>
            <a:r>
              <a:rPr lang="en-US" sz="1200">
                <a:latin typeface="+mj-lt"/>
              </a:rPr>
              <a:t>bidang </a:t>
            </a:r>
            <a:r>
              <a:rPr lang="en-US" sz="1200" smtClean="0">
                <a:latin typeface="+mj-lt"/>
              </a:rPr>
              <a:t>ini.</a:t>
            </a:r>
          </a:p>
          <a:p>
            <a:pPr marL="285750" indent="-285750">
              <a:buSzPct val="85000"/>
              <a:buFont typeface="Courier New" panose="02070309020205020404" pitchFamily="49" charset="0"/>
              <a:buChar char="o"/>
            </a:pPr>
            <a:r>
              <a:rPr lang="en-US" sz="1200" smtClean="0">
                <a:latin typeface="+mj-lt"/>
              </a:rPr>
              <a:t>Kebahagiaan </a:t>
            </a:r>
            <a:r>
              <a:rPr lang="en-US" sz="1200">
                <a:latin typeface="+mj-lt"/>
              </a:rPr>
              <a:t>yang menjadi norma etis adalah kebahagiaan semua orang yang terlibat dalam suatu kejadian, bukan kebahagiaan satu orang saja yang barangkali bertindak sebagai </a:t>
            </a:r>
            <a:r>
              <a:rPr lang="en-US" sz="1200">
                <a:latin typeface="+mj-lt"/>
              </a:rPr>
              <a:t>pelaku </a:t>
            </a:r>
            <a:r>
              <a:rPr lang="en-US" sz="1200" smtClean="0">
                <a:latin typeface="+mj-lt"/>
              </a:rPr>
              <a:t>utama.</a:t>
            </a:r>
            <a:endParaRPr lang="en-US" sz="12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322226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1279</TotalTime>
  <Words>1005</Words>
  <Application>Microsoft Office PowerPoint</Application>
  <PresentationFormat>On-screen Show (16:9)</PresentationFormat>
  <Paragraphs>147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Courier New</vt:lpstr>
      <vt:lpstr>Century Schoolbook</vt:lpstr>
      <vt:lpstr>Arial Black</vt:lpstr>
      <vt:lpstr>Barlow Light</vt:lpstr>
      <vt:lpstr>Century Gothic</vt:lpstr>
      <vt:lpstr>Arial</vt:lpstr>
      <vt:lpstr>Garamond</vt:lpstr>
      <vt:lpstr>Calibri</vt:lpstr>
      <vt:lpstr>Times New Roman</vt:lpstr>
      <vt:lpstr>Arial Narrow</vt:lpstr>
      <vt:lpstr>Wingdings</vt:lpstr>
      <vt:lpstr>Savon</vt:lpstr>
      <vt:lpstr>Aliran Filsafat  Moral </vt:lpstr>
      <vt:lpstr>PowerPoint Presentation</vt:lpstr>
      <vt:lpstr>Hedonisme</vt:lpstr>
      <vt:lpstr>Hedonisme</vt:lpstr>
      <vt:lpstr>Kritik (Hedonisme)</vt:lpstr>
      <vt:lpstr>Eudemonisme</vt:lpstr>
      <vt:lpstr>Kritik (Eudemonisme)</vt:lpstr>
      <vt:lpstr>Utilitarisme</vt:lpstr>
      <vt:lpstr>CONTOH</vt:lpstr>
      <vt:lpstr>Kritik  (Utilitarisme)</vt:lpstr>
      <vt:lpstr>Marxisme</vt:lpstr>
      <vt:lpstr>Kritik  (Marxisme)</vt:lpstr>
      <vt:lpstr>B. Deontologis</vt:lpstr>
      <vt:lpstr>Imanuel Kant</vt:lpstr>
      <vt:lpstr>Kritik  (Deontologi)</vt:lpstr>
      <vt:lpstr>William David Ross</vt:lpstr>
      <vt:lpstr>PowerPoint Presentation</vt:lpstr>
      <vt:lpstr>Terimakasih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Instructions for use</dc:title>
  <dc:creator>ASUS</dc:creator>
  <cp:lastModifiedBy>ASUS</cp:lastModifiedBy>
  <cp:revision>42</cp:revision>
  <dcterms:modified xsi:type="dcterms:W3CDTF">2021-04-13T22:09:00Z</dcterms:modified>
</cp:coreProperties>
</file>