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9" r:id="rId4"/>
    <p:sldId id="263" r:id="rId5"/>
    <p:sldId id="265" r:id="rId6"/>
    <p:sldId id="266" r:id="rId7"/>
    <p:sldId id="260" r:id="rId8"/>
    <p:sldId id="261" r:id="rId9"/>
    <p:sldId id="262" r:id="rId10"/>
    <p:sldId id="267" r:id="rId11"/>
    <p:sldId id="268" r:id="rId12"/>
    <p:sldId id="258" r:id="rId13"/>
    <p:sldId id="283" r:id="rId14"/>
    <p:sldId id="272" r:id="rId15"/>
    <p:sldId id="273" r:id="rId16"/>
    <p:sldId id="285" r:id="rId17"/>
    <p:sldId id="274" r:id="rId18"/>
    <p:sldId id="275" r:id="rId19"/>
    <p:sldId id="286" r:id="rId20"/>
    <p:sldId id="276" r:id="rId21"/>
    <p:sldId id="278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7AE82-1263-46F2-A79E-8A891CA1B2C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CC9BA-4990-4FF2-A618-10F75D8A4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8B14-F545-459D-A97E-F16C3893C370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DDF82-C0C4-4160-BA93-E72002523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</a:t>
            </a:r>
            <a:r>
              <a:rPr lang="en-US" baseline="0" dirty="0"/>
              <a:t> real causative </a:t>
            </a:r>
            <a:r>
              <a:rPr lang="en-US" baseline="0" dirty="0" err="1"/>
              <a:t>adalah</a:t>
            </a:r>
            <a:r>
              <a:rPr lang="en-US" baseline="0" dirty="0"/>
              <a:t> </a:t>
            </a:r>
            <a:r>
              <a:rPr lang="en-US" b="1" i="1" baseline="0" dirty="0"/>
              <a:t>HAVE, GET, MAKE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DDF82-C0C4-4160-BA93-E7200252312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Let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bukanlah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kausatif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kausatif</a:t>
            </a:r>
            <a:r>
              <a:rPr lang="en-US" dirty="0"/>
              <a:t>.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i="1" dirty="0"/>
              <a:t>let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i="1" dirty="0"/>
              <a:t>allow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permit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i="1" dirty="0" err="1"/>
              <a:t>mengijinkan</a:t>
            </a:r>
            <a:r>
              <a:rPr lang="en-US" dirty="0"/>
              <a:t>.</a:t>
            </a:r>
            <a:r>
              <a:rPr lang="en-US" baseline="0" dirty="0"/>
              <a:t> John </a:t>
            </a:r>
            <a:r>
              <a:rPr lang="en-US" i="1" u="sng" baseline="0" dirty="0"/>
              <a:t>let</a:t>
            </a:r>
            <a:r>
              <a:rPr lang="en-US" baseline="0" dirty="0"/>
              <a:t> his daughter </a:t>
            </a:r>
            <a:r>
              <a:rPr lang="en-US" i="1" u="sng" baseline="0" dirty="0"/>
              <a:t>swim</a:t>
            </a:r>
            <a:r>
              <a:rPr lang="en-US" baseline="0" dirty="0"/>
              <a:t> with her friends; John </a:t>
            </a:r>
            <a:r>
              <a:rPr lang="en-US" b="1" i="1" u="sng" baseline="0" dirty="0"/>
              <a:t>allowed</a:t>
            </a:r>
            <a:r>
              <a:rPr lang="en-US" baseline="0" dirty="0"/>
              <a:t> his daughter </a:t>
            </a:r>
            <a:r>
              <a:rPr lang="en-US" i="1" u="sng" baseline="0" dirty="0"/>
              <a:t>to swim </a:t>
            </a:r>
            <a:r>
              <a:rPr lang="en-US" baseline="0" dirty="0"/>
              <a:t>with her friends; John </a:t>
            </a:r>
            <a:r>
              <a:rPr lang="en-US" b="1" i="1" baseline="0" dirty="0"/>
              <a:t>permitted</a:t>
            </a:r>
            <a:r>
              <a:rPr lang="en-US" baseline="0" dirty="0"/>
              <a:t>  his daughter </a:t>
            </a:r>
            <a:r>
              <a:rPr lang="en-US" i="1" u="sng" baseline="0" dirty="0"/>
              <a:t>to swim </a:t>
            </a:r>
            <a:r>
              <a:rPr lang="en-US" baseline="0" dirty="0"/>
              <a:t>with her friends. </a:t>
            </a:r>
            <a:r>
              <a:rPr lang="en-US" baseline="0" dirty="0" err="1"/>
              <a:t>Arti</a:t>
            </a:r>
            <a:r>
              <a:rPr lang="en-US" baseline="0" dirty="0"/>
              <a:t> </a:t>
            </a:r>
            <a:r>
              <a:rPr lang="en-US" baseline="0" dirty="0" err="1"/>
              <a:t>ketiga</a:t>
            </a:r>
            <a:r>
              <a:rPr lang="en-US" baseline="0" dirty="0"/>
              <a:t> </a:t>
            </a:r>
            <a:r>
              <a:rPr lang="en-US" baseline="0" dirty="0" err="1"/>
              <a:t>kalimat</a:t>
            </a:r>
            <a:r>
              <a:rPr lang="en-US" baseline="0" dirty="0"/>
              <a:t> </a:t>
            </a:r>
            <a:r>
              <a:rPr lang="en-US" baseline="0" dirty="0" err="1"/>
              <a:t>ini</a:t>
            </a:r>
            <a:r>
              <a:rPr lang="en-US" baseline="0" dirty="0"/>
              <a:t>: </a:t>
            </a:r>
            <a:r>
              <a:rPr lang="en-US" i="1" baseline="0" dirty="0"/>
              <a:t>John </a:t>
            </a:r>
            <a:r>
              <a:rPr lang="en-US" i="1" baseline="0" dirty="0" err="1"/>
              <a:t>mengijinkan</a:t>
            </a:r>
            <a:r>
              <a:rPr lang="en-US" i="1" baseline="0" dirty="0"/>
              <a:t> </a:t>
            </a:r>
            <a:r>
              <a:rPr lang="en-US" i="1" baseline="0" dirty="0" err="1"/>
              <a:t>puterinya</a:t>
            </a:r>
            <a:r>
              <a:rPr lang="en-US" i="1" baseline="0" dirty="0"/>
              <a:t> </a:t>
            </a:r>
            <a:r>
              <a:rPr lang="en-US" i="1" baseline="0" dirty="0" err="1"/>
              <a:t>berenang</a:t>
            </a:r>
            <a:r>
              <a:rPr lang="en-US" i="1" baseline="0" dirty="0"/>
              <a:t> </a:t>
            </a:r>
            <a:r>
              <a:rPr lang="en-US" i="1" baseline="0" dirty="0" err="1"/>
              <a:t>dgn</a:t>
            </a:r>
            <a:r>
              <a:rPr lang="en-US" i="1" baseline="0" dirty="0"/>
              <a:t> tmn2nya. 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DDF82-C0C4-4160-BA93-E7200252312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Help</a:t>
            </a:r>
            <a:r>
              <a:rPr lang="en-US" baseline="0" dirty="0"/>
              <a:t> </a:t>
            </a:r>
            <a:r>
              <a:rPr lang="en-US" baseline="0" dirty="0" err="1"/>
              <a:t>sebenarnya</a:t>
            </a:r>
            <a:r>
              <a:rPr lang="en-US" baseline="0" dirty="0"/>
              <a:t> </a:t>
            </a:r>
            <a:r>
              <a:rPr lang="en-US" baseline="0" dirty="0" err="1"/>
              <a:t>bukan</a:t>
            </a:r>
            <a:r>
              <a:rPr lang="en-US" baseline="0" dirty="0"/>
              <a:t> </a:t>
            </a:r>
            <a:r>
              <a:rPr lang="en-US" baseline="0" dirty="0" err="1"/>
              <a:t>kata</a:t>
            </a:r>
            <a:r>
              <a:rPr lang="en-US" baseline="0" dirty="0"/>
              <a:t> </a:t>
            </a:r>
            <a:r>
              <a:rPr lang="en-US" baseline="0" dirty="0" err="1"/>
              <a:t>kerja</a:t>
            </a:r>
            <a:r>
              <a:rPr lang="en-US" baseline="0" dirty="0"/>
              <a:t> </a:t>
            </a:r>
            <a:r>
              <a:rPr lang="en-US" baseline="0" dirty="0" err="1"/>
              <a:t>kausatif</a:t>
            </a:r>
            <a:r>
              <a:rPr lang="en-US" baseline="0" dirty="0"/>
              <a:t>, </a:t>
            </a:r>
            <a:r>
              <a:rPr lang="en-US" baseline="0" dirty="0" err="1"/>
              <a:t>namun</a:t>
            </a:r>
            <a:r>
              <a:rPr lang="en-US" baseline="0" dirty="0"/>
              <a:t> </a:t>
            </a:r>
            <a:r>
              <a:rPr lang="en-US" baseline="0" dirty="0" err="1"/>
              <a:t>biasanya</a:t>
            </a:r>
            <a:r>
              <a:rPr lang="en-US" baseline="0" dirty="0"/>
              <a:t> </a:t>
            </a:r>
            <a:r>
              <a:rPr lang="en-US" baseline="0" dirty="0" err="1"/>
              <a:t>dimasukkan</a:t>
            </a:r>
            <a:r>
              <a:rPr lang="en-US" baseline="0" dirty="0"/>
              <a:t> </a:t>
            </a:r>
            <a:r>
              <a:rPr lang="en-US" baseline="0" dirty="0" err="1"/>
              <a:t>dalam</a:t>
            </a:r>
            <a:r>
              <a:rPr lang="en-US" baseline="0" dirty="0"/>
              <a:t> </a:t>
            </a:r>
            <a:r>
              <a:rPr lang="en-US" baseline="0" dirty="0" err="1"/>
              <a:t>kata</a:t>
            </a:r>
            <a:r>
              <a:rPr lang="en-US" baseline="0" dirty="0"/>
              <a:t> </a:t>
            </a:r>
            <a:r>
              <a:rPr lang="en-US" baseline="0" dirty="0" err="1"/>
              <a:t>kerja</a:t>
            </a:r>
            <a:r>
              <a:rPr lang="en-US" baseline="0" dirty="0"/>
              <a:t> </a:t>
            </a:r>
            <a:r>
              <a:rPr lang="en-US" baseline="0" dirty="0" err="1"/>
              <a:t>kausatif</a:t>
            </a:r>
            <a:r>
              <a:rPr lang="en-US" baseline="0" dirty="0"/>
              <a:t>. e.g. John helped Mary wash the dishes (John </a:t>
            </a:r>
            <a:r>
              <a:rPr lang="en-US" baseline="0" dirty="0" err="1"/>
              <a:t>membantu</a:t>
            </a:r>
            <a:r>
              <a:rPr lang="en-US" baseline="0" dirty="0"/>
              <a:t> Mary </a:t>
            </a:r>
            <a:r>
              <a:rPr lang="en-US" baseline="0" dirty="0" err="1"/>
              <a:t>mencuci</a:t>
            </a:r>
            <a:r>
              <a:rPr lang="en-US" baseline="0" dirty="0"/>
              <a:t> </a:t>
            </a:r>
            <a:r>
              <a:rPr lang="en-US" baseline="0" dirty="0" err="1"/>
              <a:t>piring</a:t>
            </a:r>
            <a:r>
              <a:rPr lang="en-US" baseline="0" dirty="0"/>
              <a:t>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DDF82-C0C4-4160-BA93-E7200252312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A6282-840A-4F83-9FE7-D8A771ED5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haroni" pitchFamily="2" charset="-79"/>
                <a:cs typeface="Aharoni" pitchFamily="2" charset="-79"/>
              </a:rPr>
              <a:t>Causative &amp; Participle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d-ID" sz="1600" dirty="0" smtClean="0">
                <a:latin typeface="Arabic Typesetting" pitchFamily="66" charset="-78"/>
                <a:cs typeface="Arabic Typesetting" pitchFamily="66" charset="-78"/>
              </a:rPr>
              <a:t>Mahpul, PhD</a:t>
            </a:r>
          </a:p>
          <a:p>
            <a:r>
              <a:rPr lang="en-US" sz="1600" dirty="0" err="1" smtClean="0">
                <a:latin typeface="Arabic Typesetting" pitchFamily="66" charset="-78"/>
                <a:cs typeface="Arabic Typesetting" pitchFamily="66" charset="-78"/>
              </a:rPr>
              <a:t>Gede</a:t>
            </a:r>
            <a:r>
              <a:rPr lang="en-US" sz="16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1600" dirty="0">
                <a:latin typeface="Arabic Typesetting" pitchFamily="66" charset="-78"/>
                <a:cs typeface="Arabic Typesetting" pitchFamily="66" charset="-78"/>
              </a:rPr>
              <a:t>Eka Putrawan, S.S.,M.Hum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Causative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Examples: </a:t>
            </a:r>
          </a:p>
          <a:p>
            <a:r>
              <a:rPr lang="en-US" sz="1600" dirty="0"/>
              <a:t>I was having my car (wash/</a:t>
            </a:r>
            <a:r>
              <a:rPr lang="en-US" sz="1600" b="1" u="sng" dirty="0"/>
              <a:t>washed</a:t>
            </a:r>
            <a:r>
              <a:rPr lang="en-US" sz="1600" dirty="0"/>
              <a:t>) when you called. </a:t>
            </a:r>
          </a:p>
          <a:p>
            <a:r>
              <a:rPr lang="en-US" sz="1600" dirty="0"/>
              <a:t>I was having John (</a:t>
            </a:r>
            <a:r>
              <a:rPr lang="en-US" sz="1600" b="1" u="sng" dirty="0"/>
              <a:t>wash</a:t>
            </a:r>
            <a:r>
              <a:rPr lang="en-US" sz="1600" dirty="0"/>
              <a:t>/washed) my car when you called. </a:t>
            </a:r>
          </a:p>
          <a:p>
            <a:pPr>
              <a:buNone/>
            </a:pPr>
            <a:endParaRPr lang="en-US" sz="1600" dirty="0"/>
          </a:p>
          <a:p>
            <a:pPr>
              <a:buAutoNum type="arabicPeriod"/>
            </a:pPr>
            <a:r>
              <a:rPr lang="en-US" sz="2000" dirty="0"/>
              <a:t>The manager made him (to leave; leave) the meeting room. </a:t>
            </a:r>
          </a:p>
          <a:p>
            <a:pPr>
              <a:buAutoNum type="arabicPeriod"/>
            </a:pPr>
            <a:r>
              <a:rPr lang="en-US" sz="2000" dirty="0"/>
              <a:t>I had my car (to repair; repaired) in the new garage. </a:t>
            </a:r>
          </a:p>
          <a:p>
            <a:pPr>
              <a:buAutoNum type="arabicPeriod"/>
            </a:pPr>
            <a:r>
              <a:rPr lang="en-US" sz="2000" dirty="0"/>
              <a:t>John got Susan (to mail; mailed) the letter. </a:t>
            </a:r>
          </a:p>
          <a:p>
            <a:pPr>
              <a:buAutoNum type="arabicPeriod"/>
            </a:pPr>
            <a:r>
              <a:rPr lang="en-US" sz="2000" dirty="0"/>
              <a:t>We got our house (cleaned; clean) last week. </a:t>
            </a:r>
          </a:p>
          <a:p>
            <a:pPr>
              <a:buAutoNum type="arabicPeriod"/>
            </a:pPr>
            <a:r>
              <a:rPr lang="en-US" sz="2000" dirty="0"/>
              <a:t>The lecturer is having the students (do; to do) the test. </a:t>
            </a:r>
          </a:p>
          <a:p>
            <a:pPr>
              <a:buAutoNum type="arabicPeriod"/>
            </a:pPr>
            <a:r>
              <a:rPr lang="en-US" sz="2000" dirty="0"/>
              <a:t>We will have to get him (sign; to sign) this contract. </a:t>
            </a:r>
          </a:p>
          <a:p>
            <a:pPr>
              <a:buAutoNum type="arabicPeriod"/>
            </a:pPr>
            <a:r>
              <a:rPr lang="en-US" sz="2000" dirty="0"/>
              <a:t>Susan let John (use, to use) her car. </a:t>
            </a:r>
          </a:p>
          <a:p>
            <a:pPr>
              <a:buAutoNum type="arabicPeriod"/>
            </a:pPr>
            <a:r>
              <a:rPr lang="en-US" sz="2000" dirty="0"/>
              <a:t>They are having their marriage (to arrange; arranged) by their parents. </a:t>
            </a:r>
          </a:p>
          <a:p>
            <a:pPr>
              <a:buAutoNum type="arabicPeriod"/>
            </a:pPr>
            <a:r>
              <a:rPr lang="en-US" sz="2000" dirty="0"/>
              <a:t>She always has her dress (make; made) by the same dressmaker. </a:t>
            </a:r>
          </a:p>
          <a:p>
            <a:pPr>
              <a:buAutoNum type="arabicPeriod"/>
            </a:pPr>
            <a:r>
              <a:rPr lang="en-US" sz="2000" dirty="0" err="1"/>
              <a:t>Hendra</a:t>
            </a:r>
            <a:r>
              <a:rPr lang="en-US" sz="2000" dirty="0"/>
              <a:t> had his TV (repair; repaired) by a mechanic.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52800" y="2895600"/>
            <a:ext cx="1676400" cy="3048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leave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09800" y="3276600"/>
            <a:ext cx="2057400" cy="3048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repaired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438400" y="3581400"/>
            <a:ext cx="1752600" cy="3048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to mail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0" y="3886200"/>
            <a:ext cx="1676400" cy="3810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cleaned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95800" y="4191000"/>
            <a:ext cx="1066800" cy="3810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52800" y="4495800"/>
            <a:ext cx="1371600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to sign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438400" y="4800600"/>
            <a:ext cx="12192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use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114800" y="5257800"/>
            <a:ext cx="2286000" cy="3048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arranged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505200" y="5638800"/>
            <a:ext cx="1371600" cy="3048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made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743200" y="5943600"/>
            <a:ext cx="1828800" cy="3048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repaired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Jason’s professor had him </a:t>
            </a:r>
            <a:r>
              <a:rPr lang="en-US" u="sng" dirty="0"/>
              <a:t>to rewrite </a:t>
            </a:r>
            <a:r>
              <a:rPr lang="en-US" dirty="0"/>
              <a:t>his thesis</a:t>
            </a:r>
          </a:p>
          <a:p>
            <a:pPr>
              <a:buNone/>
            </a:pPr>
            <a:r>
              <a:rPr lang="en-US" dirty="0"/>
              <a:t>					   A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u="sng" dirty="0"/>
              <a:t>many times </a:t>
            </a:r>
            <a:r>
              <a:rPr lang="en-US" dirty="0"/>
              <a:t>before </a:t>
            </a:r>
            <a:r>
              <a:rPr lang="en-US" u="sng" dirty="0"/>
              <a:t>allowing him </a:t>
            </a:r>
            <a:r>
              <a:rPr lang="en-US" dirty="0"/>
              <a:t>to present it </a:t>
            </a:r>
          </a:p>
          <a:p>
            <a:pPr>
              <a:buNone/>
            </a:pPr>
            <a:r>
              <a:rPr lang="en-US" dirty="0"/>
              <a:t>		  B	 	       C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u="sng" dirty="0"/>
              <a:t>to the committee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		      D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Louie got his sister </a:t>
            </a:r>
            <a:r>
              <a:rPr lang="en-US" u="sng" dirty="0"/>
              <a:t>read</a:t>
            </a:r>
            <a:r>
              <a:rPr lang="en-US" dirty="0"/>
              <a:t> his class assignment, and </a:t>
            </a:r>
          </a:p>
          <a:p>
            <a:pPr>
              <a:buNone/>
            </a:pPr>
            <a:r>
              <a:rPr lang="en-US" dirty="0"/>
              <a:t>				A</a:t>
            </a:r>
          </a:p>
          <a:p>
            <a:pPr>
              <a:buNone/>
            </a:pPr>
            <a:r>
              <a:rPr lang="en-US" dirty="0"/>
              <a:t>	then asked her </a:t>
            </a:r>
            <a:r>
              <a:rPr lang="en-US" u="sng" dirty="0"/>
              <a:t>to write </a:t>
            </a:r>
            <a:r>
              <a:rPr lang="en-US" dirty="0"/>
              <a:t>the report </a:t>
            </a:r>
            <a:r>
              <a:rPr lang="en-US" u="sng" dirty="0"/>
              <a:t>for him because</a:t>
            </a:r>
            <a:r>
              <a:rPr lang="en-US" dirty="0"/>
              <a:t> he </a:t>
            </a:r>
          </a:p>
          <a:p>
            <a:pPr>
              <a:buNone/>
            </a:pPr>
            <a:r>
              <a:rPr lang="en-US" dirty="0"/>
              <a:t>			           B			         C</a:t>
            </a:r>
          </a:p>
          <a:p>
            <a:pPr>
              <a:buNone/>
            </a:pPr>
            <a:r>
              <a:rPr lang="en-US" dirty="0"/>
              <a:t>	did not have </a:t>
            </a:r>
            <a:r>
              <a:rPr lang="en-US" u="sng" dirty="0"/>
              <a:t>enough time.</a:t>
            </a:r>
            <a:endParaRPr lang="en-US" dirty="0"/>
          </a:p>
          <a:p>
            <a:pPr>
              <a:buNone/>
            </a:pPr>
            <a:r>
              <a:rPr lang="en-US" dirty="0"/>
              <a:t>			           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itchFamily="66" charset="0"/>
              </a:rPr>
              <a:t>Participle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dirty="0">
                <a:latin typeface="Arabic Typesetting" pitchFamily="66" charset="-78"/>
                <a:cs typeface="Arabic Typesetting" pitchFamily="66" charset="-78"/>
              </a:rPr>
              <a:t>Participle is the form of a verb but it is not a verb.</a:t>
            </a:r>
          </a:p>
          <a:p>
            <a:r>
              <a:rPr lang="en-US" dirty="0"/>
              <a:t>the form of a verb that usually ends in '</a:t>
            </a:r>
            <a:r>
              <a:rPr lang="en-US" dirty="0" err="1"/>
              <a:t>ed</a:t>
            </a:r>
            <a:r>
              <a:rPr lang="en-US" dirty="0"/>
              <a:t>' or '</a:t>
            </a:r>
            <a:r>
              <a:rPr lang="en-US" dirty="0" err="1"/>
              <a:t>ing</a:t>
            </a:r>
            <a:r>
              <a:rPr lang="en-US" dirty="0"/>
              <a:t>' and is used to form some tenses and as an adjective </a:t>
            </a:r>
          </a:p>
          <a:p>
            <a:pPr>
              <a:buNone/>
            </a:pPr>
            <a:r>
              <a:rPr lang="en-US" i="1" dirty="0"/>
              <a:t>	In the sentences 'He's sleeping' and 'I've already eaten', the words 'sleeping' and 'eaten' are both participles. </a:t>
            </a:r>
            <a:endParaRPr lang="en-US" dirty="0"/>
          </a:p>
          <a:p>
            <a:pPr>
              <a:buNone/>
            </a:pPr>
            <a:endParaRPr lang="en-US" dirty="0">
              <a:latin typeface="Arabic Typesetting" pitchFamily="66" charset="-78"/>
              <a:cs typeface="Arabic Typesetting" pitchFamily="66" charset="-78"/>
            </a:endParaRPr>
          </a:p>
          <a:p>
            <a:pPr>
              <a:buNone/>
            </a:pPr>
            <a:r>
              <a:rPr lang="en-US" dirty="0">
                <a:solidFill>
                  <a:srgbClr val="CC0000"/>
                </a:solidFill>
              </a:rPr>
              <a:t>It consists of two:</a:t>
            </a:r>
          </a:p>
          <a:p>
            <a:pPr>
              <a:buNone/>
            </a:pPr>
            <a:r>
              <a:rPr lang="en-US" dirty="0">
                <a:solidFill>
                  <a:srgbClr val="CC0000"/>
                </a:solidFill>
              </a:rPr>
              <a:t>		</a:t>
            </a:r>
            <a:r>
              <a:rPr lang="en-US" dirty="0">
                <a:solidFill>
                  <a:srgbClr val="0000CC"/>
                </a:solidFill>
              </a:rPr>
              <a:t>Present Participle 	</a:t>
            </a:r>
            <a:r>
              <a:rPr lang="en-US" dirty="0">
                <a:solidFill>
                  <a:srgbClr val="0000CC"/>
                </a:solidFill>
                <a:sym typeface="Wingdings" pitchFamily="2" charset="2"/>
              </a:rPr>
              <a:t> </a:t>
            </a:r>
            <a:r>
              <a:rPr lang="en-US" dirty="0">
                <a:solidFill>
                  <a:srgbClr val="0000CC"/>
                </a:solidFill>
              </a:rPr>
              <a:t>Verb-</a:t>
            </a:r>
            <a:r>
              <a:rPr lang="en-US" dirty="0" err="1">
                <a:solidFill>
                  <a:srgbClr val="0000CC"/>
                </a:solidFill>
              </a:rPr>
              <a:t>ing</a:t>
            </a:r>
            <a:endParaRPr lang="en-US" dirty="0">
              <a:solidFill>
                <a:srgbClr val="0000CC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0000CC"/>
                </a:solidFill>
              </a:rPr>
              <a:t>		Past Participle		</a:t>
            </a:r>
            <a:r>
              <a:rPr lang="en-US" dirty="0">
                <a:solidFill>
                  <a:srgbClr val="0000CC"/>
                </a:solidFill>
                <a:sym typeface="Wingdings" pitchFamily="2" charset="2"/>
              </a:rPr>
              <a:t> </a:t>
            </a:r>
            <a:r>
              <a:rPr lang="en-US" dirty="0">
                <a:solidFill>
                  <a:srgbClr val="0000CC"/>
                </a:solidFill>
              </a:rPr>
              <a:t>Verb-3</a:t>
            </a:r>
          </a:p>
          <a:p>
            <a:endParaRPr lang="en-US" dirty="0">
              <a:latin typeface="Arabic Typesetting" pitchFamily="66" charset="-78"/>
              <a:cs typeface="Arabic Typesetting" pitchFamily="66" charset="-78"/>
            </a:endParaRPr>
          </a:p>
          <a:p>
            <a:endParaRPr lang="en-US" dirty="0">
              <a:latin typeface="Arabic Typesetting" pitchFamily="66" charset="-78"/>
              <a:cs typeface="Arabic Typesetting" pitchFamily="66" charset="-78"/>
            </a:endParaRPr>
          </a:p>
          <a:p>
            <a:pPr>
              <a:buNone/>
            </a:pPr>
            <a:r>
              <a:rPr lang="en-US" dirty="0">
                <a:latin typeface="Arabic Typesetting" pitchFamily="66" charset="-78"/>
                <a:cs typeface="Arabic Typesetting" pitchFamily="66" charset="-78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Present Participle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Participle  is the </a:t>
            </a:r>
            <a:r>
              <a:rPr lang="en-US" sz="1800" b="1" i="1" dirty="0"/>
              <a:t>ING</a:t>
            </a:r>
            <a:r>
              <a:rPr lang="en-US" sz="1800" b="1" dirty="0"/>
              <a:t> form</a:t>
            </a:r>
            <a:r>
              <a:rPr lang="en-US" sz="1800" dirty="0"/>
              <a:t> which function as adjective or adverb.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sz="2400" dirty="0"/>
              <a:t>	</a:t>
            </a:r>
          </a:p>
          <a:p>
            <a:r>
              <a:rPr lang="en-US" b="1" dirty="0"/>
              <a:t>As adjective </a:t>
            </a:r>
          </a:p>
          <a:p>
            <a:pPr algn="just">
              <a:buNone/>
            </a:pPr>
            <a:r>
              <a:rPr lang="en-US" b="1" dirty="0"/>
              <a:t>	</a:t>
            </a:r>
            <a:r>
              <a:rPr lang="en-US" dirty="0"/>
              <a:t>Form of participle that has function as adjective. Adjective describes noun and pronoun. This form of participle is from </a:t>
            </a:r>
            <a:r>
              <a:rPr lang="en-US" u="sng" dirty="0"/>
              <a:t>adjective clauses.</a:t>
            </a:r>
          </a:p>
          <a:p>
            <a:pPr>
              <a:buNone/>
            </a:pPr>
            <a:endParaRPr lang="en-US" b="1" dirty="0"/>
          </a:p>
          <a:p>
            <a:pPr lvl="1">
              <a:buFont typeface="Wingdings" pitchFamily="2" charset="2"/>
              <a:buChar char="Ø"/>
            </a:pPr>
            <a:r>
              <a:rPr lang="en-US" dirty="0"/>
              <a:t>tell the activity of the object → I saw him </a:t>
            </a:r>
            <a:r>
              <a:rPr lang="en-US" i="1" dirty="0"/>
              <a:t>cheating</a:t>
            </a:r>
            <a:r>
              <a:rPr lang="en-US" dirty="0"/>
              <a:t> yesterday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tell the characteristics of the noun → The </a:t>
            </a:r>
            <a:r>
              <a:rPr lang="en-US" i="1" dirty="0"/>
              <a:t>smiling </a:t>
            </a:r>
            <a:r>
              <a:rPr lang="en-US" dirty="0"/>
              <a:t>girl is my sister; the girl </a:t>
            </a:r>
            <a:r>
              <a:rPr lang="en-US" i="1" dirty="0"/>
              <a:t>smiling</a:t>
            </a:r>
            <a:r>
              <a:rPr lang="en-US" dirty="0"/>
              <a:t> is my sister. 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b="1" dirty="0"/>
              <a:t>The girl </a:t>
            </a:r>
            <a:r>
              <a:rPr lang="en-US" sz="2600" b="1" dirty="0">
                <a:solidFill>
                  <a:srgbClr val="CC0000"/>
                </a:solidFill>
              </a:rPr>
              <a:t>who is</a:t>
            </a:r>
            <a:r>
              <a:rPr lang="en-US" sz="2600" b="1" dirty="0"/>
              <a:t> </a:t>
            </a:r>
            <a:r>
              <a:rPr lang="en-US" sz="2600" b="1" dirty="0">
                <a:solidFill>
                  <a:srgbClr val="CC0000"/>
                </a:solidFill>
              </a:rPr>
              <a:t>sitting</a:t>
            </a:r>
            <a:r>
              <a:rPr lang="en-US" sz="2600" b="1" dirty="0"/>
              <a:t> beside me is my friend.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b="1" dirty="0"/>
              <a:t>The girl </a:t>
            </a:r>
            <a:r>
              <a:rPr lang="en-US" sz="2600" b="1" dirty="0">
                <a:solidFill>
                  <a:srgbClr val="CC0000"/>
                </a:solidFill>
              </a:rPr>
              <a:t>sitting</a:t>
            </a:r>
            <a:r>
              <a:rPr lang="en-US" sz="2600" b="1" dirty="0"/>
              <a:t> beside me is my friend.</a:t>
            </a:r>
          </a:p>
          <a:p>
            <a:pPr>
              <a:buNone/>
            </a:pPr>
            <a:r>
              <a:rPr lang="en-US" sz="2600" b="1" dirty="0"/>
              <a:t>	       (sitting serves as an adjective. It modifies the girl)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Present Participle as adjective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Formulation 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Noun V-</a:t>
            </a:r>
            <a:r>
              <a:rPr lang="en-US" sz="2400" dirty="0" err="1">
                <a:solidFill>
                  <a:srgbClr val="FF0000"/>
                </a:solidFill>
              </a:rPr>
              <a:t>ing</a:t>
            </a:r>
            <a:endParaRPr lang="en-US" sz="2400" dirty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dirty="0"/>
              <a:t>	Example 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dirty="0"/>
              <a:t>		- The girl </a:t>
            </a:r>
            <a:r>
              <a:rPr lang="en-US" sz="2400" u="sng" dirty="0"/>
              <a:t>smiling there</a:t>
            </a:r>
            <a:r>
              <a:rPr lang="en-US" sz="2400" dirty="0"/>
              <a:t> is my friend.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dirty="0"/>
              <a:t>		- The boys </a:t>
            </a:r>
            <a:r>
              <a:rPr lang="en-US" sz="2400" u="sng" dirty="0"/>
              <a:t>playing football</a:t>
            </a:r>
            <a:r>
              <a:rPr lang="en-US" sz="2400" dirty="0"/>
              <a:t> look tired.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dirty="0"/>
              <a:t>		- I love the boy </a:t>
            </a:r>
            <a:r>
              <a:rPr lang="en-US" sz="2400" u="sng" dirty="0"/>
              <a:t>standing</a:t>
            </a:r>
            <a:r>
              <a:rPr lang="en-US" sz="2400" dirty="0"/>
              <a:t> over there.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dirty="0"/>
              <a:t>		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400" dirty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		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Present Participle as adjective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Formulation 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solidFill>
                  <a:srgbClr val="FF0000"/>
                </a:solidFill>
              </a:rPr>
              <a:t>2.	V-ing Noun</a:t>
            </a:r>
            <a:endParaRPr lang="en-US" sz="280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		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	Example 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		- a smiling girl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		- a singing bird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		- a dancing mistress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		- a crying baby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Participle as adverb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- </a:t>
            </a:r>
            <a:r>
              <a:rPr lang="en-US" sz="2400" b="1" dirty="0"/>
              <a:t>it tells the time </a:t>
            </a:r>
            <a:r>
              <a:rPr lang="en-US" sz="2400" dirty="0"/>
              <a:t>		→ </a:t>
            </a:r>
            <a:r>
              <a:rPr lang="en-US" sz="2400" i="1" dirty="0"/>
              <a:t>Drinking</a:t>
            </a:r>
            <a:r>
              <a:rPr lang="en-US" sz="2400" dirty="0"/>
              <a:t> a cup of coffee, Jim 				     spoke to me.</a:t>
            </a:r>
          </a:p>
          <a:p>
            <a:r>
              <a:rPr lang="en-US" sz="2400" dirty="0"/>
              <a:t>- </a:t>
            </a:r>
            <a:r>
              <a:rPr lang="en-US" sz="2400" b="1" dirty="0"/>
              <a:t>it tells reason  </a:t>
            </a:r>
            <a:r>
              <a:rPr lang="en-US" sz="2400" dirty="0"/>
              <a:t>		→ </a:t>
            </a:r>
            <a:r>
              <a:rPr lang="en-US" sz="2400" i="1" dirty="0"/>
              <a:t>Having </a:t>
            </a:r>
            <a:r>
              <a:rPr lang="en-US" sz="2400" dirty="0"/>
              <a:t>the ticket, I’m  allowed 				     to enter. </a:t>
            </a:r>
          </a:p>
          <a:p>
            <a:r>
              <a:rPr lang="en-US" sz="2400" dirty="0"/>
              <a:t>- </a:t>
            </a:r>
            <a:r>
              <a:rPr lang="en-US" sz="2400" b="1" dirty="0"/>
              <a:t>it tells condition</a:t>
            </a:r>
            <a:r>
              <a:rPr lang="en-US" sz="2400" dirty="0"/>
              <a:t>		→ </a:t>
            </a:r>
            <a:r>
              <a:rPr lang="en-US" sz="2400" i="1" dirty="0"/>
              <a:t>Studying</a:t>
            </a:r>
            <a:r>
              <a:rPr lang="en-US" sz="2400" dirty="0"/>
              <a:t> hard, you will pass the 				     exam. </a:t>
            </a:r>
          </a:p>
          <a:p>
            <a:r>
              <a:rPr lang="en-US" sz="2400" b="1" dirty="0"/>
              <a:t>- it tells two activities done at the same time by the subject. </a:t>
            </a:r>
            <a:r>
              <a:rPr lang="en-US" sz="2400" dirty="0"/>
              <a:t>	→ The man stands </a:t>
            </a:r>
            <a:r>
              <a:rPr lang="en-US" sz="2400" i="1" dirty="0"/>
              <a:t>bringing </a:t>
            </a:r>
            <a:r>
              <a:rPr lang="en-US" sz="2400" dirty="0"/>
              <a:t>a big picture.  </a:t>
            </a:r>
          </a:p>
          <a:p>
            <a:pPr>
              <a:buNone/>
            </a:pPr>
            <a:endParaRPr lang="en-US" sz="2400" dirty="0"/>
          </a:p>
          <a:p>
            <a:r>
              <a:rPr lang="en-US" sz="2400" dirty="0"/>
              <a:t>- </a:t>
            </a:r>
            <a:r>
              <a:rPr lang="en-US" sz="2400" b="1" dirty="0"/>
              <a:t>it tells an action is immediately followed by another by the same subject.</a:t>
            </a: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	→ Closing the door, he closed his eyes.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Past Participle as adjective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Formulation 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solidFill>
                  <a:srgbClr val="FF0000"/>
                </a:solidFill>
              </a:rPr>
              <a:t>3. 	Noun V3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Example 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	- The picture stolen from museum is expensive.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	- The girl given a chocolate looks happy.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	- Someone invited/given a cake / there seems handsome.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	- Chicken cooked with jengkol/grilled with soy sauce/boiled with tofu/ doesn’t  seem delicious.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solidFill>
                  <a:srgbClr val="FF0000"/>
                </a:solidFill>
              </a:rPr>
              <a:t>4.	V3 - Noun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	Example 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	- a fried chicken		bottled drink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	- boiled water		fried egg	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	- mashed potato	frozen food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	- canned drink		salted fish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0225"/>
            <a:ext cx="8229600" cy="887413"/>
          </a:xfrm>
        </p:spPr>
        <p:txBody>
          <a:bodyPr/>
          <a:lstStyle/>
          <a:p>
            <a:pPr eaLnBrk="1" hangingPunct="1"/>
            <a:r>
              <a:rPr lang="en-US" sz="3400" b="1">
                <a:latin typeface="Tahoma" pitchFamily="34" charset="0"/>
              </a:rPr>
              <a:t>Example 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0725"/>
          </a:xfrm>
        </p:spPr>
        <p:txBody>
          <a:bodyPr/>
          <a:lstStyle/>
          <a:p>
            <a:pPr eaLnBrk="1" hangingPunct="1">
              <a:buClr>
                <a:srgbClr val="CC0000"/>
              </a:buClr>
            </a:pPr>
            <a:r>
              <a:rPr lang="en-US" sz="2200" b="1" dirty="0">
                <a:latin typeface="Tahoma" pitchFamily="34" charset="0"/>
              </a:rPr>
              <a:t>The geologist </a:t>
            </a:r>
            <a:r>
              <a:rPr lang="en-US" sz="2200" b="1" dirty="0">
                <a:solidFill>
                  <a:srgbClr val="0000CC"/>
                </a:solidFill>
                <a:latin typeface="Tahoma" pitchFamily="34" charset="0"/>
              </a:rPr>
              <a:t>lecturing</a:t>
            </a:r>
            <a:r>
              <a:rPr lang="en-US" sz="2200" b="1" dirty="0">
                <a:latin typeface="Tahoma" pitchFamily="34" charset="0"/>
              </a:rPr>
              <a:t> (</a:t>
            </a:r>
            <a:r>
              <a:rPr lang="en-US" sz="2200" b="1" dirty="0">
                <a:solidFill>
                  <a:srgbClr val="CC0000"/>
                </a:solidFill>
                <a:latin typeface="Tahoma" pitchFamily="34" charset="0"/>
              </a:rPr>
              <a:t>who lectured</a:t>
            </a:r>
            <a:r>
              <a:rPr lang="en-US" sz="2200" b="1" dirty="0">
                <a:latin typeface="Tahoma" pitchFamily="34" charset="0"/>
              </a:rPr>
              <a:t>) at Browning Hall last night predicted another earthquake.</a:t>
            </a:r>
          </a:p>
          <a:p>
            <a:pPr eaLnBrk="1" hangingPunct="1">
              <a:buClr>
                <a:srgbClr val="CC0000"/>
              </a:buClr>
              <a:buFontTx/>
              <a:buNone/>
            </a:pPr>
            <a:endParaRPr lang="en-US" sz="2200" b="1" dirty="0">
              <a:latin typeface="Tahoma" pitchFamily="34" charset="0"/>
            </a:endParaRPr>
          </a:p>
          <a:p>
            <a:pPr eaLnBrk="1" hangingPunct="1">
              <a:buClr>
                <a:srgbClr val="CC0000"/>
              </a:buClr>
            </a:pPr>
            <a:r>
              <a:rPr lang="en-US" sz="2200" b="1" dirty="0">
                <a:latin typeface="Tahoma" pitchFamily="34" charset="0"/>
              </a:rPr>
              <a:t>Goats </a:t>
            </a:r>
            <a:r>
              <a:rPr lang="en-US" sz="2200" b="1" dirty="0">
                <a:solidFill>
                  <a:srgbClr val="0000CC"/>
                </a:solidFill>
                <a:latin typeface="Tahoma" pitchFamily="34" charset="0"/>
              </a:rPr>
              <a:t>first tamed</a:t>
            </a:r>
            <a:r>
              <a:rPr lang="en-US" sz="2200" b="1" dirty="0">
                <a:latin typeface="Tahoma" pitchFamily="34" charset="0"/>
              </a:rPr>
              <a:t> (</a:t>
            </a:r>
            <a:r>
              <a:rPr lang="en-US" sz="2200" b="1" dirty="0">
                <a:solidFill>
                  <a:srgbClr val="CC0000"/>
                </a:solidFill>
                <a:latin typeface="Tahoma" pitchFamily="34" charset="0"/>
              </a:rPr>
              <a:t>which was first tamed</a:t>
            </a:r>
            <a:r>
              <a:rPr lang="en-US" sz="2200" b="1" dirty="0">
                <a:latin typeface="Tahoma" pitchFamily="34" charset="0"/>
              </a:rPr>
              <a:t>) more than 9,000 years ago in Asia have provided people with milk, meat, and wool since prehistoric times.</a:t>
            </a:r>
          </a:p>
          <a:p>
            <a:pPr eaLnBrk="1" hangingPunct="1">
              <a:buClr>
                <a:srgbClr val="CC0000"/>
              </a:buClr>
              <a:buFontTx/>
              <a:buNone/>
            </a:pPr>
            <a:endParaRPr lang="en-US" sz="2200" b="1" dirty="0">
              <a:latin typeface="Tahoma" pitchFamily="34" charset="0"/>
            </a:endParaRPr>
          </a:p>
          <a:p>
            <a:pPr eaLnBrk="1" hangingPunct="1">
              <a:buClr>
                <a:srgbClr val="CC0000"/>
              </a:buClr>
            </a:pPr>
            <a:r>
              <a:rPr lang="en-US" sz="2200" b="1" dirty="0">
                <a:latin typeface="Tahoma" pitchFamily="34" charset="0"/>
              </a:rPr>
              <a:t>Rice </a:t>
            </a:r>
            <a:r>
              <a:rPr lang="en-US" sz="2200" b="1" dirty="0">
                <a:solidFill>
                  <a:srgbClr val="0000CC"/>
                </a:solidFill>
                <a:latin typeface="Tahoma" pitchFamily="34" charset="0"/>
              </a:rPr>
              <a:t>grown</a:t>
            </a:r>
            <a:r>
              <a:rPr lang="en-US" sz="2200" b="1" dirty="0">
                <a:latin typeface="Tahoma" pitchFamily="34" charset="0"/>
              </a:rPr>
              <a:t> (</a:t>
            </a:r>
            <a:r>
              <a:rPr lang="en-US" sz="2200" b="1" dirty="0">
                <a:solidFill>
                  <a:srgbClr val="CC0000"/>
                </a:solidFill>
                <a:latin typeface="Tahoma" pitchFamily="34" charset="0"/>
              </a:rPr>
              <a:t>which is grown</a:t>
            </a:r>
            <a:r>
              <a:rPr lang="en-US" sz="2200" b="1" dirty="0">
                <a:latin typeface="Tahoma" pitchFamily="34" charset="0"/>
              </a:rPr>
              <a:t>) in many countries is a staple food throughout much of the world.</a:t>
            </a:r>
          </a:p>
          <a:p>
            <a:pPr eaLnBrk="1" hangingPunct="1">
              <a:buClr>
                <a:srgbClr val="CC0000"/>
              </a:buClr>
              <a:buFontTx/>
              <a:buNone/>
            </a:pPr>
            <a:endParaRPr lang="en-US" sz="2200" b="1" dirty="0">
              <a:latin typeface="Tahoma" pitchFamily="34" charset="0"/>
            </a:endParaRPr>
          </a:p>
          <a:p>
            <a:pPr eaLnBrk="1" hangingPunct="1">
              <a:buClr>
                <a:srgbClr val="CC0000"/>
              </a:buClr>
              <a:buNone/>
            </a:pPr>
            <a:endParaRPr lang="en-US" sz="2200" b="1" dirty="0">
              <a:latin typeface="Tahoma" pitchFamily="34" charset="0"/>
            </a:endParaRPr>
          </a:p>
        </p:txBody>
      </p:sp>
      <p:pic>
        <p:nvPicPr>
          <p:cNvPr id="15364" name="Picture 4" descr="badut0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262563"/>
            <a:ext cx="9144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Past Participle as adverb, preceded by </a:t>
            </a:r>
            <a:r>
              <a:rPr lang="en-US" i="1" dirty="0"/>
              <a:t>having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- Having </a:t>
            </a:r>
            <a:r>
              <a:rPr lang="en-US" sz="2800" i="1" dirty="0"/>
              <a:t>called</a:t>
            </a:r>
            <a:r>
              <a:rPr lang="en-US" sz="2800" dirty="0"/>
              <a:t> me, the man smiled so nicely.</a:t>
            </a:r>
          </a:p>
          <a:p>
            <a:r>
              <a:rPr lang="en-US" sz="2800" dirty="0"/>
              <a:t>- Having been </a:t>
            </a:r>
            <a:r>
              <a:rPr lang="en-US" sz="2800" i="1" dirty="0"/>
              <a:t>called,</a:t>
            </a:r>
            <a:r>
              <a:rPr lang="en-US" sz="2800" dirty="0"/>
              <a:t> the man  smiled so nicely.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itchFamily="66" charset="0"/>
              </a:rPr>
              <a:t>Causative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</a:rPr>
              <a:t>	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An expression which we use to state that we ask someone to do something for us (active) or that we ask something to be done by someone for us (passive). </a:t>
            </a:r>
          </a:p>
          <a:p>
            <a:pPr algn="just">
              <a:buNone/>
            </a:pP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</a:endParaRPr>
          </a:p>
          <a:p>
            <a:pPr algn="just">
              <a:buNone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</a:rPr>
              <a:t>	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Kata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kerja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yang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digunakan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untuk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menyatakan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bahwa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kita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menyebabkan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orang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lain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melakukan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suatu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pekerjaan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bagi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kita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. Kita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dapat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menyebabkan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orang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lain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untuk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mengerjakan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sesuatu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bagi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kita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dengan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membayar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,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meminta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,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atau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memaksa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. 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Shonar Bangla" pitchFamily="34" charset="0"/>
              <a:cs typeface="Shonar Bangla" pitchFamily="34" charset="0"/>
            </a:endParaRPr>
          </a:p>
          <a:p>
            <a:pPr algn="just">
              <a:buNone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 exercises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The money …….from the bank made the robber very rich.</a:t>
            </a:r>
          </a:p>
          <a:p>
            <a:pPr marL="514350" indent="-514350" eaLnBrk="1" hangingPunct="1">
              <a:buFontTx/>
              <a:buAutoNum type="alphaLcPeriod"/>
              <a:defRPr/>
            </a:pPr>
            <a:r>
              <a:rPr lang="en-US" dirty="0"/>
              <a:t>is robbing</a:t>
            </a:r>
          </a:p>
          <a:p>
            <a:pPr marL="514350" indent="-514350" eaLnBrk="1" hangingPunct="1">
              <a:buFontTx/>
              <a:buAutoNum type="alphaLcPeriod"/>
              <a:defRPr/>
            </a:pPr>
            <a:r>
              <a:rPr lang="en-US" dirty="0"/>
              <a:t>robbed</a:t>
            </a:r>
          </a:p>
          <a:p>
            <a:pPr marL="514350" indent="-514350" eaLnBrk="1" hangingPunct="1">
              <a:buFontTx/>
              <a:buAutoNum type="alphaLcPeriod"/>
              <a:defRPr/>
            </a:pPr>
            <a:r>
              <a:rPr lang="en-US" dirty="0"/>
              <a:t>which is robbing</a:t>
            </a:r>
          </a:p>
          <a:p>
            <a:pPr marL="514350" indent="-514350" eaLnBrk="1" hangingPunct="1">
              <a:buFontTx/>
              <a:buAutoNum type="alphaLcPeriod"/>
              <a:defRPr/>
            </a:pPr>
            <a:r>
              <a:rPr lang="en-US" dirty="0"/>
              <a:t>is robbed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The picture is stolen from museum.</a:t>
            </a:r>
          </a:p>
          <a:p>
            <a:pPr>
              <a:buFontTx/>
              <a:buNone/>
            </a:pPr>
            <a:r>
              <a:rPr lang="en-US" dirty="0"/>
              <a:t>The picture costs very expensive.</a:t>
            </a:r>
          </a:p>
          <a:p>
            <a:pPr>
              <a:buFontTx/>
              <a:buNone/>
            </a:pPr>
            <a:r>
              <a:rPr lang="en-US" dirty="0"/>
              <a:t>The museum is located in Surabaya.</a:t>
            </a:r>
          </a:p>
          <a:p>
            <a:pPr>
              <a:buFontTx/>
              <a:buNone/>
            </a:pPr>
            <a:r>
              <a:rPr lang="en-US" dirty="0"/>
              <a:t>Surabaya has many greatest museums.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	The picture stolen from museum located in Surabaya having many greatest museums costs very expensive.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US" sz="3800">
                <a:latin typeface="Tahoma" pitchFamily="34" charset="0"/>
              </a:rPr>
              <a:t>Participle as adverb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077200" cy="51054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/>
              <a:t>Form of participle that has function as adverb. Adverb describes verbs, adjectives or adverbs. This form of participle is from </a:t>
            </a:r>
            <a:r>
              <a:rPr lang="en-US" sz="1900" b="1" dirty="0">
                <a:solidFill>
                  <a:srgbClr val="CC0000"/>
                </a:solidFill>
              </a:rPr>
              <a:t>adverb clause</a:t>
            </a:r>
            <a:r>
              <a:rPr lang="en-US" sz="1900" b="1" dirty="0"/>
              <a:t>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sz="1900" b="1" dirty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/>
              <a:t>Formulation 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sz="1900" b="1" dirty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/>
              <a:t>	Present Participle 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/>
              <a:t>		</a:t>
            </a:r>
            <a:r>
              <a:rPr lang="en-US" sz="4000" b="1" dirty="0" err="1">
                <a:solidFill>
                  <a:srgbClr val="FF0000"/>
                </a:solidFill>
              </a:rPr>
              <a:t>Ving</a:t>
            </a:r>
            <a:r>
              <a:rPr lang="en-US" sz="4000" b="1" dirty="0">
                <a:solidFill>
                  <a:srgbClr val="FF0000"/>
                </a:solidFill>
              </a:rPr>
              <a:t>, S V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4000" b="1" dirty="0">
                <a:solidFill>
                  <a:srgbClr val="FF0000"/>
                </a:solidFill>
              </a:rPr>
              <a:t>		S V, </a:t>
            </a:r>
            <a:r>
              <a:rPr lang="en-US" sz="4000" b="1" dirty="0" err="1">
                <a:solidFill>
                  <a:srgbClr val="FF0000"/>
                </a:solidFill>
              </a:rPr>
              <a:t>Ving</a:t>
            </a:r>
            <a:endParaRPr lang="en-US" sz="4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/>
              <a:t>	Past Participle 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/>
              <a:t>		</a:t>
            </a:r>
            <a:r>
              <a:rPr lang="en-US" sz="4000" b="1" dirty="0">
                <a:solidFill>
                  <a:srgbClr val="FF0000"/>
                </a:solidFill>
              </a:rPr>
              <a:t>V3, SV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4000" b="1" dirty="0">
                <a:solidFill>
                  <a:srgbClr val="FF0000"/>
                </a:solidFill>
              </a:rPr>
              <a:t>		SV, V3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4000" b="1" dirty="0">
                <a:solidFill>
                  <a:srgbClr val="FF0000"/>
                </a:solidFill>
              </a:rPr>
              <a:t>	</a:t>
            </a:r>
          </a:p>
        </p:txBody>
      </p:sp>
      <p:pic>
        <p:nvPicPr>
          <p:cNvPr id="20484" name="Picture 4" descr="din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105400"/>
            <a:ext cx="13525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 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>
                <a:solidFill>
                  <a:srgbClr val="CC0000"/>
                </a:solidFill>
              </a:rPr>
              <a:t>	</a:t>
            </a:r>
            <a:r>
              <a:rPr lang="en-US" sz="1900" b="1" u="sng" dirty="0">
                <a:solidFill>
                  <a:srgbClr val="CC0000"/>
                </a:solidFill>
              </a:rPr>
              <a:t>If I have</a:t>
            </a:r>
            <a:r>
              <a:rPr lang="en-US" sz="1900" b="1" dirty="0">
                <a:solidFill>
                  <a:srgbClr val="CC0000"/>
                </a:solidFill>
              </a:rPr>
              <a:t> much money, I will go around the world.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/>
              <a:t>	</a:t>
            </a:r>
            <a:r>
              <a:rPr lang="en-US" sz="1900" b="1" u="sng" dirty="0">
                <a:solidFill>
                  <a:srgbClr val="0000CC"/>
                </a:solidFill>
              </a:rPr>
              <a:t>Having</a:t>
            </a:r>
            <a:r>
              <a:rPr lang="en-US" sz="1900" b="1" dirty="0">
                <a:solidFill>
                  <a:srgbClr val="0000CC"/>
                </a:solidFill>
              </a:rPr>
              <a:t> much money, I will go around the world.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sz="1900" b="1" dirty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>
                <a:solidFill>
                  <a:srgbClr val="CC0000"/>
                </a:solidFill>
              </a:rPr>
              <a:t>	They have become very snobbish, </a:t>
            </a:r>
            <a:r>
              <a:rPr lang="en-US" sz="1900" b="1" u="sng" dirty="0">
                <a:solidFill>
                  <a:srgbClr val="CC0000"/>
                </a:solidFill>
              </a:rPr>
              <a:t>after they moved</a:t>
            </a:r>
            <a:r>
              <a:rPr lang="en-US" sz="1900" b="1" dirty="0">
                <a:solidFill>
                  <a:srgbClr val="CC0000"/>
                </a:solidFill>
              </a:rPr>
              <a:t> into 	an 	expensive apartment.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>
                <a:solidFill>
                  <a:srgbClr val="CC0000"/>
                </a:solidFill>
              </a:rPr>
              <a:t>	</a:t>
            </a:r>
            <a:r>
              <a:rPr lang="en-US" sz="1900" b="1" dirty="0">
                <a:solidFill>
                  <a:srgbClr val="0000CC"/>
                </a:solidFill>
              </a:rPr>
              <a:t>They have become very snobbish, </a:t>
            </a:r>
            <a:r>
              <a:rPr lang="en-US" sz="1900" b="1" u="sng" dirty="0">
                <a:solidFill>
                  <a:srgbClr val="0000CC"/>
                </a:solidFill>
              </a:rPr>
              <a:t>after moving</a:t>
            </a:r>
            <a:r>
              <a:rPr lang="en-US" sz="1900" b="1" dirty="0">
                <a:solidFill>
                  <a:srgbClr val="0000CC"/>
                </a:solidFill>
              </a:rPr>
              <a:t> into an 	expensive apartment.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sz="1900" b="1" dirty="0">
              <a:solidFill>
                <a:srgbClr val="0000CC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>
                <a:solidFill>
                  <a:srgbClr val="CC0000"/>
                </a:solidFill>
              </a:rPr>
              <a:t>	If I were  fired, I would try to find another job.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>
                <a:solidFill>
                  <a:srgbClr val="CC0000"/>
                </a:solidFill>
              </a:rPr>
              <a:t>	</a:t>
            </a:r>
            <a:r>
              <a:rPr lang="en-US" sz="1900" b="1" dirty="0">
                <a:solidFill>
                  <a:srgbClr val="0000CC"/>
                </a:solidFill>
              </a:rPr>
              <a:t>Fired, I would try to find another job.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sz="1900" b="1" dirty="0">
              <a:solidFill>
                <a:srgbClr val="0000CC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>
                <a:solidFill>
                  <a:srgbClr val="CC0000"/>
                </a:solidFill>
              </a:rPr>
              <a:t>	I was so happy </a:t>
            </a:r>
            <a:r>
              <a:rPr lang="en-US" sz="1900" b="1" u="sng" dirty="0">
                <a:solidFill>
                  <a:srgbClr val="CC0000"/>
                </a:solidFill>
              </a:rPr>
              <a:t>because</a:t>
            </a:r>
            <a:r>
              <a:rPr lang="en-US" sz="1900" b="1" dirty="0">
                <a:solidFill>
                  <a:srgbClr val="CC0000"/>
                </a:solidFill>
              </a:rPr>
              <a:t> I was given a beautiful gift in my 	birthday.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>
                <a:solidFill>
                  <a:srgbClr val="CC0000"/>
                </a:solidFill>
              </a:rPr>
              <a:t>	</a:t>
            </a:r>
            <a:r>
              <a:rPr lang="en-US" sz="1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 was so happy, given a beautiful gift in my birthday.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900" b="1" dirty="0"/>
              <a:t>	</a:t>
            </a:r>
          </a:p>
          <a:p>
            <a:pPr marL="0" indent="0" eaLnBrk="1" hangingPunct="1">
              <a:lnSpc>
                <a:spcPct val="8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78" name="Group 26"/>
          <p:cNvGraphicFramePr>
            <a:graphicFrameLocks noGrp="1"/>
          </p:cNvGraphicFramePr>
          <p:nvPr>
            <p:ph idx="1"/>
          </p:nvPr>
        </p:nvGraphicFramePr>
        <p:xfrm>
          <a:off x="468313" y="981075"/>
          <a:ext cx="8229600" cy="3455545"/>
        </p:xfrm>
        <a:graphic>
          <a:graphicData uri="http://schemas.openxmlformats.org/drawingml/2006/table">
            <a:tbl>
              <a:tblPr/>
              <a:tblGrid>
                <a:gridCol w="21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4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Present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Past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9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General Form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offering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(V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offered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(V 3)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9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Perfect Form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having offered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having been offering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(having been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Ving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having been offered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(having been V3)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2548" name="Picture 21" descr="Animated%20Green%20doggy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5105400"/>
            <a:ext cx="12192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mic Sans MS" pitchFamily="66" charset="0"/>
              </a:rPr>
              <a:t>Active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2000" dirty="0">
                <a:latin typeface="Rockwell" pitchFamily="18" charset="0"/>
              </a:rPr>
              <a:t>S + </a:t>
            </a:r>
            <a:r>
              <a:rPr lang="en-US" sz="2000" b="1" dirty="0">
                <a:latin typeface="Rockwell" pitchFamily="18" charset="0"/>
              </a:rPr>
              <a:t>HAVE/LET/MAKE/HELP</a:t>
            </a:r>
            <a:r>
              <a:rPr lang="en-US" sz="2000" dirty="0">
                <a:latin typeface="Rockwell" pitchFamily="18" charset="0"/>
              </a:rPr>
              <a:t> + PERSON/ DOER + INFINITIVE</a:t>
            </a:r>
          </a:p>
          <a:p>
            <a:pPr>
              <a:buNone/>
            </a:pPr>
            <a:endParaRPr lang="en-US" sz="2000" dirty="0">
              <a:latin typeface="Rockwell" pitchFamily="18" charset="0"/>
            </a:endParaRPr>
          </a:p>
          <a:p>
            <a:pPr>
              <a:buNone/>
            </a:pPr>
            <a:r>
              <a:rPr lang="en-US" sz="2000" dirty="0">
                <a:latin typeface="Rockwell" pitchFamily="18" charset="0"/>
              </a:rPr>
              <a:t>	</a:t>
            </a:r>
            <a:r>
              <a:rPr lang="en-US" sz="2000" dirty="0" err="1">
                <a:latin typeface="Rockwell" pitchFamily="18" charset="0"/>
              </a:rPr>
              <a:t>Kata</a:t>
            </a:r>
            <a:r>
              <a:rPr lang="en-US" sz="2000" dirty="0">
                <a:latin typeface="Rockwell" pitchFamily="18" charset="0"/>
              </a:rPr>
              <a:t> </a:t>
            </a:r>
            <a:r>
              <a:rPr lang="en-US" sz="2000" dirty="0" err="1">
                <a:latin typeface="Rockwell" pitchFamily="18" charset="0"/>
              </a:rPr>
              <a:t>kerja</a:t>
            </a:r>
            <a:r>
              <a:rPr lang="en-US" sz="2000" dirty="0">
                <a:latin typeface="Rockwell" pitchFamily="18" charset="0"/>
              </a:rPr>
              <a:t> yang </a:t>
            </a:r>
            <a:r>
              <a:rPr lang="en-US" sz="2000" dirty="0" err="1">
                <a:latin typeface="Rockwell" pitchFamily="18" charset="0"/>
              </a:rPr>
              <a:t>dipakai</a:t>
            </a:r>
            <a:r>
              <a:rPr lang="en-US" sz="2000" dirty="0">
                <a:latin typeface="Rockwell" pitchFamily="18" charset="0"/>
              </a:rPr>
              <a:t> </a:t>
            </a:r>
            <a:r>
              <a:rPr lang="en-US" sz="2000" dirty="0" err="1">
                <a:latin typeface="Rockwell" pitchFamily="18" charset="0"/>
              </a:rPr>
              <a:t>dalam</a:t>
            </a:r>
            <a:r>
              <a:rPr lang="en-US" sz="2000" dirty="0">
                <a:latin typeface="Rockwell" pitchFamily="18" charset="0"/>
              </a:rPr>
              <a:t> </a:t>
            </a:r>
            <a:r>
              <a:rPr lang="en-US" sz="2000" dirty="0" err="1">
                <a:latin typeface="Rockwell" pitchFamily="18" charset="0"/>
              </a:rPr>
              <a:t>struktur</a:t>
            </a:r>
            <a:r>
              <a:rPr lang="en-US" sz="2000" dirty="0">
                <a:latin typeface="Rockwell" pitchFamily="18" charset="0"/>
              </a:rPr>
              <a:t> </a:t>
            </a:r>
            <a:r>
              <a:rPr lang="en-US" sz="2000" dirty="0" err="1">
                <a:latin typeface="Rockwell" pitchFamily="18" charset="0"/>
              </a:rPr>
              <a:t>ini</a:t>
            </a:r>
            <a:r>
              <a:rPr lang="en-US" sz="2000" dirty="0">
                <a:latin typeface="Rockwell" pitchFamily="18" charset="0"/>
              </a:rPr>
              <a:t> </a:t>
            </a:r>
            <a:r>
              <a:rPr lang="en-US" sz="2000" dirty="0" err="1">
                <a:latin typeface="Rockwell" pitchFamily="18" charset="0"/>
              </a:rPr>
              <a:t>adalah</a:t>
            </a:r>
            <a:r>
              <a:rPr lang="en-US" sz="2000" dirty="0">
                <a:latin typeface="Rockwell" pitchFamily="18" charset="0"/>
              </a:rPr>
              <a:t>: </a:t>
            </a:r>
            <a:r>
              <a:rPr lang="en-US" sz="2000" b="1" i="1" dirty="0">
                <a:latin typeface="Rockwell" pitchFamily="18" charset="0"/>
              </a:rPr>
              <a:t>Have</a:t>
            </a:r>
            <a:r>
              <a:rPr lang="en-US" sz="2000" dirty="0">
                <a:latin typeface="Rockwell" pitchFamily="18" charset="0"/>
              </a:rPr>
              <a:t> (</a:t>
            </a:r>
            <a:r>
              <a:rPr lang="en-US" sz="2000" dirty="0" err="1">
                <a:latin typeface="Rockwell" pitchFamily="18" charset="0"/>
              </a:rPr>
              <a:t>meminta</a:t>
            </a:r>
            <a:r>
              <a:rPr lang="en-US" sz="2000" dirty="0">
                <a:latin typeface="Rockwell" pitchFamily="18" charset="0"/>
              </a:rPr>
              <a:t>), </a:t>
            </a:r>
            <a:r>
              <a:rPr lang="en-US" sz="2000" b="1" i="1" dirty="0">
                <a:latin typeface="Rockwell" pitchFamily="18" charset="0"/>
              </a:rPr>
              <a:t>Make</a:t>
            </a:r>
            <a:r>
              <a:rPr lang="en-US" sz="2000" dirty="0">
                <a:latin typeface="Rockwell" pitchFamily="18" charset="0"/>
              </a:rPr>
              <a:t> (</a:t>
            </a:r>
            <a:r>
              <a:rPr lang="en-US" sz="2000" dirty="0" err="1">
                <a:latin typeface="Rockwell" pitchFamily="18" charset="0"/>
              </a:rPr>
              <a:t>Memaksa</a:t>
            </a:r>
            <a:r>
              <a:rPr lang="en-US" sz="2000" dirty="0">
                <a:latin typeface="Rockwell" pitchFamily="18" charset="0"/>
              </a:rPr>
              <a:t>, </a:t>
            </a:r>
            <a:r>
              <a:rPr lang="en-US" sz="2000" dirty="0" err="1">
                <a:latin typeface="Rockwell" pitchFamily="18" charset="0"/>
              </a:rPr>
              <a:t>mengharuskan</a:t>
            </a:r>
            <a:r>
              <a:rPr lang="en-US" sz="2000" dirty="0">
                <a:latin typeface="Rockwell" pitchFamily="18" charset="0"/>
              </a:rPr>
              <a:t>), </a:t>
            </a:r>
            <a:r>
              <a:rPr lang="en-US" sz="2000" b="1" i="1" dirty="0">
                <a:latin typeface="Rockwell" pitchFamily="18" charset="0"/>
              </a:rPr>
              <a:t>Let</a:t>
            </a:r>
            <a:r>
              <a:rPr lang="en-US" sz="2000" dirty="0">
                <a:latin typeface="Rockwell" pitchFamily="18" charset="0"/>
              </a:rPr>
              <a:t> (</a:t>
            </a:r>
            <a:r>
              <a:rPr lang="en-US" sz="2000" dirty="0" err="1">
                <a:latin typeface="Rockwell" pitchFamily="18" charset="0"/>
              </a:rPr>
              <a:t>mengijinkan</a:t>
            </a:r>
            <a:r>
              <a:rPr lang="en-US" sz="2000" dirty="0">
                <a:latin typeface="Rockwell" pitchFamily="18" charset="0"/>
              </a:rPr>
              <a:t>), </a:t>
            </a:r>
            <a:r>
              <a:rPr lang="en-US" sz="2000" b="1" i="1" dirty="0">
                <a:latin typeface="Rockwell" pitchFamily="18" charset="0"/>
              </a:rPr>
              <a:t>Help</a:t>
            </a:r>
            <a:r>
              <a:rPr lang="en-US" sz="2000" dirty="0">
                <a:latin typeface="Rockwell" pitchFamily="18" charset="0"/>
              </a:rPr>
              <a:t> (</a:t>
            </a:r>
            <a:r>
              <a:rPr lang="en-US" sz="2000" dirty="0" err="1">
                <a:latin typeface="Rockwell" pitchFamily="18" charset="0"/>
              </a:rPr>
              <a:t>Membantu</a:t>
            </a:r>
            <a:r>
              <a:rPr lang="en-US" sz="2000" dirty="0">
                <a:latin typeface="Rockwell" pitchFamily="18" charset="0"/>
              </a:rPr>
              <a:t>). </a:t>
            </a:r>
          </a:p>
          <a:p>
            <a:pPr>
              <a:buNone/>
            </a:pPr>
            <a:endParaRPr lang="en-US" sz="2000" dirty="0">
              <a:latin typeface="Rockwell" pitchFamily="18" charset="0"/>
            </a:endParaRPr>
          </a:p>
          <a:p>
            <a:pPr>
              <a:buNone/>
            </a:pPr>
            <a:r>
              <a:rPr lang="en-US" sz="2000" dirty="0">
                <a:latin typeface="Rockwell" pitchFamily="18" charset="0"/>
              </a:rPr>
              <a:t>	</a:t>
            </a:r>
            <a:r>
              <a:rPr lang="en-US" sz="2000" b="1" dirty="0">
                <a:latin typeface="Rockwell" pitchFamily="18" charset="0"/>
              </a:rPr>
              <a:t>e.g.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>
                <a:latin typeface="Rockwell" pitchFamily="18" charset="0"/>
              </a:rPr>
              <a:t>I 	have	John </a:t>
            </a:r>
            <a:r>
              <a:rPr lang="en-US" sz="2000" b="1" dirty="0">
                <a:latin typeface="Rockwell" pitchFamily="18" charset="0"/>
              </a:rPr>
              <a:t>wash</a:t>
            </a:r>
            <a:r>
              <a:rPr lang="en-US" sz="2000" dirty="0">
                <a:latin typeface="Rockwell" pitchFamily="18" charset="0"/>
              </a:rPr>
              <a:t> 	the car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>
                <a:latin typeface="Rockwell" pitchFamily="18" charset="0"/>
              </a:rPr>
              <a:t>I 	make 	John </a:t>
            </a:r>
            <a:r>
              <a:rPr lang="en-US" sz="2000" b="1" dirty="0">
                <a:latin typeface="Rockwell" pitchFamily="18" charset="0"/>
              </a:rPr>
              <a:t>wash</a:t>
            </a:r>
            <a:r>
              <a:rPr lang="en-US" sz="2000" dirty="0">
                <a:latin typeface="Rockwell" pitchFamily="18" charset="0"/>
              </a:rPr>
              <a:t>	the car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>
                <a:latin typeface="Rockwell" pitchFamily="18" charset="0"/>
              </a:rPr>
              <a:t>I 	let	John </a:t>
            </a:r>
            <a:r>
              <a:rPr lang="en-US" sz="2000" b="1" dirty="0">
                <a:latin typeface="Rockwell" pitchFamily="18" charset="0"/>
              </a:rPr>
              <a:t>wash</a:t>
            </a:r>
            <a:r>
              <a:rPr lang="en-US" sz="2000" dirty="0">
                <a:latin typeface="Rockwell" pitchFamily="18" charset="0"/>
              </a:rPr>
              <a:t> 	the car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>
                <a:latin typeface="Rockwell" pitchFamily="18" charset="0"/>
              </a:rPr>
              <a:t>I 	help 	John </a:t>
            </a:r>
            <a:r>
              <a:rPr lang="en-US" sz="2000" b="1" dirty="0">
                <a:latin typeface="Rockwell" pitchFamily="18" charset="0"/>
              </a:rPr>
              <a:t>wash</a:t>
            </a:r>
            <a:r>
              <a:rPr lang="en-US" sz="2000" dirty="0">
                <a:latin typeface="Rockwell" pitchFamily="18" charset="0"/>
              </a:rPr>
              <a:t> 	the car</a:t>
            </a:r>
          </a:p>
          <a:p>
            <a:pPr>
              <a:buNone/>
            </a:pPr>
            <a:endParaRPr lang="en-US" sz="2000" dirty="0">
              <a:latin typeface="Rockwell" pitchFamily="18" charset="0"/>
            </a:endParaRPr>
          </a:p>
          <a:p>
            <a:pPr>
              <a:buNone/>
            </a:pPr>
            <a:r>
              <a:rPr lang="en-US" sz="2000" dirty="0">
                <a:latin typeface="Rockwell" pitchFamily="18" charset="0"/>
              </a:rPr>
              <a:t>		</a:t>
            </a:r>
            <a:br>
              <a:rPr lang="en-US" sz="2000" dirty="0">
                <a:latin typeface="Rockwell" pitchFamily="18" charset="0"/>
              </a:rPr>
            </a:br>
            <a:r>
              <a:rPr lang="en-US" sz="2000" dirty="0">
                <a:latin typeface="Rockwell" pitchFamily="18" charset="0"/>
              </a:rPr>
              <a:t>	</a:t>
            </a:r>
            <a:br>
              <a:rPr lang="en-US" sz="2000" dirty="0">
                <a:latin typeface="Rockwell" pitchFamily="18" charset="0"/>
              </a:rPr>
            </a:br>
            <a:endParaRPr lang="en-US" sz="2000" dirty="0">
              <a:latin typeface="Rockwell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791200" y="3124200"/>
            <a:ext cx="1828800" cy="2743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stronger</a:t>
            </a:r>
          </a:p>
          <a:p>
            <a:pPr algn="just"/>
            <a:r>
              <a:rPr lang="en-US" dirty="0"/>
              <a:t>	</a:t>
            </a:r>
          </a:p>
          <a:p>
            <a:pPr algn="just"/>
            <a:r>
              <a:rPr lang="en-US" dirty="0"/>
              <a:t>	Make</a:t>
            </a:r>
          </a:p>
          <a:p>
            <a:pPr algn="just"/>
            <a:r>
              <a:rPr lang="en-US" dirty="0"/>
              <a:t>	Get</a:t>
            </a:r>
          </a:p>
          <a:p>
            <a:pPr algn="just"/>
            <a:r>
              <a:rPr lang="en-US" dirty="0"/>
              <a:t>	Have</a:t>
            </a:r>
          </a:p>
          <a:p>
            <a:pPr algn="just"/>
            <a:r>
              <a:rPr lang="en-US" dirty="0"/>
              <a:t>	Let</a:t>
            </a:r>
          </a:p>
          <a:p>
            <a:pPr algn="just"/>
            <a:r>
              <a:rPr lang="en-US" dirty="0"/>
              <a:t>	Help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5830094" y="4610100"/>
            <a:ext cx="1599406" cy="794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Shonar Bangla" pitchFamily="34" charset="0"/>
                <a:cs typeface="Shonar Bangla" pitchFamily="34" charset="0"/>
              </a:rPr>
              <a:t>S + HAVE + (PERSON/DOER) + V1 (ACTIVE)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 algn="just">
              <a:lnSpc>
                <a:spcPct val="90000"/>
              </a:lnSpc>
              <a:buClr>
                <a:schemeClr val="tx1"/>
              </a:buClr>
            </a:pPr>
            <a:r>
              <a:rPr lang="en-US" b="1" dirty="0">
                <a:latin typeface="Shonar Bangla" pitchFamily="34" charset="0"/>
                <a:cs typeface="Shonar Bangla" pitchFamily="34" charset="0"/>
              </a:rPr>
              <a:t>The secretary </a:t>
            </a:r>
            <a:r>
              <a:rPr lang="en-US" b="1" u="sng" dirty="0">
                <a:latin typeface="Shonar Bangla" pitchFamily="34" charset="0"/>
                <a:cs typeface="Shonar Bangla" pitchFamily="34" charset="0"/>
              </a:rPr>
              <a:t>has</a:t>
            </a:r>
            <a:r>
              <a:rPr lang="en-US" b="1" dirty="0">
                <a:latin typeface="Shonar Bangla" pitchFamily="34" charset="0"/>
                <a:cs typeface="Shonar Bangla" pitchFamily="34" charset="0"/>
              </a:rPr>
              <a:t> the applicant wait for the interviewer. </a:t>
            </a:r>
          </a:p>
          <a:p>
            <a:pPr algn="just">
              <a:lnSpc>
                <a:spcPct val="90000"/>
              </a:lnSpc>
              <a:buClr>
                <a:schemeClr val="tx1"/>
              </a:buClr>
            </a:pPr>
            <a:r>
              <a:rPr lang="en-US" b="1" dirty="0">
                <a:latin typeface="Shonar Bangla" pitchFamily="34" charset="0"/>
                <a:cs typeface="Shonar Bangla" pitchFamily="34" charset="0"/>
              </a:rPr>
              <a:t>I </a:t>
            </a:r>
            <a:r>
              <a:rPr lang="en-US" b="1" u="sng" dirty="0">
                <a:latin typeface="Shonar Bangla" pitchFamily="34" charset="0"/>
                <a:cs typeface="Shonar Bangla" pitchFamily="34" charset="0"/>
              </a:rPr>
              <a:t>had</a:t>
            </a:r>
            <a:r>
              <a:rPr lang="en-US" b="1" dirty="0">
                <a:latin typeface="Shonar Bangla" pitchFamily="34" charset="0"/>
                <a:cs typeface="Shonar Bangla" pitchFamily="34" charset="0"/>
              </a:rPr>
              <a:t> the employee finish  the proposal. </a:t>
            </a:r>
          </a:p>
          <a:p>
            <a:pPr algn="just">
              <a:lnSpc>
                <a:spcPct val="90000"/>
              </a:lnSpc>
              <a:buClr>
                <a:schemeClr val="tx1"/>
              </a:buClr>
            </a:pPr>
            <a:r>
              <a:rPr lang="en-US" b="1" dirty="0">
                <a:latin typeface="Shonar Bangla" pitchFamily="34" charset="0"/>
                <a:cs typeface="Shonar Bangla" pitchFamily="34" charset="0"/>
              </a:rPr>
              <a:t>You </a:t>
            </a:r>
            <a:r>
              <a:rPr lang="en-US" b="1" u="sng" dirty="0">
                <a:latin typeface="Shonar Bangla" pitchFamily="34" charset="0"/>
                <a:cs typeface="Shonar Bangla" pitchFamily="34" charset="0"/>
              </a:rPr>
              <a:t>should have</a:t>
            </a:r>
            <a:r>
              <a:rPr lang="en-US" b="1" dirty="0">
                <a:latin typeface="Shonar Bangla" pitchFamily="34" charset="0"/>
                <a:cs typeface="Shonar Bangla" pitchFamily="34" charset="0"/>
              </a:rPr>
              <a:t> your trainee obey the office role. </a:t>
            </a:r>
          </a:p>
          <a:p>
            <a:pPr algn="just"/>
            <a:endParaRPr lang="en-US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Tahoma" pitchFamily="34" charset="0"/>
              </a:rPr>
              <a:t>S + Let/Make + O person + V1 (active)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chemeClr val="tx1"/>
              </a:buClr>
            </a:pPr>
            <a:r>
              <a:rPr lang="en-US" sz="2800" b="1" dirty="0">
                <a:latin typeface="Palatino Linotype" pitchFamily="18" charset="0"/>
              </a:rPr>
              <a:t>The owner </a:t>
            </a:r>
            <a:r>
              <a:rPr lang="en-US" sz="2800" b="1" u="sng" dirty="0">
                <a:latin typeface="Palatino Linotype" pitchFamily="18" charset="0"/>
              </a:rPr>
              <a:t>lets</a:t>
            </a:r>
            <a:r>
              <a:rPr lang="en-US" sz="2800" b="1" dirty="0">
                <a:latin typeface="Palatino Linotype" pitchFamily="18" charset="0"/>
              </a:rPr>
              <a:t> us invest the money to another company. </a:t>
            </a:r>
          </a:p>
          <a:p>
            <a:pPr algn="just">
              <a:buClr>
                <a:schemeClr val="tx1"/>
              </a:buClr>
            </a:pPr>
            <a:r>
              <a:rPr lang="en-US" sz="2800" b="1" dirty="0">
                <a:latin typeface="Palatino Linotype" pitchFamily="18" charset="0"/>
              </a:rPr>
              <a:t>The stock holder </a:t>
            </a:r>
            <a:r>
              <a:rPr lang="en-US" sz="2800" b="1" u="sng" dirty="0">
                <a:latin typeface="Palatino Linotype" pitchFamily="18" charset="0"/>
              </a:rPr>
              <a:t>makes</a:t>
            </a:r>
            <a:r>
              <a:rPr lang="en-US" sz="2800" b="1" dirty="0">
                <a:latin typeface="Palatino Linotype" pitchFamily="18" charset="0"/>
              </a:rPr>
              <a:t> the investor keep the capital. </a:t>
            </a:r>
          </a:p>
          <a:p>
            <a:pPr algn="just">
              <a:buClr>
                <a:schemeClr val="tx1"/>
              </a:buClr>
            </a:pPr>
            <a:r>
              <a:rPr lang="en-US" sz="2800" b="1" dirty="0">
                <a:latin typeface="Palatino Linotype" pitchFamily="18" charset="0"/>
              </a:rPr>
              <a:t>The supervisor </a:t>
            </a:r>
            <a:r>
              <a:rPr lang="en-US" sz="2800" b="1" u="sng" dirty="0">
                <a:latin typeface="Palatino Linotype" pitchFamily="18" charset="0"/>
              </a:rPr>
              <a:t>lets</a:t>
            </a:r>
            <a:r>
              <a:rPr lang="en-US" sz="2800" b="1" dirty="0">
                <a:latin typeface="Palatino Linotype" pitchFamily="18" charset="0"/>
              </a:rPr>
              <a:t> the staff go home earlier. </a:t>
            </a:r>
          </a:p>
          <a:p>
            <a:pPr algn="just">
              <a:buClr>
                <a:schemeClr val="tx1"/>
              </a:buClr>
            </a:pPr>
            <a:r>
              <a:rPr lang="en-US" sz="2800" b="1" dirty="0">
                <a:latin typeface="Palatino Linotype" pitchFamily="18" charset="0"/>
              </a:rPr>
              <a:t>Producer </a:t>
            </a:r>
            <a:r>
              <a:rPr lang="en-US" sz="2800" b="1" u="sng" dirty="0">
                <a:latin typeface="Palatino Linotype" pitchFamily="18" charset="0"/>
              </a:rPr>
              <a:t>made</a:t>
            </a:r>
            <a:r>
              <a:rPr lang="en-US" sz="2800" b="1" dirty="0">
                <a:latin typeface="Palatino Linotype" pitchFamily="18" charset="0"/>
              </a:rPr>
              <a:t> the employee produce more products. </a:t>
            </a:r>
          </a:p>
          <a:p>
            <a:pPr algn="just">
              <a:buNone/>
            </a:pPr>
            <a:endParaRPr lang="en-US" dirty="0">
              <a:latin typeface="Palatino Linotype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>
                <a:latin typeface="Shonar Bangla" pitchFamily="34" charset="0"/>
                <a:cs typeface="Shonar Bangla" pitchFamily="34" charset="0"/>
              </a:rPr>
              <a:t>S + Help + O person + V1/to V1 (active)</a:t>
            </a:r>
          </a:p>
          <a:p>
            <a:pPr algn="ctr">
              <a:buNone/>
            </a:pPr>
            <a:endParaRPr lang="en-US" dirty="0">
              <a:latin typeface="Shonar Bangla" pitchFamily="34" charset="0"/>
              <a:cs typeface="Shonar Bangla" pitchFamily="34" charset="0"/>
            </a:endParaRPr>
          </a:p>
          <a:p>
            <a:pPr>
              <a:buClr>
                <a:schemeClr val="tx1"/>
              </a:buClr>
            </a:pPr>
            <a:r>
              <a:rPr lang="en-US" b="1" dirty="0">
                <a:latin typeface="Arabic Typesetting" pitchFamily="66" charset="-78"/>
                <a:cs typeface="Arabic Typesetting" pitchFamily="66" charset="-78"/>
              </a:rPr>
              <a:t>My friend helped me find a good job.</a:t>
            </a:r>
          </a:p>
          <a:p>
            <a:pPr>
              <a:buClr>
                <a:schemeClr val="tx1"/>
              </a:buClr>
            </a:pPr>
            <a:r>
              <a:rPr lang="en-US" b="1" dirty="0">
                <a:latin typeface="Arabic Typesetting" pitchFamily="66" charset="-78"/>
                <a:cs typeface="Arabic Typesetting" pitchFamily="66" charset="-78"/>
              </a:rPr>
              <a:t>My friend helped me to find a good job.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b="1" dirty="0">
                <a:latin typeface="Aharoni" pitchFamily="2" charset="-79"/>
                <a:cs typeface="Aharoni" pitchFamily="2" charset="-79"/>
              </a:rPr>
              <a:t>S + GET + PERSON/DOER + TO INFINITIVE</a:t>
            </a:r>
          </a:p>
          <a:p>
            <a:pPr>
              <a:buNone/>
            </a:pPr>
            <a:endParaRPr lang="en-US" sz="2400" b="1" dirty="0">
              <a:latin typeface="Aharoni" pitchFamily="2" charset="-79"/>
              <a:cs typeface="Aharoni" pitchFamily="2" charset="-79"/>
            </a:endParaRPr>
          </a:p>
          <a:p>
            <a:pPr algn="just">
              <a:buNone/>
            </a:pPr>
            <a:r>
              <a:rPr lang="en-US" sz="2400" dirty="0">
                <a:latin typeface="Shonar Bangla" pitchFamily="34" charset="0"/>
                <a:cs typeface="Shonar Bangla" pitchFamily="34" charset="0"/>
              </a:rPr>
              <a:t>	</a:t>
            </a:r>
            <a:r>
              <a:rPr lang="en-US" sz="2400" dirty="0" err="1">
                <a:latin typeface="Shonar Bangla" pitchFamily="34" charset="0"/>
                <a:cs typeface="Shonar Bangla" pitchFamily="34" charset="0"/>
              </a:rPr>
              <a:t>Kata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400" dirty="0" err="1">
                <a:latin typeface="Shonar Bangla" pitchFamily="34" charset="0"/>
                <a:cs typeface="Shonar Bangla" pitchFamily="34" charset="0"/>
              </a:rPr>
              <a:t>kerja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 yang </a:t>
            </a:r>
            <a:r>
              <a:rPr lang="en-US" sz="2400" dirty="0" err="1">
                <a:latin typeface="Shonar Bangla" pitchFamily="34" charset="0"/>
                <a:cs typeface="Shonar Bangla" pitchFamily="34" charset="0"/>
              </a:rPr>
              <a:t>dipakai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400" dirty="0" err="1">
                <a:latin typeface="Shonar Bangla" pitchFamily="34" charset="0"/>
                <a:cs typeface="Shonar Bangla" pitchFamily="34" charset="0"/>
              </a:rPr>
              <a:t>dalam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400" dirty="0" err="1">
                <a:latin typeface="Shonar Bangla" pitchFamily="34" charset="0"/>
                <a:cs typeface="Shonar Bangla" pitchFamily="34" charset="0"/>
              </a:rPr>
              <a:t>struktur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400" dirty="0" err="1">
                <a:latin typeface="Shonar Bangla" pitchFamily="34" charset="0"/>
                <a:cs typeface="Shonar Bangla" pitchFamily="34" charset="0"/>
              </a:rPr>
              <a:t>ini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400" dirty="0" err="1">
                <a:latin typeface="Shonar Bangla" pitchFamily="34" charset="0"/>
                <a:cs typeface="Shonar Bangla" pitchFamily="34" charset="0"/>
              </a:rPr>
              <a:t>adalah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: </a:t>
            </a:r>
            <a:r>
              <a:rPr lang="en-US" sz="2400" b="1" i="1" dirty="0">
                <a:latin typeface="Shonar Bangla" pitchFamily="34" charset="0"/>
                <a:cs typeface="Shonar Bangla" pitchFamily="34" charset="0"/>
              </a:rPr>
              <a:t>Get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 (</a:t>
            </a:r>
            <a:r>
              <a:rPr lang="en-US" sz="2400" dirty="0" err="1">
                <a:latin typeface="Shonar Bangla" pitchFamily="34" charset="0"/>
                <a:cs typeface="Shonar Bangla" pitchFamily="34" charset="0"/>
              </a:rPr>
              <a:t>membujuk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/</a:t>
            </a:r>
            <a:r>
              <a:rPr lang="en-US" sz="2400" dirty="0" err="1">
                <a:latin typeface="Shonar Bangla" pitchFamily="34" charset="0"/>
                <a:cs typeface="Shonar Bangla" pitchFamily="34" charset="0"/>
              </a:rPr>
              <a:t>mendorong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), </a:t>
            </a:r>
            <a:r>
              <a:rPr lang="en-US" sz="2400" b="1" i="1" dirty="0">
                <a:latin typeface="Shonar Bangla" pitchFamily="34" charset="0"/>
                <a:cs typeface="Shonar Bangla" pitchFamily="34" charset="0"/>
              </a:rPr>
              <a:t>Allow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 (</a:t>
            </a:r>
            <a:r>
              <a:rPr lang="en-US" sz="2400" dirty="0" err="1">
                <a:latin typeface="Shonar Bangla" pitchFamily="34" charset="0"/>
                <a:cs typeface="Shonar Bangla" pitchFamily="34" charset="0"/>
              </a:rPr>
              <a:t>mengijinkan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), </a:t>
            </a:r>
            <a:r>
              <a:rPr lang="en-US" sz="2400" b="1" i="1" dirty="0">
                <a:latin typeface="Shonar Bangla" pitchFamily="34" charset="0"/>
                <a:cs typeface="Shonar Bangla" pitchFamily="34" charset="0"/>
              </a:rPr>
              <a:t>Permit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 (</a:t>
            </a:r>
            <a:r>
              <a:rPr lang="en-US" sz="2400" dirty="0" err="1">
                <a:latin typeface="Shonar Bangla" pitchFamily="34" charset="0"/>
                <a:cs typeface="Shonar Bangla" pitchFamily="34" charset="0"/>
              </a:rPr>
              <a:t>mengijinkan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).</a:t>
            </a:r>
          </a:p>
          <a:p>
            <a:pPr algn="just">
              <a:buNone/>
            </a:pPr>
            <a:endParaRPr lang="en-US" sz="2400" dirty="0">
              <a:latin typeface="Shonar Bangla" pitchFamily="34" charset="0"/>
              <a:cs typeface="Shonar Bangla" pitchFamily="34" charset="0"/>
            </a:endParaRPr>
          </a:p>
          <a:p>
            <a:pPr algn="just">
              <a:buNone/>
            </a:pPr>
            <a:r>
              <a:rPr lang="en-US" sz="2400" dirty="0">
                <a:latin typeface="Shonar Bangla" pitchFamily="34" charset="0"/>
                <a:cs typeface="Shonar Bangla" pitchFamily="34" charset="0"/>
              </a:rPr>
              <a:t>	e.g.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400" dirty="0">
                <a:latin typeface="Shonar Bangla" pitchFamily="34" charset="0"/>
                <a:cs typeface="Shonar Bangla" pitchFamily="34" charset="0"/>
              </a:rPr>
              <a:t>I 	get 	John 	</a:t>
            </a:r>
            <a:r>
              <a:rPr lang="en-US" sz="2400" b="1" dirty="0">
                <a:latin typeface="Shonar Bangla" pitchFamily="34" charset="0"/>
                <a:cs typeface="Shonar Bangla" pitchFamily="34" charset="0"/>
              </a:rPr>
              <a:t>to wash 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the car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400" dirty="0">
                <a:latin typeface="Shonar Bangla" pitchFamily="34" charset="0"/>
                <a:cs typeface="Shonar Bangla" pitchFamily="34" charset="0"/>
              </a:rPr>
              <a:t>I 	allow	John 	</a:t>
            </a:r>
            <a:r>
              <a:rPr lang="en-US" sz="2400" b="1" dirty="0">
                <a:latin typeface="Shonar Bangla" pitchFamily="34" charset="0"/>
                <a:cs typeface="Shonar Bangla" pitchFamily="34" charset="0"/>
              </a:rPr>
              <a:t>to wash 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the car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400" dirty="0">
                <a:latin typeface="Shonar Bangla" pitchFamily="34" charset="0"/>
                <a:cs typeface="Shonar Bangla" pitchFamily="34" charset="0"/>
              </a:rPr>
              <a:t>I 	permit	John 	</a:t>
            </a:r>
            <a:r>
              <a:rPr lang="en-US" sz="2400" b="1" dirty="0">
                <a:latin typeface="Shonar Bangla" pitchFamily="34" charset="0"/>
                <a:cs typeface="Shonar Bangla" pitchFamily="34" charset="0"/>
              </a:rPr>
              <a:t>to wash 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the car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mic Sans MS" pitchFamily="66" charset="0"/>
              </a:rPr>
              <a:t>Passive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dirty="0">
                <a:latin typeface="PMingLiU-ExtB" pitchFamily="18" charset="-120"/>
                <a:ea typeface="PMingLiU-ExtB" pitchFamily="18" charset="-120"/>
              </a:rPr>
              <a:t>		S + HAVE + O (THINGS) + V3 </a:t>
            </a:r>
            <a:br>
              <a:rPr lang="en-US" dirty="0">
                <a:latin typeface="PMingLiU-ExtB" pitchFamily="18" charset="-120"/>
                <a:ea typeface="PMingLiU-ExtB" pitchFamily="18" charset="-120"/>
              </a:rPr>
            </a:br>
            <a:r>
              <a:rPr lang="en-US" dirty="0">
                <a:latin typeface="PMingLiU-ExtB" pitchFamily="18" charset="-120"/>
                <a:ea typeface="PMingLiU-ExtB" pitchFamily="18" charset="-120"/>
              </a:rPr>
              <a:t>	S + GET    + O (THINGS) + V3</a:t>
            </a:r>
          </a:p>
          <a:p>
            <a:pPr algn="just">
              <a:buNone/>
            </a:pPr>
            <a:endParaRPr lang="en-US" dirty="0">
              <a:latin typeface="PMingLiU-ExtB" pitchFamily="18" charset="-120"/>
              <a:ea typeface="PMingLiU-ExtB" pitchFamily="18" charset="-120"/>
            </a:endParaRPr>
          </a:p>
          <a:p>
            <a:pPr algn="just">
              <a:buNone/>
            </a:pPr>
            <a:r>
              <a:rPr lang="en-US" dirty="0">
                <a:latin typeface="PMingLiU-ExtB" pitchFamily="18" charset="-120"/>
                <a:ea typeface="PMingLiU-ExtB" pitchFamily="18" charset="-120"/>
              </a:rPr>
              <a:t>e.g.	</a:t>
            </a:r>
          </a:p>
          <a:p>
            <a:pPr algn="just"/>
            <a:r>
              <a:rPr lang="en-US" dirty="0">
                <a:latin typeface="PMingLiU-ExtB" pitchFamily="18" charset="-120"/>
                <a:ea typeface="PMingLiU-ExtB" pitchFamily="18" charset="-120"/>
              </a:rPr>
              <a:t>I have 	the car 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washed</a:t>
            </a:r>
          </a:p>
          <a:p>
            <a:pPr algn="just"/>
            <a:r>
              <a:rPr lang="en-US" dirty="0">
                <a:latin typeface="PMingLiU-ExtB" pitchFamily="18" charset="-120"/>
                <a:ea typeface="PMingLiU-ExtB" pitchFamily="18" charset="-120"/>
              </a:rPr>
              <a:t>I get 	the car 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washed</a:t>
            </a:r>
            <a:endParaRPr lang="en-US" dirty="0">
              <a:latin typeface="PMingLiU-ExtB" pitchFamily="18" charset="-120"/>
              <a:ea typeface="PMingLiU-ExtB" pitchFamily="18" charset="-120"/>
            </a:endParaRPr>
          </a:p>
          <a:p>
            <a:pPr algn="just">
              <a:buNone/>
            </a:pPr>
            <a:endParaRPr lang="en-US" b="1" dirty="0">
              <a:latin typeface="PMingLiU-ExtB" pitchFamily="18" charset="-120"/>
              <a:ea typeface="PMingLiU-ExtB" pitchFamily="18" charset="-120"/>
            </a:endParaRPr>
          </a:p>
          <a:p>
            <a:pPr algn="just">
              <a:buNone/>
            </a:pPr>
            <a:r>
              <a:rPr lang="en-US" b="1" dirty="0">
                <a:latin typeface="PMingLiU-ExtB" pitchFamily="18" charset="-120"/>
                <a:ea typeface="PMingLiU-ExtB" pitchFamily="18" charset="-120"/>
              </a:rPr>
              <a:t>	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Struktur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kalimat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di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bawah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ini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artinya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saya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membayar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/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menyuruh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orang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 lain 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untuk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mencuci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mobil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b="1" dirty="0" err="1">
                <a:latin typeface="PMingLiU-ExtB" pitchFamily="18" charset="-120"/>
                <a:ea typeface="PMingLiU-ExtB" pitchFamily="18" charset="-120"/>
              </a:rPr>
              <a:t>saya</a:t>
            </a:r>
            <a:r>
              <a:rPr lang="en-US" b="1" dirty="0">
                <a:latin typeface="PMingLiU-ExtB" pitchFamily="18" charset="-120"/>
                <a:ea typeface="PMingLiU-ExtB" pitchFamily="18" charset="-120"/>
              </a:rPr>
              <a:t>.  </a:t>
            </a:r>
          </a:p>
          <a:p>
            <a:pPr algn="just">
              <a:buNone/>
            </a:pPr>
            <a:endParaRPr lang="en-US" b="1" dirty="0">
              <a:latin typeface="PMingLiU-ExtB" pitchFamily="18" charset="-120"/>
              <a:ea typeface="PMingLiU-ExtB" pitchFamily="18" charset="-120"/>
            </a:endParaRPr>
          </a:p>
          <a:p>
            <a:pPr algn="just">
              <a:buNone/>
            </a:pPr>
            <a:r>
              <a:rPr lang="en-US" b="1" dirty="0">
                <a:latin typeface="PMingLiU-ExtB" pitchFamily="18" charset="-120"/>
                <a:ea typeface="PMingLiU-ExtB" pitchFamily="18" charset="-120"/>
              </a:rPr>
              <a:t>	</a:t>
            </a:r>
          </a:p>
          <a:p>
            <a:pPr algn="just">
              <a:buNone/>
            </a:pPr>
            <a:endParaRPr lang="en-US" b="1" dirty="0">
              <a:latin typeface="PMingLiU-ExtB" pitchFamily="18" charset="-120"/>
              <a:ea typeface="PMingLiU-ExtB" pitchFamily="18" charset="-120"/>
            </a:endParaRPr>
          </a:p>
          <a:p>
            <a:pPr algn="just">
              <a:buNone/>
            </a:pPr>
            <a:endParaRPr lang="en-US" b="1" dirty="0">
              <a:latin typeface="PMingLiU-ExtB" pitchFamily="18" charset="-120"/>
              <a:ea typeface="PMingLiU-ExtB" pitchFamily="18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latin typeface="Rockwell" pitchFamily="18" charset="0"/>
              </a:rPr>
              <a:t>Contoh</a:t>
            </a:r>
            <a:r>
              <a:rPr lang="en-US" sz="2800" dirty="0">
                <a:latin typeface="Rockwell" pitchFamily="18" charset="0"/>
              </a:rPr>
              <a:t> </a:t>
            </a:r>
            <a:r>
              <a:rPr lang="en-US" sz="2800" dirty="0" err="1">
                <a:latin typeface="Rockwell" pitchFamily="18" charset="0"/>
              </a:rPr>
              <a:t>kalimat</a:t>
            </a:r>
            <a:r>
              <a:rPr lang="en-US" sz="2800" dirty="0">
                <a:latin typeface="Rockwell" pitchFamily="18" charset="0"/>
              </a:rPr>
              <a:t> Causative </a:t>
            </a:r>
            <a:r>
              <a:rPr lang="en-US" sz="2800" dirty="0" err="1">
                <a:latin typeface="Rockwell" pitchFamily="18" charset="0"/>
              </a:rPr>
              <a:t>aktif</a:t>
            </a:r>
            <a:r>
              <a:rPr lang="en-US" sz="2800" dirty="0">
                <a:latin typeface="Rockwell" pitchFamily="18" charset="0"/>
              </a:rPr>
              <a:t> </a:t>
            </a:r>
            <a:r>
              <a:rPr lang="en-US" sz="2800" dirty="0" err="1">
                <a:latin typeface="Rockwell" pitchFamily="18" charset="0"/>
              </a:rPr>
              <a:t>dalam</a:t>
            </a:r>
            <a:r>
              <a:rPr lang="en-US" sz="2800" dirty="0">
                <a:latin typeface="Rockwell" pitchFamily="18" charset="0"/>
              </a:rPr>
              <a:t> </a:t>
            </a:r>
            <a:r>
              <a:rPr lang="en-US" sz="2800" dirty="0" err="1">
                <a:latin typeface="Rockwell" pitchFamily="18" charset="0"/>
              </a:rPr>
              <a:t>berbagai</a:t>
            </a:r>
            <a:r>
              <a:rPr lang="en-US" sz="2800" dirty="0">
                <a:latin typeface="Rockwell" pitchFamily="18" charset="0"/>
              </a:rPr>
              <a:t> tenses.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dirty="0"/>
              <a:t>Mary		 </a:t>
            </a:r>
            <a:r>
              <a:rPr lang="en-US" u="sng" dirty="0"/>
              <a:t>has</a:t>
            </a:r>
            <a:r>
              <a:rPr lang="en-US" dirty="0"/>
              <a:t> 		John wash the car</a:t>
            </a:r>
          </a:p>
          <a:p>
            <a:pPr algn="just"/>
            <a:r>
              <a:rPr lang="en-US" dirty="0"/>
              <a:t>Mary		 </a:t>
            </a:r>
            <a:r>
              <a:rPr lang="en-US" u="sng" dirty="0"/>
              <a:t>is having </a:t>
            </a:r>
            <a:r>
              <a:rPr lang="en-US" dirty="0"/>
              <a:t>	John wash the car</a:t>
            </a:r>
          </a:p>
          <a:p>
            <a:pPr algn="just"/>
            <a:r>
              <a:rPr lang="en-US" dirty="0"/>
              <a:t>Mary		 </a:t>
            </a:r>
            <a:r>
              <a:rPr lang="en-US" u="sng" dirty="0"/>
              <a:t>had</a:t>
            </a:r>
            <a:r>
              <a:rPr lang="en-US" dirty="0"/>
              <a:t> 		John wash the car</a:t>
            </a:r>
          </a:p>
          <a:p>
            <a:pPr algn="just"/>
            <a:r>
              <a:rPr lang="en-US" dirty="0"/>
              <a:t>Mary		 </a:t>
            </a:r>
            <a:r>
              <a:rPr lang="en-US" u="sng" dirty="0"/>
              <a:t>has had </a:t>
            </a:r>
            <a:r>
              <a:rPr lang="en-US" dirty="0"/>
              <a:t>	John wash the car</a:t>
            </a:r>
          </a:p>
          <a:p>
            <a:pPr algn="just"/>
            <a:r>
              <a:rPr lang="en-US" dirty="0"/>
              <a:t>Mary		 </a:t>
            </a:r>
            <a:r>
              <a:rPr lang="en-US" u="sng" dirty="0"/>
              <a:t>will have </a:t>
            </a:r>
            <a:r>
              <a:rPr lang="en-US" dirty="0"/>
              <a:t>	John wash the car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endParaRPr lang="en-US" dirty="0"/>
          </a:p>
          <a:p>
            <a:pPr algn="ctr">
              <a:buNone/>
            </a:pPr>
            <a:r>
              <a:rPr lang="en-US" sz="4000" dirty="0" err="1">
                <a:latin typeface="Rockwell" pitchFamily="18" charset="0"/>
              </a:rPr>
              <a:t>Contoh</a:t>
            </a:r>
            <a:r>
              <a:rPr lang="en-US" sz="4000" dirty="0">
                <a:latin typeface="Rockwell" pitchFamily="18" charset="0"/>
              </a:rPr>
              <a:t> </a:t>
            </a:r>
            <a:r>
              <a:rPr lang="en-US" sz="4000" dirty="0" err="1">
                <a:latin typeface="Rockwell" pitchFamily="18" charset="0"/>
              </a:rPr>
              <a:t>kalimat</a:t>
            </a:r>
            <a:r>
              <a:rPr lang="en-US" sz="4000" dirty="0">
                <a:latin typeface="Rockwell" pitchFamily="18" charset="0"/>
              </a:rPr>
              <a:t> Causative </a:t>
            </a:r>
            <a:r>
              <a:rPr lang="en-US" sz="4000" dirty="0" err="1">
                <a:latin typeface="Rockwell" pitchFamily="18" charset="0"/>
              </a:rPr>
              <a:t>pasif</a:t>
            </a:r>
            <a:r>
              <a:rPr lang="en-US" sz="4000" dirty="0">
                <a:latin typeface="Rockwell" pitchFamily="18" charset="0"/>
              </a:rPr>
              <a:t> </a:t>
            </a:r>
            <a:r>
              <a:rPr lang="en-US" sz="4000" dirty="0" err="1">
                <a:latin typeface="Rockwell" pitchFamily="18" charset="0"/>
              </a:rPr>
              <a:t>dalam</a:t>
            </a:r>
            <a:r>
              <a:rPr lang="en-US" sz="4000" dirty="0">
                <a:latin typeface="Rockwell" pitchFamily="18" charset="0"/>
              </a:rPr>
              <a:t> </a:t>
            </a:r>
            <a:r>
              <a:rPr lang="en-US" sz="4000" dirty="0" err="1">
                <a:latin typeface="Rockwell" pitchFamily="18" charset="0"/>
              </a:rPr>
              <a:t>berbagai</a:t>
            </a:r>
            <a:r>
              <a:rPr lang="en-US" sz="4000" dirty="0">
                <a:latin typeface="Rockwell" pitchFamily="18" charset="0"/>
              </a:rPr>
              <a:t> tenses.</a:t>
            </a:r>
          </a:p>
          <a:p>
            <a:pPr algn="ctr">
              <a:buNone/>
            </a:pPr>
            <a:r>
              <a:rPr lang="en-US" sz="4000" dirty="0">
                <a:latin typeface="Rockwell" pitchFamily="18" charset="0"/>
              </a:rPr>
              <a:t> </a:t>
            </a:r>
          </a:p>
          <a:p>
            <a:pPr algn="just"/>
            <a:r>
              <a:rPr lang="en-US" dirty="0"/>
              <a:t>Mary	 	</a:t>
            </a:r>
            <a:r>
              <a:rPr lang="en-US" u="sng" dirty="0"/>
              <a:t>has</a:t>
            </a:r>
            <a:r>
              <a:rPr lang="en-US" dirty="0"/>
              <a:t> 		the car washed</a:t>
            </a:r>
          </a:p>
          <a:p>
            <a:pPr algn="just"/>
            <a:r>
              <a:rPr lang="en-US" dirty="0"/>
              <a:t>Mary 	</a:t>
            </a:r>
            <a:r>
              <a:rPr lang="en-US" u="sng" dirty="0"/>
              <a:t>is having </a:t>
            </a:r>
            <a:r>
              <a:rPr lang="en-US" dirty="0"/>
              <a:t>	the car washed</a:t>
            </a:r>
          </a:p>
          <a:p>
            <a:pPr algn="just"/>
            <a:r>
              <a:rPr lang="en-US" dirty="0"/>
              <a:t>Mary 	</a:t>
            </a:r>
            <a:r>
              <a:rPr lang="en-US" u="sng" dirty="0"/>
              <a:t>had</a:t>
            </a:r>
            <a:r>
              <a:rPr lang="en-US" dirty="0"/>
              <a:t> 		the car washed</a:t>
            </a:r>
          </a:p>
          <a:p>
            <a:pPr algn="just"/>
            <a:r>
              <a:rPr lang="en-US" dirty="0"/>
              <a:t>Mary 	</a:t>
            </a:r>
            <a:r>
              <a:rPr lang="en-US" u="sng" dirty="0"/>
              <a:t>has had </a:t>
            </a:r>
            <a:r>
              <a:rPr lang="en-US" dirty="0"/>
              <a:t>		the car washed</a:t>
            </a:r>
          </a:p>
          <a:p>
            <a:pPr algn="just"/>
            <a:r>
              <a:rPr lang="en-US" dirty="0"/>
              <a:t>Mary 	</a:t>
            </a:r>
            <a:r>
              <a:rPr lang="en-US" u="sng" dirty="0"/>
              <a:t>will have</a:t>
            </a:r>
            <a:r>
              <a:rPr lang="en-US" dirty="0"/>
              <a:t> 	the car washed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750</Words>
  <Application>Microsoft Office PowerPoint</Application>
  <PresentationFormat>On-screen Show (4:3)</PresentationFormat>
  <Paragraphs>241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7" baseType="lpstr">
      <vt:lpstr>PMingLiU-ExtB</vt:lpstr>
      <vt:lpstr>Aharoni</vt:lpstr>
      <vt:lpstr>Arabic Typesetting</vt:lpstr>
      <vt:lpstr>Arial</vt:lpstr>
      <vt:lpstr>Calibri</vt:lpstr>
      <vt:lpstr>Comic Sans MS</vt:lpstr>
      <vt:lpstr>Palatino Linotype</vt:lpstr>
      <vt:lpstr>Rockwell</vt:lpstr>
      <vt:lpstr>Shonar Bangla</vt:lpstr>
      <vt:lpstr>Tahoma</vt:lpstr>
      <vt:lpstr>Times New Roman</vt:lpstr>
      <vt:lpstr>Wingdings</vt:lpstr>
      <vt:lpstr>Office Theme</vt:lpstr>
      <vt:lpstr>Causative &amp; Participle</vt:lpstr>
      <vt:lpstr>Causative Verbs</vt:lpstr>
      <vt:lpstr>Active</vt:lpstr>
      <vt:lpstr>S + HAVE + (PERSON/DOER) + V1 (ACTIVE)</vt:lpstr>
      <vt:lpstr>S + Let/Make + O person + V1 (active)</vt:lpstr>
      <vt:lpstr>PowerPoint Presentation</vt:lpstr>
      <vt:lpstr>PowerPoint Presentation</vt:lpstr>
      <vt:lpstr>Passive</vt:lpstr>
      <vt:lpstr>Contoh kalimat Causative aktif dalam berbagai tenses.</vt:lpstr>
      <vt:lpstr>Exercise: Causative Verbs</vt:lpstr>
      <vt:lpstr>PowerPoint Presentation</vt:lpstr>
      <vt:lpstr>Participle</vt:lpstr>
      <vt:lpstr>Present Participle Participle  is the ING form which function as adjective or adverb. </vt:lpstr>
      <vt:lpstr>Present Participle as adjective</vt:lpstr>
      <vt:lpstr>Present Participle as adjective</vt:lpstr>
      <vt:lpstr>Present Participle as adverb</vt:lpstr>
      <vt:lpstr>Past Participle as adjective</vt:lpstr>
      <vt:lpstr>Example :</vt:lpstr>
      <vt:lpstr>Past Participle as adverb, preceded by having.</vt:lpstr>
      <vt:lpstr>Example exercises</vt:lpstr>
      <vt:lpstr>PowerPoint Presentation</vt:lpstr>
      <vt:lpstr>Participle as adverb</vt:lpstr>
      <vt:lpstr>Example 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Causative &amp; Participle</dc:title>
  <dc:creator>mn</dc:creator>
  <cp:lastModifiedBy>GP</cp:lastModifiedBy>
  <cp:revision>42</cp:revision>
  <dcterms:created xsi:type="dcterms:W3CDTF">2006-08-16T00:00:00Z</dcterms:created>
  <dcterms:modified xsi:type="dcterms:W3CDTF">2020-11-11T09:43:36Z</dcterms:modified>
</cp:coreProperties>
</file>