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9"/>
  </p:notesMasterIdLst>
  <p:handoutMasterIdLst>
    <p:handoutMasterId r:id="rId10"/>
  </p:handoutMasterIdLst>
  <p:sldIdLst>
    <p:sldId id="280" r:id="rId2"/>
    <p:sldId id="328" r:id="rId3"/>
    <p:sldId id="329" r:id="rId4"/>
    <p:sldId id="330" r:id="rId5"/>
    <p:sldId id="331" r:id="rId6"/>
    <p:sldId id="332" r:id="rId7"/>
    <p:sldId id="333" r:id="rId8"/>
  </p:sldIdLst>
  <p:sldSz cx="9144000" cy="6858000" type="screen4x3"/>
  <p:notesSz cx="7102475" cy="89916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CCFFCC"/>
    <a:srgbClr val="0000FF"/>
    <a:srgbClr val="0000CC"/>
    <a:srgbClr val="006600"/>
    <a:srgbClr val="A50021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4" autoAdjust="0"/>
    <p:restoredTop sz="94677" autoAdjust="0"/>
  </p:normalViewPr>
  <p:slideViewPr>
    <p:cSldViewPr>
      <p:cViewPr>
        <p:scale>
          <a:sx n="77" d="100"/>
          <a:sy n="77" d="100"/>
        </p:scale>
        <p:origin x="-1110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116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AAA41-0E1A-4067-93A0-EE83AC6B7CA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BB0ED-F334-4EFC-8745-A32954B8F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3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FE7F9-2F2F-4947-BB39-7634CB3E7DE5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3338" y="674688"/>
            <a:ext cx="4495800" cy="3371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271010"/>
            <a:ext cx="5681980" cy="4046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40459"/>
            <a:ext cx="3077739" cy="4495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25069-7B97-4DBE-B6A0-F245029E9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3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404F-9FF8-4A5E-8134-1312196509EF}" type="datetime3">
              <a:rPr lang="en-US" smtClean="0"/>
              <a:t>15 May 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E1403-754F-402C-B610-69C3FF34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30E89-03E0-4F4E-ADC4-8D4F1F74C685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9830D-4B07-4496-AEDE-EAD4E5E5C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EBD3-86B3-4209-9D92-12EDDACCA8E4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1B81-EC21-4B11-8974-E9B1CEB37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719E9-8D09-4E81-8D4F-59AB87D1D5DC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F0019-0994-4755-8944-9C4314157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40999-9562-42D4-9352-75D484D03301}" type="datetime3">
              <a:rPr lang="en-US" smtClean="0"/>
              <a:t>15 May 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98596-5173-4EC5-8A62-EB55EB01E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7174-FFB6-44EF-8B4F-7164C5DFE0C8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F6630-7117-4A52-A8DD-1F78AD495B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F8E87-6C56-419A-8022-3628ECDA7154}" type="datetime3">
              <a:rPr lang="en-US" smtClean="0"/>
              <a:t>15 May 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B930E-86A6-46C3-AD4F-8F788F02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F7666-6176-4415-84C5-4AAB12FE2374}" type="datetime3">
              <a:rPr lang="en-US" smtClean="0"/>
              <a:t>15 May 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D4517-F11A-436F-AE51-17EE43062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97ABC-1822-4977-A32D-1A6511A22FDB}" type="datetime3">
              <a:rPr lang="en-US" smtClean="0"/>
              <a:t>15 May 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463C6-4F0B-4E58-8CB4-DB61DC28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974C-A007-4802-8422-C3D918173904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C69C0-59C8-48CE-8811-4031527DB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B3674-55EC-49B1-B193-B96E46203412}" type="datetime3">
              <a:rPr lang="en-US" smtClean="0"/>
              <a:t>15 May 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3AC59-AE91-4126-A819-C3A5AAC37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2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2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32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32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32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A0647A16-5B59-4C3A-90F4-47B8E20FF63C}" type="datetime3">
              <a:rPr lang="en-US" smtClean="0"/>
              <a:t>15 May 2023</a:t>
            </a:fld>
            <a:endParaRPr lang="en-US"/>
          </a:p>
        </p:txBody>
      </p:sp>
      <p:sp>
        <p:nvSpPr>
          <p:cNvPr id="132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Yohannes Teknik Sipil Unila</a:t>
            </a:r>
            <a:endParaRPr lang="en-US"/>
          </a:p>
        </p:txBody>
      </p:sp>
      <p:sp>
        <p:nvSpPr>
          <p:cNvPr id="132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BA7DF41-B9B9-4753-8DAB-A2667844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0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066102" y="1142551"/>
            <a:ext cx="3016250" cy="1142596"/>
            <a:chOff x="1980" y="1669"/>
            <a:chExt cx="1900" cy="798"/>
          </a:xfrm>
        </p:grpSpPr>
        <p:sp>
          <p:nvSpPr>
            <p:cNvPr id="5124" name="Oval 27"/>
            <p:cNvSpPr>
              <a:spLocks noChangeAspect="1" noChangeArrowheads="1"/>
            </p:cNvSpPr>
            <p:nvPr/>
          </p:nvSpPr>
          <p:spPr bwMode="auto">
            <a:xfrm>
              <a:off x="2239" y="1669"/>
              <a:ext cx="1375" cy="79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5400">
                <a:latin typeface="Arial" charset="0"/>
              </a:endParaRPr>
            </a:p>
          </p:txBody>
        </p:sp>
        <p:sp>
          <p:nvSpPr>
            <p:cNvPr id="232476" name="Rectangle 28"/>
            <p:cNvSpPr>
              <a:spLocks noChangeAspect="1" noChangeArrowheads="1"/>
            </p:cNvSpPr>
            <p:nvPr/>
          </p:nvSpPr>
          <p:spPr bwMode="auto">
            <a:xfrm>
              <a:off x="1980" y="1918"/>
              <a:ext cx="190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r>
                <a:rPr lang="en-US" sz="2800" b="1" baseline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BAB </a:t>
              </a:r>
              <a:r>
                <a:rPr lang="en-US" sz="2800" b="1" baseline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2</a:t>
              </a:r>
              <a:endParaRPr lang="en-US" sz="2800" b="1" baseline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1730992" y="2743200"/>
            <a:ext cx="5715000" cy="584775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FF00"/>
                </a:solidFill>
                <a:cs typeface="Times New Roman" charset="0"/>
              </a:rPr>
              <a:t>INTEGRAL TERTENTU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3725" y="376535"/>
            <a:ext cx="5334000" cy="461665"/>
          </a:xfrm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INTEGRAL TERTENTU </a:t>
            </a:r>
          </a:p>
        </p:txBody>
      </p:sp>
      <p:sp>
        <p:nvSpPr>
          <p:cNvPr id="319491" name="Rectangle 3"/>
          <p:cNvSpPr>
            <a:spLocks noChangeArrowheads="1"/>
          </p:cNvSpPr>
          <p:nvPr/>
        </p:nvSpPr>
        <p:spPr bwMode="auto">
          <a:xfrm>
            <a:off x="1143000" y="1338153"/>
            <a:ext cx="69342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Jika fungsi f(x) terdefinisi pada interval tertutup [a, b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]</a:t>
            </a: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maka integral tertentu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f(x) dari a ke b dinyatakan oleh: </a:t>
            </a:r>
          </a:p>
        </p:txBody>
      </p:sp>
      <p:sp>
        <p:nvSpPr>
          <p:cNvPr id="44038" name="Rectangle 14"/>
          <p:cNvSpPr>
            <a:spLocks noChangeArrowheads="1"/>
          </p:cNvSpPr>
          <p:nvPr/>
        </p:nvSpPr>
        <p:spPr bwMode="auto">
          <a:xfrm>
            <a:off x="1219200" y="3246328"/>
            <a:ext cx="6858000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dimana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f(x) disebut integran, a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disebut batas bawah dan </a:t>
            </a: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b disebut batas atas . </a:t>
            </a: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Jika fungsi f(x) kontinyu pada interval tertutup [a, b], </a:t>
            </a: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maka f(x) dapat diintegralkan pada [a, b].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3711266" y="2190690"/>
            <a:ext cx="1541792" cy="1009710"/>
            <a:chOff x="3420114" y="1897251"/>
            <a:chExt cx="1541792" cy="1009710"/>
          </a:xfrm>
        </p:grpSpPr>
        <p:sp>
          <p:nvSpPr>
            <p:cNvPr id="17" name="Rectangle 16"/>
            <p:cNvSpPr/>
            <p:nvPr/>
          </p:nvSpPr>
          <p:spPr>
            <a:xfrm>
              <a:off x="3581400" y="2133600"/>
              <a:ext cx="13805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8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f(x) dx</a:t>
              </a:r>
              <a:endParaRPr lang="en-US" sz="28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20114" y="2506851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71248" y="1897251"/>
              <a:ext cx="32733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40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0"/>
                                        <p:tgtEl>
                                          <p:spTgt spid="440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440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0" grpId="0"/>
      <p:bldP spid="319491" grpId="0" build="p"/>
      <p:bldP spid="440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5" name="Rectangle 3"/>
          <p:cNvSpPr>
            <a:spLocks noChangeArrowheads="1"/>
          </p:cNvSpPr>
          <p:nvPr/>
        </p:nvSpPr>
        <p:spPr bwMode="auto">
          <a:xfrm>
            <a:off x="1066800" y="549275"/>
            <a:ext cx="6858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Jika f(x) dan g(x) kontinu pada interval integrasi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a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 x  b, </a:t>
            </a:r>
            <a:endParaRPr lang="en-US" sz="2000" baseline="0" smtClean="0">
              <a:latin typeface="Arial" charset="0"/>
              <a:cs typeface="Times New Roman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dan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k = konstanta, maka berlaku: 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66248" y="2452274"/>
            <a:ext cx="3200400" cy="875683"/>
            <a:chOff x="4343400" y="2354240"/>
            <a:chExt cx="3200400" cy="875683"/>
          </a:xfrm>
        </p:grpSpPr>
        <p:sp>
          <p:nvSpPr>
            <p:cNvPr id="45071" name="Rectangle 85"/>
            <p:cNvSpPr>
              <a:spLocks noChangeArrowheads="1"/>
            </p:cNvSpPr>
            <p:nvPr/>
          </p:nvSpPr>
          <p:spPr bwMode="auto">
            <a:xfrm>
              <a:off x="4863152" y="2359973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45072" name="Rectangle 86"/>
            <p:cNvSpPr>
              <a:spLocks noChangeArrowheads="1"/>
            </p:cNvSpPr>
            <p:nvPr/>
          </p:nvSpPr>
          <p:spPr bwMode="auto">
            <a:xfrm>
              <a:off x="4648200" y="2833048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45064" name="Rectangle 87"/>
            <p:cNvSpPr>
              <a:spLocks noChangeArrowheads="1"/>
            </p:cNvSpPr>
            <p:nvPr/>
          </p:nvSpPr>
          <p:spPr bwMode="auto">
            <a:xfrm>
              <a:off x="4343400" y="2590800"/>
              <a:ext cx="3200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2.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f(x) dx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=  –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f(x) dx    </a:t>
              </a:r>
            </a:p>
          </p:txBody>
        </p:sp>
        <p:sp>
          <p:nvSpPr>
            <p:cNvPr id="45068" name="Rectangle 91"/>
            <p:cNvSpPr>
              <a:spLocks noChangeArrowheads="1"/>
            </p:cNvSpPr>
            <p:nvPr/>
          </p:nvSpPr>
          <p:spPr bwMode="auto">
            <a:xfrm>
              <a:off x="6532562" y="235424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45069" name="Rectangle 92"/>
            <p:cNvSpPr>
              <a:spLocks noChangeArrowheads="1"/>
            </p:cNvSpPr>
            <p:nvPr/>
          </p:nvSpPr>
          <p:spPr bwMode="auto">
            <a:xfrm>
              <a:off x="6254419" y="2833048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</p:grp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1752600" y="1532186"/>
            <a:ext cx="2590800" cy="840427"/>
            <a:chOff x="3581400" y="1434152"/>
            <a:chExt cx="2590800" cy="840427"/>
          </a:xfrm>
        </p:grpSpPr>
        <p:sp>
          <p:nvSpPr>
            <p:cNvPr id="45107" name="Rectangle 8"/>
            <p:cNvSpPr>
              <a:spLocks noChangeArrowheads="1"/>
            </p:cNvSpPr>
            <p:nvPr/>
          </p:nvSpPr>
          <p:spPr bwMode="auto">
            <a:xfrm>
              <a:off x="4101152" y="1434152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</a:p>
          </p:txBody>
        </p:sp>
        <p:sp>
          <p:nvSpPr>
            <p:cNvPr id="45105" name="Rectangle 10"/>
            <p:cNvSpPr>
              <a:spLocks noChangeArrowheads="1"/>
            </p:cNvSpPr>
            <p:nvPr/>
          </p:nvSpPr>
          <p:spPr bwMode="auto">
            <a:xfrm>
              <a:off x="3581400" y="1676400"/>
              <a:ext cx="25908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.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   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f(x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) dx = 0</a:t>
              </a:r>
            </a:p>
          </p:txBody>
        </p:sp>
        <p:sp>
          <p:nvSpPr>
            <p:cNvPr id="58" name="Rectangle 8"/>
            <p:cNvSpPr>
              <a:spLocks noChangeArrowheads="1"/>
            </p:cNvSpPr>
            <p:nvPr/>
          </p:nvSpPr>
          <p:spPr bwMode="auto">
            <a:xfrm>
              <a:off x="3858904" y="1877704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801504" y="3478130"/>
            <a:ext cx="3200400" cy="767462"/>
            <a:chOff x="3962400" y="3380096"/>
            <a:chExt cx="3200400" cy="767462"/>
          </a:xfrm>
        </p:grpSpPr>
        <p:sp>
          <p:nvSpPr>
            <p:cNvPr id="45093" name="Rectangle 36"/>
            <p:cNvSpPr>
              <a:spLocks noChangeArrowheads="1"/>
            </p:cNvSpPr>
            <p:nvPr/>
          </p:nvSpPr>
          <p:spPr bwMode="auto">
            <a:xfrm>
              <a:off x="3962400" y="3581400"/>
              <a:ext cx="32004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kf(x) dx =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k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   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f(x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) dx    </a:t>
              </a:r>
            </a:p>
          </p:txBody>
        </p:sp>
        <p:sp>
          <p:nvSpPr>
            <p:cNvPr id="61" name="Rectangle 40"/>
            <p:cNvSpPr>
              <a:spLocks noChangeArrowheads="1"/>
            </p:cNvSpPr>
            <p:nvPr/>
          </p:nvSpPr>
          <p:spPr bwMode="auto">
            <a:xfrm>
              <a:off x="4496131" y="3380096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2" name="Rectangle 40"/>
            <p:cNvSpPr>
              <a:spLocks noChangeArrowheads="1"/>
            </p:cNvSpPr>
            <p:nvPr/>
          </p:nvSpPr>
          <p:spPr bwMode="auto">
            <a:xfrm>
              <a:off x="6074723" y="3380096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3" name="Rectangle 40"/>
            <p:cNvSpPr>
              <a:spLocks noChangeArrowheads="1"/>
            </p:cNvSpPr>
            <p:nvPr/>
          </p:nvSpPr>
          <p:spPr bwMode="auto">
            <a:xfrm>
              <a:off x="4191000" y="3747448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64" name="Rectangle 40"/>
            <p:cNvSpPr>
              <a:spLocks noChangeArrowheads="1"/>
            </p:cNvSpPr>
            <p:nvPr/>
          </p:nvSpPr>
          <p:spPr bwMode="auto">
            <a:xfrm>
              <a:off x="5817570" y="3747448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766248" y="4419600"/>
            <a:ext cx="4937760" cy="832241"/>
            <a:chOff x="851848" y="4479925"/>
            <a:chExt cx="4937760" cy="832241"/>
          </a:xfrm>
        </p:grpSpPr>
        <p:sp>
          <p:nvSpPr>
            <p:cNvPr id="45076" name="Rectangle 50"/>
            <p:cNvSpPr>
              <a:spLocks noChangeArrowheads="1"/>
            </p:cNvSpPr>
            <p:nvPr/>
          </p:nvSpPr>
          <p:spPr bwMode="auto">
            <a:xfrm>
              <a:off x="851848" y="4705350"/>
              <a:ext cx="493776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f(x)  g(x)dx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=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f(x)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dx 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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g(x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) dx </a:t>
              </a:r>
            </a:p>
          </p:txBody>
        </p:sp>
        <p:sp>
          <p:nvSpPr>
            <p:cNvPr id="67" name="Rectangle 40"/>
            <p:cNvSpPr>
              <a:spLocks noChangeArrowheads="1"/>
            </p:cNvSpPr>
            <p:nvPr/>
          </p:nvSpPr>
          <p:spPr bwMode="auto">
            <a:xfrm>
              <a:off x="1385248" y="4479925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3276600" y="4482152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9" name="Rectangle 40"/>
            <p:cNvSpPr>
              <a:spLocks noChangeArrowheads="1"/>
            </p:cNvSpPr>
            <p:nvPr/>
          </p:nvSpPr>
          <p:spPr bwMode="auto">
            <a:xfrm>
              <a:off x="4613275" y="4495800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70" name="Rectangle 40"/>
            <p:cNvSpPr>
              <a:spLocks noChangeArrowheads="1"/>
            </p:cNvSpPr>
            <p:nvPr/>
          </p:nvSpPr>
          <p:spPr bwMode="auto">
            <a:xfrm>
              <a:off x="1115704" y="4906594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3048000" y="491205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72" name="Rectangle 40"/>
            <p:cNvSpPr>
              <a:spLocks noChangeArrowheads="1"/>
            </p:cNvSpPr>
            <p:nvPr/>
          </p:nvSpPr>
          <p:spPr bwMode="auto">
            <a:xfrm>
              <a:off x="4419600" y="491205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a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1147776" y="590490"/>
            <a:ext cx="5760720" cy="810633"/>
            <a:chOff x="1066800" y="531173"/>
            <a:chExt cx="5760720" cy="810633"/>
          </a:xfrm>
        </p:grpSpPr>
        <p:sp>
          <p:nvSpPr>
            <p:cNvPr id="46109" name="Rectangle 23"/>
            <p:cNvSpPr>
              <a:spLocks noChangeArrowheads="1"/>
            </p:cNvSpPr>
            <p:nvPr/>
          </p:nvSpPr>
          <p:spPr bwMode="auto">
            <a:xfrm>
              <a:off x="1066800" y="762000"/>
              <a:ext cx="57607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5.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f(x) dx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f(x) dx =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f(x)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jika a  c  b  </a:t>
              </a:r>
            </a:p>
          </p:txBody>
        </p:sp>
        <p:sp>
          <p:nvSpPr>
            <p:cNvPr id="61" name="Rectangle 41"/>
            <p:cNvSpPr>
              <a:spLocks noChangeArrowheads="1"/>
            </p:cNvSpPr>
            <p:nvPr/>
          </p:nvSpPr>
          <p:spPr bwMode="auto">
            <a:xfrm>
              <a:off x="4066227" y="531173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2" name="Rectangle 41"/>
            <p:cNvSpPr>
              <a:spLocks noChangeArrowheads="1"/>
            </p:cNvSpPr>
            <p:nvPr/>
          </p:nvSpPr>
          <p:spPr bwMode="auto">
            <a:xfrm>
              <a:off x="2860344" y="533400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63" name="Rectangle 41"/>
            <p:cNvSpPr>
              <a:spLocks noChangeArrowheads="1"/>
            </p:cNvSpPr>
            <p:nvPr/>
          </p:nvSpPr>
          <p:spPr bwMode="auto">
            <a:xfrm>
              <a:off x="1586552" y="533400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4" name="Rectangle 41"/>
            <p:cNvSpPr>
              <a:spLocks noChangeArrowheads="1"/>
            </p:cNvSpPr>
            <p:nvPr/>
          </p:nvSpPr>
          <p:spPr bwMode="auto">
            <a:xfrm>
              <a:off x="2569046" y="936008"/>
              <a:ext cx="31290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c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5" name="Rectangle 41"/>
            <p:cNvSpPr>
              <a:spLocks noChangeArrowheads="1"/>
            </p:cNvSpPr>
            <p:nvPr/>
          </p:nvSpPr>
          <p:spPr bwMode="auto">
            <a:xfrm>
              <a:off x="1309048" y="94169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6" name="Rectangle 41"/>
            <p:cNvSpPr>
              <a:spLocks noChangeArrowheads="1"/>
            </p:cNvSpPr>
            <p:nvPr/>
          </p:nvSpPr>
          <p:spPr bwMode="auto">
            <a:xfrm>
              <a:off x="3796352" y="94169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198205" y="1673165"/>
            <a:ext cx="5207371" cy="843662"/>
            <a:chOff x="1004248" y="1510352"/>
            <a:chExt cx="5207371" cy="843662"/>
          </a:xfrm>
        </p:grpSpPr>
        <p:grpSp>
          <p:nvGrpSpPr>
            <p:cNvPr id="69" name="Group 68"/>
            <p:cNvGrpSpPr/>
            <p:nvPr/>
          </p:nvGrpSpPr>
          <p:grpSpPr>
            <a:xfrm>
              <a:off x="3810000" y="1613848"/>
              <a:ext cx="2401619" cy="715963"/>
              <a:chOff x="4246563" y="1613848"/>
              <a:chExt cx="2401619" cy="715963"/>
            </a:xfrm>
          </p:grpSpPr>
          <p:sp>
            <p:nvSpPr>
              <p:cNvPr id="46127" name="Rectangle 11"/>
              <p:cNvSpPr>
                <a:spLocks noChangeArrowheads="1"/>
              </p:cNvSpPr>
              <p:nvPr/>
            </p:nvSpPr>
            <p:spPr bwMode="auto">
              <a:xfrm>
                <a:off x="4246563" y="1749425"/>
                <a:ext cx="240161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maka             =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f(u)</a:t>
                </a:r>
              </a:p>
            </p:txBody>
          </p:sp>
          <p:grpSp>
            <p:nvGrpSpPr>
              <p:cNvPr id="46128" name="Group 12"/>
              <p:cNvGrpSpPr>
                <a:grpSpLocks/>
              </p:cNvGrpSpPr>
              <p:nvPr/>
            </p:nvGrpSpPr>
            <p:grpSpPr bwMode="auto">
              <a:xfrm>
                <a:off x="5007592" y="1613848"/>
                <a:ext cx="825500" cy="715963"/>
                <a:chOff x="3674" y="2057"/>
                <a:chExt cx="520" cy="451"/>
              </a:xfrm>
            </p:grpSpPr>
            <p:sp>
              <p:nvSpPr>
                <p:cNvPr id="46129" name="Rectangle 13"/>
                <p:cNvSpPr>
                  <a:spLocks noChangeArrowheads="1"/>
                </p:cNvSpPr>
                <p:nvPr/>
              </p:nvSpPr>
              <p:spPr bwMode="auto">
                <a:xfrm>
                  <a:off x="3674" y="2057"/>
                  <a:ext cx="52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dF(u)</a:t>
                  </a:r>
                </a:p>
              </p:txBody>
            </p:sp>
            <p:sp>
              <p:nvSpPr>
                <p:cNvPr id="46130" name="Rectangle 14"/>
                <p:cNvSpPr>
                  <a:spLocks noChangeArrowheads="1"/>
                </p:cNvSpPr>
                <p:nvPr/>
              </p:nvSpPr>
              <p:spPr bwMode="auto">
                <a:xfrm>
                  <a:off x="3792" y="2256"/>
                  <a:ext cx="296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du</a:t>
                  </a:r>
                </a:p>
              </p:txBody>
            </p:sp>
            <p:sp>
              <p:nvSpPr>
                <p:cNvPr id="46131" name="Line 15"/>
                <p:cNvSpPr>
                  <a:spLocks noChangeShapeType="1"/>
                </p:cNvSpPr>
                <p:nvPr/>
              </p:nvSpPr>
              <p:spPr bwMode="auto">
                <a:xfrm>
                  <a:off x="3729" y="2289"/>
                  <a:ext cx="403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72" name="Group 71"/>
            <p:cNvGrpSpPr/>
            <p:nvPr/>
          </p:nvGrpSpPr>
          <p:grpSpPr>
            <a:xfrm>
              <a:off x="1004248" y="1510352"/>
              <a:ext cx="3017520" cy="843662"/>
              <a:chOff x="1004248" y="1510352"/>
              <a:chExt cx="3017520" cy="843662"/>
            </a:xfrm>
          </p:grpSpPr>
          <p:sp>
            <p:nvSpPr>
              <p:cNvPr id="46132" name="Rectangle 4"/>
              <p:cNvSpPr>
                <a:spLocks noChangeArrowheads="1"/>
              </p:cNvSpPr>
              <p:nvPr/>
            </p:nvSpPr>
            <p:spPr bwMode="auto">
              <a:xfrm>
                <a:off x="1004248" y="1752600"/>
                <a:ext cx="30175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6.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Jika 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F(u)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charset="0"/>
                    <a:cs typeface="Times New Roman" charset="0"/>
                    <a:sym typeface="Symbol"/>
                  </a:rPr>
                  <a:t>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f(x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dx </a:t>
                </a: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837810" y="1510352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u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2577152" y="1953904"/>
                <a:ext cx="32733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1242400" y="2745698"/>
            <a:ext cx="4297680" cy="796985"/>
            <a:chOff x="993784" y="2533981"/>
            <a:chExt cx="4297680" cy="796985"/>
          </a:xfrm>
        </p:grpSpPr>
        <p:sp>
          <p:nvSpPr>
            <p:cNvPr id="46100" name="Rectangle 43"/>
            <p:cNvSpPr>
              <a:spLocks noChangeArrowheads="1"/>
            </p:cNvSpPr>
            <p:nvPr/>
          </p:nvSpPr>
          <p:spPr bwMode="auto">
            <a:xfrm>
              <a:off x="993784" y="2741613"/>
              <a:ext cx="42976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7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f(x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dx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F(x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 |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=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F(b) – F(a)   </a:t>
              </a:r>
            </a:p>
          </p:txBody>
        </p:sp>
        <p:sp>
          <p:nvSpPr>
            <p:cNvPr id="74" name="Rectangle 41"/>
            <p:cNvSpPr>
              <a:spLocks noChangeArrowheads="1"/>
            </p:cNvSpPr>
            <p:nvPr/>
          </p:nvSpPr>
          <p:spPr bwMode="auto">
            <a:xfrm>
              <a:off x="1516371" y="2533981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75" name="Rectangle 41"/>
            <p:cNvSpPr>
              <a:spLocks noChangeArrowheads="1"/>
            </p:cNvSpPr>
            <p:nvPr/>
          </p:nvSpPr>
          <p:spPr bwMode="auto">
            <a:xfrm>
              <a:off x="3410907" y="2541896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76" name="Rectangle 41"/>
            <p:cNvSpPr>
              <a:spLocks noChangeArrowheads="1"/>
            </p:cNvSpPr>
            <p:nvPr/>
          </p:nvSpPr>
          <p:spPr bwMode="auto">
            <a:xfrm>
              <a:off x="1268104" y="293085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7" name="Rectangle 41"/>
            <p:cNvSpPr>
              <a:spLocks noChangeArrowheads="1"/>
            </p:cNvSpPr>
            <p:nvPr/>
          </p:nvSpPr>
          <p:spPr bwMode="auto">
            <a:xfrm>
              <a:off x="3374725" y="2930856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219200" y="3839794"/>
            <a:ext cx="7040880" cy="808406"/>
            <a:chOff x="1012874" y="3551877"/>
            <a:chExt cx="5577840" cy="808406"/>
          </a:xfrm>
        </p:grpSpPr>
        <p:sp>
          <p:nvSpPr>
            <p:cNvPr id="46087" name="Rectangle 64"/>
            <p:cNvSpPr>
              <a:spLocks noChangeArrowheads="1"/>
            </p:cNvSpPr>
            <p:nvPr/>
          </p:nvSpPr>
          <p:spPr bwMode="auto">
            <a:xfrm>
              <a:off x="1012874" y="3790950"/>
              <a:ext cx="557784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8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f(x) dx 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g(x) dx, jika f(x)  g(x)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dalam interval  [a, b] </a:t>
              </a:r>
            </a:p>
          </p:txBody>
        </p:sp>
        <p:sp>
          <p:nvSpPr>
            <p:cNvPr id="79" name="Rectangle 41"/>
            <p:cNvSpPr>
              <a:spLocks noChangeArrowheads="1"/>
            </p:cNvSpPr>
            <p:nvPr/>
          </p:nvSpPr>
          <p:spPr bwMode="auto">
            <a:xfrm>
              <a:off x="1524000" y="3551877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80" name="Rectangle 41"/>
            <p:cNvSpPr>
              <a:spLocks noChangeArrowheads="1"/>
            </p:cNvSpPr>
            <p:nvPr/>
          </p:nvSpPr>
          <p:spPr bwMode="auto">
            <a:xfrm>
              <a:off x="2539148" y="3573440"/>
              <a:ext cx="33972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b</a:t>
              </a:r>
            </a:p>
          </p:txBody>
        </p:sp>
        <p:sp>
          <p:nvSpPr>
            <p:cNvPr id="81" name="Rectangle 41"/>
            <p:cNvSpPr>
              <a:spLocks noChangeArrowheads="1"/>
            </p:cNvSpPr>
            <p:nvPr/>
          </p:nvSpPr>
          <p:spPr bwMode="auto">
            <a:xfrm>
              <a:off x="1240808" y="3948752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2" name="Rectangle 41"/>
            <p:cNvSpPr>
              <a:spLocks noChangeArrowheads="1"/>
            </p:cNvSpPr>
            <p:nvPr/>
          </p:nvSpPr>
          <p:spPr bwMode="auto">
            <a:xfrm>
              <a:off x="2308495" y="3960173"/>
              <a:ext cx="3273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a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0335"/>
            <a:ext cx="396240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CONTOH SOAL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807720" y="1981200"/>
            <a:ext cx="2011680" cy="867723"/>
            <a:chOff x="609600" y="1981200"/>
            <a:chExt cx="2011680" cy="867723"/>
          </a:xfrm>
        </p:grpSpPr>
        <p:sp>
          <p:nvSpPr>
            <p:cNvPr id="47181" name="Rectangle 31"/>
            <p:cNvSpPr>
              <a:spLocks noChangeArrowheads="1"/>
            </p:cNvSpPr>
            <p:nvPr/>
          </p:nvSpPr>
          <p:spPr bwMode="auto">
            <a:xfrm>
              <a:off x="1136010" y="19812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47182" name="Rectangle 32"/>
            <p:cNvSpPr>
              <a:spLocks noChangeArrowheads="1"/>
            </p:cNvSpPr>
            <p:nvPr/>
          </p:nvSpPr>
          <p:spPr bwMode="auto">
            <a:xfrm>
              <a:off x="892792" y="2452048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47178" name="Rectangle 33"/>
            <p:cNvSpPr>
              <a:spLocks noChangeArrowheads="1"/>
            </p:cNvSpPr>
            <p:nvPr/>
          </p:nvSpPr>
          <p:spPr bwMode="auto">
            <a:xfrm>
              <a:off x="609600" y="2190750"/>
              <a:ext cx="201168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1 + 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47179" name="Line 49"/>
            <p:cNvSpPr>
              <a:spLocks noChangeShapeType="1"/>
            </p:cNvSpPr>
            <p:nvPr/>
          </p:nvSpPr>
          <p:spPr bwMode="auto">
            <a:xfrm>
              <a:off x="1584960" y="2242498"/>
              <a:ext cx="5486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219200" y="4210381"/>
            <a:ext cx="2177199" cy="731838"/>
            <a:chOff x="1143000" y="4466277"/>
            <a:chExt cx="2177199" cy="731838"/>
          </a:xfrm>
        </p:grpSpPr>
        <p:sp>
          <p:nvSpPr>
            <p:cNvPr id="47134" name="Rectangle 76"/>
            <p:cNvSpPr>
              <a:spLocks noChangeArrowheads="1"/>
            </p:cNvSpPr>
            <p:nvPr/>
          </p:nvSpPr>
          <p:spPr bwMode="auto">
            <a:xfrm>
              <a:off x="1143000" y="4613275"/>
              <a:ext cx="217719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2 (   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    u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)|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7135" name="Group 77"/>
            <p:cNvGrpSpPr>
              <a:grpSpLocks/>
            </p:cNvGrpSpPr>
            <p:nvPr/>
          </p:nvGrpSpPr>
          <p:grpSpPr bwMode="auto">
            <a:xfrm>
              <a:off x="1703696" y="4466277"/>
              <a:ext cx="325438" cy="731838"/>
              <a:chOff x="2778" y="2035"/>
              <a:chExt cx="205" cy="461"/>
            </a:xfrm>
          </p:grpSpPr>
          <p:sp>
            <p:nvSpPr>
              <p:cNvPr id="47152" name="Rectangle 78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47153" name="Rectangle 79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47154" name="Line 80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136" name="Group 82"/>
            <p:cNvGrpSpPr>
              <a:grpSpLocks/>
            </p:cNvGrpSpPr>
            <p:nvPr/>
          </p:nvGrpSpPr>
          <p:grpSpPr bwMode="auto">
            <a:xfrm>
              <a:off x="2492992" y="4466277"/>
              <a:ext cx="325438" cy="731838"/>
              <a:chOff x="2778" y="2035"/>
              <a:chExt cx="205" cy="461"/>
            </a:xfrm>
          </p:grpSpPr>
          <p:sp>
            <p:nvSpPr>
              <p:cNvPr id="47149" name="Rectangle 83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47150" name="Rectangle 84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151" name="Line 85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4" name="Group 133"/>
          <p:cNvGrpSpPr/>
          <p:nvPr/>
        </p:nvGrpSpPr>
        <p:grpSpPr>
          <a:xfrm>
            <a:off x="1143000" y="5293056"/>
            <a:ext cx="4589718" cy="759133"/>
            <a:chOff x="1143000" y="5293056"/>
            <a:chExt cx="4589718" cy="759133"/>
          </a:xfrm>
        </p:grpSpPr>
        <p:sp>
          <p:nvSpPr>
            <p:cNvPr id="47113" name="Rectangle 104"/>
            <p:cNvSpPr>
              <a:spLocks noChangeArrowheads="1"/>
            </p:cNvSpPr>
            <p:nvPr/>
          </p:nvSpPr>
          <p:spPr bwMode="auto">
            <a:xfrm>
              <a:off x="1143000" y="5470525"/>
              <a:ext cx="458971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    (4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5/2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  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(4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3/2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    (1)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5/2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+     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1)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</a:rPr>
                <a:t>3/2</a:t>
              </a:r>
              <a:endParaRPr lang="en-US" sz="2000" baseline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7114" name="Group 105"/>
            <p:cNvGrpSpPr>
              <a:grpSpLocks/>
            </p:cNvGrpSpPr>
            <p:nvPr/>
          </p:nvGrpSpPr>
          <p:grpSpPr bwMode="auto">
            <a:xfrm>
              <a:off x="3636962" y="5306704"/>
              <a:ext cx="325438" cy="731837"/>
              <a:chOff x="2778" y="2035"/>
              <a:chExt cx="205" cy="461"/>
            </a:xfrm>
          </p:grpSpPr>
          <p:sp>
            <p:nvSpPr>
              <p:cNvPr id="47131" name="Rectangle 10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7132" name="Rectangle 10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47133" name="Line 108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115" name="Group 119"/>
            <p:cNvGrpSpPr>
              <a:grpSpLocks/>
            </p:cNvGrpSpPr>
            <p:nvPr/>
          </p:nvGrpSpPr>
          <p:grpSpPr bwMode="auto">
            <a:xfrm>
              <a:off x="2493962" y="5320352"/>
              <a:ext cx="325438" cy="731837"/>
              <a:chOff x="2778" y="2035"/>
              <a:chExt cx="205" cy="461"/>
            </a:xfrm>
          </p:grpSpPr>
          <p:sp>
            <p:nvSpPr>
              <p:cNvPr id="47128" name="Rectangle 120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7129" name="Rectangle 121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130" name="Line 122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116" name="Group 125"/>
            <p:cNvGrpSpPr>
              <a:grpSpLocks/>
            </p:cNvGrpSpPr>
            <p:nvPr/>
          </p:nvGrpSpPr>
          <p:grpSpPr bwMode="auto">
            <a:xfrm>
              <a:off x="1371600" y="5306704"/>
              <a:ext cx="325438" cy="731837"/>
              <a:chOff x="2778" y="2035"/>
              <a:chExt cx="205" cy="461"/>
            </a:xfrm>
          </p:grpSpPr>
          <p:sp>
            <p:nvSpPr>
              <p:cNvPr id="47125" name="Rectangle 12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7126" name="Rectangle 12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5</a:t>
                </a:r>
              </a:p>
            </p:txBody>
          </p:sp>
          <p:sp>
            <p:nvSpPr>
              <p:cNvPr id="47127" name="Line 128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117" name="Group 129"/>
            <p:cNvGrpSpPr>
              <a:grpSpLocks/>
            </p:cNvGrpSpPr>
            <p:nvPr/>
          </p:nvGrpSpPr>
          <p:grpSpPr bwMode="auto">
            <a:xfrm>
              <a:off x="4703762" y="5293056"/>
              <a:ext cx="325438" cy="731837"/>
              <a:chOff x="2778" y="2035"/>
              <a:chExt cx="205" cy="461"/>
            </a:xfrm>
          </p:grpSpPr>
          <p:sp>
            <p:nvSpPr>
              <p:cNvPr id="47122" name="Rectangle 130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7123" name="Rectangle 131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124" name="Line 132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3" name="Slide Number Placeholder 10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109" name="Group 108"/>
          <p:cNvGrpSpPr/>
          <p:nvPr/>
        </p:nvGrpSpPr>
        <p:grpSpPr>
          <a:xfrm>
            <a:off x="762000" y="1044575"/>
            <a:ext cx="5410200" cy="835356"/>
            <a:chOff x="609600" y="1044575"/>
            <a:chExt cx="5410200" cy="835356"/>
          </a:xfrm>
        </p:grpSpPr>
        <p:sp>
          <p:nvSpPr>
            <p:cNvPr id="47202" name="Rectangle 8"/>
            <p:cNvSpPr>
              <a:spLocks noChangeArrowheads="1"/>
            </p:cNvSpPr>
            <p:nvPr/>
          </p:nvSpPr>
          <p:spPr bwMode="auto">
            <a:xfrm>
              <a:off x="1122362" y="10509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47203" name="Rectangle 9"/>
            <p:cNvSpPr>
              <a:spLocks noChangeArrowheads="1"/>
            </p:cNvSpPr>
            <p:nvPr/>
          </p:nvSpPr>
          <p:spPr bwMode="auto">
            <a:xfrm>
              <a:off x="873456" y="1483056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</p:txBody>
        </p:sp>
        <p:sp>
          <p:nvSpPr>
            <p:cNvPr id="47186" name="Rectangle 10"/>
            <p:cNvSpPr>
              <a:spLocks noChangeArrowheads="1"/>
            </p:cNvSpPr>
            <p:nvPr/>
          </p:nvSpPr>
          <p:spPr bwMode="auto">
            <a:xfrm>
              <a:off x="609600" y="1235075"/>
              <a:ext cx="54102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dx = [   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]   =     [3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1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] 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=  8 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endParaRPr lang="en-US" sz="2000" baseline="3000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47187" name="Group 14"/>
            <p:cNvGrpSpPr>
              <a:grpSpLocks/>
            </p:cNvGrpSpPr>
            <p:nvPr/>
          </p:nvGrpSpPr>
          <p:grpSpPr bwMode="auto">
            <a:xfrm>
              <a:off x="2189162" y="1079831"/>
              <a:ext cx="325438" cy="731838"/>
              <a:chOff x="2778" y="2035"/>
              <a:chExt cx="205" cy="461"/>
            </a:xfrm>
          </p:grpSpPr>
          <p:sp>
            <p:nvSpPr>
              <p:cNvPr id="47198" name="Rectangle 11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47199" name="Rectangle 12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200" name="Line 13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7188" name="Rectangle 15"/>
            <p:cNvSpPr>
              <a:spLocks noChangeArrowheads="1"/>
            </p:cNvSpPr>
            <p:nvPr/>
          </p:nvSpPr>
          <p:spPr bwMode="auto">
            <a:xfrm>
              <a:off x="2819400" y="104457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47189" name="Rectangle 16"/>
            <p:cNvSpPr>
              <a:spLocks noChangeArrowheads="1"/>
            </p:cNvSpPr>
            <p:nvPr/>
          </p:nvSpPr>
          <p:spPr bwMode="auto">
            <a:xfrm>
              <a:off x="2756848" y="1461448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1</a:t>
              </a:r>
            </a:p>
          </p:txBody>
        </p:sp>
        <p:grpSp>
          <p:nvGrpSpPr>
            <p:cNvPr id="47190" name="Group 17"/>
            <p:cNvGrpSpPr>
              <a:grpSpLocks/>
            </p:cNvGrpSpPr>
            <p:nvPr/>
          </p:nvGrpSpPr>
          <p:grpSpPr bwMode="auto">
            <a:xfrm>
              <a:off x="3254992" y="1066800"/>
              <a:ext cx="325438" cy="731838"/>
              <a:chOff x="2778" y="2035"/>
              <a:chExt cx="205" cy="461"/>
            </a:xfrm>
          </p:grpSpPr>
          <p:sp>
            <p:nvSpPr>
              <p:cNvPr id="47195" name="Rectangle 18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47196" name="Rectangle 19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197" name="Line 20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191" name="Group 21"/>
            <p:cNvGrpSpPr>
              <a:grpSpLocks/>
            </p:cNvGrpSpPr>
            <p:nvPr/>
          </p:nvGrpSpPr>
          <p:grpSpPr bwMode="auto">
            <a:xfrm>
              <a:off x="5630840" y="1053152"/>
              <a:ext cx="325438" cy="731838"/>
              <a:chOff x="2778" y="2035"/>
              <a:chExt cx="205" cy="461"/>
            </a:xfrm>
          </p:grpSpPr>
          <p:sp>
            <p:nvSpPr>
              <p:cNvPr id="47192" name="Rectangle 22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47193" name="Rectangle 23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47194" name="Line 24"/>
              <p:cNvSpPr>
                <a:spLocks noChangeShapeType="1"/>
              </p:cNvSpPr>
              <p:nvPr/>
            </p:nvSpPr>
            <p:spPr bwMode="auto">
              <a:xfrm>
                <a:off x="2808" y="2268"/>
                <a:ext cx="13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5" name="Group 21"/>
            <p:cNvGrpSpPr>
              <a:grpSpLocks/>
            </p:cNvGrpSpPr>
            <p:nvPr/>
          </p:nvGrpSpPr>
          <p:grpSpPr bwMode="auto">
            <a:xfrm>
              <a:off x="4711700" y="1080448"/>
              <a:ext cx="469901" cy="731838"/>
              <a:chOff x="2818" y="2035"/>
              <a:chExt cx="296" cy="461"/>
            </a:xfrm>
          </p:grpSpPr>
          <p:sp>
            <p:nvSpPr>
              <p:cNvPr id="106" name="Rectangle 22"/>
              <p:cNvSpPr>
                <a:spLocks noChangeArrowheads="1"/>
              </p:cNvSpPr>
              <p:nvPr/>
            </p:nvSpPr>
            <p:spPr bwMode="auto">
              <a:xfrm>
                <a:off x="2818" y="2035"/>
                <a:ext cx="29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26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07" name="Rectangle 23"/>
              <p:cNvSpPr>
                <a:spLocks noChangeArrowheads="1"/>
              </p:cNvSpPr>
              <p:nvPr/>
            </p:nvSpPr>
            <p:spPr bwMode="auto">
              <a:xfrm>
                <a:off x="2862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08" name="Line 24"/>
              <p:cNvSpPr>
                <a:spLocks noChangeShapeType="1"/>
              </p:cNvSpPr>
              <p:nvPr/>
            </p:nvSpPr>
            <p:spPr bwMode="auto">
              <a:xfrm>
                <a:off x="2874" y="2268"/>
                <a:ext cx="1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1219200" y="2800290"/>
            <a:ext cx="6332183" cy="400110"/>
            <a:chOff x="1066800" y="2743200"/>
            <a:chExt cx="6332183" cy="400110"/>
          </a:xfrm>
        </p:grpSpPr>
        <p:sp>
          <p:nvSpPr>
            <p:cNvPr id="110" name="Rectangle 109"/>
            <p:cNvSpPr/>
            <p:nvPr/>
          </p:nvSpPr>
          <p:spPr>
            <a:xfrm>
              <a:off x="1066800" y="2743200"/>
              <a:ext cx="633218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Misal  1 + x = u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,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x = u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1, dx = 2udu,  dan 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1 + x = u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11" name="Line 62"/>
            <p:cNvSpPr>
              <a:spLocks noChangeShapeType="1"/>
            </p:cNvSpPr>
            <p:nvPr/>
          </p:nvSpPr>
          <p:spPr bwMode="auto">
            <a:xfrm>
              <a:off x="6233160" y="2770496"/>
              <a:ext cx="5486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121392" y="3276600"/>
            <a:ext cx="1743728" cy="867723"/>
            <a:chOff x="892792" y="1981200"/>
            <a:chExt cx="1743728" cy="867723"/>
          </a:xfrm>
        </p:grpSpPr>
        <p:sp>
          <p:nvSpPr>
            <p:cNvPr id="116" name="Rectangle 31"/>
            <p:cNvSpPr>
              <a:spLocks noChangeArrowheads="1"/>
            </p:cNvSpPr>
            <p:nvPr/>
          </p:nvSpPr>
          <p:spPr bwMode="auto">
            <a:xfrm>
              <a:off x="1136010" y="19812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117" name="Rectangle 32"/>
            <p:cNvSpPr>
              <a:spLocks noChangeArrowheads="1"/>
            </p:cNvSpPr>
            <p:nvPr/>
          </p:nvSpPr>
          <p:spPr bwMode="auto">
            <a:xfrm>
              <a:off x="892792" y="2452048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118" name="Rectangle 33"/>
            <p:cNvSpPr>
              <a:spLocks noChangeArrowheads="1"/>
            </p:cNvSpPr>
            <p:nvPr/>
          </p:nvSpPr>
          <p:spPr bwMode="auto">
            <a:xfrm>
              <a:off x="990600" y="2190750"/>
              <a:ext cx="164592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x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</a:rPr>
                <a:t>1 + x 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dx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 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19" name="Line 49"/>
            <p:cNvSpPr>
              <a:spLocks noChangeShapeType="1"/>
            </p:cNvSpPr>
            <p:nvPr/>
          </p:nvSpPr>
          <p:spPr bwMode="auto">
            <a:xfrm>
              <a:off x="1584960" y="2242498"/>
              <a:ext cx="5486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819400" y="3276600"/>
            <a:ext cx="2515432" cy="867723"/>
            <a:chOff x="2819400" y="3276600"/>
            <a:chExt cx="2515432" cy="867723"/>
          </a:xfrm>
        </p:grpSpPr>
        <p:sp>
          <p:nvSpPr>
            <p:cNvPr id="120" name="Rectangle 119"/>
            <p:cNvSpPr/>
            <p:nvPr/>
          </p:nvSpPr>
          <p:spPr>
            <a:xfrm>
              <a:off x="2819400" y="3505200"/>
              <a:ext cx="25154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  (u</a:t>
              </a:r>
              <a:r>
                <a:rPr lang="en-US" sz="2000" baseline="3000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2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 – 1)</a:t>
              </a:r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 u  2u du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21" name="Rectangle 31"/>
            <p:cNvSpPr>
              <a:spLocks noChangeArrowheads="1"/>
            </p:cNvSpPr>
            <p:nvPr/>
          </p:nvSpPr>
          <p:spPr bwMode="auto">
            <a:xfrm>
              <a:off x="3179762" y="32766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122" name="Rectangle 32"/>
            <p:cNvSpPr>
              <a:spLocks noChangeArrowheads="1"/>
            </p:cNvSpPr>
            <p:nvPr/>
          </p:nvSpPr>
          <p:spPr bwMode="auto">
            <a:xfrm>
              <a:off x="2936544" y="3747448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5257800" y="3274373"/>
            <a:ext cx="2113079" cy="867723"/>
            <a:chOff x="5257800" y="3274373"/>
            <a:chExt cx="2113079" cy="867723"/>
          </a:xfrm>
        </p:grpSpPr>
        <p:grpSp>
          <p:nvGrpSpPr>
            <p:cNvPr id="136" name="Group 135"/>
            <p:cNvGrpSpPr/>
            <p:nvPr/>
          </p:nvGrpSpPr>
          <p:grpSpPr>
            <a:xfrm>
              <a:off x="5257800" y="3274373"/>
              <a:ext cx="2113079" cy="867723"/>
              <a:chOff x="5257800" y="3274373"/>
              <a:chExt cx="2113079" cy="867723"/>
            </a:xfrm>
          </p:grpSpPr>
          <p:sp>
            <p:nvSpPr>
              <p:cNvPr id="112" name="Rectangle 111"/>
              <p:cNvSpPr/>
              <p:nvPr/>
            </p:nvSpPr>
            <p:spPr>
              <a:xfrm>
                <a:off x="5257800" y="3505200"/>
                <a:ext cx="211307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2    (u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4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– u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) du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3" name="Rectangle 31"/>
              <p:cNvSpPr>
                <a:spLocks noChangeArrowheads="1"/>
              </p:cNvSpPr>
              <p:nvPr/>
            </p:nvSpPr>
            <p:spPr bwMode="auto">
              <a:xfrm>
                <a:off x="5805818" y="3274373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3</a:t>
                </a:r>
              </a:p>
            </p:txBody>
          </p:sp>
          <p:sp>
            <p:nvSpPr>
              <p:cNvPr id="124" name="Rectangle 32"/>
              <p:cNvSpPr>
                <a:spLocks noChangeArrowheads="1"/>
              </p:cNvSpPr>
              <p:nvPr/>
            </p:nvSpPr>
            <p:spPr bwMode="auto">
              <a:xfrm>
                <a:off x="5562600" y="3745221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0</a:t>
                </a:r>
              </a:p>
            </p:txBody>
          </p:sp>
        </p:grpSp>
        <p:sp>
          <p:nvSpPr>
            <p:cNvPr id="125" name="Rectangle 124"/>
            <p:cNvSpPr/>
            <p:nvPr/>
          </p:nvSpPr>
          <p:spPr>
            <a:xfrm>
              <a:off x="5688402" y="3486090"/>
              <a:ext cx="2551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/>
                </a:rPr>
                <a:t></a:t>
              </a:r>
              <a:endParaRPr lang="en-US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276600" y="4191000"/>
            <a:ext cx="3352800" cy="769629"/>
            <a:chOff x="3581400" y="4191000"/>
            <a:chExt cx="3352800" cy="769629"/>
          </a:xfrm>
        </p:grpSpPr>
        <p:grpSp>
          <p:nvGrpSpPr>
            <p:cNvPr id="128" name="Group 127"/>
            <p:cNvGrpSpPr/>
            <p:nvPr/>
          </p:nvGrpSpPr>
          <p:grpSpPr>
            <a:xfrm>
              <a:off x="3581400" y="4191000"/>
              <a:ext cx="3236784" cy="748352"/>
              <a:chOff x="3505200" y="4446896"/>
              <a:chExt cx="3236784" cy="748352"/>
            </a:xfrm>
          </p:grpSpPr>
          <p:grpSp>
            <p:nvGrpSpPr>
              <p:cNvPr id="47139" name="Group 92"/>
              <p:cNvGrpSpPr>
                <a:grpSpLocks/>
              </p:cNvGrpSpPr>
              <p:nvPr/>
            </p:nvGrpSpPr>
            <p:grpSpPr bwMode="auto">
              <a:xfrm>
                <a:off x="3941762" y="4446896"/>
                <a:ext cx="325438" cy="731838"/>
                <a:chOff x="2778" y="2035"/>
                <a:chExt cx="205" cy="461"/>
              </a:xfrm>
            </p:grpSpPr>
            <p:sp>
              <p:nvSpPr>
                <p:cNvPr id="47146" name="Rectangle 93"/>
                <p:cNvSpPr>
                  <a:spLocks noChangeArrowheads="1"/>
                </p:cNvSpPr>
                <p:nvPr/>
              </p:nvSpPr>
              <p:spPr bwMode="auto">
                <a:xfrm>
                  <a:off x="2778" y="203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7147" name="Rectangle 94"/>
                <p:cNvSpPr>
                  <a:spLocks noChangeArrowheads="1"/>
                </p:cNvSpPr>
                <p:nvPr/>
              </p:nvSpPr>
              <p:spPr bwMode="auto">
                <a:xfrm>
                  <a:off x="2778" y="224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5</a:t>
                  </a:r>
                </a:p>
              </p:txBody>
            </p:sp>
            <p:sp>
              <p:nvSpPr>
                <p:cNvPr id="47148" name="Line 95"/>
                <p:cNvSpPr>
                  <a:spLocks noChangeShapeType="1"/>
                </p:cNvSpPr>
                <p:nvPr/>
              </p:nvSpPr>
              <p:spPr bwMode="auto">
                <a:xfrm>
                  <a:off x="2808" y="2268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7140" name="Group 96"/>
              <p:cNvGrpSpPr>
                <a:grpSpLocks/>
              </p:cNvGrpSpPr>
              <p:nvPr/>
            </p:nvGrpSpPr>
            <p:grpSpPr bwMode="auto">
              <a:xfrm>
                <a:off x="5271448" y="4463410"/>
                <a:ext cx="325438" cy="731838"/>
                <a:chOff x="2778" y="2035"/>
                <a:chExt cx="205" cy="461"/>
              </a:xfrm>
            </p:grpSpPr>
            <p:sp>
              <p:nvSpPr>
                <p:cNvPr id="47143" name="Rectangle 97"/>
                <p:cNvSpPr>
                  <a:spLocks noChangeArrowheads="1"/>
                </p:cNvSpPr>
                <p:nvPr/>
              </p:nvSpPr>
              <p:spPr bwMode="auto">
                <a:xfrm>
                  <a:off x="2778" y="2035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2</a:t>
                  </a:r>
                </a:p>
              </p:txBody>
            </p:sp>
            <p:sp>
              <p:nvSpPr>
                <p:cNvPr id="47144" name="Rectangle 98"/>
                <p:cNvSpPr>
                  <a:spLocks noChangeArrowheads="1"/>
                </p:cNvSpPr>
                <p:nvPr/>
              </p:nvSpPr>
              <p:spPr bwMode="auto">
                <a:xfrm>
                  <a:off x="2778" y="224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  <a:sym typeface="Symbol" pitchFamily="18" charset="2"/>
                    </a:rPr>
                    <a:t>3</a:t>
                  </a:r>
                </a:p>
              </p:txBody>
            </p:sp>
            <p:sp>
              <p:nvSpPr>
                <p:cNvPr id="47145" name="Line 99"/>
                <p:cNvSpPr>
                  <a:spLocks noChangeShapeType="1"/>
                </p:cNvSpPr>
                <p:nvPr/>
              </p:nvSpPr>
              <p:spPr bwMode="auto">
                <a:xfrm>
                  <a:off x="2808" y="2268"/>
                  <a:ext cx="1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6" name="Rectangle 125"/>
              <p:cNvSpPr/>
              <p:nvPr/>
            </p:nvSpPr>
            <p:spPr>
              <a:xfrm>
                <a:off x="3505200" y="4601794"/>
                <a:ext cx="323678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=  [    (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1+x)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5/2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 –    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  <a:sym typeface="Symbol" pitchFamily="18" charset="2"/>
                  </a:rPr>
                  <a:t>(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1+x)</a:t>
                </a:r>
                <a:r>
                  <a:rPr lang="en-US" sz="2000" baseline="3000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3/2 </a:t>
                </a:r>
                <a:r>
                  <a:rPr lang="en-US" sz="2000" baseline="0" smtClean="0">
                    <a:solidFill>
                      <a:srgbClr val="FFFFFF"/>
                    </a:solidFill>
                    <a:latin typeface="Arial" pitchFamily="34" charset="0"/>
                    <a:cs typeface="Arial" pitchFamily="34" charset="0"/>
                  </a:rPr>
                  <a:t>] </a:t>
                </a:r>
                <a:endParaRPr lang="en-US" sz="2000" baseline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9" name="Rectangle 100"/>
            <p:cNvSpPr>
              <a:spLocks noChangeArrowheads="1"/>
            </p:cNvSpPr>
            <p:nvPr/>
          </p:nvSpPr>
          <p:spPr bwMode="auto">
            <a:xfrm>
              <a:off x="6608762" y="4239904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</a:p>
          </p:txBody>
        </p:sp>
        <p:sp>
          <p:nvSpPr>
            <p:cNvPr id="130" name="Rectangle 101"/>
            <p:cNvSpPr>
              <a:spLocks noChangeArrowheads="1"/>
            </p:cNvSpPr>
            <p:nvPr/>
          </p:nvSpPr>
          <p:spPr bwMode="auto">
            <a:xfrm>
              <a:off x="6602103" y="4563754"/>
              <a:ext cx="2841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715000" y="5287963"/>
            <a:ext cx="914400" cy="731837"/>
            <a:chOff x="5715000" y="5287963"/>
            <a:chExt cx="914400" cy="731837"/>
          </a:xfrm>
        </p:grpSpPr>
        <p:grpSp>
          <p:nvGrpSpPr>
            <p:cNvPr id="47118" name="Group 137"/>
            <p:cNvGrpSpPr>
              <a:grpSpLocks/>
            </p:cNvGrpSpPr>
            <p:nvPr/>
          </p:nvGrpSpPr>
          <p:grpSpPr bwMode="auto">
            <a:xfrm>
              <a:off x="6021387" y="5287963"/>
              <a:ext cx="608013" cy="731837"/>
              <a:chOff x="4355" y="3108"/>
              <a:chExt cx="383" cy="461"/>
            </a:xfrm>
          </p:grpSpPr>
          <p:sp>
            <p:nvSpPr>
              <p:cNvPr id="47119" name="Rectangle 134"/>
              <p:cNvSpPr>
                <a:spLocks noChangeArrowheads="1"/>
              </p:cNvSpPr>
              <p:nvPr/>
            </p:nvSpPr>
            <p:spPr bwMode="auto">
              <a:xfrm>
                <a:off x="4355" y="3108"/>
                <a:ext cx="383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116</a:t>
                </a:r>
              </a:p>
            </p:txBody>
          </p:sp>
          <p:sp>
            <p:nvSpPr>
              <p:cNvPr id="47120" name="Rectangle 135"/>
              <p:cNvSpPr>
                <a:spLocks noChangeArrowheads="1"/>
              </p:cNvSpPr>
              <p:nvPr/>
            </p:nvSpPr>
            <p:spPr bwMode="auto">
              <a:xfrm>
                <a:off x="4391" y="3319"/>
                <a:ext cx="29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15</a:t>
                </a:r>
              </a:p>
            </p:txBody>
          </p:sp>
          <p:sp>
            <p:nvSpPr>
              <p:cNvPr id="47121" name="Line 136"/>
              <p:cNvSpPr>
                <a:spLocks noChangeShapeType="1"/>
              </p:cNvSpPr>
              <p:nvPr/>
            </p:nvSpPr>
            <p:spPr bwMode="auto">
              <a:xfrm>
                <a:off x="4413" y="3341"/>
                <a:ext cx="2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2" name="Rectangle 131"/>
            <p:cNvSpPr/>
            <p:nvPr/>
          </p:nvSpPr>
          <p:spPr>
            <a:xfrm>
              <a:off x="5715000" y="5472752"/>
              <a:ext cx="40427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=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775855" y="304800"/>
            <a:ext cx="2895600" cy="887040"/>
            <a:chOff x="685800" y="288925"/>
            <a:chExt cx="2895600" cy="887040"/>
          </a:xfrm>
        </p:grpSpPr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1856510" y="2889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63" name="Rectangle 9"/>
            <p:cNvSpPr>
              <a:spLocks noChangeArrowheads="1"/>
            </p:cNvSpPr>
            <p:nvPr/>
          </p:nvSpPr>
          <p:spPr bwMode="auto">
            <a:xfrm>
              <a:off x="1627910" y="775855"/>
              <a:ext cx="4828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-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3</a:t>
              </a:r>
              <a:endParaRPr lang="en-US" sz="2000" baseline="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685800" y="512615"/>
              <a:ext cx="2895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.</a:t>
              </a:r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Hitung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∫</a:t>
              </a:r>
              <a:r>
                <a:rPr lang="id-ID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|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x + 2 | dx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   </a:t>
              </a:r>
              <a:endParaRPr lang="en-US" sz="2000" baseline="30000"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</p:grpSp>
      <p:sp>
        <p:nvSpPr>
          <p:cNvPr id="65" name="Rectangle 26"/>
          <p:cNvSpPr>
            <a:spLocks noChangeArrowheads="1"/>
          </p:cNvSpPr>
          <p:nvPr/>
        </p:nvSpPr>
        <p:spPr bwMode="auto">
          <a:xfrm>
            <a:off x="1082040" y="1143000"/>
            <a:ext cx="4937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000" baseline="0" smtClean="0">
                <a:latin typeface="Arial" charset="0"/>
                <a:cs typeface="Times New Roman" charset="0"/>
                <a:sym typeface="Symbol" pitchFamily="18" charset="2"/>
              </a:rPr>
              <a:t>Jawab :  </a:t>
            </a:r>
            <a:r>
              <a:rPr lang="en-US" sz="2000" baseline="0" smtClean="0">
                <a:latin typeface="Arial" charset="0"/>
                <a:cs typeface="Times New Roman" charset="0"/>
                <a:sym typeface="Symbol" pitchFamily="18" charset="2"/>
              </a:rPr>
              <a:t>Fungsi </a:t>
            </a:r>
            <a:r>
              <a:rPr lang="en-US" sz="2000" baseline="0">
                <a:latin typeface="Arial" charset="0"/>
                <a:cs typeface="Times New Roman" charset="0"/>
                <a:sym typeface="Symbol" pitchFamily="18" charset="2"/>
              </a:rPr>
              <a:t>f(x) = | x + 2 | dapat ditulis</a:t>
            </a:r>
          </a:p>
        </p:txBody>
      </p:sp>
      <p:grpSp>
        <p:nvGrpSpPr>
          <p:cNvPr id="66" name="Group 80"/>
          <p:cNvGrpSpPr>
            <a:grpSpLocks/>
          </p:cNvGrpSpPr>
          <p:nvPr/>
        </p:nvGrpSpPr>
        <p:grpSpPr bwMode="auto">
          <a:xfrm>
            <a:off x="2082799" y="1581150"/>
            <a:ext cx="3327401" cy="781050"/>
            <a:chOff x="895" y="1288"/>
            <a:chExt cx="2096" cy="492"/>
          </a:xfrm>
        </p:grpSpPr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895" y="1410"/>
              <a:ext cx="461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f(x) = </a:t>
              </a:r>
            </a:p>
          </p:txBody>
        </p:sp>
        <p:grpSp>
          <p:nvGrpSpPr>
            <p:cNvPr id="68" name="Group 30"/>
            <p:cNvGrpSpPr>
              <a:grpSpLocks/>
            </p:cNvGrpSpPr>
            <p:nvPr/>
          </p:nvGrpSpPr>
          <p:grpSpPr bwMode="auto">
            <a:xfrm>
              <a:off x="1436" y="1288"/>
              <a:ext cx="1555" cy="492"/>
              <a:chOff x="2760" y="2013"/>
              <a:chExt cx="1555" cy="492"/>
            </a:xfrm>
          </p:grpSpPr>
          <p:sp>
            <p:nvSpPr>
              <p:cNvPr id="70" name="Rectangle 28"/>
              <p:cNvSpPr>
                <a:spLocks noChangeArrowheads="1"/>
              </p:cNvSpPr>
              <p:nvPr/>
            </p:nvSpPr>
            <p:spPr bwMode="auto">
              <a:xfrm>
                <a:off x="2769" y="2013"/>
                <a:ext cx="1372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x + 2 jika x  – 2 </a:t>
                </a:r>
              </a:p>
            </p:txBody>
          </p:sp>
          <p:sp>
            <p:nvSpPr>
              <p:cNvPr id="71" name="Rectangle 29"/>
              <p:cNvSpPr>
                <a:spLocks noChangeArrowheads="1"/>
              </p:cNvSpPr>
              <p:nvPr/>
            </p:nvSpPr>
            <p:spPr bwMode="auto">
              <a:xfrm>
                <a:off x="2760" y="2253"/>
                <a:ext cx="1555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– (x + 2) jika x &lt; – 2 </a:t>
                </a:r>
              </a:p>
            </p:txBody>
          </p:sp>
        </p:grpSp>
        <p:sp>
          <p:nvSpPr>
            <p:cNvPr id="69" name="AutoShape 31"/>
            <p:cNvSpPr>
              <a:spLocks/>
            </p:cNvSpPr>
            <p:nvPr/>
          </p:nvSpPr>
          <p:spPr bwMode="auto">
            <a:xfrm>
              <a:off x="1388" y="1367"/>
              <a:ext cx="58" cy="346"/>
            </a:xfrm>
            <a:prstGeom prst="leftBrace">
              <a:avLst>
                <a:gd name="adj1" fmla="val 3932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990600" y="3352800"/>
            <a:ext cx="3760455" cy="822385"/>
            <a:chOff x="990600" y="3657600"/>
            <a:chExt cx="3760455" cy="822385"/>
          </a:xfrm>
        </p:grpSpPr>
        <p:sp>
          <p:nvSpPr>
            <p:cNvPr id="73" name="Rectangle 54"/>
            <p:cNvSpPr>
              <a:spLocks noChangeArrowheads="1"/>
            </p:cNvSpPr>
            <p:nvPr/>
          </p:nvSpPr>
          <p:spPr bwMode="auto">
            <a:xfrm>
              <a:off x="990600" y="3848100"/>
              <a:ext cx="3657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[–   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– 2x]     + [   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 + 2x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]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74" name="Group 55"/>
            <p:cNvGrpSpPr>
              <a:grpSpLocks/>
            </p:cNvGrpSpPr>
            <p:nvPr/>
          </p:nvGrpSpPr>
          <p:grpSpPr bwMode="auto">
            <a:xfrm>
              <a:off x="1489507" y="3700895"/>
              <a:ext cx="325438" cy="731838"/>
              <a:chOff x="2778" y="2035"/>
              <a:chExt cx="205" cy="461"/>
            </a:xfrm>
          </p:grpSpPr>
          <p:sp>
            <p:nvSpPr>
              <p:cNvPr id="83" name="Rectangle 5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84" name="Rectangle 5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85" name="Line 58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5" name="Group 59"/>
            <p:cNvGrpSpPr>
              <a:grpSpLocks/>
            </p:cNvGrpSpPr>
            <p:nvPr/>
          </p:nvGrpSpPr>
          <p:grpSpPr bwMode="auto">
            <a:xfrm>
              <a:off x="3228252" y="3700895"/>
              <a:ext cx="325438" cy="731838"/>
              <a:chOff x="2778" y="2035"/>
              <a:chExt cx="205" cy="461"/>
            </a:xfrm>
          </p:grpSpPr>
          <p:sp>
            <p:nvSpPr>
              <p:cNvPr id="80" name="Rectangle 60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81" name="Rectangle 61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82" name="Line 62"/>
              <p:cNvSpPr>
                <a:spLocks noChangeShapeType="1"/>
              </p:cNvSpPr>
              <p:nvPr/>
            </p:nvSpPr>
            <p:spPr bwMode="auto">
              <a:xfrm>
                <a:off x="2821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6" name="Rectangle 65"/>
            <p:cNvSpPr>
              <a:spLocks noChangeArrowheads="1"/>
            </p:cNvSpPr>
            <p:nvPr/>
          </p:nvSpPr>
          <p:spPr bwMode="auto">
            <a:xfrm>
              <a:off x="2493672" y="36576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–2</a:t>
              </a:r>
            </a:p>
          </p:txBody>
        </p:sp>
        <p:sp>
          <p:nvSpPr>
            <p:cNvPr id="77" name="Rectangle 66"/>
            <p:cNvSpPr>
              <a:spLocks noChangeArrowheads="1"/>
            </p:cNvSpPr>
            <p:nvPr/>
          </p:nvSpPr>
          <p:spPr bwMode="auto">
            <a:xfrm>
              <a:off x="2473035" y="4079875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–3</a:t>
              </a:r>
            </a:p>
          </p:txBody>
        </p:sp>
        <p:sp>
          <p:nvSpPr>
            <p:cNvPr id="78" name="Rectangle 67"/>
            <p:cNvSpPr>
              <a:spLocks noChangeArrowheads="1"/>
            </p:cNvSpPr>
            <p:nvPr/>
          </p:nvSpPr>
          <p:spPr bwMode="auto">
            <a:xfrm>
              <a:off x="4301692" y="37052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79" name="Rectangle 68"/>
            <p:cNvSpPr>
              <a:spLocks noChangeArrowheads="1"/>
            </p:cNvSpPr>
            <p:nvPr/>
          </p:nvSpPr>
          <p:spPr bwMode="auto">
            <a:xfrm>
              <a:off x="4281055" y="4079875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–2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018940" y="2463740"/>
            <a:ext cx="5153260" cy="889060"/>
            <a:chOff x="1066800" y="2283980"/>
            <a:chExt cx="5153260" cy="889060"/>
          </a:xfrm>
        </p:grpSpPr>
        <p:sp>
          <p:nvSpPr>
            <p:cNvPr id="87" name="Rectangle 45"/>
            <p:cNvSpPr>
              <a:spLocks noChangeArrowheads="1"/>
            </p:cNvSpPr>
            <p:nvPr/>
          </p:nvSpPr>
          <p:spPr bwMode="auto">
            <a:xfrm>
              <a:off x="2959000" y="22860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–2</a:t>
              </a:r>
            </a:p>
          </p:txBody>
        </p:sp>
        <p:sp>
          <p:nvSpPr>
            <p:cNvPr id="88" name="Rectangle 46"/>
            <p:cNvSpPr>
              <a:spLocks noChangeArrowheads="1"/>
            </p:cNvSpPr>
            <p:nvPr/>
          </p:nvSpPr>
          <p:spPr bwMode="auto">
            <a:xfrm>
              <a:off x="2882800" y="27432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–3</a:t>
              </a:r>
            </a:p>
          </p:txBody>
        </p:sp>
        <p:sp>
          <p:nvSpPr>
            <p:cNvPr id="89" name="Rectangle 51"/>
            <p:cNvSpPr>
              <a:spLocks noChangeArrowheads="1"/>
            </p:cNvSpPr>
            <p:nvPr/>
          </p:nvSpPr>
          <p:spPr bwMode="auto">
            <a:xfrm>
              <a:off x="4774294" y="228398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90" name="Rectangle 52"/>
            <p:cNvSpPr>
              <a:spLocks noChangeArrowheads="1"/>
            </p:cNvSpPr>
            <p:nvPr/>
          </p:nvSpPr>
          <p:spPr bwMode="auto">
            <a:xfrm>
              <a:off x="4629832" y="2743200"/>
              <a:ext cx="4699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charset="0"/>
                  <a:cs typeface="Times New Roman" charset="0"/>
                  <a:sym typeface="Symbol" pitchFamily="18" charset="2"/>
                </a:rPr>
                <a:t>–2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744429" y="2514600"/>
              <a:ext cx="347563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 – (x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+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2) dx +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 (x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+</a:t>
              </a:r>
              <a:r>
                <a:rPr lang="id-ID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 </a:t>
              </a:r>
              <a:r>
                <a:rPr lang="en-US" sz="2000" baseline="0" smtClean="0">
                  <a:solidFill>
                    <a:srgbClr val="FFFFFF"/>
                  </a:solidFill>
                  <a:latin typeface="Arial" charset="0"/>
                  <a:cs typeface="Times New Roman" charset="0"/>
                  <a:sym typeface="Symbol" pitchFamily="18" charset="2"/>
                </a:rPr>
                <a:t>2) dx</a:t>
              </a:r>
              <a:endParaRPr lang="en-US" sz="2000" baseline="0">
                <a:solidFill>
                  <a:srgbClr val="FFFFFF"/>
                </a:solidFill>
                <a:latin typeface="Arial" charset="0"/>
                <a:cs typeface="Times New Roman" charset="0"/>
                <a:sym typeface="Symbol" pitchFamily="18" charset="2"/>
              </a:endParaRPr>
            </a:p>
          </p:txBody>
        </p:sp>
        <p:grpSp>
          <p:nvGrpSpPr>
            <p:cNvPr id="92" name="Group 66"/>
            <p:cNvGrpSpPr/>
            <p:nvPr/>
          </p:nvGrpSpPr>
          <p:grpSpPr>
            <a:xfrm>
              <a:off x="1066800" y="2286000"/>
              <a:ext cx="1762295" cy="887040"/>
              <a:chOff x="1870365" y="2286000"/>
              <a:chExt cx="1762295" cy="887040"/>
            </a:xfrm>
          </p:grpSpPr>
          <p:sp>
            <p:nvSpPr>
              <p:cNvPr id="93" name="Rectangle 8"/>
              <p:cNvSpPr>
                <a:spLocks noChangeArrowheads="1"/>
              </p:cNvSpPr>
              <p:nvPr/>
            </p:nvSpPr>
            <p:spPr bwMode="auto">
              <a:xfrm>
                <a:off x="2098965" y="2286000"/>
                <a:ext cx="325438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charset="0"/>
                    <a:cs typeface="Times New Roman" charset="0"/>
                    <a:sym typeface="Symbol" pitchFamily="18" charset="2"/>
                  </a:rPr>
                  <a:t>4</a:t>
                </a:r>
              </a:p>
            </p:txBody>
          </p:sp>
          <p:sp>
            <p:nvSpPr>
              <p:cNvPr id="94" name="Rectangle 9"/>
              <p:cNvSpPr>
                <a:spLocks noChangeArrowheads="1"/>
              </p:cNvSpPr>
              <p:nvPr/>
            </p:nvSpPr>
            <p:spPr bwMode="auto">
              <a:xfrm>
                <a:off x="1870365" y="2772930"/>
                <a:ext cx="48282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- </a:t>
                </a:r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3</a:t>
                </a:r>
                <a:endParaRPr lang="en-US" sz="2000" baseline="0">
                  <a:latin typeface="Arial" charset="0"/>
                  <a:cs typeface="Times New Roman" charset="0"/>
                  <a:sym typeface="Symbol" pitchFamily="18" charset="2"/>
                </a:endParaRPr>
              </a:p>
            </p:txBody>
          </p:sp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2078180" y="2514600"/>
                <a:ext cx="155448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∫</a:t>
                </a:r>
                <a:r>
                  <a:rPr lang="id-ID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 |</a:t>
                </a:r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 </a:t>
                </a:r>
                <a:r>
                  <a:rPr lang="en-US" sz="2000" baseline="0">
                    <a:latin typeface="Arial" charset="0"/>
                    <a:cs typeface="Times New Roman" charset="0"/>
                    <a:sym typeface="Symbol" pitchFamily="18" charset="2"/>
                  </a:rPr>
                  <a:t>x + 2 | dx </a:t>
                </a:r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   </a:t>
                </a:r>
                <a:endParaRPr lang="en-US" sz="2000" baseline="30000">
                  <a:latin typeface="Arial" charset="0"/>
                  <a:cs typeface="Times New Roman" charset="0"/>
                  <a:sym typeface="Symbol" pitchFamily="18" charset="2"/>
                </a:endParaRPr>
              </a:p>
            </p:txBody>
          </p:sp>
        </p:grpSp>
      </p:grpSp>
      <p:grpSp>
        <p:nvGrpSpPr>
          <p:cNvPr id="96" name="Group 95"/>
          <p:cNvGrpSpPr/>
          <p:nvPr/>
        </p:nvGrpSpPr>
        <p:grpSpPr>
          <a:xfrm>
            <a:off x="990600" y="4217472"/>
            <a:ext cx="7680960" cy="735528"/>
            <a:chOff x="990600" y="4398820"/>
            <a:chExt cx="7680960" cy="735528"/>
          </a:xfrm>
        </p:grpSpPr>
        <p:sp>
          <p:nvSpPr>
            <p:cNvPr id="97" name="Rectangle 54"/>
            <p:cNvSpPr>
              <a:spLocks noChangeArrowheads="1"/>
            </p:cNvSpPr>
            <p:nvPr/>
          </p:nvSpPr>
          <p:spPr bwMode="auto">
            <a:xfrm>
              <a:off x="990600" y="4549715"/>
              <a:ext cx="7680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(– 2)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  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3)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2(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3)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+   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.4 –     (–2)</a:t>
              </a:r>
              <a:r>
                <a:rPr lang="id-ID" sz="2000" baseline="3000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– 2(–2) 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98" name="Group 55"/>
            <p:cNvGrpSpPr>
              <a:grpSpLocks/>
            </p:cNvGrpSpPr>
            <p:nvPr/>
          </p:nvGrpSpPr>
          <p:grpSpPr bwMode="auto">
            <a:xfrm>
              <a:off x="1413307" y="4402510"/>
              <a:ext cx="325438" cy="731838"/>
              <a:chOff x="2778" y="2035"/>
              <a:chExt cx="205" cy="461"/>
            </a:xfrm>
          </p:grpSpPr>
          <p:sp>
            <p:nvSpPr>
              <p:cNvPr id="111" name="Rectangle 5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12" name="Rectangle 5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13" name="Line 58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99" name="Group 55"/>
            <p:cNvGrpSpPr>
              <a:grpSpLocks/>
            </p:cNvGrpSpPr>
            <p:nvPr/>
          </p:nvGrpSpPr>
          <p:grpSpPr bwMode="auto">
            <a:xfrm>
              <a:off x="3408362" y="4398820"/>
              <a:ext cx="325438" cy="731838"/>
              <a:chOff x="2778" y="2035"/>
              <a:chExt cx="205" cy="461"/>
            </a:xfrm>
          </p:grpSpPr>
          <p:sp>
            <p:nvSpPr>
              <p:cNvPr id="108" name="Rectangle 5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09" name="Rectangle 5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10" name="Line 58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0" name="Group 55"/>
            <p:cNvGrpSpPr>
              <a:grpSpLocks/>
            </p:cNvGrpSpPr>
            <p:nvPr/>
          </p:nvGrpSpPr>
          <p:grpSpPr bwMode="auto">
            <a:xfrm>
              <a:off x="5361852" y="4398820"/>
              <a:ext cx="325438" cy="731838"/>
              <a:chOff x="2778" y="2035"/>
              <a:chExt cx="205" cy="461"/>
            </a:xfrm>
          </p:grpSpPr>
          <p:sp>
            <p:nvSpPr>
              <p:cNvPr id="105" name="Rectangle 5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06" name="Rectangle 5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7" name="Line 58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1" name="Group 55"/>
            <p:cNvGrpSpPr>
              <a:grpSpLocks/>
            </p:cNvGrpSpPr>
            <p:nvPr/>
          </p:nvGrpSpPr>
          <p:grpSpPr bwMode="auto">
            <a:xfrm>
              <a:off x="6795797" y="4398820"/>
              <a:ext cx="325438" cy="731838"/>
              <a:chOff x="2778" y="2035"/>
              <a:chExt cx="205" cy="461"/>
            </a:xfrm>
          </p:grpSpPr>
          <p:sp>
            <p:nvSpPr>
              <p:cNvPr id="102" name="Rectangle 56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</a:p>
            </p:txBody>
          </p:sp>
          <p:sp>
            <p:nvSpPr>
              <p:cNvPr id="103" name="Rectangle 57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04" name="Line 58"/>
              <p:cNvSpPr>
                <a:spLocks noChangeShapeType="1"/>
              </p:cNvSpPr>
              <p:nvPr/>
            </p:nvSpPr>
            <p:spPr bwMode="auto">
              <a:xfrm>
                <a:off x="2825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990600" y="5001490"/>
            <a:ext cx="4724400" cy="738768"/>
            <a:chOff x="990600" y="5001490"/>
            <a:chExt cx="4724400" cy="738768"/>
          </a:xfrm>
        </p:grpSpPr>
        <p:grpSp>
          <p:nvGrpSpPr>
            <p:cNvPr id="115" name="Group 59"/>
            <p:cNvGrpSpPr>
              <a:grpSpLocks/>
            </p:cNvGrpSpPr>
            <p:nvPr/>
          </p:nvGrpSpPr>
          <p:grpSpPr bwMode="auto">
            <a:xfrm>
              <a:off x="2293079" y="5001490"/>
              <a:ext cx="327026" cy="731838"/>
              <a:chOff x="2778" y="2035"/>
              <a:chExt cx="206" cy="461"/>
            </a:xfrm>
          </p:grpSpPr>
          <p:sp>
            <p:nvSpPr>
              <p:cNvPr id="121" name="Rectangle 60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9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22" name="Rectangle 61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23" name="Line 62"/>
              <p:cNvSpPr>
                <a:spLocks noChangeShapeType="1"/>
              </p:cNvSpPr>
              <p:nvPr/>
            </p:nvSpPr>
            <p:spPr bwMode="auto">
              <a:xfrm>
                <a:off x="2821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6" name="Rectangle 115"/>
            <p:cNvSpPr/>
            <p:nvPr/>
          </p:nvSpPr>
          <p:spPr>
            <a:xfrm>
              <a:off x="990600" y="5162490"/>
              <a:ext cx="47035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000" baseline="0" smtClean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  <a:sym typeface="Symbol" pitchFamily="18" charset="2"/>
                </a:rPr>
                <a:t>=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2 + 4 +     – 6 + 4 + 8 – 2 + 4  =  18  </a:t>
              </a:r>
              <a:endParaRPr lang="en-US" sz="2000" baseline="0">
                <a:solidFill>
                  <a:srgbClr val="FFFFFF"/>
                </a:solidFill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117" name="Group 59"/>
            <p:cNvGrpSpPr>
              <a:grpSpLocks/>
            </p:cNvGrpSpPr>
            <p:nvPr/>
          </p:nvGrpSpPr>
          <p:grpSpPr bwMode="auto">
            <a:xfrm>
              <a:off x="5387974" y="5008420"/>
              <a:ext cx="327026" cy="731838"/>
              <a:chOff x="2778" y="2035"/>
              <a:chExt cx="206" cy="461"/>
            </a:xfrm>
          </p:grpSpPr>
          <p:sp>
            <p:nvSpPr>
              <p:cNvPr id="118" name="Rectangle 60"/>
              <p:cNvSpPr>
                <a:spLocks noChangeArrowheads="1"/>
              </p:cNvSpPr>
              <p:nvPr/>
            </p:nvSpPr>
            <p:spPr bwMode="auto">
              <a:xfrm>
                <a:off x="2778" y="2035"/>
                <a:ext cx="20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119" name="Rectangle 61"/>
              <p:cNvSpPr>
                <a:spLocks noChangeArrowheads="1"/>
              </p:cNvSpPr>
              <p:nvPr/>
            </p:nvSpPr>
            <p:spPr bwMode="auto">
              <a:xfrm>
                <a:off x="2778" y="2246"/>
                <a:ext cx="2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</a:p>
            </p:txBody>
          </p:sp>
          <p:sp>
            <p:nvSpPr>
              <p:cNvPr id="120" name="Line 62"/>
              <p:cNvSpPr>
                <a:spLocks noChangeShapeType="1"/>
              </p:cNvSpPr>
              <p:nvPr/>
            </p:nvSpPr>
            <p:spPr bwMode="auto">
              <a:xfrm>
                <a:off x="2821" y="2268"/>
                <a:ext cx="11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9520" y="681335"/>
            <a:ext cx="1554480" cy="461665"/>
          </a:xfrm>
          <a:noFill/>
          <a:ln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LATIHAN</a:t>
            </a:r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D4517-F11A-436F-AE51-17EE43062A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1752600" y="1556615"/>
            <a:ext cx="1920240" cy="881785"/>
            <a:chOff x="990600" y="1219200"/>
            <a:chExt cx="1920240" cy="881785"/>
          </a:xfrm>
        </p:grpSpPr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1496290" y="121920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1295400" y="170411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grpSp>
          <p:nvGrpSpPr>
            <p:cNvPr id="56" name="Group 52"/>
            <p:cNvGrpSpPr/>
            <p:nvPr/>
          </p:nvGrpSpPr>
          <p:grpSpPr>
            <a:xfrm>
              <a:off x="990600" y="1447800"/>
              <a:ext cx="1920240" cy="400110"/>
              <a:chOff x="990600" y="1447800"/>
              <a:chExt cx="1920240" cy="400110"/>
            </a:xfrm>
          </p:grpSpPr>
          <p:sp>
            <p:nvSpPr>
              <p:cNvPr id="57" name="Rectangle 10"/>
              <p:cNvSpPr>
                <a:spLocks noChangeArrowheads="1"/>
              </p:cNvSpPr>
              <p:nvPr/>
            </p:nvSpPr>
            <p:spPr bwMode="auto">
              <a:xfrm>
                <a:off x="990600" y="1447800"/>
                <a:ext cx="192024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1. 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</a:t>
                </a:r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∫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x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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000" baseline="3000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aseline="0">
                    <a:latin typeface="Arial" pitchFamily="34" charset="0"/>
                    <a:cs typeface="Arial" pitchFamily="34" charset="0"/>
                  </a:rPr>
                  <a:t>+5 dx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>
                <a:off x="1873135" y="1513610"/>
                <a:ext cx="50292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 sz="200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828800" y="2680505"/>
            <a:ext cx="1219208" cy="980330"/>
            <a:chOff x="990600" y="2280745"/>
            <a:chExt cx="1219208" cy="980330"/>
          </a:xfrm>
        </p:grpSpPr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1295400" y="2280745"/>
              <a:ext cx="5405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 6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61" name="Rectangle 19"/>
            <p:cNvSpPr>
              <a:spLocks noChangeArrowheads="1"/>
            </p:cNvSpPr>
            <p:nvPr/>
          </p:nvSpPr>
          <p:spPr bwMode="auto">
            <a:xfrm>
              <a:off x="990600" y="2860965"/>
              <a:ext cx="683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–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10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grpSp>
          <p:nvGrpSpPr>
            <p:cNvPr id="62" name="Group 53"/>
            <p:cNvGrpSpPr/>
            <p:nvPr/>
          </p:nvGrpSpPr>
          <p:grpSpPr>
            <a:xfrm>
              <a:off x="990600" y="2438400"/>
              <a:ext cx="1219208" cy="725488"/>
              <a:chOff x="1102590" y="2836865"/>
              <a:chExt cx="1219208" cy="725488"/>
            </a:xfrm>
          </p:grpSpPr>
          <p:sp>
            <p:nvSpPr>
              <p:cNvPr id="63" name="Rectangle 20"/>
              <p:cNvSpPr>
                <a:spLocks noChangeArrowheads="1"/>
              </p:cNvSpPr>
              <p:nvPr/>
            </p:nvSpPr>
            <p:spPr bwMode="auto">
              <a:xfrm>
                <a:off x="1102590" y="2971800"/>
                <a:ext cx="73152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000" baseline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2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.</a:t>
                </a:r>
                <a:r>
                  <a:rPr lang="id-ID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 </a:t>
                </a:r>
                <a:r>
                  <a:rPr lang="en-US" sz="2000" baseline="0" smtClean="0">
                    <a:latin typeface="Arial" pitchFamily="34" charset="0"/>
                    <a:cs typeface="Arial" pitchFamily="34" charset="0"/>
                    <a:sym typeface="Symbol" pitchFamily="18" charset="2"/>
                  </a:rPr>
                  <a:t> </a:t>
                </a:r>
                <a:r>
                  <a:rPr lang="en-US" sz="2000" baseline="0" smtClean="0">
                    <a:latin typeface="Arial" charset="0"/>
                    <a:cs typeface="Times New Roman" charset="0"/>
                    <a:sym typeface="Symbol" pitchFamily="18" charset="2"/>
                  </a:rPr>
                  <a:t>∫</a:t>
                </a:r>
                <a:endPara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  <p:grpSp>
            <p:nvGrpSpPr>
              <p:cNvPr id="64" name="Group 25"/>
              <p:cNvGrpSpPr>
                <a:grpSpLocks/>
              </p:cNvGrpSpPr>
              <p:nvPr/>
            </p:nvGrpSpPr>
            <p:grpSpPr bwMode="auto">
              <a:xfrm>
                <a:off x="1702672" y="2836865"/>
                <a:ext cx="619126" cy="725488"/>
                <a:chOff x="2678" y="2051"/>
                <a:chExt cx="390" cy="457"/>
              </a:xfrm>
            </p:grpSpPr>
            <p:sp>
              <p:nvSpPr>
                <p:cNvPr id="65" name="Rectangle 22"/>
                <p:cNvSpPr>
                  <a:spLocks noChangeArrowheads="1"/>
                </p:cNvSpPr>
                <p:nvPr/>
              </p:nvSpPr>
              <p:spPr bwMode="auto">
                <a:xfrm>
                  <a:off x="2745" y="2051"/>
                  <a:ext cx="287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dx</a:t>
                  </a:r>
                </a:p>
              </p:txBody>
            </p:sp>
            <p:sp>
              <p:nvSpPr>
                <p:cNvPr id="66" name="Rectangle 23"/>
                <p:cNvSpPr>
                  <a:spLocks noChangeArrowheads="1"/>
                </p:cNvSpPr>
                <p:nvPr/>
              </p:nvSpPr>
              <p:spPr bwMode="auto">
                <a:xfrm>
                  <a:off x="2678" y="2256"/>
                  <a:ext cx="390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aseline="0">
                      <a:latin typeface="Arial" pitchFamily="34" charset="0"/>
                      <a:cs typeface="Arial" pitchFamily="34" charset="0"/>
                    </a:rPr>
                    <a:t>x+2</a:t>
                  </a:r>
                </a:p>
              </p:txBody>
            </p:sp>
            <p:sp>
              <p:nvSpPr>
                <p:cNvPr id="67" name="Line 24"/>
                <p:cNvSpPr>
                  <a:spLocks noChangeShapeType="1"/>
                </p:cNvSpPr>
                <p:nvPr/>
              </p:nvSpPr>
              <p:spPr bwMode="auto">
                <a:xfrm>
                  <a:off x="2736" y="2280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 sz="200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</p:grpSp>
      <p:grpSp>
        <p:nvGrpSpPr>
          <p:cNvPr id="68" name="Group 67"/>
          <p:cNvGrpSpPr/>
          <p:nvPr/>
        </p:nvGrpSpPr>
        <p:grpSpPr>
          <a:xfrm>
            <a:off x="1842655" y="3969330"/>
            <a:ext cx="1600200" cy="907470"/>
            <a:chOff x="1143000" y="4064290"/>
            <a:chExt cx="1600200" cy="907470"/>
          </a:xfrm>
        </p:grpSpPr>
        <p:sp>
          <p:nvSpPr>
            <p:cNvPr id="69" name="Rectangle 39"/>
            <p:cNvSpPr>
              <a:spLocks noChangeArrowheads="1"/>
            </p:cNvSpPr>
            <p:nvPr/>
          </p:nvSpPr>
          <p:spPr bwMode="auto">
            <a:xfrm>
              <a:off x="1143000" y="4267200"/>
              <a:ext cx="1600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3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0" name="Rectangle 44"/>
            <p:cNvSpPr>
              <a:spLocks noChangeArrowheads="1"/>
            </p:cNvSpPr>
            <p:nvPr/>
          </p:nvSpPr>
          <p:spPr bwMode="auto">
            <a:xfrm>
              <a:off x="1641907" y="4064290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71" name="Rectangle 45"/>
            <p:cNvSpPr>
              <a:spLocks noChangeArrowheads="1"/>
            </p:cNvSpPr>
            <p:nvPr/>
          </p:nvSpPr>
          <p:spPr bwMode="auto">
            <a:xfrm>
              <a:off x="1386510" y="457165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–1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72" name="Rectangle 47"/>
            <p:cNvSpPr>
              <a:spLocks noChangeArrowheads="1"/>
            </p:cNvSpPr>
            <p:nvPr/>
          </p:nvSpPr>
          <p:spPr bwMode="auto">
            <a:xfrm>
              <a:off x="1918855" y="4118265"/>
              <a:ext cx="45557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dx</a:t>
              </a:r>
            </a:p>
          </p:txBody>
        </p:sp>
        <p:sp>
          <p:nvSpPr>
            <p:cNvPr id="73" name="Rectangle 48"/>
            <p:cNvSpPr>
              <a:spLocks noChangeArrowheads="1"/>
            </p:cNvSpPr>
            <p:nvPr/>
          </p:nvSpPr>
          <p:spPr bwMode="auto">
            <a:xfrm>
              <a:off x="1738745" y="4447310"/>
              <a:ext cx="91884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000" baseline="3000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– 9 </a:t>
              </a:r>
            </a:p>
          </p:txBody>
        </p:sp>
        <p:sp>
          <p:nvSpPr>
            <p:cNvPr id="74" name="Line 49"/>
            <p:cNvSpPr>
              <a:spLocks noChangeShapeType="1"/>
            </p:cNvSpPr>
            <p:nvPr/>
          </p:nvSpPr>
          <p:spPr bwMode="auto">
            <a:xfrm flipV="1">
              <a:off x="1814945" y="4481945"/>
              <a:ext cx="6400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200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196840" y="1429905"/>
            <a:ext cx="2346960" cy="856095"/>
            <a:chOff x="4724400" y="1508125"/>
            <a:chExt cx="2346960" cy="856095"/>
          </a:xfrm>
        </p:grpSpPr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5298122" y="150812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</a:p>
          </p:txBody>
        </p:sp>
        <p:sp>
          <p:nvSpPr>
            <p:cNvPr id="77" name="Rectangle 57"/>
            <p:cNvSpPr>
              <a:spLocks noChangeArrowheads="1"/>
            </p:cNvSpPr>
            <p:nvPr/>
          </p:nvSpPr>
          <p:spPr bwMode="auto">
            <a:xfrm>
              <a:off x="5069522" y="196734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0</a:t>
              </a:r>
            </a:p>
          </p:txBody>
        </p:sp>
        <p:sp>
          <p:nvSpPr>
            <p:cNvPr id="78" name="Rectangle 58"/>
            <p:cNvSpPr>
              <a:spLocks noChangeArrowheads="1"/>
            </p:cNvSpPr>
            <p:nvPr/>
          </p:nvSpPr>
          <p:spPr bwMode="auto">
            <a:xfrm>
              <a:off x="4724400" y="1752600"/>
              <a:ext cx="23469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(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4x – x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)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dx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196840" y="2667000"/>
            <a:ext cx="2743200" cy="968145"/>
            <a:chOff x="4724400" y="2632365"/>
            <a:chExt cx="2743200" cy="968145"/>
          </a:xfrm>
        </p:grpSpPr>
        <p:sp>
          <p:nvSpPr>
            <p:cNvPr id="80" name="Rectangle 66"/>
            <p:cNvSpPr>
              <a:spLocks noChangeArrowheads="1"/>
            </p:cNvSpPr>
            <p:nvPr/>
          </p:nvSpPr>
          <p:spPr bwMode="auto">
            <a:xfrm>
              <a:off x="5221922" y="2632365"/>
              <a:ext cx="32543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4</a:t>
              </a:r>
            </a:p>
          </p:txBody>
        </p:sp>
        <p:sp>
          <p:nvSpPr>
            <p:cNvPr id="81" name="Rectangle 67"/>
            <p:cNvSpPr>
              <a:spLocks noChangeArrowheads="1"/>
            </p:cNvSpPr>
            <p:nvPr/>
          </p:nvSpPr>
          <p:spPr bwMode="auto">
            <a:xfrm>
              <a:off x="4924960" y="3200400"/>
              <a:ext cx="4700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–2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2" name="Rectangle 68"/>
            <p:cNvSpPr>
              <a:spLocks noChangeArrowheads="1"/>
            </p:cNvSpPr>
            <p:nvPr/>
          </p:nvSpPr>
          <p:spPr bwMode="auto">
            <a:xfrm>
              <a:off x="4724400" y="2933700"/>
              <a:ext cx="2743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5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. </a:t>
              </a:r>
              <a:r>
                <a:rPr lang="id-ID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 smtClean="0">
                  <a:latin typeface="Arial" charset="0"/>
                  <a:cs typeface="Times New Roman" charset="0"/>
                  <a:sym typeface="Symbol" pitchFamily="18" charset="2"/>
                </a:rPr>
                <a:t>∫</a:t>
              </a:r>
              <a:r>
                <a:rPr lang="en-US" sz="2000" baseline="0" smtClean="0">
                  <a:latin typeface="Arial" pitchFamily="34" charset="0"/>
                  <a:cs typeface="Arial" pitchFamily="34" charset="0"/>
                  <a:sym typeface="Symbol" pitchFamily="18" charset="2"/>
                </a:rPr>
                <a:t> 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(– y</a:t>
              </a:r>
              <a:r>
                <a:rPr lang="en-US" sz="2000" baseline="30000">
                  <a:latin typeface="Arial" pitchFamily="34" charset="0"/>
                  <a:cs typeface="Arial" pitchFamily="34" charset="0"/>
                  <a:sym typeface="Symbol" pitchFamily="18" charset="2"/>
                </a:rPr>
                <a:t>2 </a:t>
              </a:r>
              <a:r>
                <a:rPr lang="en-US" sz="2000" baseline="0">
                  <a:latin typeface="Arial" pitchFamily="34" charset="0"/>
                  <a:cs typeface="Arial" pitchFamily="34" charset="0"/>
                  <a:sym typeface="Symbol" pitchFamily="18" charset="2"/>
                </a:rPr>
                <a:t>+</a:t>
              </a:r>
              <a:r>
                <a:rPr lang="en-US" sz="2000" baseline="0">
                  <a:latin typeface="Arial" pitchFamily="34" charset="0"/>
                  <a:cs typeface="Arial" pitchFamily="34" charset="0"/>
                </a:rPr>
                <a:t> 2y + 8) dy</a:t>
              </a:r>
              <a:endParaRPr lang="en-US" sz="2000" baseline="0">
                <a:latin typeface="Arial" pitchFamily="34" charset="0"/>
                <a:cs typeface="Arial" pitchFamily="34" charset="0"/>
                <a:sym typeface="Symbol" pitchFamily="18" charset="2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8" grpId="1"/>
    </p:bldLst>
  </p:timing>
</p:sld>
</file>

<file path=ppt/theme/theme1.xml><?xml version="1.0" encoding="utf-8"?>
<a:theme xmlns:a="http://schemas.openxmlformats.org/drawingml/2006/main" name="1_Mountain Top">
  <a:themeElements>
    <a:clrScheme name="">
      <a:dk1>
        <a:srgbClr val="800000"/>
      </a:dk1>
      <a:lt1>
        <a:srgbClr val="FFFFFF"/>
      </a:lt1>
      <a:dk2>
        <a:srgbClr val="0000FF"/>
      </a:dk2>
      <a:lt2>
        <a:srgbClr val="FFFFFF"/>
      </a:lt2>
      <a:accent1>
        <a:srgbClr val="89C4FF"/>
      </a:accent1>
      <a:accent2>
        <a:srgbClr val="00008C"/>
      </a:accent2>
      <a:accent3>
        <a:srgbClr val="AAAAFF"/>
      </a:accent3>
      <a:accent4>
        <a:srgbClr val="DADADA"/>
      </a:accent4>
      <a:accent5>
        <a:srgbClr val="C4DEFF"/>
      </a:accent5>
      <a:accent6>
        <a:srgbClr val="00007E"/>
      </a:accent6>
      <a:hlink>
        <a:srgbClr val="6666FF"/>
      </a:hlink>
      <a:folHlink>
        <a:srgbClr val="C0C0C0"/>
      </a:folHlink>
    </a:clrScheme>
    <a:fontScheme name="1_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d-ID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untain Top 10">
        <a:dk1>
          <a:srgbClr val="482400"/>
        </a:dk1>
        <a:lt1>
          <a:srgbClr val="FFFFFF"/>
        </a:lt1>
        <a:dk2>
          <a:srgbClr val="0066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AAB8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6977</TotalTime>
  <Words>641</Words>
  <Application>Microsoft Office PowerPoint</Application>
  <PresentationFormat>On-screen Show (4:3)</PresentationFormat>
  <Paragraphs>174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1_Mountain Top</vt:lpstr>
      <vt:lpstr>INTEGRAL TERTENTU</vt:lpstr>
      <vt:lpstr>INTEGRAL TERTENTU </vt:lpstr>
      <vt:lpstr>PowerPoint Presentation</vt:lpstr>
      <vt:lpstr>PowerPoint Presentation</vt:lpstr>
      <vt:lpstr>CONTOH SOAL</vt:lpstr>
      <vt:lpstr>PowerPoint Presentation</vt:lpstr>
      <vt:lpstr>LATIHAN</vt:lpstr>
    </vt:vector>
  </TitlesOfParts>
  <Company>FAKULTAS TEKNIK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PENGINDERAAN JAUH</dc:title>
  <dc:creator>LAB UKUR TANAH</dc:creator>
  <cp:lastModifiedBy>acer</cp:lastModifiedBy>
  <cp:revision>794</cp:revision>
  <cp:lastPrinted>2019-06-17T07:33:05Z</cp:lastPrinted>
  <dcterms:created xsi:type="dcterms:W3CDTF">2003-09-17T10:33:32Z</dcterms:created>
  <dcterms:modified xsi:type="dcterms:W3CDTF">2023-05-15T07:10:20Z</dcterms:modified>
</cp:coreProperties>
</file>