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99" r:id="rId2"/>
    <p:sldId id="400" r:id="rId3"/>
    <p:sldId id="401" r:id="rId4"/>
    <p:sldId id="402" r:id="rId5"/>
    <p:sldId id="403" r:id="rId6"/>
    <p:sldId id="404" r:id="rId7"/>
    <p:sldId id="405" r:id="rId8"/>
    <p:sldId id="406" r:id="rId9"/>
    <p:sldId id="407" r:id="rId10"/>
    <p:sldId id="408" r:id="rId11"/>
    <p:sldId id="409" r:id="rId12"/>
    <p:sldId id="41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D285D-3070-4544-B802-8535CF464C24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27E528-80EB-4B24-9F55-FBC5FFA6B31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583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976EC-417C-46DC-B941-5E401B656776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1481C-839C-4739-8D35-1A21F5B63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E329F-2DB8-492F-8F83-52CA5E108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1C99F-44DA-4F42-BE9D-CA945EB48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F4EF9-CA83-4139-A8EB-8FA421960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6240E-333B-4E03-B5C9-EE37ADD9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777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D3A3A-CBC4-42E4-A8B0-5262C20D4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D142B5-788F-497B-A307-7320453B9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1506C-A02C-4158-B184-DD8B47EC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ABFD5-7FDC-453C-A199-68A4CBE31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FEA6F-EFA5-4823-BE5B-49F092F25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2929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E913A1-1330-49CE-B1DA-A4FF4A6424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DECE38-58CA-4CBD-AB6A-1542B25403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DEDD2-60F3-4C25-8DBA-8C512B44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A6925-2E6C-4AC2-9486-D2A4FAA05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9356D-7BE8-4BA6-B25D-D448FA161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007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CC691-2A51-4514-934C-0A0ED2BE7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E502D-18F0-4948-A530-FDAC88452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6579C-DBE5-4448-B471-17775B45F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A8F29-304E-4AFD-ADB4-AB78BFFEF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7F0CE-F14A-4CF6-8F72-B9586C6D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34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03AA0-0E92-4C9C-AA70-1BF2E077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26B4C-529C-48B0-8C71-914463BE8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6DD3C-F5FA-4957-8EB6-2789D7422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06E50-79DC-4A69-9473-14843F0F5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E03D3-2E8B-4641-A81C-07DF0D21B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56978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F7210-B902-4218-B92A-15D9A8196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A1B96-9DFF-4E51-9F4D-2A6287119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B7718-A238-41DC-8060-24A5CEDA1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A5E30-4F66-4603-BC44-F41DDCD41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01254-FE55-426A-BEFB-B8D55369B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5E692-8A89-42C0-878D-F345922B2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939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2AB00-FDEA-4754-AFC1-8DADD1068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5AD9F-8351-431F-9A91-D3DC71817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52C2D5-3926-4B49-93F1-3AD8D993F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A87BFF-0271-467A-B6FD-5F0722167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96854C-0FB5-42BB-8E1D-E137B2CECC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90010B-FCE8-4855-A9C0-E4261877A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46BCB9-7C09-47D1-99A9-915B01A95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042DC-83BE-4543-9FBA-37DBCD43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284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DBF70-480F-45D6-94BE-B12CC639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E4229-28FB-4A68-87E9-F9CB43218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569AB3-E992-4771-976E-2C4675B8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58C1FA-76CC-4795-AEB6-88DBD75BF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27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1BC6F-82C4-4922-9AA9-57808225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74F98C-92A6-4E10-9DAD-D225E6D6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0547B-43C0-4284-973B-9286D5EE8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884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6D33B-9D99-4F98-93BB-771B068A4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C27B8-22FD-4F93-95FB-0427079E6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C87AC7-E22F-470B-9852-90AC9BB24B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6F30CF-1653-4357-985F-A925FFB95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05338-E0F9-4A2D-9B2D-2D170FE81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EAA8-9DA8-47BA-8B68-9500208C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500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B08F0-3ABA-4CE3-B37C-8CF018D6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649C6-2896-48E3-8275-F24586C35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156981-D631-4A47-A21A-ED6402F88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9E4CD4-8277-456E-810D-B4EC40E2A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318A1-5707-40C4-8F1F-BD6CF7251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9178D-3BD3-4E34-885A-2EDAC7386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3594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4BE671-9CA8-4D00-AED7-1AF1A0133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891D-B50C-49F8-9992-CDCD2DF98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63E4B1-7200-422C-AB2A-C05778472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F386A-CA6F-439F-A042-C4C3070FFB8F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54F11-DDFA-4896-9DF4-2E3734102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C303E-4E58-4A85-8E8E-8E2DE7B86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62E73-AD09-453F-9407-2756D1B0718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626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81158" y="3000372"/>
            <a:ext cx="1714512" cy="9286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/>
              <a:t>Putusan</a:t>
            </a:r>
            <a:r>
              <a:rPr lang="en-US" sz="3200" b="1" dirty="0"/>
              <a:t> Hakim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738678" y="500042"/>
            <a:ext cx="5715040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Suatu</a:t>
            </a:r>
            <a:r>
              <a:rPr lang="en-US" sz="2400" b="1" dirty="0"/>
              <a:t> </a:t>
            </a:r>
            <a:r>
              <a:rPr lang="en-US" sz="2400" b="1" dirty="0" err="1"/>
              <a:t>pernyataan</a:t>
            </a:r>
            <a:r>
              <a:rPr lang="en-US" sz="2400" b="1" dirty="0"/>
              <a:t>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hakim, </a:t>
            </a:r>
            <a:r>
              <a:rPr lang="en-US" sz="2400" b="1" dirty="0" err="1"/>
              <a:t>diucapkan</a:t>
            </a:r>
            <a:r>
              <a:rPr lang="en-US" sz="2400" b="1" dirty="0"/>
              <a:t> </a:t>
            </a:r>
            <a:r>
              <a:rPr lang="en-US" sz="2400" b="1" dirty="0" err="1"/>
              <a:t>di</a:t>
            </a:r>
            <a:r>
              <a:rPr lang="en-US" sz="2400" b="1" dirty="0"/>
              <a:t> </a:t>
            </a:r>
            <a:r>
              <a:rPr lang="en-US" sz="2400" b="1" dirty="0" err="1"/>
              <a:t>persidangan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bertujuan</a:t>
            </a:r>
            <a:r>
              <a:rPr lang="en-US" sz="2400" b="1" dirty="0"/>
              <a:t> </a:t>
            </a:r>
            <a:r>
              <a:rPr lang="en-US" sz="2400" b="1" dirty="0" err="1"/>
              <a:t>unk</a:t>
            </a:r>
            <a:r>
              <a:rPr lang="en-US" sz="2400" b="1" dirty="0"/>
              <a:t> </a:t>
            </a:r>
            <a:r>
              <a:rPr lang="en-US" sz="2400" b="1" dirty="0" err="1"/>
              <a:t>menyelesaikan</a:t>
            </a:r>
            <a:r>
              <a:rPr lang="en-US" sz="2400" b="1" dirty="0"/>
              <a:t>/</a:t>
            </a:r>
            <a:r>
              <a:rPr lang="en-US" sz="2400" b="1" dirty="0" err="1"/>
              <a:t>mengakhiri</a:t>
            </a:r>
            <a:r>
              <a:rPr lang="en-US" sz="2400" b="1" dirty="0"/>
              <a:t> </a:t>
            </a:r>
            <a:r>
              <a:rPr lang="en-US" sz="2400" b="1" dirty="0" err="1"/>
              <a:t>perkara</a:t>
            </a:r>
            <a:r>
              <a:rPr lang="en-US" sz="2400" b="1" dirty="0"/>
              <a:t> </a:t>
            </a:r>
            <a:r>
              <a:rPr lang="en-US" sz="2400" b="1" dirty="0" err="1"/>
              <a:t>antar</a:t>
            </a:r>
            <a:r>
              <a:rPr lang="en-US" sz="2400" b="1" dirty="0"/>
              <a:t> </a:t>
            </a: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endParaRPr lang="en-US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810116" y="2357430"/>
            <a:ext cx="5500726" cy="11430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Putusan</a:t>
            </a:r>
            <a:r>
              <a:rPr lang="en-US" sz="2400" b="1" dirty="0"/>
              <a:t>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diucapkan</a:t>
            </a:r>
            <a:r>
              <a:rPr lang="en-US" sz="2400" b="1" dirty="0"/>
              <a:t> </a:t>
            </a:r>
            <a:r>
              <a:rPr lang="en-US" sz="2400" b="1" dirty="0" err="1"/>
              <a:t>di</a:t>
            </a:r>
            <a:r>
              <a:rPr lang="en-US" sz="2400" b="1" dirty="0"/>
              <a:t> </a:t>
            </a:r>
            <a:r>
              <a:rPr lang="en-US" sz="2400" b="1" dirty="0" err="1"/>
              <a:t>persidangan</a:t>
            </a:r>
            <a:r>
              <a:rPr lang="en-US" sz="2400" b="1" dirty="0"/>
              <a:t> (</a:t>
            </a:r>
            <a:r>
              <a:rPr lang="en-US" sz="2400" b="1" dirty="0" err="1"/>
              <a:t>uitspraak</a:t>
            </a:r>
            <a:r>
              <a:rPr lang="en-US" sz="2400" b="1" dirty="0"/>
              <a:t>) </a:t>
            </a:r>
            <a:r>
              <a:rPr lang="en-US" sz="2400" b="1" dirty="0" err="1"/>
              <a:t>tdk</a:t>
            </a:r>
            <a:r>
              <a:rPr lang="en-US" sz="2400" b="1" dirty="0"/>
              <a:t>  </a:t>
            </a:r>
            <a:r>
              <a:rPr lang="en-US" sz="2400" b="1" dirty="0" err="1"/>
              <a:t>boleh</a:t>
            </a:r>
            <a:r>
              <a:rPr lang="en-US" sz="2400" b="1" dirty="0"/>
              <a:t> </a:t>
            </a:r>
            <a:r>
              <a:rPr lang="en-US" sz="2400" b="1" dirty="0" err="1"/>
              <a:t>berbeda</a:t>
            </a:r>
            <a:r>
              <a:rPr lang="en-US" sz="2400" b="1" dirty="0"/>
              <a:t> dg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tertulis</a:t>
            </a:r>
            <a:r>
              <a:rPr lang="en-US" sz="2400" b="1" dirty="0"/>
              <a:t> (</a:t>
            </a:r>
            <a:r>
              <a:rPr lang="en-US" sz="2400" b="1" dirty="0" err="1"/>
              <a:t>vonnis</a:t>
            </a:r>
            <a:r>
              <a:rPr lang="en-US" sz="2400" b="1" dirty="0"/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81554" y="3786190"/>
            <a:ext cx="5357850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Penyelesaian</a:t>
            </a:r>
            <a:r>
              <a:rPr lang="en-US" sz="2400" b="1" dirty="0"/>
              <a:t> </a:t>
            </a:r>
            <a:r>
              <a:rPr lang="en-US" sz="2400" b="1" dirty="0" err="1"/>
              <a:t>perkara</a:t>
            </a:r>
            <a:r>
              <a:rPr lang="en-US" sz="2400" b="1" dirty="0"/>
              <a:t> </a:t>
            </a:r>
            <a:r>
              <a:rPr lang="en-US" sz="2400" b="1" dirty="0" err="1"/>
              <a:t>contentieus</a:t>
            </a:r>
            <a:r>
              <a:rPr lang="en-US" sz="2400" b="1" dirty="0"/>
              <a:t> </a:t>
            </a:r>
            <a:r>
              <a:rPr lang="en-US" sz="2400" b="1" dirty="0" err="1"/>
              <a:t>disebut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,  </a:t>
            </a:r>
            <a:r>
              <a:rPr lang="en-US" sz="2400" b="1" dirty="0" err="1"/>
              <a:t>sedangkan</a:t>
            </a:r>
            <a:r>
              <a:rPr lang="en-US" sz="2400" b="1" dirty="0"/>
              <a:t> </a:t>
            </a:r>
            <a:r>
              <a:rPr lang="en-US" sz="2400" b="1" dirty="0" err="1"/>
              <a:t>dlm</a:t>
            </a:r>
            <a:r>
              <a:rPr lang="en-US" sz="2400" b="1" dirty="0"/>
              <a:t> </a:t>
            </a:r>
            <a:r>
              <a:rPr lang="en-US" sz="2400" b="1" dirty="0" err="1"/>
              <a:t>peradilan</a:t>
            </a:r>
            <a:r>
              <a:rPr lang="en-US" sz="2400" b="1" dirty="0"/>
              <a:t> </a:t>
            </a:r>
            <a:r>
              <a:rPr lang="en-US" sz="2400" b="1" dirty="0" err="1"/>
              <a:t>voluntair</a:t>
            </a:r>
            <a:r>
              <a:rPr lang="en-US" sz="2400" b="1" dirty="0"/>
              <a:t> </a:t>
            </a:r>
            <a:r>
              <a:rPr lang="en-US" sz="2400" b="1" dirty="0" err="1"/>
              <a:t>disebut</a:t>
            </a:r>
            <a:r>
              <a:rPr lang="en-US" sz="2400" b="1" dirty="0"/>
              <a:t> </a:t>
            </a:r>
            <a:r>
              <a:rPr lang="en-US" sz="2400" b="1" dirty="0" err="1"/>
              <a:t>penetapan</a:t>
            </a:r>
            <a:endParaRPr lang="en-US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881554" y="5500702"/>
            <a:ext cx="5357850" cy="10715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/>
              <a:t>Sumber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: UU, </a:t>
            </a:r>
            <a:r>
              <a:rPr lang="en-US" sz="2400" b="1" dirty="0" err="1"/>
              <a:t>kebiasaan</a:t>
            </a:r>
            <a:r>
              <a:rPr lang="en-US" sz="2400" b="1" dirty="0"/>
              <a:t>, </a:t>
            </a:r>
            <a:r>
              <a:rPr lang="en-US" sz="2400" b="1" dirty="0" err="1"/>
              <a:t>yurisprudensi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doktrin</a:t>
            </a:r>
            <a:endParaRPr lang="en-US" sz="2400" b="1" dirty="0"/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 flipV="1">
            <a:off x="3595670" y="1142985"/>
            <a:ext cx="1071570" cy="2321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3"/>
          </p:cNvCxnSpPr>
          <p:nvPr/>
        </p:nvCxnSpPr>
        <p:spPr>
          <a:xfrm flipV="1">
            <a:off x="3595670" y="3000373"/>
            <a:ext cx="1071570" cy="464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3"/>
          </p:cNvCxnSpPr>
          <p:nvPr/>
        </p:nvCxnSpPr>
        <p:spPr>
          <a:xfrm>
            <a:off x="3595670" y="3464720"/>
            <a:ext cx="1143008" cy="1035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</p:cNvCxnSpPr>
          <p:nvPr/>
        </p:nvCxnSpPr>
        <p:spPr>
          <a:xfrm>
            <a:off x="3595670" y="3464720"/>
            <a:ext cx="1143008" cy="2464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66844" y="428604"/>
            <a:ext cx="8786874" cy="586314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r>
              <a:rPr lang="id-ID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Apabila mengenai suatu bagian dari tuntutan belum diputus tanpa dipertimbangkan sebab-sebabnya ;</a:t>
            </a:r>
            <a:endParaRPr lang="en-US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endParaRPr lang="en-US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endParaRPr lang="en-US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r>
              <a:rPr lang="id-ID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Apabila antara pihak-pihak yang sama mengenai suatu soal yang sama, atas dasar yang sama oleh pengadilan yang sama atau sama tingkatnya telah memberi putusan yang bertentangan satu dengan yang lain ;</a:t>
            </a:r>
            <a:endParaRPr lang="en-US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endParaRPr lang="en-US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endParaRPr lang="en-US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eriod" startAt="4"/>
            </a:pPr>
            <a:r>
              <a:rPr lang="id-ID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Apabila dalam suatu putusan terdapat suatu kehilapan hakim atau suatu kekeliruan yang nyata ;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1" name="Rectangle 1"/>
          <p:cNvSpPr>
            <a:spLocks noChangeArrowheads="1"/>
          </p:cNvSpPr>
          <p:nvPr/>
        </p:nvSpPr>
        <p:spPr bwMode="auto">
          <a:xfrm>
            <a:off x="1524000" y="2"/>
            <a:ext cx="9144000" cy="67403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3629025" algn="l"/>
              </a:tabLst>
            </a:pPr>
            <a:r>
              <a:rPr lang="id-ID" sz="24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Tenggang waktu pengajuan  PK adalah 180 hari untuk :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endParaRPr lang="en-US" sz="24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r>
              <a:rPr lang="id-ID" sz="24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yang disebut pada huruf a sejak diketahui kebohongan atau tipu muslihat atau sejak putusan hakim pidana memperoleh kekuatan hukum tetap dan telah diberitahu kepada pihak yang berperkara ;</a:t>
            </a:r>
            <a:endParaRPr lang="en-US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endParaRPr lang="en-US" sz="24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r>
              <a:rPr lang="id-ID" sz="24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yang disebut huruf b sejak ditemukan surat-surat bukti yang hari serta tanggal ditemukannya harus dinyatakan di bawah sumpah dan disahkan oleh Pejabat yang berwenang ;</a:t>
            </a:r>
            <a:endParaRPr lang="en-US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endParaRPr lang="en-US" sz="24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r>
              <a:rPr lang="id-ID" sz="24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yang disebut c, d dan f sejak putusan memperoleh kekuatan hukum tetap dan telah diberitahukan kepada para pihak yang berperkara ;</a:t>
            </a:r>
            <a:endParaRPr lang="en-US" sz="24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endParaRPr lang="en-US" sz="24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629025" algn="l"/>
              </a:tabLst>
            </a:pPr>
            <a:r>
              <a:rPr lang="id-ID" sz="24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yang disebut huruf e sejak putusan yang terakhir dan bertentangan itu memperoleh kekuatan hukum tetap dan telah diberitahu kepada pihak yang berperkara.</a:t>
            </a:r>
            <a:endParaRPr lang="id-ID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024034" y="2571744"/>
            <a:ext cx="2071702" cy="164307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/>
              <a:t>Derden</a:t>
            </a:r>
            <a:r>
              <a:rPr lang="en-US" sz="2400" b="1" dirty="0"/>
              <a:t> </a:t>
            </a:r>
            <a:r>
              <a:rPr lang="en-US" sz="2400" b="1" dirty="0" err="1"/>
              <a:t>verzet</a:t>
            </a:r>
            <a:r>
              <a:rPr lang="en-US" sz="2400" b="1" dirty="0"/>
              <a:t> (</a:t>
            </a:r>
            <a:r>
              <a:rPr lang="en-US" sz="2400" b="1" dirty="0" err="1"/>
              <a:t>perlawanan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ketiga</a:t>
            </a:r>
            <a:r>
              <a:rPr lang="en-US" sz="2400" b="1" dirty="0"/>
              <a:t>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95868" y="428604"/>
            <a:ext cx="5072098" cy="135732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ketiga</a:t>
            </a:r>
            <a:r>
              <a:rPr lang="en-US" sz="2400" b="1" dirty="0"/>
              <a:t> 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dirugikan</a:t>
            </a:r>
            <a:r>
              <a:rPr lang="en-US" sz="2400" b="1" dirty="0"/>
              <a:t>  </a:t>
            </a:r>
            <a:r>
              <a:rPr lang="en-US" sz="2400" b="1" dirty="0" err="1"/>
              <a:t>adanya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 hakim </a:t>
            </a:r>
            <a:r>
              <a:rPr lang="en-US" sz="2400" b="1" dirty="0" err="1"/>
              <a:t>dpt</a:t>
            </a:r>
            <a:r>
              <a:rPr lang="en-US" sz="2400" b="1" dirty="0"/>
              <a:t> </a:t>
            </a:r>
            <a:r>
              <a:rPr lang="en-US" sz="2400" b="1" dirty="0" err="1"/>
              <a:t>mengajukan</a:t>
            </a:r>
            <a:r>
              <a:rPr lang="en-US" sz="2400" b="1" dirty="0"/>
              <a:t> </a:t>
            </a:r>
            <a:r>
              <a:rPr lang="en-US" sz="2400" b="1" dirty="0" err="1"/>
              <a:t>perlawanan</a:t>
            </a:r>
            <a:r>
              <a:rPr lang="en-US" sz="2400" b="1" dirty="0"/>
              <a:t> (Ps 378 RV)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95868" y="2500306"/>
            <a:ext cx="5000660" cy="150019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Perlawanan</a:t>
            </a:r>
            <a:r>
              <a:rPr lang="en-US" sz="2400" b="1" dirty="0"/>
              <a:t> </a:t>
            </a:r>
            <a:r>
              <a:rPr lang="en-US" sz="2400" b="1" dirty="0" err="1"/>
              <a:t>diajukan</a:t>
            </a:r>
            <a:r>
              <a:rPr lang="en-US" sz="2400" b="1" dirty="0"/>
              <a:t> </a:t>
            </a:r>
            <a:r>
              <a:rPr lang="en-US" sz="2400" b="1" dirty="0" err="1"/>
              <a:t>kepada</a:t>
            </a:r>
            <a:r>
              <a:rPr lang="en-US" sz="2400" b="1" dirty="0"/>
              <a:t> hakim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menjatuhkan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 ,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menggugat</a:t>
            </a:r>
            <a:r>
              <a:rPr lang="en-US" sz="2400" b="1" dirty="0"/>
              <a:t>  </a:t>
            </a: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cara</a:t>
            </a:r>
            <a:r>
              <a:rPr lang="en-US" sz="2400" b="1" dirty="0"/>
              <a:t> </a:t>
            </a:r>
            <a:r>
              <a:rPr lang="en-US" sz="2400" b="1" dirty="0" err="1"/>
              <a:t>biasa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167306" y="4500570"/>
            <a:ext cx="4929222" cy="17859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Pihak</a:t>
            </a:r>
            <a:r>
              <a:rPr lang="en-US" sz="2400" b="1" dirty="0"/>
              <a:t> </a:t>
            </a:r>
            <a:r>
              <a:rPr lang="en-US" sz="2400" b="1" dirty="0" err="1"/>
              <a:t>ketiga</a:t>
            </a:r>
            <a:r>
              <a:rPr lang="en-US" sz="2400" b="1" dirty="0"/>
              <a:t>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mengajukan</a:t>
            </a:r>
            <a:r>
              <a:rPr lang="en-US" sz="2400" b="1" dirty="0"/>
              <a:t> </a:t>
            </a:r>
            <a:r>
              <a:rPr lang="en-US" sz="2400" b="1" dirty="0" err="1"/>
              <a:t>perlawanan</a:t>
            </a:r>
            <a:r>
              <a:rPr lang="en-US" sz="2400" b="1" dirty="0"/>
              <a:t> </a:t>
            </a:r>
            <a:r>
              <a:rPr lang="en-US" sz="2400" b="1" dirty="0" err="1"/>
              <a:t>tdk</a:t>
            </a:r>
            <a:r>
              <a:rPr lang="en-US" sz="2400" b="1" dirty="0"/>
              <a:t> </a:t>
            </a:r>
            <a:r>
              <a:rPr lang="en-US" sz="2400" b="1" dirty="0" err="1"/>
              <a:t>cukup</a:t>
            </a:r>
            <a:r>
              <a:rPr lang="en-US" sz="2400" b="1" dirty="0"/>
              <a:t> </a:t>
            </a:r>
            <a:r>
              <a:rPr lang="en-US" sz="2400" b="1" dirty="0" err="1"/>
              <a:t>hanya</a:t>
            </a:r>
            <a:r>
              <a:rPr lang="en-US" sz="2400" b="1" dirty="0"/>
              <a:t> </a:t>
            </a:r>
            <a:r>
              <a:rPr lang="en-US" sz="2400" b="1" dirty="0" err="1"/>
              <a:t>mempunyai</a:t>
            </a:r>
            <a:r>
              <a:rPr lang="en-US" sz="2400" b="1" dirty="0"/>
              <a:t> </a:t>
            </a:r>
            <a:r>
              <a:rPr lang="en-US" sz="2400" b="1" dirty="0" err="1"/>
              <a:t>kepentingan</a:t>
            </a:r>
            <a:r>
              <a:rPr lang="en-US" sz="2400" b="1" dirty="0"/>
              <a:t> </a:t>
            </a:r>
            <a:r>
              <a:rPr lang="en-US" sz="2400" b="1" dirty="0" err="1"/>
              <a:t>saja</a:t>
            </a:r>
            <a:r>
              <a:rPr lang="en-US" sz="2400" b="1" dirty="0"/>
              <a:t> </a:t>
            </a:r>
            <a:r>
              <a:rPr lang="en-US" sz="2400" b="1" dirty="0" err="1"/>
              <a:t>tetapi</a:t>
            </a:r>
            <a:r>
              <a:rPr lang="en-US" sz="2400" b="1" dirty="0"/>
              <a:t> </a:t>
            </a:r>
            <a:r>
              <a:rPr lang="en-US" sz="2400" b="1" dirty="0" err="1"/>
              <a:t>harus</a:t>
            </a:r>
            <a:r>
              <a:rPr lang="en-US" sz="2400" b="1" dirty="0"/>
              <a:t> </a:t>
            </a:r>
            <a:r>
              <a:rPr lang="en-US" sz="2400" b="1" dirty="0" err="1"/>
              <a:t>nyata-nyta</a:t>
            </a:r>
            <a:r>
              <a:rPr lang="en-US" sz="2400" b="1" dirty="0"/>
              <a:t> </a:t>
            </a:r>
            <a:r>
              <a:rPr lang="en-US" sz="2400" b="1" dirty="0" err="1"/>
              <a:t>dirugikan</a:t>
            </a:r>
            <a:endParaRPr lang="en-US" sz="2400" b="1" dirty="0"/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 flipV="1">
            <a:off x="4095736" y="1071547"/>
            <a:ext cx="928694" cy="2321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</p:cNvCxnSpPr>
          <p:nvPr/>
        </p:nvCxnSpPr>
        <p:spPr>
          <a:xfrm>
            <a:off x="4095736" y="3393282"/>
            <a:ext cx="928694" cy="18931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</p:cNvCxnSpPr>
          <p:nvPr/>
        </p:nvCxnSpPr>
        <p:spPr>
          <a:xfrm flipV="1">
            <a:off x="4095736" y="3357563"/>
            <a:ext cx="85725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66844" y="2643182"/>
            <a:ext cx="3000396" cy="171451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/>
              <a:t>Pihak</a:t>
            </a:r>
            <a:r>
              <a:rPr lang="en-US" sz="2800" b="1" dirty="0"/>
              <a:t> </a:t>
            </a:r>
            <a:r>
              <a:rPr lang="en-US" sz="2800" b="1" dirty="0" err="1"/>
              <a:t>yg</a:t>
            </a:r>
            <a:r>
              <a:rPr lang="en-US" sz="2800" b="1" dirty="0"/>
              <a:t> </a:t>
            </a:r>
            <a:r>
              <a:rPr lang="en-US" sz="2800" b="1" dirty="0" err="1"/>
              <a:t>menjadi</a:t>
            </a:r>
            <a:r>
              <a:rPr lang="en-US" sz="2800" b="1" dirty="0"/>
              <a:t> </a:t>
            </a:r>
            <a:r>
              <a:rPr lang="en-US" sz="2800" b="1" dirty="0" err="1"/>
              <a:t>sasaran</a:t>
            </a:r>
            <a:r>
              <a:rPr lang="en-US" sz="2800" b="1" dirty="0"/>
              <a:t> </a:t>
            </a:r>
            <a:r>
              <a:rPr lang="en-US" sz="2800" b="1" dirty="0" err="1"/>
              <a:t>putusan</a:t>
            </a:r>
            <a:r>
              <a:rPr lang="en-US" sz="2800" b="1" dirty="0"/>
              <a:t> hakim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24496" y="357166"/>
            <a:ext cx="4286280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/>
              <a:t>Para </a:t>
            </a:r>
            <a:r>
              <a:rPr lang="en-US" sz="2800" b="1" dirty="0" err="1"/>
              <a:t>pihak</a:t>
            </a:r>
            <a:r>
              <a:rPr lang="en-US" sz="2800" b="1" dirty="0"/>
              <a:t> </a:t>
            </a:r>
            <a:r>
              <a:rPr lang="en-US" sz="2800" b="1" dirty="0" err="1"/>
              <a:t>yg</a:t>
            </a:r>
            <a:r>
              <a:rPr lang="en-US" sz="2800" b="1" dirty="0"/>
              <a:t> </a:t>
            </a:r>
            <a:r>
              <a:rPr lang="en-US" sz="2800" b="1" dirty="0" err="1"/>
              <a:t>berperkara</a:t>
            </a:r>
            <a:r>
              <a:rPr lang="en-US" sz="2800" b="1" dirty="0"/>
              <a:t> (</a:t>
            </a:r>
            <a:r>
              <a:rPr lang="en-US" sz="2800" b="1" dirty="0" err="1"/>
              <a:t>diterima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para</a:t>
            </a:r>
            <a:r>
              <a:rPr lang="en-US" sz="2800" b="1" dirty="0"/>
              <a:t> </a:t>
            </a:r>
            <a:r>
              <a:rPr lang="en-US" sz="2800" b="1" dirty="0" err="1"/>
              <a:t>pihak</a:t>
            </a:r>
            <a:r>
              <a:rPr lang="en-US" sz="2800" b="1" dirty="0"/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95934" y="1928802"/>
            <a:ext cx="4357718" cy="11430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/>
              <a:t>Masyarakat</a:t>
            </a:r>
            <a:r>
              <a:rPr lang="en-US" sz="2800" b="1" dirty="0"/>
              <a:t>  (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sesuai</a:t>
            </a:r>
            <a:r>
              <a:rPr lang="en-US" sz="2800" b="1" dirty="0"/>
              <a:t> dg </a:t>
            </a:r>
            <a:r>
              <a:rPr lang="en-US" sz="2800" b="1" dirty="0" err="1"/>
              <a:t>dinamika</a:t>
            </a:r>
            <a:r>
              <a:rPr lang="en-US" sz="2800" b="1" dirty="0"/>
              <a:t> </a:t>
            </a:r>
            <a:r>
              <a:rPr lang="en-US" sz="2800" b="1" dirty="0" err="1"/>
              <a:t>sosial</a:t>
            </a:r>
            <a:r>
              <a:rPr lang="en-US" sz="2800" b="1" dirty="0"/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24496" y="3429000"/>
            <a:ext cx="4929222" cy="17859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/>
              <a:t>Pengadilan</a:t>
            </a:r>
            <a:r>
              <a:rPr lang="en-US" sz="2800" b="1" dirty="0"/>
              <a:t> banding  (</a:t>
            </a:r>
            <a:r>
              <a:rPr lang="en-US" sz="2800" b="1" dirty="0" err="1"/>
              <a:t>berusaha</a:t>
            </a:r>
            <a:r>
              <a:rPr lang="en-US" sz="2800" b="1" dirty="0"/>
              <a:t> agar </a:t>
            </a:r>
            <a:r>
              <a:rPr lang="en-US" sz="2800" b="1" dirty="0" err="1"/>
              <a:t>putusannya</a:t>
            </a:r>
            <a:r>
              <a:rPr lang="en-US" sz="2800" b="1" dirty="0"/>
              <a:t> </a:t>
            </a:r>
            <a:r>
              <a:rPr lang="en-US" sz="2800" b="1" dirty="0" err="1"/>
              <a:t>tdk</a:t>
            </a:r>
            <a:r>
              <a:rPr lang="en-US" sz="2800" b="1" dirty="0"/>
              <a:t> </a:t>
            </a:r>
            <a:r>
              <a:rPr lang="en-US" sz="2800" b="1" dirty="0" err="1"/>
              <a:t>diterima</a:t>
            </a:r>
            <a:r>
              <a:rPr lang="en-US" sz="2800" b="1" dirty="0"/>
              <a:t> </a:t>
            </a:r>
            <a:r>
              <a:rPr lang="en-US" sz="2800" b="1" dirty="0" err="1"/>
              <a:t>di</a:t>
            </a:r>
            <a:r>
              <a:rPr lang="en-US" sz="2800" b="1" dirty="0"/>
              <a:t> </a:t>
            </a:r>
            <a:r>
              <a:rPr lang="en-US" sz="2800" b="1" dirty="0" err="1"/>
              <a:t>pengadilan</a:t>
            </a:r>
            <a:r>
              <a:rPr lang="en-US" sz="2800" b="1" dirty="0"/>
              <a:t> banding)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24496" y="5643578"/>
            <a:ext cx="4857784" cy="9286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/>
              <a:t>Ilmu</a:t>
            </a:r>
            <a:r>
              <a:rPr lang="en-US" sz="2800" b="1" dirty="0"/>
              <a:t>  </a:t>
            </a:r>
            <a:r>
              <a:rPr lang="en-US" sz="2800" b="1" dirty="0" err="1"/>
              <a:t>pengetahuan</a:t>
            </a:r>
            <a:r>
              <a:rPr lang="en-US" sz="2800" b="1" dirty="0"/>
              <a:t>  (</a:t>
            </a:r>
            <a:r>
              <a:rPr lang="en-US" sz="2800" b="1" dirty="0" err="1"/>
              <a:t>diterima</a:t>
            </a:r>
            <a:r>
              <a:rPr lang="en-US" sz="2800" b="1" dirty="0"/>
              <a:t> </a:t>
            </a:r>
            <a:r>
              <a:rPr lang="en-US" sz="2800" b="1" dirty="0" err="1"/>
              <a:t>ilmu</a:t>
            </a:r>
            <a:r>
              <a:rPr lang="en-US" sz="2800" b="1" dirty="0"/>
              <a:t> </a:t>
            </a:r>
            <a:r>
              <a:rPr lang="en-US" sz="2800" b="1" dirty="0" err="1"/>
              <a:t>pengetahuan</a:t>
            </a:r>
            <a:r>
              <a:rPr lang="en-US" sz="2800" b="1" dirty="0"/>
              <a:t>)</a:t>
            </a: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 flipV="1">
            <a:off x="4667240" y="928670"/>
            <a:ext cx="785818" cy="2571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3"/>
            <a:endCxn id="6" idx="1"/>
          </p:cNvCxnSpPr>
          <p:nvPr/>
        </p:nvCxnSpPr>
        <p:spPr>
          <a:xfrm flipV="1">
            <a:off x="4667240" y="2500306"/>
            <a:ext cx="928694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3"/>
          </p:cNvCxnSpPr>
          <p:nvPr/>
        </p:nvCxnSpPr>
        <p:spPr>
          <a:xfrm>
            <a:off x="4667240" y="3500438"/>
            <a:ext cx="714380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</p:cNvCxnSpPr>
          <p:nvPr/>
        </p:nvCxnSpPr>
        <p:spPr>
          <a:xfrm>
            <a:off x="4667240" y="3500438"/>
            <a:ext cx="714380" cy="24288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952596" y="2714620"/>
            <a:ext cx="1785950" cy="107157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/>
              <a:t>Kekuatan</a:t>
            </a:r>
            <a:r>
              <a:rPr lang="en-US" sz="2800" b="1" dirty="0"/>
              <a:t> </a:t>
            </a:r>
            <a:r>
              <a:rPr lang="en-US" sz="2800" b="1" dirty="0" err="1"/>
              <a:t>Putusan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095868" y="500042"/>
            <a:ext cx="4357718" cy="12858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/>
              <a:t>Kekuatan</a:t>
            </a:r>
            <a:r>
              <a:rPr lang="en-US" sz="2800" b="1" dirty="0"/>
              <a:t> </a:t>
            </a:r>
            <a:r>
              <a:rPr lang="en-US" sz="2800" b="1" dirty="0" err="1"/>
              <a:t>Mengikat</a:t>
            </a:r>
            <a:r>
              <a:rPr lang="en-US" sz="2800" b="1" dirty="0"/>
              <a:t> :</a:t>
            </a:r>
            <a:r>
              <a:rPr lang="en-US" sz="2800" b="1" dirty="0" err="1"/>
              <a:t>kedua</a:t>
            </a:r>
            <a:r>
              <a:rPr lang="en-US" sz="2800" b="1" dirty="0"/>
              <a:t> </a:t>
            </a:r>
            <a:r>
              <a:rPr lang="en-US" sz="2800" b="1" dirty="0" err="1"/>
              <a:t>belah</a:t>
            </a:r>
            <a:r>
              <a:rPr lang="en-US" sz="2800" b="1" dirty="0"/>
              <a:t> </a:t>
            </a:r>
            <a:r>
              <a:rPr lang="en-US" sz="2800" b="1" dirty="0" err="1"/>
              <a:t>pihak</a:t>
            </a:r>
            <a:r>
              <a:rPr lang="en-US" sz="2800" b="1" dirty="0"/>
              <a:t> (Ps 1917 BW)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167306" y="2786058"/>
            <a:ext cx="4357718" cy="10715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/>
              <a:t>Kekuatan</a:t>
            </a:r>
            <a:r>
              <a:rPr lang="en-US" sz="2800" b="1" dirty="0"/>
              <a:t> </a:t>
            </a:r>
            <a:r>
              <a:rPr lang="en-US" sz="2800" b="1" dirty="0" err="1"/>
              <a:t>Pembuktian</a:t>
            </a:r>
            <a:r>
              <a:rPr lang="en-US" sz="2800" b="1" dirty="0"/>
              <a:t> (</a:t>
            </a:r>
            <a:r>
              <a:rPr lang="en-US" sz="2800" b="1" dirty="0" err="1"/>
              <a:t>akta</a:t>
            </a:r>
            <a:r>
              <a:rPr lang="en-US" sz="2800" b="1" dirty="0"/>
              <a:t> </a:t>
            </a:r>
            <a:r>
              <a:rPr lang="en-US" sz="2800" b="1" dirty="0" err="1"/>
              <a:t>otentik</a:t>
            </a:r>
            <a:r>
              <a:rPr lang="en-US" sz="2800" b="1" dirty="0"/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238744" y="4714884"/>
            <a:ext cx="4357718" cy="12144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/>
              <a:t>Kekuatan</a:t>
            </a:r>
            <a:r>
              <a:rPr lang="en-US" sz="2800" b="1" dirty="0"/>
              <a:t> </a:t>
            </a:r>
            <a:r>
              <a:rPr lang="en-US" sz="2800" b="1" dirty="0" err="1"/>
              <a:t>eksekutorial</a:t>
            </a:r>
            <a:r>
              <a:rPr lang="en-US" sz="2800" b="1" dirty="0"/>
              <a:t>  (</a:t>
            </a:r>
            <a:r>
              <a:rPr lang="en-US" sz="2800" b="1" dirty="0" err="1"/>
              <a:t>eksekusi</a:t>
            </a:r>
            <a:r>
              <a:rPr lang="en-US" sz="2800" b="1" dirty="0"/>
              <a:t>)</a:t>
            </a:r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 flipV="1">
            <a:off x="3738546" y="1142985"/>
            <a:ext cx="1214446" cy="2107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</p:cNvCxnSpPr>
          <p:nvPr/>
        </p:nvCxnSpPr>
        <p:spPr>
          <a:xfrm>
            <a:off x="3738546" y="3250406"/>
            <a:ext cx="1285884" cy="107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738546" y="3250406"/>
            <a:ext cx="1285884" cy="19645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81158" y="2571744"/>
            <a:ext cx="1714512" cy="11430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/>
              <a:t>Anatomi</a:t>
            </a:r>
            <a:r>
              <a:rPr lang="en-US" sz="2800" b="1" dirty="0"/>
              <a:t>  </a:t>
            </a:r>
            <a:r>
              <a:rPr lang="en-US" sz="2800" b="1" dirty="0" err="1"/>
              <a:t>Putusan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881554" y="214290"/>
            <a:ext cx="5286412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Kepada</a:t>
            </a:r>
            <a:r>
              <a:rPr lang="en-US" sz="2400" b="1" dirty="0"/>
              <a:t>  </a:t>
            </a:r>
            <a:r>
              <a:rPr lang="en-US" sz="2400" b="1" dirty="0" err="1"/>
              <a:t>Putusan</a:t>
            </a:r>
            <a:r>
              <a:rPr lang="en-US" sz="2400" b="1" dirty="0"/>
              <a:t>: “</a:t>
            </a:r>
            <a:r>
              <a:rPr lang="en-US" sz="2400" b="1" dirty="0" err="1"/>
              <a:t>Demi</a:t>
            </a:r>
            <a:r>
              <a:rPr lang="en-US" sz="2400" b="1" dirty="0"/>
              <a:t> </a:t>
            </a:r>
            <a:r>
              <a:rPr lang="en-US" sz="2400" b="1" dirty="0" err="1"/>
              <a:t>Keadilan</a:t>
            </a:r>
            <a:r>
              <a:rPr lang="en-US" sz="2400" b="1" dirty="0"/>
              <a:t> </a:t>
            </a:r>
            <a:r>
              <a:rPr lang="en-US" sz="2400" b="1" dirty="0" err="1"/>
              <a:t>Berdasarkan</a:t>
            </a:r>
            <a:r>
              <a:rPr lang="en-US" sz="2400" b="1" dirty="0"/>
              <a:t> </a:t>
            </a:r>
            <a:r>
              <a:rPr lang="en-US" sz="2400" b="1" dirty="0" err="1"/>
              <a:t>Tuhan</a:t>
            </a:r>
            <a:r>
              <a:rPr lang="en-US" sz="2400" b="1" dirty="0"/>
              <a:t> Yang </a:t>
            </a:r>
            <a:r>
              <a:rPr lang="en-US" sz="2400" b="1" dirty="0" err="1"/>
              <a:t>Maha</a:t>
            </a:r>
            <a:r>
              <a:rPr lang="en-US" sz="2400" b="1" dirty="0"/>
              <a:t> </a:t>
            </a:r>
            <a:r>
              <a:rPr lang="en-US" sz="2400" b="1" dirty="0" err="1"/>
              <a:t>Esa</a:t>
            </a:r>
            <a:r>
              <a:rPr lang="en-US" sz="2400" b="1" dirty="0"/>
              <a:t>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52992" y="1428736"/>
            <a:ext cx="5000660" cy="928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Identitas</a:t>
            </a:r>
            <a:r>
              <a:rPr lang="en-US" sz="2400" b="1" dirty="0"/>
              <a:t> Para </a:t>
            </a:r>
            <a:r>
              <a:rPr lang="en-US" sz="2400" b="1" dirty="0" err="1"/>
              <a:t>Pihak</a:t>
            </a:r>
            <a:r>
              <a:rPr lang="en-US" sz="2400" b="1" dirty="0"/>
              <a:t> (</a:t>
            </a:r>
            <a:r>
              <a:rPr lang="en-US" sz="2400" b="1" dirty="0" err="1"/>
              <a:t>nama</a:t>
            </a:r>
            <a:r>
              <a:rPr lang="en-US" sz="2400" b="1" dirty="0"/>
              <a:t>, </a:t>
            </a:r>
            <a:r>
              <a:rPr lang="en-US" sz="2400" b="1" dirty="0" err="1"/>
              <a:t>umur</a:t>
            </a:r>
            <a:r>
              <a:rPr lang="en-US" sz="2400" b="1" dirty="0"/>
              <a:t>, </a:t>
            </a:r>
            <a:r>
              <a:rPr lang="en-US" sz="2400" b="1" dirty="0" err="1"/>
              <a:t>alamat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nama</a:t>
            </a:r>
            <a:r>
              <a:rPr lang="en-US" sz="2400" b="1" dirty="0"/>
              <a:t> </a:t>
            </a:r>
            <a:r>
              <a:rPr lang="en-US" sz="2400" b="1" dirty="0" err="1"/>
              <a:t>pengacaranya</a:t>
            </a:r>
            <a:r>
              <a:rPr lang="en-US" sz="2400" b="1" dirty="0"/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52992" y="2571744"/>
            <a:ext cx="5072098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Pertimbangan</a:t>
            </a:r>
            <a:r>
              <a:rPr lang="en-US" sz="2400" b="1" dirty="0"/>
              <a:t>  (</a:t>
            </a:r>
            <a:r>
              <a:rPr lang="en-US" sz="2400" b="1" dirty="0" err="1"/>
              <a:t>considerans</a:t>
            </a:r>
            <a:r>
              <a:rPr lang="en-US" sz="2400" b="1" dirty="0"/>
              <a:t>): </a:t>
            </a:r>
            <a:r>
              <a:rPr lang="en-US" sz="2400" b="1" dirty="0" err="1"/>
              <a:t>pertimbangan</a:t>
            </a:r>
            <a:r>
              <a:rPr lang="en-US" sz="2400" b="1" dirty="0"/>
              <a:t> </a:t>
            </a:r>
            <a:r>
              <a:rPr lang="en-US" sz="2400" b="1" dirty="0" err="1"/>
              <a:t>ttg</a:t>
            </a:r>
            <a:r>
              <a:rPr lang="en-US" sz="2400" b="1" dirty="0"/>
              <a:t> </a:t>
            </a:r>
            <a:r>
              <a:rPr lang="en-US" sz="2400" b="1" dirty="0" err="1"/>
              <a:t>duduknya</a:t>
            </a:r>
            <a:r>
              <a:rPr lang="en-US" sz="2400" b="1" dirty="0"/>
              <a:t> </a:t>
            </a:r>
            <a:r>
              <a:rPr lang="en-US" sz="2400" b="1" dirty="0" err="1"/>
              <a:t>perkara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pertimbangan</a:t>
            </a:r>
            <a:r>
              <a:rPr lang="en-US" sz="2400" b="1" dirty="0"/>
              <a:t> </a:t>
            </a:r>
            <a:r>
              <a:rPr lang="en-US" sz="2400" b="1" dirty="0" err="1"/>
              <a:t>ttg</a:t>
            </a:r>
            <a:r>
              <a:rPr lang="en-US" sz="2400" b="1" dirty="0"/>
              <a:t> </a:t>
            </a:r>
            <a:r>
              <a:rPr lang="en-US" sz="2400" b="1" dirty="0" err="1"/>
              <a:t>hukumnya</a:t>
            </a:r>
            <a:endParaRPr lang="en-US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952992" y="4286256"/>
            <a:ext cx="5286412" cy="23574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Amar</a:t>
            </a:r>
            <a:r>
              <a:rPr lang="en-US" sz="2400" b="1" dirty="0"/>
              <a:t>  (dictum) : </a:t>
            </a:r>
            <a:r>
              <a:rPr lang="en-US" sz="2400" b="1" dirty="0" err="1"/>
              <a:t>merupakan</a:t>
            </a:r>
            <a:r>
              <a:rPr lang="en-US" sz="2400" b="1" dirty="0"/>
              <a:t> </a:t>
            </a:r>
            <a:r>
              <a:rPr lang="en-US" sz="2400" b="1" dirty="0" err="1"/>
              <a:t>jawaban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petitum</a:t>
            </a:r>
            <a:r>
              <a:rPr lang="en-US" sz="2400" b="1" dirty="0"/>
              <a:t>.</a:t>
            </a:r>
          </a:p>
          <a:p>
            <a:r>
              <a:rPr lang="en-US" sz="2400" b="1" dirty="0" err="1"/>
              <a:t>Diktum</a:t>
            </a:r>
            <a:r>
              <a:rPr lang="en-US" sz="2400" b="1" dirty="0"/>
              <a:t> </a:t>
            </a:r>
            <a:r>
              <a:rPr lang="en-US" sz="2400" b="1" dirty="0" err="1"/>
              <a:t>ada</a:t>
            </a:r>
            <a:r>
              <a:rPr lang="en-US" sz="2400" b="1" dirty="0"/>
              <a:t> </a:t>
            </a:r>
            <a:r>
              <a:rPr lang="en-US" sz="2400" b="1" dirty="0" err="1"/>
              <a:t>dua</a:t>
            </a:r>
            <a:r>
              <a:rPr lang="en-US" sz="2400" b="1" dirty="0"/>
              <a:t>: </a:t>
            </a:r>
            <a:r>
              <a:rPr lang="en-US" sz="2400" b="1" dirty="0" err="1"/>
              <a:t>deklaratif</a:t>
            </a:r>
            <a:r>
              <a:rPr lang="en-US" sz="2400" b="1" dirty="0"/>
              <a:t> (</a:t>
            </a:r>
            <a:r>
              <a:rPr lang="en-US" sz="2400" b="1" dirty="0" err="1"/>
              <a:t>penetapan</a:t>
            </a:r>
            <a:r>
              <a:rPr lang="en-US" sz="2400" b="1" dirty="0"/>
              <a:t> </a:t>
            </a:r>
            <a:r>
              <a:rPr lang="en-US" sz="2400" b="1" dirty="0" err="1"/>
              <a:t>hubungan</a:t>
            </a:r>
            <a:r>
              <a:rPr lang="en-US" sz="2400" b="1" dirty="0"/>
              <a:t> </a:t>
            </a:r>
            <a:r>
              <a:rPr lang="en-US" sz="2400" b="1" dirty="0" err="1"/>
              <a:t>hk</a:t>
            </a:r>
            <a:r>
              <a:rPr lang="en-US" sz="2400" b="1" dirty="0"/>
              <a:t>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bersengketa</a:t>
            </a:r>
            <a:r>
              <a:rPr lang="en-US" sz="2400" b="1" dirty="0"/>
              <a:t> ) </a:t>
            </a:r>
            <a:r>
              <a:rPr lang="en-US" sz="2400" b="1" dirty="0" err="1"/>
              <a:t>dan</a:t>
            </a:r>
            <a:r>
              <a:rPr lang="en-US" sz="2400" b="1" dirty="0"/>
              <a:t>  </a:t>
            </a:r>
            <a:r>
              <a:rPr lang="en-US" sz="2400" b="1" dirty="0" err="1"/>
              <a:t>dispositif</a:t>
            </a:r>
            <a:r>
              <a:rPr lang="en-US" sz="2400" b="1" dirty="0"/>
              <a:t> (</a:t>
            </a:r>
            <a:r>
              <a:rPr lang="en-US" sz="2400" b="1" dirty="0" err="1"/>
              <a:t>hukuamnya</a:t>
            </a:r>
            <a:r>
              <a:rPr lang="en-US" sz="2400" b="1" dirty="0"/>
              <a:t> </a:t>
            </a:r>
            <a:r>
              <a:rPr lang="en-US" sz="2400" b="1" dirty="0" err="1"/>
              <a:t>menerima</a:t>
            </a:r>
            <a:r>
              <a:rPr lang="en-US" sz="2400" b="1" dirty="0"/>
              <a:t>/</a:t>
            </a:r>
            <a:r>
              <a:rPr lang="en-US" sz="2400" b="1" dirty="0" err="1"/>
              <a:t>menolak</a:t>
            </a:r>
            <a:r>
              <a:rPr lang="en-US" sz="2400" b="1" dirty="0"/>
              <a:t>)</a:t>
            </a:r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 flipV="1">
            <a:off x="3595670" y="714356"/>
            <a:ext cx="1143008" cy="24288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3"/>
          </p:cNvCxnSpPr>
          <p:nvPr/>
        </p:nvCxnSpPr>
        <p:spPr>
          <a:xfrm flipV="1">
            <a:off x="3595670" y="1857364"/>
            <a:ext cx="1214446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</p:cNvCxnSpPr>
          <p:nvPr/>
        </p:nvCxnSpPr>
        <p:spPr>
          <a:xfrm>
            <a:off x="3595670" y="3143248"/>
            <a:ext cx="1214446" cy="2214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4" idx="3"/>
          </p:cNvCxnSpPr>
          <p:nvPr/>
        </p:nvCxnSpPr>
        <p:spPr>
          <a:xfrm>
            <a:off x="3595670" y="3143248"/>
            <a:ext cx="121444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38282" y="2786058"/>
            <a:ext cx="2143140" cy="92869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/>
              <a:t>Jenis-Jenis</a:t>
            </a:r>
            <a:r>
              <a:rPr lang="en-US" sz="2800" b="1" dirty="0"/>
              <a:t> </a:t>
            </a:r>
            <a:r>
              <a:rPr lang="en-US" sz="2800" b="1" dirty="0" err="1"/>
              <a:t>Putusan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381488" y="1428736"/>
            <a:ext cx="1428760" cy="85725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/>
              <a:t>Putusan</a:t>
            </a:r>
            <a:r>
              <a:rPr lang="en-US" sz="2400" b="1" dirty="0"/>
              <a:t> </a:t>
            </a:r>
            <a:r>
              <a:rPr lang="en-US" sz="2400" b="1" dirty="0" err="1"/>
              <a:t>Akhir</a:t>
            </a:r>
            <a:endParaRPr lang="en-US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953256" y="142852"/>
            <a:ext cx="3500462" cy="135732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Condemnatoir</a:t>
            </a:r>
            <a:r>
              <a:rPr lang="en-US" sz="2400" b="1" dirty="0"/>
              <a:t>/ </a:t>
            </a:r>
            <a:r>
              <a:rPr lang="en-US" sz="2400" b="1" dirty="0" err="1"/>
              <a:t>menghukum</a:t>
            </a:r>
            <a:r>
              <a:rPr lang="en-US" sz="2400" b="1" dirty="0"/>
              <a:t> (</a:t>
            </a:r>
            <a:r>
              <a:rPr lang="en-US" sz="2400" b="1" dirty="0" err="1"/>
              <a:t>Wanprestasi</a:t>
            </a:r>
            <a:r>
              <a:rPr lang="en-US" sz="2400" b="1" dirty="0"/>
              <a:t>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81818" y="1714488"/>
            <a:ext cx="3643338" cy="11430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Constitutif</a:t>
            </a:r>
            <a:r>
              <a:rPr lang="en-US" sz="2400" b="1" dirty="0"/>
              <a:t>/</a:t>
            </a:r>
            <a:r>
              <a:rPr lang="en-US" sz="2400" b="1" dirty="0" err="1"/>
              <a:t>menciptakan</a:t>
            </a:r>
            <a:r>
              <a:rPr lang="en-US" sz="2400" b="1" dirty="0"/>
              <a:t> (</a:t>
            </a:r>
            <a:r>
              <a:rPr lang="en-US" sz="2400" b="1" dirty="0" err="1"/>
              <a:t>pemutusan</a:t>
            </a:r>
            <a:r>
              <a:rPr lang="en-US" sz="2400" b="1" dirty="0"/>
              <a:t> </a:t>
            </a:r>
            <a:r>
              <a:rPr lang="en-US" sz="2400" b="1" dirty="0" err="1"/>
              <a:t>perkawinan</a:t>
            </a:r>
            <a:r>
              <a:rPr lang="en-US" sz="2400" b="1" dirty="0"/>
              <a:t>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10380" y="3143248"/>
            <a:ext cx="3643338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Declaratoir</a:t>
            </a:r>
            <a:r>
              <a:rPr lang="en-US" sz="2400" b="1" dirty="0"/>
              <a:t>/</a:t>
            </a:r>
            <a:r>
              <a:rPr lang="en-US" sz="2400" b="1" dirty="0" err="1"/>
              <a:t>menerangkan</a:t>
            </a:r>
            <a:r>
              <a:rPr lang="en-US" sz="2400" b="1" dirty="0"/>
              <a:t> (</a:t>
            </a:r>
            <a:r>
              <a:rPr lang="en-US" sz="2400" b="1" dirty="0" err="1"/>
              <a:t>sengketa</a:t>
            </a:r>
            <a:r>
              <a:rPr lang="en-US" sz="2400" b="1" dirty="0"/>
              <a:t> </a:t>
            </a:r>
            <a:r>
              <a:rPr lang="en-US" sz="2400" b="1" dirty="0" err="1"/>
              <a:t>anak</a:t>
            </a:r>
            <a:r>
              <a:rPr lang="en-US" sz="2400" b="1" dirty="0"/>
              <a:t>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sah</a:t>
            </a:r>
            <a:r>
              <a:rPr lang="en-US" sz="2400" b="1" dirty="0"/>
              <a:t>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67174" y="4429132"/>
            <a:ext cx="2500330" cy="192882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/>
              <a:t>Putusan</a:t>
            </a:r>
            <a:r>
              <a:rPr lang="en-US" sz="2400" b="1" dirty="0"/>
              <a:t> </a:t>
            </a:r>
            <a:r>
              <a:rPr lang="en-US" sz="2400" b="1" dirty="0" err="1"/>
              <a:t>sela</a:t>
            </a:r>
            <a:r>
              <a:rPr lang="en-US" sz="2400" b="1" dirty="0"/>
              <a:t> (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memperlancar</a:t>
            </a:r>
            <a:r>
              <a:rPr lang="en-US" sz="2400" b="1" dirty="0"/>
              <a:t> </a:t>
            </a:r>
            <a:r>
              <a:rPr lang="en-US" sz="2400" b="1" dirty="0" err="1"/>
              <a:t>pemeriksaan</a:t>
            </a:r>
            <a:r>
              <a:rPr lang="en-US" sz="2400" b="1" dirty="0"/>
              <a:t> </a:t>
            </a:r>
            <a:r>
              <a:rPr lang="en-US" sz="2400" b="1" dirty="0" err="1"/>
              <a:t>perkara</a:t>
            </a:r>
            <a:r>
              <a:rPr lang="en-US" sz="2400" b="1" dirty="0"/>
              <a:t>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24826" y="4857760"/>
            <a:ext cx="1785950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tx1"/>
                </a:solidFill>
              </a:rPr>
              <a:t>Putusan</a:t>
            </a:r>
            <a:r>
              <a:rPr lang="en-US" sz="2400" b="1" dirty="0">
                <a:solidFill>
                  <a:schemeClr val="tx1"/>
                </a:solidFill>
              </a:rPr>
              <a:t>  </a:t>
            </a:r>
            <a:r>
              <a:rPr lang="en-US" sz="2400" b="1" dirty="0" err="1">
                <a:solidFill>
                  <a:schemeClr val="tx1"/>
                </a:solidFill>
              </a:rPr>
              <a:t>provisionil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4" idx="3"/>
          </p:cNvCxnSpPr>
          <p:nvPr/>
        </p:nvCxnSpPr>
        <p:spPr>
          <a:xfrm flipV="1">
            <a:off x="3881422" y="2000241"/>
            <a:ext cx="357190" cy="12501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3"/>
          </p:cNvCxnSpPr>
          <p:nvPr/>
        </p:nvCxnSpPr>
        <p:spPr>
          <a:xfrm>
            <a:off x="3881422" y="3250406"/>
            <a:ext cx="214314" cy="19645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3"/>
          </p:cNvCxnSpPr>
          <p:nvPr/>
        </p:nvCxnSpPr>
        <p:spPr>
          <a:xfrm flipV="1">
            <a:off x="5810248" y="857232"/>
            <a:ext cx="1000132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</p:cNvCxnSpPr>
          <p:nvPr/>
        </p:nvCxnSpPr>
        <p:spPr>
          <a:xfrm>
            <a:off x="5810248" y="1857364"/>
            <a:ext cx="92869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3"/>
          </p:cNvCxnSpPr>
          <p:nvPr/>
        </p:nvCxnSpPr>
        <p:spPr>
          <a:xfrm>
            <a:off x="5810248" y="1857364"/>
            <a:ext cx="857256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9" idx="3"/>
          </p:cNvCxnSpPr>
          <p:nvPr/>
        </p:nvCxnSpPr>
        <p:spPr>
          <a:xfrm flipV="1">
            <a:off x="6667504" y="5357827"/>
            <a:ext cx="121444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81158" y="2357430"/>
            <a:ext cx="1857388" cy="121444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/>
              <a:t>Upaya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Thd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738282" y="4429132"/>
            <a:ext cx="2286016" cy="164307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Sbg</a:t>
            </a:r>
            <a:r>
              <a:rPr lang="en-US" sz="2400" b="1" dirty="0"/>
              <a:t> </a:t>
            </a:r>
            <a:r>
              <a:rPr lang="en-US" sz="2400" b="1" dirty="0" err="1"/>
              <a:t>Alat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memperbaiki</a:t>
            </a:r>
            <a:r>
              <a:rPr lang="en-US" sz="2400" b="1" dirty="0"/>
              <a:t>  </a:t>
            </a:r>
            <a:r>
              <a:rPr lang="en-US" sz="2400" b="1" dirty="0" err="1"/>
              <a:t>putusan</a:t>
            </a:r>
            <a:endParaRPr lang="en-US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4810116" y="1214422"/>
            <a:ext cx="1571636" cy="785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Upaya</a:t>
            </a:r>
            <a:r>
              <a:rPr lang="en-US" sz="2400" b="1" dirty="0"/>
              <a:t> </a:t>
            </a:r>
            <a:r>
              <a:rPr lang="en-US" sz="2400" b="1" dirty="0" err="1"/>
              <a:t>Hk</a:t>
            </a:r>
            <a:r>
              <a:rPr lang="en-US" sz="2400" b="1" dirty="0"/>
              <a:t> </a:t>
            </a:r>
            <a:r>
              <a:rPr lang="en-US" sz="2400" b="1" dirty="0" err="1"/>
              <a:t>Biasa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7239008" y="285728"/>
            <a:ext cx="2857520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Verzet</a:t>
            </a:r>
            <a:r>
              <a:rPr lang="en-US" sz="2400" b="1" dirty="0"/>
              <a:t>/</a:t>
            </a:r>
            <a:r>
              <a:rPr lang="en-US" sz="2400" b="1" dirty="0" err="1"/>
              <a:t>perlawanan</a:t>
            </a:r>
            <a:endParaRPr lang="en-US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310446" y="1357298"/>
            <a:ext cx="1571636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Banding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7240" y="4429132"/>
            <a:ext cx="2357454" cy="12858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Upaya</a:t>
            </a:r>
            <a:r>
              <a:rPr lang="en-US" sz="2400" b="1" dirty="0"/>
              <a:t> </a:t>
            </a:r>
            <a:r>
              <a:rPr lang="en-US" sz="2400" b="1" dirty="0" err="1"/>
              <a:t>Hk</a:t>
            </a:r>
            <a:r>
              <a:rPr lang="en-US" sz="2400" b="1" dirty="0"/>
              <a:t>/</a:t>
            </a:r>
            <a:r>
              <a:rPr lang="en-US" sz="2400" b="1" dirty="0" err="1"/>
              <a:t>luar</a:t>
            </a:r>
            <a:r>
              <a:rPr lang="en-US" sz="2400" b="1" dirty="0"/>
              <a:t> </a:t>
            </a:r>
            <a:r>
              <a:rPr lang="en-US" sz="2400" b="1" dirty="0" err="1"/>
              <a:t>biasa</a:t>
            </a:r>
            <a:r>
              <a:rPr lang="en-US" sz="2400" b="1" dirty="0"/>
              <a:t>/Istimewa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10512" y="3571876"/>
            <a:ext cx="2428892" cy="128588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Request Civil (</a:t>
            </a:r>
            <a:r>
              <a:rPr lang="en-US" sz="2400" b="1" dirty="0" err="1"/>
              <a:t>Peninjauan</a:t>
            </a:r>
            <a:r>
              <a:rPr lang="en-US" sz="2400" b="1" dirty="0"/>
              <a:t> </a:t>
            </a:r>
            <a:r>
              <a:rPr lang="en-US" sz="2400" b="1" dirty="0" err="1"/>
              <a:t>Kembali</a:t>
            </a:r>
            <a:r>
              <a:rPr lang="en-US" sz="2400" b="1" dirty="0"/>
              <a:t>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10512" y="5572140"/>
            <a:ext cx="2357454" cy="114300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chemeClr val="tx1"/>
                </a:solidFill>
              </a:rPr>
              <a:t>Derden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Verzet</a:t>
            </a:r>
            <a:r>
              <a:rPr lang="en-US" sz="2400" b="1" dirty="0">
                <a:solidFill>
                  <a:schemeClr val="tx1"/>
                </a:solidFill>
              </a:rPr>
              <a:t> (</a:t>
            </a:r>
            <a:r>
              <a:rPr lang="en-US" sz="2400" b="1" dirty="0" err="1">
                <a:solidFill>
                  <a:schemeClr val="tx1"/>
                </a:solidFill>
              </a:rPr>
              <a:t>perlawanan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pihak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ketiga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0446" y="2500306"/>
            <a:ext cx="1714512" cy="64294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/>
              <a:t>Kasasi</a:t>
            </a:r>
            <a:r>
              <a:rPr lang="en-US" sz="2400" b="1" dirty="0"/>
              <a:t> </a:t>
            </a:r>
          </a:p>
        </p:txBody>
      </p:sp>
      <p:cxnSp>
        <p:nvCxnSpPr>
          <p:cNvPr id="15" name="Straight Arrow Connector 14"/>
          <p:cNvCxnSpPr>
            <a:stCxn id="4" idx="2"/>
          </p:cNvCxnSpPr>
          <p:nvPr/>
        </p:nvCxnSpPr>
        <p:spPr>
          <a:xfrm rot="5400000">
            <a:off x="2416943" y="3964785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 flipH="1" flipV="1">
            <a:off x="3559951" y="1821645"/>
            <a:ext cx="135732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H="1">
            <a:off x="3202761" y="3536157"/>
            <a:ext cx="192882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3"/>
          </p:cNvCxnSpPr>
          <p:nvPr/>
        </p:nvCxnSpPr>
        <p:spPr>
          <a:xfrm flipV="1">
            <a:off x="6381752" y="642919"/>
            <a:ext cx="785818" cy="964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3"/>
          </p:cNvCxnSpPr>
          <p:nvPr/>
        </p:nvCxnSpPr>
        <p:spPr>
          <a:xfrm>
            <a:off x="6381752" y="1607332"/>
            <a:ext cx="857256" cy="178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6" idx="3"/>
          </p:cNvCxnSpPr>
          <p:nvPr/>
        </p:nvCxnSpPr>
        <p:spPr>
          <a:xfrm>
            <a:off x="6381752" y="1607332"/>
            <a:ext cx="714380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3"/>
          </p:cNvCxnSpPr>
          <p:nvPr/>
        </p:nvCxnSpPr>
        <p:spPr>
          <a:xfrm flipV="1">
            <a:off x="7024694" y="4143380"/>
            <a:ext cx="714380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0" idx="3"/>
          </p:cNvCxnSpPr>
          <p:nvPr/>
        </p:nvCxnSpPr>
        <p:spPr>
          <a:xfrm>
            <a:off x="7024694" y="5072074"/>
            <a:ext cx="714380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952596" y="2928934"/>
            <a:ext cx="1643074" cy="78581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/>
              <a:t>Banding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310182" y="357166"/>
            <a:ext cx="5000660" cy="8572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Diajukan</a:t>
            </a:r>
            <a:r>
              <a:rPr lang="en-US" sz="2400" b="1" dirty="0"/>
              <a:t> </a:t>
            </a:r>
            <a:r>
              <a:rPr lang="en-US" sz="2400" b="1" dirty="0" err="1"/>
              <a:t>ke</a:t>
            </a:r>
            <a:r>
              <a:rPr lang="en-US" sz="2400" b="1" dirty="0"/>
              <a:t> </a:t>
            </a:r>
            <a:r>
              <a:rPr lang="en-US" sz="2400" b="1" dirty="0" err="1"/>
              <a:t>Pengadilan</a:t>
            </a:r>
            <a:r>
              <a:rPr lang="en-US" sz="2400" b="1" dirty="0"/>
              <a:t> </a:t>
            </a:r>
            <a:r>
              <a:rPr lang="en-US" sz="2400" b="1" dirty="0" err="1"/>
              <a:t>Tinggi</a:t>
            </a:r>
            <a:r>
              <a:rPr lang="en-US" sz="2400" b="1" dirty="0"/>
              <a:t> , </a:t>
            </a:r>
            <a:r>
              <a:rPr lang="en-US" sz="2400" b="1" dirty="0" err="1"/>
              <a:t>diajukan</a:t>
            </a:r>
            <a:r>
              <a:rPr lang="en-US" sz="2400" b="1" dirty="0"/>
              <a:t> </a:t>
            </a:r>
            <a:r>
              <a:rPr lang="en-US" sz="2400" b="1" dirty="0" err="1"/>
              <a:t>oleh</a:t>
            </a:r>
            <a:r>
              <a:rPr lang="en-US" sz="2400" b="1" dirty="0"/>
              <a:t> yang </a:t>
            </a:r>
            <a:r>
              <a:rPr lang="en-US" sz="2400" b="1" dirty="0" err="1"/>
              <a:t>bersangkutan</a:t>
            </a:r>
            <a:endParaRPr lang="en-US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381620" y="1643050"/>
            <a:ext cx="4857784" cy="9286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Diajukan</a:t>
            </a:r>
            <a:r>
              <a:rPr lang="en-US" sz="2400" b="1" dirty="0"/>
              <a:t> </a:t>
            </a:r>
            <a:r>
              <a:rPr lang="en-US" sz="2400" b="1" dirty="0" err="1"/>
              <a:t>ke</a:t>
            </a:r>
            <a:r>
              <a:rPr lang="en-US" sz="2400" b="1" dirty="0"/>
              <a:t> PN 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menjatuhkan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 , 14 </a:t>
            </a:r>
            <a:r>
              <a:rPr lang="en-US" sz="2400" b="1" dirty="0" err="1"/>
              <a:t>sejak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453058" y="2857496"/>
            <a:ext cx="4714908" cy="164307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Pembanding</a:t>
            </a:r>
            <a:r>
              <a:rPr lang="en-US" sz="2400" b="1" dirty="0"/>
              <a:t> hrs </a:t>
            </a:r>
            <a:r>
              <a:rPr lang="en-US" sz="2400" b="1" dirty="0" err="1"/>
              <a:t>mebgajukan</a:t>
            </a:r>
            <a:r>
              <a:rPr lang="en-US" sz="2400" b="1" dirty="0"/>
              <a:t> </a:t>
            </a:r>
            <a:r>
              <a:rPr lang="en-US" sz="2400" b="1" dirty="0" err="1"/>
              <a:t>memori</a:t>
            </a:r>
            <a:r>
              <a:rPr lang="en-US" sz="2400" b="1" dirty="0"/>
              <a:t> banding , </a:t>
            </a:r>
            <a:r>
              <a:rPr lang="en-US" sz="2400" b="1" dirty="0" err="1"/>
              <a:t>terbanding</a:t>
            </a:r>
            <a:r>
              <a:rPr lang="en-US" sz="2400" b="1" dirty="0"/>
              <a:t>  </a:t>
            </a:r>
            <a:r>
              <a:rPr lang="en-US" sz="2400" b="1" dirty="0" err="1"/>
              <a:t>menjawab</a:t>
            </a:r>
            <a:r>
              <a:rPr lang="en-US" sz="2400" b="1" dirty="0"/>
              <a:t> dg </a:t>
            </a:r>
            <a:r>
              <a:rPr lang="en-US" sz="2400" b="1" dirty="0" err="1"/>
              <a:t>kontra</a:t>
            </a:r>
            <a:r>
              <a:rPr lang="en-US" sz="2400" b="1" dirty="0"/>
              <a:t> </a:t>
            </a:r>
            <a:r>
              <a:rPr lang="en-US" sz="2400" b="1" dirty="0" err="1"/>
              <a:t>memori</a:t>
            </a:r>
            <a:r>
              <a:rPr lang="en-US" sz="2400" b="1" dirty="0"/>
              <a:t> banding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53058" y="4714884"/>
            <a:ext cx="4714908" cy="164307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/>
              <a:t>Yang </a:t>
            </a:r>
            <a:r>
              <a:rPr lang="en-US" sz="2400" b="1" dirty="0" err="1"/>
              <a:t>dpt</a:t>
            </a:r>
            <a:r>
              <a:rPr lang="en-US" sz="2400" b="1" dirty="0"/>
              <a:t> </a:t>
            </a:r>
            <a:r>
              <a:rPr lang="en-US" sz="2400" b="1" dirty="0" err="1"/>
              <a:t>dimintakan</a:t>
            </a:r>
            <a:r>
              <a:rPr lang="en-US" sz="2400" b="1" dirty="0"/>
              <a:t> banding </a:t>
            </a:r>
            <a:r>
              <a:rPr lang="en-US" sz="2400" b="1" dirty="0" err="1"/>
              <a:t>adalah</a:t>
            </a:r>
            <a:r>
              <a:rPr lang="en-US" sz="2400" b="1" dirty="0"/>
              <a:t> </a:t>
            </a:r>
            <a:r>
              <a:rPr lang="en-US" sz="2400" b="1" dirty="0" err="1"/>
              <a:t>semua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 </a:t>
            </a:r>
            <a:r>
              <a:rPr lang="en-US" sz="2400" b="1" dirty="0" err="1"/>
              <a:t>akhir</a:t>
            </a:r>
            <a:r>
              <a:rPr lang="en-US" sz="2400" b="1" dirty="0"/>
              <a:t>, </a:t>
            </a:r>
            <a:r>
              <a:rPr lang="en-US" sz="2400" b="1" dirty="0" err="1"/>
              <a:t>putusan</a:t>
            </a:r>
            <a:r>
              <a:rPr lang="en-US" sz="2400" b="1" dirty="0"/>
              <a:t> </a:t>
            </a:r>
            <a:r>
              <a:rPr lang="en-US" sz="2400" b="1" dirty="0" err="1"/>
              <a:t>sela</a:t>
            </a:r>
            <a:r>
              <a:rPr lang="en-US" sz="2400" b="1" dirty="0"/>
              <a:t> hrs  </a:t>
            </a:r>
            <a:r>
              <a:rPr lang="en-US" sz="2400" b="1" dirty="0" err="1"/>
              <a:t>bersama</a:t>
            </a:r>
            <a:r>
              <a:rPr lang="en-US" sz="2400" b="1" dirty="0"/>
              <a:t> pts </a:t>
            </a:r>
            <a:r>
              <a:rPr lang="en-US" sz="2400" b="1" dirty="0" err="1"/>
              <a:t>akhir</a:t>
            </a:r>
            <a:endParaRPr lang="en-US" sz="2400" b="1" dirty="0"/>
          </a:p>
        </p:txBody>
      </p:sp>
      <p:cxnSp>
        <p:nvCxnSpPr>
          <p:cNvPr id="10" name="Straight Arrow Connector 9"/>
          <p:cNvCxnSpPr>
            <a:stCxn id="4" idx="3"/>
          </p:cNvCxnSpPr>
          <p:nvPr/>
        </p:nvCxnSpPr>
        <p:spPr>
          <a:xfrm flipV="1">
            <a:off x="3595670" y="785795"/>
            <a:ext cx="1571636" cy="2536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3"/>
          </p:cNvCxnSpPr>
          <p:nvPr/>
        </p:nvCxnSpPr>
        <p:spPr>
          <a:xfrm flipV="1">
            <a:off x="3595670" y="2143117"/>
            <a:ext cx="1643074" cy="1178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3"/>
          </p:cNvCxnSpPr>
          <p:nvPr/>
        </p:nvCxnSpPr>
        <p:spPr>
          <a:xfrm>
            <a:off x="3595670" y="3321844"/>
            <a:ext cx="1714512" cy="3929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3"/>
          </p:cNvCxnSpPr>
          <p:nvPr/>
        </p:nvCxnSpPr>
        <p:spPr>
          <a:xfrm>
            <a:off x="3595670" y="3321844"/>
            <a:ext cx="1785950" cy="2178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095472" y="2571744"/>
            <a:ext cx="1285884" cy="100013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/>
              <a:t>Kasasi</a:t>
            </a:r>
            <a:r>
              <a:rPr lang="en-US" sz="2800" b="1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738282" y="4071942"/>
            <a:ext cx="2071702" cy="26776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sz="2400" b="1" dirty="0"/>
              <a:t>Cassation’ ini adalah ‘Casser’, yang berarti membatalkan atau memecahkan</a:t>
            </a:r>
            <a:r>
              <a:rPr lang="id-ID" sz="2400" dirty="0"/>
              <a:t> </a:t>
            </a:r>
            <a:endParaRPr lang="en-US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4524364" y="285728"/>
            <a:ext cx="5786478" cy="9286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Diajukan</a:t>
            </a:r>
            <a:r>
              <a:rPr lang="en-US" sz="2400" b="1" dirty="0"/>
              <a:t> </a:t>
            </a:r>
            <a:r>
              <a:rPr lang="en-US" sz="2400" b="1" dirty="0" err="1"/>
              <a:t>Ke</a:t>
            </a:r>
            <a:r>
              <a:rPr lang="en-US" sz="2400" b="1" dirty="0"/>
              <a:t> </a:t>
            </a:r>
            <a:r>
              <a:rPr lang="en-US" sz="2400" b="1" dirty="0" err="1"/>
              <a:t>Mahkamah</a:t>
            </a:r>
            <a:r>
              <a:rPr lang="en-US" sz="2400" b="1" dirty="0"/>
              <a:t> </a:t>
            </a:r>
            <a:r>
              <a:rPr lang="en-US" sz="2400" b="1" dirty="0" err="1"/>
              <a:t>Agung</a:t>
            </a:r>
            <a:r>
              <a:rPr lang="en-US" sz="2400" b="1" dirty="0"/>
              <a:t>  </a:t>
            </a:r>
            <a:r>
              <a:rPr lang="en-US" sz="2400" b="1" dirty="0" err="1"/>
              <a:t>oleh</a:t>
            </a:r>
            <a:r>
              <a:rPr lang="en-US" sz="2400" b="1" dirty="0"/>
              <a:t> </a:t>
            </a:r>
            <a:r>
              <a:rPr lang="en-US" sz="2400" b="1" dirty="0" err="1"/>
              <a:t>pihak</a:t>
            </a:r>
            <a:r>
              <a:rPr lang="en-US" sz="2400" b="1" dirty="0"/>
              <a:t> 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berkepentingan</a:t>
            </a:r>
            <a:endParaRPr lang="en-US" sz="2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4524364" y="1428736"/>
            <a:ext cx="5643602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Diajukan</a:t>
            </a:r>
            <a:r>
              <a:rPr lang="en-US" sz="2400" b="1" dirty="0"/>
              <a:t>  </a:t>
            </a:r>
            <a:r>
              <a:rPr lang="en-US" sz="2400" b="1" dirty="0" err="1"/>
              <a:t>ke</a:t>
            </a:r>
            <a:r>
              <a:rPr lang="en-US" sz="2400" b="1" dirty="0"/>
              <a:t> PN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menjatuhkan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r>
              <a:rPr lang="en-US" sz="2400" b="1" dirty="0"/>
              <a:t> , 14 hr </a:t>
            </a:r>
            <a:r>
              <a:rPr lang="en-US" sz="2400" b="1" dirty="0" err="1"/>
              <a:t>setelah</a:t>
            </a:r>
            <a:r>
              <a:rPr lang="en-US" sz="2400" b="1" dirty="0"/>
              <a:t> </a:t>
            </a:r>
            <a:r>
              <a:rPr lang="en-US" sz="2400" b="1" dirty="0" err="1"/>
              <a:t>putusan</a:t>
            </a:r>
            <a:endParaRPr lang="en-US" sz="2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524364" y="2714620"/>
            <a:ext cx="5429288" cy="9286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Pemohon</a:t>
            </a:r>
            <a:r>
              <a:rPr lang="en-US" sz="2400" b="1" dirty="0"/>
              <a:t> </a:t>
            </a:r>
            <a:r>
              <a:rPr lang="en-US" sz="2400" b="1" dirty="0" err="1"/>
              <a:t>kasasi</a:t>
            </a:r>
            <a:r>
              <a:rPr lang="en-US" sz="2400" b="1" dirty="0"/>
              <a:t> </a:t>
            </a:r>
            <a:r>
              <a:rPr lang="en-US" sz="2400" b="1" dirty="0" err="1"/>
              <a:t>wajib</a:t>
            </a:r>
            <a:r>
              <a:rPr lang="en-US" sz="2400" b="1" dirty="0"/>
              <a:t> </a:t>
            </a:r>
            <a:r>
              <a:rPr lang="en-US" sz="2400" b="1" dirty="0" err="1"/>
              <a:t>sampaikan</a:t>
            </a:r>
            <a:r>
              <a:rPr lang="en-US" sz="2400" b="1" dirty="0"/>
              <a:t> </a:t>
            </a:r>
            <a:r>
              <a:rPr lang="en-US" sz="2400" b="1" dirty="0" err="1"/>
              <a:t>memori</a:t>
            </a:r>
            <a:r>
              <a:rPr lang="en-US" sz="2400" b="1" dirty="0"/>
              <a:t> </a:t>
            </a:r>
            <a:r>
              <a:rPr lang="en-US" sz="2400" b="1" dirty="0" err="1"/>
              <a:t>kasasi</a:t>
            </a:r>
            <a:r>
              <a:rPr lang="en-US" sz="2400" b="1" dirty="0"/>
              <a:t>,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24364" y="4000504"/>
            <a:ext cx="5715040" cy="25717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/>
              <a:t>Alasan</a:t>
            </a:r>
            <a:r>
              <a:rPr lang="en-US" sz="2400" b="1" dirty="0"/>
              <a:t> </a:t>
            </a:r>
            <a:r>
              <a:rPr lang="en-US" sz="2400" b="1" dirty="0" err="1"/>
              <a:t>Kasasi</a:t>
            </a:r>
            <a:r>
              <a:rPr lang="en-US" sz="2400" b="1" dirty="0"/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tdk</a:t>
            </a:r>
            <a:r>
              <a:rPr lang="en-US" sz="2400" b="1" dirty="0"/>
              <a:t>/</a:t>
            </a:r>
            <a:r>
              <a:rPr lang="en-US" sz="2400" b="1" dirty="0" err="1"/>
              <a:t>melampau</a:t>
            </a:r>
            <a:r>
              <a:rPr lang="en-US" sz="2400" b="1" dirty="0"/>
              <a:t> </a:t>
            </a:r>
            <a:r>
              <a:rPr lang="en-US" sz="2400" b="1" dirty="0" err="1"/>
              <a:t>batas</a:t>
            </a:r>
            <a:r>
              <a:rPr lang="en-US" sz="2400" b="1" dirty="0"/>
              <a:t> </a:t>
            </a:r>
            <a:r>
              <a:rPr lang="en-US" sz="2400" b="1" dirty="0" err="1"/>
              <a:t>wewenang</a:t>
            </a:r>
            <a:r>
              <a:rPr lang="en-US" sz="2400" b="1" dirty="0"/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Salah</a:t>
            </a:r>
            <a:r>
              <a:rPr lang="en-US" sz="2400" b="1" dirty="0"/>
              <a:t> </a:t>
            </a:r>
            <a:r>
              <a:rPr lang="en-US" sz="2400" b="1" dirty="0" err="1"/>
              <a:t>menerapkan</a:t>
            </a:r>
            <a:r>
              <a:rPr lang="en-US" sz="2400" b="1" dirty="0"/>
              <a:t>/</a:t>
            </a:r>
            <a:r>
              <a:rPr lang="en-US" sz="2400" b="1" dirty="0" err="1"/>
              <a:t>melanggar</a:t>
            </a:r>
            <a:r>
              <a:rPr lang="en-US" sz="2400" b="1" dirty="0"/>
              <a:t> </a:t>
            </a:r>
            <a:r>
              <a:rPr lang="en-US" sz="2400" b="1" dirty="0" err="1"/>
              <a:t>hk</a:t>
            </a:r>
            <a:r>
              <a:rPr lang="en-US" sz="2400" b="1" dirty="0"/>
              <a:t> </a:t>
            </a:r>
            <a:r>
              <a:rPr lang="en-US" sz="2400" b="1" dirty="0" err="1"/>
              <a:t>yb</a:t>
            </a:r>
            <a:r>
              <a:rPr lang="en-US" sz="2400" b="1" dirty="0"/>
              <a:t> </a:t>
            </a:r>
            <a:r>
              <a:rPr lang="en-US" sz="2400" b="1" dirty="0" err="1"/>
              <a:t>berlaku</a:t>
            </a:r>
            <a:r>
              <a:rPr lang="en-US" sz="2400" b="1" dirty="0"/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/>
              <a:t>Lalai</a:t>
            </a:r>
            <a:r>
              <a:rPr lang="en-US" sz="2400" b="1" dirty="0"/>
              <a:t> </a:t>
            </a:r>
            <a:r>
              <a:rPr lang="en-US" sz="2400" b="1" dirty="0" err="1"/>
              <a:t>memenuhi</a:t>
            </a:r>
            <a:r>
              <a:rPr lang="en-US" sz="2400" b="1" dirty="0"/>
              <a:t> syarat2 </a:t>
            </a:r>
            <a:r>
              <a:rPr lang="en-US" sz="2400" b="1" dirty="0" err="1"/>
              <a:t>yg</a:t>
            </a:r>
            <a:r>
              <a:rPr lang="en-US" sz="2400" b="1" dirty="0"/>
              <a:t> </a:t>
            </a:r>
            <a:r>
              <a:rPr lang="en-US" sz="2400" b="1" dirty="0" err="1"/>
              <a:t>diwajibkan</a:t>
            </a:r>
            <a:r>
              <a:rPr lang="en-US" sz="2400" b="1" dirty="0"/>
              <a:t> UU</a:t>
            </a:r>
          </a:p>
        </p:txBody>
      </p:sp>
      <p:cxnSp>
        <p:nvCxnSpPr>
          <p:cNvPr id="13" name="Straight Arrow Connector 12"/>
          <p:cNvCxnSpPr>
            <a:stCxn id="4" idx="2"/>
          </p:cNvCxnSpPr>
          <p:nvPr/>
        </p:nvCxnSpPr>
        <p:spPr>
          <a:xfrm rot="5400000">
            <a:off x="2559819" y="375047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3"/>
          </p:cNvCxnSpPr>
          <p:nvPr/>
        </p:nvCxnSpPr>
        <p:spPr>
          <a:xfrm flipV="1">
            <a:off x="3381356" y="785794"/>
            <a:ext cx="1000132" cy="2286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3"/>
          </p:cNvCxnSpPr>
          <p:nvPr/>
        </p:nvCxnSpPr>
        <p:spPr>
          <a:xfrm flipV="1">
            <a:off x="3381356" y="1928802"/>
            <a:ext cx="1071570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4" idx="3"/>
          </p:cNvCxnSpPr>
          <p:nvPr/>
        </p:nvCxnSpPr>
        <p:spPr>
          <a:xfrm>
            <a:off x="3381356" y="3071810"/>
            <a:ext cx="107157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4" idx="3"/>
          </p:cNvCxnSpPr>
          <p:nvPr/>
        </p:nvCxnSpPr>
        <p:spPr>
          <a:xfrm>
            <a:off x="3381356" y="3071810"/>
            <a:ext cx="1071570" cy="2000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0" y="0"/>
            <a:ext cx="9144000" cy="61247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eninjauan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kembali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(PK), hrs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bukti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baru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novum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diajukan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dg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alasan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sz="28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id-ID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Apabila putusan didasarkan pada suatu kebohongan atau tipu muslihat pihak lawan yang diketahui setelah perkaranya diputus atau didasarkan pada bukti-bukti yang kemudian oleh hakim pidana dinyatakan palsu 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endParaRPr lang="en-US" sz="28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id-ID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Apabila setelah perkara diputus, ditemukan surat-surat bukti yang bersifat menentukan yang pada waktu perkara diperiksa tidak dapat ditemukan ;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endParaRPr lang="en-US" sz="28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id-ID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Apabila telah dikabulkan suatu hal yang tidak dituntut atau lebih dari pada yang dituntut ;</a:t>
            </a:r>
            <a:endParaRPr lang="id-ID" sz="2800" b="1" dirty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675</Words>
  <Application>Microsoft Office PowerPoint</Application>
  <PresentationFormat>Widescreen</PresentationFormat>
  <Paragraphs>78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created xsi:type="dcterms:W3CDTF">2020-11-14T15:54:19Z</dcterms:created>
  <dcterms:modified xsi:type="dcterms:W3CDTF">2020-11-14T15:55:20Z</dcterms:modified>
</cp:coreProperties>
</file>