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C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88"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83BB489-4E6B-496D-980E-8C6385465B5D}" type="datetimeFigureOut">
              <a:rPr lang="en-GB" smtClean="0"/>
              <a:t>05/11/2022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3572009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3BB489-4E6B-496D-980E-8C6385465B5D}" type="datetimeFigureOut">
              <a:rPr lang="en-GB" smtClean="0"/>
              <a:t>05/11/2022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1548077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3BB489-4E6B-496D-980E-8C6385465B5D}" type="datetimeFigureOut">
              <a:rPr lang="en-GB" smtClean="0"/>
              <a:t>05/11/2022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2452129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3BB489-4E6B-496D-980E-8C6385465B5D}" type="datetimeFigureOut">
              <a:rPr lang="en-GB" smtClean="0"/>
              <a:t>05/11/2022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494154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3BB489-4E6B-496D-980E-8C6385465B5D}" type="datetimeFigureOut">
              <a:rPr lang="en-GB" smtClean="0"/>
              <a:t>05/11/2022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470690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83BB489-4E6B-496D-980E-8C6385465B5D}" type="datetimeFigureOut">
              <a:rPr lang="en-GB" smtClean="0"/>
              <a:t>05/11/2022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1528835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83BB489-4E6B-496D-980E-8C6385465B5D}" type="datetimeFigureOut">
              <a:rPr lang="en-GB" smtClean="0"/>
              <a:t>05/11/2022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428194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83BB489-4E6B-496D-980E-8C6385465B5D}" type="datetimeFigureOut">
              <a:rPr lang="en-GB" smtClean="0"/>
              <a:t>05/11/2022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2889218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3BB489-4E6B-496D-980E-8C6385465B5D}" type="datetimeFigureOut">
              <a:rPr lang="en-GB" smtClean="0"/>
              <a:t>05/11/2022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2654918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3BB489-4E6B-496D-980E-8C6385465B5D}" type="datetimeFigureOut">
              <a:rPr lang="en-GB" smtClean="0"/>
              <a:t>05/11/2022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2123634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3BB489-4E6B-496D-980E-8C6385465B5D}" type="datetimeFigureOut">
              <a:rPr lang="en-GB" smtClean="0"/>
              <a:t>05/11/2022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BB7E8A-9824-4960-8BEF-A347B9A68FDE}" type="slidenum">
              <a:rPr lang="en-GB" smtClean="0"/>
              <a:t>‹#›</a:t>
            </a:fld>
            <a:endParaRPr lang="en-GB"/>
          </a:p>
        </p:txBody>
      </p:sp>
    </p:spTree>
    <p:extLst>
      <p:ext uri="{BB962C8B-B14F-4D97-AF65-F5344CB8AC3E}">
        <p14:creationId xmlns:p14="http://schemas.microsoft.com/office/powerpoint/2010/main" val="220161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C18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3BB489-4E6B-496D-980E-8C6385465B5D}" type="datetimeFigureOut">
              <a:rPr lang="en-GB" smtClean="0"/>
              <a:t>05/11/2022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BB7E8A-9824-4960-8BEF-A347B9A68FDE}" type="slidenum">
              <a:rPr lang="en-GB" smtClean="0"/>
              <a:t>‹#›</a:t>
            </a:fld>
            <a:endParaRPr lang="en-GB"/>
          </a:p>
        </p:txBody>
      </p:sp>
    </p:spTree>
    <p:extLst>
      <p:ext uri="{BB962C8B-B14F-4D97-AF65-F5344CB8AC3E}">
        <p14:creationId xmlns:p14="http://schemas.microsoft.com/office/powerpoint/2010/main" val="4162272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15.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15.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15.sv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117.sv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19.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9.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9.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59267" y="2726575"/>
            <a:ext cx="12251267" cy="6891251"/>
            <a:chOff x="0" y="0"/>
            <a:chExt cx="11289030" cy="6350000"/>
          </a:xfrm>
        </p:grpSpPr>
        <p:sp>
          <p:nvSpPr>
            <p:cNvPr id="3" name="Freeform 3"/>
            <p:cNvSpPr/>
            <p:nvPr/>
          </p:nvSpPr>
          <p:spPr>
            <a:xfrm>
              <a:off x="0" y="0"/>
              <a:ext cx="11287761" cy="6350000"/>
            </a:xfrm>
            <a:custGeom>
              <a:avLst/>
              <a:gdLst/>
              <a:ahLst/>
              <a:cxnLst/>
              <a:rect l="l" t="t" r="r" b="b"/>
              <a:pathLst>
                <a:path w="11287761" h="6350000">
                  <a:moveTo>
                    <a:pt x="0" y="5824220"/>
                  </a:moveTo>
                  <a:lnTo>
                    <a:pt x="0" y="525780"/>
                  </a:lnTo>
                  <a:cubicBezTo>
                    <a:pt x="0" y="234950"/>
                    <a:pt x="234950" y="0"/>
                    <a:pt x="525780" y="0"/>
                  </a:cubicBezTo>
                  <a:lnTo>
                    <a:pt x="10761980" y="0"/>
                  </a:lnTo>
                  <a:cubicBezTo>
                    <a:pt x="11052811" y="0"/>
                    <a:pt x="11287761" y="234950"/>
                    <a:pt x="11287761" y="525780"/>
                  </a:cubicBezTo>
                  <a:lnTo>
                    <a:pt x="11287761" y="5822950"/>
                  </a:lnTo>
                  <a:cubicBezTo>
                    <a:pt x="11287761" y="6113780"/>
                    <a:pt x="11052811" y="6348730"/>
                    <a:pt x="10761980" y="6348730"/>
                  </a:cubicBezTo>
                  <a:lnTo>
                    <a:pt x="525780" y="6348730"/>
                  </a:lnTo>
                  <a:cubicBezTo>
                    <a:pt x="236220" y="6350000"/>
                    <a:pt x="0" y="6115050"/>
                    <a:pt x="0" y="5824220"/>
                  </a:cubicBezTo>
                  <a:cubicBezTo>
                    <a:pt x="0" y="5824220"/>
                    <a:pt x="0" y="5824220"/>
                    <a:pt x="0" y="5824220"/>
                  </a:cubicBezTo>
                  <a:close/>
                </a:path>
              </a:pathLst>
            </a:custGeom>
            <a:blipFill>
              <a:blip r:embed="rId2"/>
              <a:stretch>
                <a:fillRect l="-15306" t="-28977" r="-14009"/>
              </a:stretch>
            </a:blipFill>
          </p:spPr>
        </p:sp>
      </p:grpSp>
      <p:sp>
        <p:nvSpPr>
          <p:cNvPr id="4" name="TextBox 4"/>
          <p:cNvSpPr txBox="1"/>
          <p:nvPr/>
        </p:nvSpPr>
        <p:spPr>
          <a:xfrm>
            <a:off x="685800" y="810683"/>
            <a:ext cx="10820400" cy="859210"/>
          </a:xfrm>
          <a:prstGeom prst="rect">
            <a:avLst/>
          </a:prstGeom>
          <a:solidFill>
            <a:srgbClr val="F0C181"/>
          </a:solidFill>
        </p:spPr>
        <p:txBody>
          <a:bodyPr lIns="0" tIns="0" rIns="0" bIns="0" rtlCol="0" anchor="t">
            <a:spAutoFit/>
          </a:bodyPr>
          <a:lstStyle/>
          <a:p>
            <a:pPr algn="ctr">
              <a:lnSpc>
                <a:spcPts val="6720"/>
              </a:lnSpc>
              <a:spcBef>
                <a:spcPct val="0"/>
              </a:spcBef>
            </a:pPr>
            <a:r>
              <a:rPr lang="en-US" sz="6600" b="1" dirty="0" err="1">
                <a:solidFill>
                  <a:schemeClr val="accent5">
                    <a:lumMod val="50000"/>
                  </a:schemeClr>
                </a:solidFill>
                <a:latin typeface="HK Grotesk Bold"/>
              </a:rPr>
              <a:t>Teori</a:t>
            </a:r>
            <a:r>
              <a:rPr lang="en-US" sz="6600" b="1" dirty="0">
                <a:solidFill>
                  <a:schemeClr val="accent5">
                    <a:lumMod val="50000"/>
                  </a:schemeClr>
                </a:solidFill>
                <a:latin typeface="HK Grotesk Bold"/>
              </a:rPr>
              <a:t> Hukum</a:t>
            </a:r>
          </a:p>
        </p:txBody>
      </p:sp>
    </p:spTree>
    <p:extLst>
      <p:ext uri="{BB962C8B-B14F-4D97-AF65-F5344CB8AC3E}">
        <p14:creationId xmlns:p14="http://schemas.microsoft.com/office/powerpoint/2010/main" val="348354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1769349"/>
            <a:ext cx="9694952" cy="4231928"/>
          </a:xfrm>
          <a:prstGeom prst="rect">
            <a:avLst/>
          </a:prstGeom>
        </p:spPr>
        <p:txBody>
          <a:bodyPr lIns="0" tIns="0" rIns="0" bIns="0" rtlCol="0" anchor="t">
            <a:spAutoFit/>
          </a:bodyPr>
          <a:lstStyle/>
          <a:p>
            <a:pPr marL="520957" lvl="1" indent="-260478" algn="just">
              <a:lnSpc>
                <a:spcPts val="2991"/>
              </a:lnSpc>
              <a:buFont typeface="Arial"/>
              <a:buChar char="•"/>
            </a:pPr>
            <a:r>
              <a:rPr lang="en-US" sz="2413">
                <a:solidFill>
                  <a:srgbClr val="0D203B"/>
                </a:solidFill>
                <a:latin typeface="HK Grotesk Bold"/>
              </a:rPr>
              <a:t>Sebuah teori adalah seperangkat proposisi yang terdiri atas konsep-konsep yang terdefinisikan dan saling terhubung.</a:t>
            </a:r>
          </a:p>
          <a:p>
            <a:pPr algn="just">
              <a:lnSpc>
                <a:spcPts val="2991"/>
              </a:lnSpc>
            </a:pPr>
            <a:endParaRPr lang="en-US" sz="2413">
              <a:solidFill>
                <a:srgbClr val="0D203B"/>
              </a:solidFill>
              <a:latin typeface="HK Grotesk Bold"/>
            </a:endParaRPr>
          </a:p>
          <a:p>
            <a:pPr marL="520959" lvl="1" indent="-260480" algn="just">
              <a:lnSpc>
                <a:spcPts val="2991"/>
              </a:lnSpc>
              <a:buFont typeface="Arial"/>
              <a:buChar char="•"/>
            </a:pPr>
            <a:r>
              <a:rPr lang="en-US" sz="2413">
                <a:solidFill>
                  <a:srgbClr val="0D203B"/>
                </a:solidFill>
                <a:latin typeface="HK Grotesk Bold"/>
              </a:rPr>
              <a:t>Teori menyusun antar hubungan seperangkat variabel konsep sehingga pandangan sistematis mengenai fenomena-fenomena terdeskripsikan oleh variabel-variabel itu.</a:t>
            </a:r>
          </a:p>
          <a:p>
            <a:pPr algn="just">
              <a:lnSpc>
                <a:spcPts val="2991"/>
              </a:lnSpc>
            </a:pPr>
            <a:endParaRPr lang="en-US" sz="2413">
              <a:solidFill>
                <a:srgbClr val="0D203B"/>
              </a:solidFill>
              <a:latin typeface="HK Grotesk Bold"/>
            </a:endParaRPr>
          </a:p>
          <a:p>
            <a:pPr marL="520959" lvl="1" indent="-260480" algn="just">
              <a:lnSpc>
                <a:spcPts val="2991"/>
              </a:lnSpc>
              <a:buFont typeface="Arial"/>
              <a:buChar char="•"/>
            </a:pPr>
            <a:r>
              <a:rPr lang="en-US" sz="2413">
                <a:solidFill>
                  <a:srgbClr val="0D203B"/>
                </a:solidFill>
                <a:latin typeface="HK Grotesk Bold"/>
              </a:rPr>
              <a:t>Teori hukum sebagai disiplin ilmiah yang mandiri, yang posisinya terletak diantara filsafat hukum yang abstrak kritis spekulatif dan Ilmu Hukum (dalam arti Dogmatika Hukum) yang konkret positivistis preskriptif sebagai ilmu praktis.</a:t>
            </a:r>
          </a:p>
        </p:txBody>
      </p:sp>
      <p:pic>
        <p:nvPicPr>
          <p:cNvPr id="3" name="Picture 3"/>
          <p:cNvPicPr>
            <a:picLocks noChangeAspect="1"/>
          </p:cNvPicPr>
          <p:nvPr/>
        </p:nvPicPr>
        <p:blipFill>
          <a:blip r:embed="rId2">
            <a:alphaModFix amt="34000"/>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a:fillRect/>
          </a:stretch>
        </p:blipFill>
        <p:spPr>
          <a:xfrm>
            <a:off x="8186312" y="2434048"/>
            <a:ext cx="4005688" cy="4423953"/>
          </a:xfrm>
          <a:prstGeom prst="rect">
            <a:avLst/>
          </a:prstGeom>
        </p:spPr>
      </p:pic>
      <p:sp>
        <p:nvSpPr>
          <p:cNvPr id="4" name="TextBox 4"/>
          <p:cNvSpPr txBox="1"/>
          <p:nvPr/>
        </p:nvSpPr>
        <p:spPr>
          <a:xfrm>
            <a:off x="685800" y="590550"/>
            <a:ext cx="8957733" cy="859210"/>
          </a:xfrm>
          <a:prstGeom prst="rect">
            <a:avLst/>
          </a:prstGeom>
        </p:spPr>
        <p:txBody>
          <a:bodyPr lIns="0" tIns="0" rIns="0" bIns="0" rtlCol="0" anchor="t">
            <a:spAutoFit/>
          </a:bodyPr>
          <a:lstStyle/>
          <a:p>
            <a:pPr>
              <a:lnSpc>
                <a:spcPts val="6720"/>
              </a:lnSpc>
              <a:spcBef>
                <a:spcPct val="0"/>
              </a:spcBef>
            </a:pPr>
            <a:r>
              <a:rPr lang="en-US" sz="4800">
                <a:solidFill>
                  <a:srgbClr val="0D203B"/>
                </a:solidFill>
                <a:latin typeface="HK Grotesk Bold"/>
              </a:rPr>
              <a:t>Teori Hukum</a:t>
            </a:r>
          </a:p>
        </p:txBody>
      </p:sp>
    </p:spTree>
    <p:extLst>
      <p:ext uri="{BB962C8B-B14F-4D97-AF65-F5344CB8AC3E}">
        <p14:creationId xmlns:p14="http://schemas.microsoft.com/office/powerpoint/2010/main" val="4005505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2114441"/>
            <a:ext cx="9503356" cy="3488134"/>
          </a:xfrm>
          <a:prstGeom prst="rect">
            <a:avLst/>
          </a:prstGeom>
        </p:spPr>
        <p:txBody>
          <a:bodyPr lIns="0" tIns="0" rIns="0" bIns="0" rtlCol="0" anchor="t">
            <a:spAutoFit/>
          </a:bodyPr>
          <a:lstStyle/>
          <a:p>
            <a:pPr marL="518184" lvl="1" indent="-259092" algn="just">
              <a:lnSpc>
                <a:spcPts val="3360"/>
              </a:lnSpc>
              <a:buFont typeface="Arial"/>
              <a:buChar char="•"/>
            </a:pPr>
            <a:r>
              <a:rPr lang="en-US" sz="2399">
                <a:solidFill>
                  <a:srgbClr val="0D203B"/>
                </a:solidFill>
                <a:latin typeface="HK Grotesk Bold"/>
              </a:rPr>
              <a:t>Teori hukum adalah teorinya ilmu hukum. Dengan kata lain, ilmu hukum adalah objek teori hukum. Teori hukum berhubungan dengan hukum pada umumnya, bukan mengenai hukum di suatu tempat dan di suatu waktu seperti halnya ilmu hukum.</a:t>
            </a:r>
          </a:p>
          <a:p>
            <a:pPr algn="just">
              <a:lnSpc>
                <a:spcPts val="3360"/>
              </a:lnSpc>
            </a:pPr>
            <a:endParaRPr lang="en-US" sz="2399">
              <a:solidFill>
                <a:srgbClr val="0D203B"/>
              </a:solidFill>
              <a:latin typeface="HK Grotesk Bold"/>
            </a:endParaRPr>
          </a:p>
          <a:p>
            <a:pPr marL="518184" lvl="1" indent="-259092" algn="just">
              <a:lnSpc>
                <a:spcPts val="3360"/>
              </a:lnSpc>
              <a:buFont typeface="Arial"/>
              <a:buChar char="•"/>
            </a:pPr>
            <a:r>
              <a:rPr lang="en-US" sz="2399">
                <a:solidFill>
                  <a:srgbClr val="0D203B"/>
                </a:solidFill>
                <a:latin typeface="HK Grotesk Bold"/>
              </a:rPr>
              <a:t>Teori Ilmu Hukum dibagi menjadi tiga cabang (bidang) yakni: Ajaran Hukum atau Teori Hukum, Hubungan Hukum dan Logika, dan Metodologi</a:t>
            </a:r>
          </a:p>
        </p:txBody>
      </p:sp>
      <p:pic>
        <p:nvPicPr>
          <p:cNvPr id="3" name="Picture 3"/>
          <p:cNvPicPr>
            <a:picLocks noChangeAspect="1"/>
          </p:cNvPicPr>
          <p:nvPr/>
        </p:nvPicPr>
        <p:blipFill>
          <a:blip r:embed="rId2">
            <a:alphaModFix amt="34000"/>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a:fillRect/>
          </a:stretch>
        </p:blipFill>
        <p:spPr>
          <a:xfrm>
            <a:off x="8186312" y="2434048"/>
            <a:ext cx="4005688" cy="4423953"/>
          </a:xfrm>
          <a:prstGeom prst="rect">
            <a:avLst/>
          </a:prstGeom>
        </p:spPr>
      </p:pic>
      <p:sp>
        <p:nvSpPr>
          <p:cNvPr id="4" name="TextBox 4"/>
          <p:cNvSpPr txBox="1"/>
          <p:nvPr/>
        </p:nvSpPr>
        <p:spPr>
          <a:xfrm>
            <a:off x="685800" y="590550"/>
            <a:ext cx="8957733" cy="859210"/>
          </a:xfrm>
          <a:prstGeom prst="rect">
            <a:avLst/>
          </a:prstGeom>
        </p:spPr>
        <p:txBody>
          <a:bodyPr lIns="0" tIns="0" rIns="0" bIns="0" rtlCol="0" anchor="t">
            <a:spAutoFit/>
          </a:bodyPr>
          <a:lstStyle/>
          <a:p>
            <a:pPr>
              <a:lnSpc>
                <a:spcPts val="6720"/>
              </a:lnSpc>
              <a:spcBef>
                <a:spcPct val="0"/>
              </a:spcBef>
            </a:pPr>
            <a:r>
              <a:rPr lang="en-US" sz="4800">
                <a:solidFill>
                  <a:srgbClr val="0D203B"/>
                </a:solidFill>
                <a:latin typeface="HK Grotesk Bold"/>
              </a:rPr>
              <a:t>Teori Hukum</a:t>
            </a:r>
          </a:p>
        </p:txBody>
      </p:sp>
    </p:spTree>
    <p:extLst>
      <p:ext uri="{BB962C8B-B14F-4D97-AF65-F5344CB8AC3E}">
        <p14:creationId xmlns:p14="http://schemas.microsoft.com/office/powerpoint/2010/main" val="2812957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490133" y="1948349"/>
            <a:ext cx="10016067" cy="4308872"/>
          </a:xfrm>
          <a:prstGeom prst="rect">
            <a:avLst/>
          </a:prstGeom>
        </p:spPr>
        <p:txBody>
          <a:bodyPr lIns="0" tIns="0" rIns="0" bIns="0" rtlCol="0" anchor="t">
            <a:spAutoFit/>
          </a:bodyPr>
          <a:lstStyle/>
          <a:p>
            <a:pPr algn="just">
              <a:lnSpc>
                <a:spcPts val="2149"/>
              </a:lnSpc>
            </a:pPr>
            <a:r>
              <a:rPr lang="en-US" sz="2066">
                <a:solidFill>
                  <a:srgbClr val="0D203B"/>
                </a:solidFill>
                <a:latin typeface="HK Grotesk Bold"/>
              </a:rPr>
              <a:t>Analitis Bahan Hukum.</a:t>
            </a:r>
          </a:p>
          <a:p>
            <a:pPr algn="just">
              <a:lnSpc>
                <a:spcPts val="2149"/>
              </a:lnSpc>
            </a:pPr>
            <a:r>
              <a:rPr lang="en-US" sz="2066">
                <a:solidFill>
                  <a:srgbClr val="0D203B"/>
                </a:solidFill>
                <a:latin typeface="HK Grotesk Bold"/>
              </a:rPr>
              <a:t>Analisis bahan hukum meliputi konsep hukum, norma hukum, sistem hukum, konsep hukum teknis, lembaga hukum, figur hukum, fungsi hukum dan sumber hukum;</a:t>
            </a:r>
          </a:p>
          <a:p>
            <a:pPr algn="just">
              <a:lnSpc>
                <a:spcPts val="2149"/>
              </a:lnSpc>
            </a:pPr>
            <a:endParaRPr lang="en-US" sz="2066">
              <a:solidFill>
                <a:srgbClr val="0D203B"/>
              </a:solidFill>
              <a:latin typeface="HK Grotesk Bold"/>
            </a:endParaRPr>
          </a:p>
          <a:p>
            <a:pPr algn="just">
              <a:lnSpc>
                <a:spcPts val="2149"/>
              </a:lnSpc>
            </a:pPr>
            <a:r>
              <a:rPr lang="en-US" sz="2066">
                <a:solidFill>
                  <a:srgbClr val="0D203B"/>
                </a:solidFill>
                <a:latin typeface="HK Grotesk Bold"/>
              </a:rPr>
              <a:t>Ajaran Metode Hukum.</a:t>
            </a:r>
          </a:p>
          <a:p>
            <a:pPr algn="just">
              <a:lnSpc>
                <a:spcPts val="2149"/>
              </a:lnSpc>
            </a:pPr>
            <a:r>
              <a:rPr lang="en-US" sz="2066">
                <a:solidFill>
                  <a:srgbClr val="0D203B"/>
                </a:solidFill>
                <a:latin typeface="HK Grotesk Bold"/>
              </a:rPr>
              <a:t>Ajaran metode hukum meliputi metode dogmatik hukum, metode pembentukan hukum dan metode penerapan hukum;</a:t>
            </a:r>
          </a:p>
          <a:p>
            <a:pPr algn="just">
              <a:lnSpc>
                <a:spcPts val="2149"/>
              </a:lnSpc>
            </a:pPr>
            <a:endParaRPr lang="en-US" sz="2066">
              <a:solidFill>
                <a:srgbClr val="0D203B"/>
              </a:solidFill>
              <a:latin typeface="HK Grotesk Bold"/>
            </a:endParaRPr>
          </a:p>
          <a:p>
            <a:pPr algn="just">
              <a:lnSpc>
                <a:spcPts val="2149"/>
              </a:lnSpc>
            </a:pPr>
            <a:r>
              <a:rPr lang="en-US" sz="2066">
                <a:solidFill>
                  <a:srgbClr val="0D203B"/>
                </a:solidFill>
                <a:latin typeface="HK Grotesk Bold"/>
              </a:rPr>
              <a:t>Metode Keilmuan Dogmatik Hukum.</a:t>
            </a:r>
          </a:p>
          <a:p>
            <a:pPr algn="just">
              <a:lnSpc>
                <a:spcPts val="2149"/>
              </a:lnSpc>
            </a:pPr>
            <a:r>
              <a:rPr lang="en-US" sz="2066">
                <a:solidFill>
                  <a:srgbClr val="0D203B"/>
                </a:solidFill>
                <a:latin typeface="HK Grotesk Bold"/>
              </a:rPr>
              <a:t>Metode keilmuan dogmatik hukum, yaitu apakah sebagai disiplin logika, disiplin eksperimental ataukah disiplin hermeneutik;</a:t>
            </a:r>
          </a:p>
          <a:p>
            <a:pPr algn="just">
              <a:lnSpc>
                <a:spcPts val="2149"/>
              </a:lnSpc>
            </a:pPr>
            <a:endParaRPr lang="en-US" sz="2066">
              <a:solidFill>
                <a:srgbClr val="0D203B"/>
              </a:solidFill>
              <a:latin typeface="HK Grotesk Bold"/>
            </a:endParaRPr>
          </a:p>
          <a:p>
            <a:pPr algn="just">
              <a:lnSpc>
                <a:spcPts val="2149"/>
              </a:lnSpc>
            </a:pPr>
            <a:r>
              <a:rPr lang="en-US" sz="2066">
                <a:solidFill>
                  <a:srgbClr val="0D203B"/>
                </a:solidFill>
                <a:latin typeface="HK Grotesk Bold"/>
              </a:rPr>
              <a:t>Kritik Ideologi Hukum.</a:t>
            </a:r>
          </a:p>
          <a:p>
            <a:pPr algn="just">
              <a:lnSpc>
                <a:spcPts val="2149"/>
              </a:lnSpc>
            </a:pPr>
            <a:r>
              <a:rPr lang="en-US" sz="2066">
                <a:solidFill>
                  <a:srgbClr val="0D203B"/>
                </a:solidFill>
                <a:latin typeface="HK Grotesk Bold"/>
              </a:rPr>
              <a:t>Kritik ideologi hukum adalah hal baru dalam hukum. Yang dimaksudkan dengan ideologi adalah keseluruhan nilai dan norma yang membangun visi orang terhadap manusia.</a:t>
            </a:r>
          </a:p>
        </p:txBody>
      </p:sp>
      <p:pic>
        <p:nvPicPr>
          <p:cNvPr id="3" name="Picture 3"/>
          <p:cNvPicPr>
            <a:picLocks noChangeAspect="1"/>
          </p:cNvPicPr>
          <p:nvPr/>
        </p:nvPicPr>
        <p:blipFill>
          <a:blip r:embed="rId2">
            <a:alphaModFix amt="34000"/>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a:fillRect/>
          </a:stretch>
        </p:blipFill>
        <p:spPr>
          <a:xfrm>
            <a:off x="8186312" y="2434048"/>
            <a:ext cx="4005688" cy="4423953"/>
          </a:xfrm>
          <a:prstGeom prst="rect">
            <a:avLst/>
          </a:prstGeom>
        </p:spPr>
      </p:pic>
      <p:pic>
        <p:nvPicPr>
          <p:cNvPr id="4" name="Picture 4"/>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a:fillRect/>
          </a:stretch>
        </p:blipFill>
        <p:spPr>
          <a:xfrm>
            <a:off x="685800" y="1922950"/>
            <a:ext cx="599369" cy="511098"/>
          </a:xfrm>
          <a:prstGeom prst="rect">
            <a:avLst/>
          </a:prstGeom>
        </p:spPr>
      </p:pic>
      <p:sp>
        <p:nvSpPr>
          <p:cNvPr id="5" name="TextBox 5"/>
          <p:cNvSpPr txBox="1"/>
          <p:nvPr/>
        </p:nvSpPr>
        <p:spPr>
          <a:xfrm>
            <a:off x="685800" y="590550"/>
            <a:ext cx="8957733" cy="859210"/>
          </a:xfrm>
          <a:prstGeom prst="rect">
            <a:avLst/>
          </a:prstGeom>
        </p:spPr>
        <p:txBody>
          <a:bodyPr lIns="0" tIns="0" rIns="0" bIns="0" rtlCol="0" anchor="t">
            <a:spAutoFit/>
          </a:bodyPr>
          <a:lstStyle/>
          <a:p>
            <a:pPr>
              <a:lnSpc>
                <a:spcPts val="6720"/>
              </a:lnSpc>
              <a:spcBef>
                <a:spcPct val="0"/>
              </a:spcBef>
            </a:pPr>
            <a:r>
              <a:rPr lang="en-US" sz="4800">
                <a:solidFill>
                  <a:srgbClr val="0D203B"/>
                </a:solidFill>
                <a:latin typeface="HK Grotesk Bold"/>
              </a:rPr>
              <a:t>Bidang Kajian Teori Hukum</a:t>
            </a:r>
          </a:p>
        </p:txBody>
      </p:sp>
      <p:pic>
        <p:nvPicPr>
          <p:cNvPr id="6" name="Picture 6"/>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a:fillRect/>
          </a:stretch>
        </p:blipFill>
        <p:spPr>
          <a:xfrm>
            <a:off x="685800" y="3173451"/>
            <a:ext cx="599369" cy="511098"/>
          </a:xfrm>
          <a:prstGeom prst="rect">
            <a:avLst/>
          </a:prstGeom>
        </p:spPr>
      </p:pic>
      <p:pic>
        <p:nvPicPr>
          <p:cNvPr id="7" name="Picture 7"/>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a:fillRect/>
          </a:stretch>
        </p:blipFill>
        <p:spPr>
          <a:xfrm>
            <a:off x="685800" y="4390475"/>
            <a:ext cx="599369" cy="511098"/>
          </a:xfrm>
          <a:prstGeom prst="rect">
            <a:avLst/>
          </a:prstGeom>
        </p:spPr>
      </p:pic>
      <p:pic>
        <p:nvPicPr>
          <p:cNvPr id="8" name="Picture 8"/>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rcRect/>
          <a:stretch>
            <a:fillRect/>
          </a:stretch>
        </p:blipFill>
        <p:spPr>
          <a:xfrm>
            <a:off x="685800" y="5409573"/>
            <a:ext cx="599369" cy="511098"/>
          </a:xfrm>
          <a:prstGeom prst="rect">
            <a:avLst/>
          </a:prstGeom>
        </p:spPr>
      </p:pic>
    </p:spTree>
    <p:extLst>
      <p:ext uri="{BB962C8B-B14F-4D97-AF65-F5344CB8AC3E}">
        <p14:creationId xmlns:p14="http://schemas.microsoft.com/office/powerpoint/2010/main" val="487983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1647264"/>
            <a:ext cx="10820400" cy="4372992"/>
          </a:xfrm>
          <a:prstGeom prst="rect">
            <a:avLst/>
          </a:prstGeom>
        </p:spPr>
        <p:txBody>
          <a:bodyPr lIns="0" tIns="0" rIns="0" bIns="0" rtlCol="0" anchor="t">
            <a:spAutoFit/>
          </a:bodyPr>
          <a:lstStyle/>
          <a:p>
            <a:pPr marL="480937" lvl="1" indent="-240469" algn="just">
              <a:lnSpc>
                <a:spcPts val="3118"/>
              </a:lnSpc>
              <a:buFont typeface="Arial"/>
              <a:buChar char="•"/>
            </a:pPr>
            <a:r>
              <a:rPr lang="en-US" sz="2227">
                <a:solidFill>
                  <a:srgbClr val="0D203B"/>
                </a:solidFill>
                <a:latin typeface="HK Grotesk Bold Bold"/>
              </a:rPr>
              <a:t>THM merupakan suatu pembrontakan yg ditujukan thd ilmu hukum yg ideologis, yang hanya mengembangkan hk sbg alat pemerintah dlm negara2 totaliter.</a:t>
            </a:r>
          </a:p>
          <a:p>
            <a:pPr marL="480937" lvl="1" indent="-240469" algn="just">
              <a:lnSpc>
                <a:spcPts val="3118"/>
              </a:lnSpc>
              <a:buFont typeface="Arial"/>
              <a:buChar char="•"/>
            </a:pPr>
            <a:r>
              <a:rPr lang="en-US" sz="2227">
                <a:solidFill>
                  <a:srgbClr val="0D203B"/>
                </a:solidFill>
                <a:latin typeface="HK Grotesk Bold Bold"/>
              </a:rPr>
              <a:t>THM merupakan gambaran hk yg bersih dlm abstraksinya, dan ketat dalam logikanya. Oki, menyampingkan hal-hal yg bersifat ideologis yg dianggap irasional.</a:t>
            </a:r>
          </a:p>
          <a:p>
            <a:pPr marL="480937" lvl="1" indent="-240469" algn="just">
              <a:lnSpc>
                <a:spcPts val="3118"/>
              </a:lnSpc>
              <a:buFont typeface="Arial"/>
              <a:buChar char="•"/>
            </a:pPr>
            <a:r>
              <a:rPr lang="en-US" sz="2227">
                <a:solidFill>
                  <a:srgbClr val="0D203B"/>
                </a:solidFill>
                <a:latin typeface="HK Grotesk Bold Bold"/>
              </a:rPr>
              <a:t>THM tidak boleh dicemari  ilmu-ilmu politik, sosiologi, sejarah, dan pembicaraan tentang etika.</a:t>
            </a:r>
          </a:p>
          <a:p>
            <a:pPr marL="480937" lvl="1" indent="-240469" algn="just">
              <a:lnSpc>
                <a:spcPts val="3118"/>
              </a:lnSpc>
              <a:buFont typeface="Arial"/>
              <a:buChar char="•"/>
            </a:pPr>
            <a:r>
              <a:rPr lang="en-US" sz="2227">
                <a:solidFill>
                  <a:srgbClr val="0D203B"/>
                </a:solidFill>
                <a:latin typeface="HK Grotesk Bold Bold Italics"/>
              </a:rPr>
              <a:t>Grundnorm</a:t>
            </a:r>
            <a:r>
              <a:rPr lang="en-US" sz="2227">
                <a:solidFill>
                  <a:srgbClr val="0D203B"/>
                </a:solidFill>
                <a:latin typeface="HK Grotesk Bold Bold"/>
              </a:rPr>
              <a:t> merupakan semacam bensin  yang menggerakkan sistem hukum. Menjadi dasar mengapa hukum itu harus dipatuhi dan yang memberi pertanggung-jawaban mengapa hukum itu harus dipatuhi.</a:t>
            </a:r>
          </a:p>
          <a:p>
            <a:pPr marL="480938" lvl="1" indent="-240469" algn="just">
              <a:lnSpc>
                <a:spcPts val="3118"/>
              </a:lnSpc>
              <a:buFont typeface="Arial"/>
              <a:buChar char="•"/>
            </a:pPr>
            <a:r>
              <a:rPr lang="en-US" sz="2227">
                <a:solidFill>
                  <a:srgbClr val="0D203B"/>
                </a:solidFill>
                <a:latin typeface="HK Grotesk Bold Bold Italics"/>
              </a:rPr>
              <a:t>Stufentheory</a:t>
            </a:r>
            <a:r>
              <a:rPr lang="en-US" sz="2227">
                <a:solidFill>
                  <a:srgbClr val="0D203B"/>
                </a:solidFill>
                <a:latin typeface="HK Grotesk Bold Bold"/>
              </a:rPr>
              <a:t>. Sistem hukum pada hakikatnya merupakan sistem hirarkis yang tersusun dari peringkat terendah hingga peringkat tinggi.</a:t>
            </a:r>
          </a:p>
        </p:txBody>
      </p:sp>
      <p:pic>
        <p:nvPicPr>
          <p:cNvPr id="3" name="Picture 3"/>
          <p:cNvPicPr>
            <a:picLocks noChangeAspect="1"/>
          </p:cNvPicPr>
          <p:nvPr/>
        </p:nvPicPr>
        <p:blipFill>
          <a:blip r:embed="rId2" cstate="print">
            <a:alphaModFix amt="25000"/>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a:fillRect/>
          </a:stretch>
        </p:blipFill>
        <p:spPr>
          <a:xfrm>
            <a:off x="2970248" y="1734301"/>
            <a:ext cx="6251504" cy="4437899"/>
          </a:xfrm>
          <a:prstGeom prst="rect">
            <a:avLst/>
          </a:prstGeom>
        </p:spPr>
      </p:pic>
      <p:sp>
        <p:nvSpPr>
          <p:cNvPr id="4" name="TextBox 4"/>
          <p:cNvSpPr txBox="1"/>
          <p:nvPr/>
        </p:nvSpPr>
        <p:spPr>
          <a:xfrm>
            <a:off x="685800" y="596900"/>
            <a:ext cx="8957733" cy="807913"/>
          </a:xfrm>
          <a:prstGeom prst="rect">
            <a:avLst/>
          </a:prstGeom>
        </p:spPr>
        <p:txBody>
          <a:bodyPr lIns="0" tIns="0" rIns="0" bIns="0" rtlCol="0" anchor="t">
            <a:spAutoFit/>
          </a:bodyPr>
          <a:lstStyle/>
          <a:p>
            <a:pPr>
              <a:lnSpc>
                <a:spcPts val="6347"/>
              </a:lnSpc>
              <a:spcBef>
                <a:spcPct val="0"/>
              </a:spcBef>
            </a:pPr>
            <a:r>
              <a:rPr lang="en-US" sz="4534">
                <a:solidFill>
                  <a:srgbClr val="0D203B"/>
                </a:solidFill>
                <a:latin typeface="HK Grotesk Bold"/>
              </a:rPr>
              <a:t>Hans Kelsens: Teori Hukum Murni</a:t>
            </a:r>
          </a:p>
        </p:txBody>
      </p:sp>
    </p:spTree>
    <p:extLst>
      <p:ext uri="{BB962C8B-B14F-4D97-AF65-F5344CB8AC3E}">
        <p14:creationId xmlns:p14="http://schemas.microsoft.com/office/powerpoint/2010/main" val="2606684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1647264"/>
            <a:ext cx="10820400" cy="4372992"/>
          </a:xfrm>
          <a:prstGeom prst="rect">
            <a:avLst/>
          </a:prstGeom>
        </p:spPr>
        <p:txBody>
          <a:bodyPr lIns="0" tIns="0" rIns="0" bIns="0" rtlCol="0" anchor="t">
            <a:spAutoFit/>
          </a:bodyPr>
          <a:lstStyle/>
          <a:p>
            <a:pPr marL="480938" lvl="1" indent="-240469" algn="just">
              <a:lnSpc>
                <a:spcPts val="3118"/>
              </a:lnSpc>
              <a:buFont typeface="Arial"/>
              <a:buChar char="•"/>
            </a:pPr>
            <a:r>
              <a:rPr lang="en-US" sz="2227">
                <a:solidFill>
                  <a:srgbClr val="0D203B"/>
                </a:solidFill>
                <a:latin typeface="HK Grotesk Bold Bold"/>
              </a:rPr>
              <a:t>Tujuan teori hukum adalah untuk mengurangi kekacauan dan kemajemukan menjadi kesatuan.</a:t>
            </a:r>
          </a:p>
          <a:p>
            <a:pPr marL="480938" lvl="1" indent="-240469" algn="just">
              <a:lnSpc>
                <a:spcPts val="3118"/>
              </a:lnSpc>
              <a:buFont typeface="Arial"/>
              <a:buChar char="•"/>
            </a:pPr>
            <a:r>
              <a:rPr lang="en-US" sz="2227">
                <a:solidFill>
                  <a:srgbClr val="0D203B"/>
                </a:solidFill>
                <a:latin typeface="HK Grotesk Bold Bold"/>
              </a:rPr>
              <a:t>Teori hukum merupakan ilmu pengetahuan mengenai hukum yang berlaku, bukan mengenai hukum yang seharusnya.</a:t>
            </a:r>
          </a:p>
          <a:p>
            <a:pPr marL="480938" lvl="1" indent="-240469" algn="just">
              <a:lnSpc>
                <a:spcPts val="3118"/>
              </a:lnSpc>
              <a:buFont typeface="Arial"/>
              <a:buChar char="•"/>
            </a:pPr>
            <a:r>
              <a:rPr lang="en-US" sz="2227">
                <a:solidFill>
                  <a:srgbClr val="0D203B"/>
                </a:solidFill>
                <a:latin typeface="HK Grotesk Bold Bold"/>
              </a:rPr>
              <a:t>Hukum merupakan ilmu pengetahuan normatif, bukan ilmu alam.</a:t>
            </a:r>
          </a:p>
          <a:p>
            <a:pPr marL="480938" lvl="1" indent="-240469" algn="just">
              <a:lnSpc>
                <a:spcPts val="3118"/>
              </a:lnSpc>
              <a:buFont typeface="Arial"/>
              <a:buChar char="•"/>
            </a:pPr>
            <a:r>
              <a:rPr lang="en-US" sz="2227">
                <a:solidFill>
                  <a:srgbClr val="0D203B"/>
                </a:solidFill>
                <a:latin typeface="HK Grotesk Bold Bold"/>
              </a:rPr>
              <a:t>Teori hukum sebagai teori tentang norma-norma , tidak ada hubungannya dengan daya kerja norma-norma hukum.</a:t>
            </a:r>
          </a:p>
          <a:p>
            <a:pPr marL="480938" lvl="1" indent="-240469" algn="just">
              <a:lnSpc>
                <a:spcPts val="3118"/>
              </a:lnSpc>
              <a:buFont typeface="Arial"/>
              <a:buChar char="•"/>
            </a:pPr>
            <a:r>
              <a:rPr lang="en-US" sz="2227">
                <a:solidFill>
                  <a:srgbClr val="0D203B"/>
                </a:solidFill>
                <a:latin typeface="HK Grotesk Bold Bold"/>
              </a:rPr>
              <a:t>Teori hukum adalah formal, suatu teori tentang cara menata , mengubah isi dengan cara yang khusus.</a:t>
            </a:r>
          </a:p>
          <a:p>
            <a:pPr marL="480938" lvl="1" indent="-240469" algn="just">
              <a:lnSpc>
                <a:spcPts val="3118"/>
              </a:lnSpc>
              <a:buFont typeface="Arial"/>
              <a:buChar char="•"/>
            </a:pPr>
            <a:r>
              <a:rPr lang="en-US" sz="2227">
                <a:solidFill>
                  <a:srgbClr val="0D203B"/>
                </a:solidFill>
                <a:latin typeface="HK Grotesk Bold Bold"/>
              </a:rPr>
              <a:t>Hubungan antara teori hukum dan sistem yang khas dari hukum positif adalah hubungan apa yang mungkin dengan hukum yang ada.</a:t>
            </a:r>
          </a:p>
        </p:txBody>
      </p:sp>
      <p:pic>
        <p:nvPicPr>
          <p:cNvPr id="3" name="Picture 3"/>
          <p:cNvPicPr>
            <a:picLocks noChangeAspect="1"/>
          </p:cNvPicPr>
          <p:nvPr/>
        </p:nvPicPr>
        <p:blipFill>
          <a:blip r:embed="rId2" cstate="print">
            <a:alphaModFix amt="25000"/>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a:fillRect/>
          </a:stretch>
        </p:blipFill>
        <p:spPr>
          <a:xfrm>
            <a:off x="2970248" y="1734301"/>
            <a:ext cx="6251504" cy="4437899"/>
          </a:xfrm>
          <a:prstGeom prst="rect">
            <a:avLst/>
          </a:prstGeom>
        </p:spPr>
      </p:pic>
      <p:sp>
        <p:nvSpPr>
          <p:cNvPr id="4" name="TextBox 4"/>
          <p:cNvSpPr txBox="1"/>
          <p:nvPr/>
        </p:nvSpPr>
        <p:spPr>
          <a:xfrm>
            <a:off x="685800" y="596900"/>
            <a:ext cx="8957733" cy="807913"/>
          </a:xfrm>
          <a:prstGeom prst="rect">
            <a:avLst/>
          </a:prstGeom>
        </p:spPr>
        <p:txBody>
          <a:bodyPr lIns="0" tIns="0" rIns="0" bIns="0" rtlCol="0" anchor="t">
            <a:spAutoFit/>
          </a:bodyPr>
          <a:lstStyle/>
          <a:p>
            <a:pPr>
              <a:lnSpc>
                <a:spcPts val="6347"/>
              </a:lnSpc>
              <a:spcBef>
                <a:spcPct val="0"/>
              </a:spcBef>
            </a:pPr>
            <a:r>
              <a:rPr lang="en-US" sz="4534">
                <a:solidFill>
                  <a:srgbClr val="0D203B"/>
                </a:solidFill>
                <a:latin typeface="HK Grotesk Bold"/>
              </a:rPr>
              <a:t>Teori Hukum </a:t>
            </a:r>
            <a:r>
              <a:rPr lang="en-US" sz="4534">
                <a:solidFill>
                  <a:srgbClr val="0D203B"/>
                </a:solidFill>
                <a:latin typeface="HK Grotesk Bold Italics"/>
              </a:rPr>
              <a:t>ala</a:t>
            </a:r>
            <a:r>
              <a:rPr lang="en-US" sz="4534">
                <a:solidFill>
                  <a:srgbClr val="0D203B"/>
                </a:solidFill>
                <a:latin typeface="HK Grotesk Bold"/>
              </a:rPr>
              <a:t> Hans Kelsen</a:t>
            </a:r>
          </a:p>
        </p:txBody>
      </p:sp>
    </p:spTree>
    <p:extLst>
      <p:ext uri="{BB962C8B-B14F-4D97-AF65-F5344CB8AC3E}">
        <p14:creationId xmlns:p14="http://schemas.microsoft.com/office/powerpoint/2010/main" val="556730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1621864"/>
            <a:ext cx="10820400" cy="4103688"/>
          </a:xfrm>
          <a:prstGeom prst="rect">
            <a:avLst/>
          </a:prstGeom>
        </p:spPr>
        <p:txBody>
          <a:bodyPr lIns="0" tIns="0" rIns="0" bIns="0" rtlCol="0" anchor="t">
            <a:spAutoFit/>
          </a:bodyPr>
          <a:lstStyle/>
          <a:p>
            <a:pPr marL="618888" lvl="1" indent="-309444" algn="just">
              <a:lnSpc>
                <a:spcPts val="4013"/>
              </a:lnSpc>
              <a:buFont typeface="Arial"/>
              <a:buChar char="•"/>
            </a:pPr>
            <a:r>
              <a:rPr lang="en-US" sz="2866">
                <a:solidFill>
                  <a:srgbClr val="0D203B"/>
                </a:solidFill>
                <a:latin typeface="HK Grotesk Bold Bold"/>
              </a:rPr>
              <a:t>Hukum merupakan perintah dari kekuasaan politik yg berdaulat dalam suatu negara . </a:t>
            </a:r>
          </a:p>
          <a:p>
            <a:pPr marL="618888" lvl="1" indent="-309444" algn="just">
              <a:lnSpc>
                <a:spcPts val="4013"/>
              </a:lnSpc>
              <a:buFont typeface="Arial"/>
              <a:buChar char="•"/>
            </a:pPr>
            <a:r>
              <a:rPr lang="en-US" sz="2866">
                <a:solidFill>
                  <a:srgbClr val="0D203B"/>
                </a:solidFill>
                <a:latin typeface="HK Grotesk Bold Bold"/>
              </a:rPr>
              <a:t>Hukum merupakan sistem logika yang bersifat tetap &amp; tertutup (</a:t>
            </a:r>
            <a:r>
              <a:rPr lang="en-US" sz="2866">
                <a:solidFill>
                  <a:srgbClr val="0D203B"/>
                </a:solidFill>
                <a:latin typeface="HK Grotesk Bold Bold Italics"/>
              </a:rPr>
              <a:t>closed logical system</a:t>
            </a:r>
            <a:r>
              <a:rPr lang="en-US" sz="2866">
                <a:solidFill>
                  <a:srgbClr val="0D203B"/>
                </a:solidFill>
                <a:latin typeface="HK Grotesk Bold Bold"/>
              </a:rPr>
              <a:t>). Selanjutnya ilmu hukum (</a:t>
            </a:r>
            <a:r>
              <a:rPr lang="en-US" sz="2866">
                <a:solidFill>
                  <a:srgbClr val="0D203B"/>
                </a:solidFill>
                <a:latin typeface="HK Grotesk Bold Bold Italics"/>
              </a:rPr>
              <a:t>jurisprudence</a:t>
            </a:r>
            <a:r>
              <a:rPr lang="en-US" sz="2866">
                <a:solidFill>
                  <a:srgbClr val="0D203B"/>
                </a:solidFill>
                <a:latin typeface="HK Grotesk Bold Bold"/>
              </a:rPr>
              <a:t>) dipandang sebagai teori hukum positif yang otonom dan dapat mencukupi dirinya sendiri. </a:t>
            </a:r>
          </a:p>
          <a:p>
            <a:pPr marL="618888" lvl="1" indent="-309444" algn="just">
              <a:lnSpc>
                <a:spcPts val="4013"/>
              </a:lnSpc>
              <a:buFont typeface="Arial"/>
              <a:buChar char="•"/>
            </a:pPr>
            <a:r>
              <a:rPr lang="en-US" sz="2866">
                <a:solidFill>
                  <a:srgbClr val="0D203B"/>
                </a:solidFill>
                <a:latin typeface="HK Grotesk Bold Bold"/>
              </a:rPr>
              <a:t>Hukum positif harus memenuhi beberapa unsur, yaitu: adanya unsur perintah, sanksi, kewajiban, dan kedaulatan. </a:t>
            </a:r>
          </a:p>
        </p:txBody>
      </p:sp>
      <p:pic>
        <p:nvPicPr>
          <p:cNvPr id="3" name="Picture 3"/>
          <p:cNvPicPr>
            <a:picLocks noChangeAspect="1"/>
          </p:cNvPicPr>
          <p:nvPr/>
        </p:nvPicPr>
        <p:blipFill>
          <a:blip r:embed="rId2" cstate="print">
            <a:alphaModFix amt="25000"/>
            <a:extLst>
              <a:ext uri="{28A0092B-C50C-407E-A947-70E740481C1C}">
                <a14:useLocalDpi xmlns:a14="http://schemas.microsoft.com/office/drawing/2010/main" val="0"/>
              </a:ext>
              <a:ext uri="{96DAC541-7B7A-43D3-8B79-37D633B846F1}">
                <asvg:svgBlip xmlns:asvg="http://schemas.microsoft.com/office/drawing/2016/SVG/main" xmlns="" r:embed="rId3"/>
              </a:ext>
            </a:extLst>
          </a:blip>
          <a:srcRect/>
          <a:stretch>
            <a:fillRect/>
          </a:stretch>
        </p:blipFill>
        <p:spPr>
          <a:xfrm>
            <a:off x="2970248" y="1734301"/>
            <a:ext cx="6251504" cy="4437899"/>
          </a:xfrm>
          <a:prstGeom prst="rect">
            <a:avLst/>
          </a:prstGeom>
        </p:spPr>
      </p:pic>
      <p:sp>
        <p:nvSpPr>
          <p:cNvPr id="4" name="TextBox 4"/>
          <p:cNvSpPr txBox="1"/>
          <p:nvPr/>
        </p:nvSpPr>
        <p:spPr>
          <a:xfrm>
            <a:off x="685800" y="596900"/>
            <a:ext cx="8957733" cy="807913"/>
          </a:xfrm>
          <a:prstGeom prst="rect">
            <a:avLst/>
          </a:prstGeom>
        </p:spPr>
        <p:txBody>
          <a:bodyPr lIns="0" tIns="0" rIns="0" bIns="0" rtlCol="0" anchor="t">
            <a:spAutoFit/>
          </a:bodyPr>
          <a:lstStyle/>
          <a:p>
            <a:pPr>
              <a:lnSpc>
                <a:spcPts val="6347"/>
              </a:lnSpc>
              <a:spcBef>
                <a:spcPct val="0"/>
              </a:spcBef>
            </a:pPr>
            <a:r>
              <a:rPr lang="en-US" sz="4534">
                <a:solidFill>
                  <a:srgbClr val="0D203B"/>
                </a:solidFill>
                <a:latin typeface="HK Grotesk Bold"/>
              </a:rPr>
              <a:t>John Austin</a:t>
            </a:r>
          </a:p>
        </p:txBody>
      </p:sp>
    </p:spTree>
    <p:extLst>
      <p:ext uri="{BB962C8B-B14F-4D97-AF65-F5344CB8AC3E}">
        <p14:creationId xmlns:p14="http://schemas.microsoft.com/office/powerpoint/2010/main" val="4050021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590550"/>
            <a:ext cx="9681482" cy="784510"/>
          </a:xfrm>
          <a:prstGeom prst="rect">
            <a:avLst/>
          </a:prstGeom>
        </p:spPr>
        <p:txBody>
          <a:bodyPr lIns="0" tIns="0" rIns="0" bIns="0" rtlCol="0" anchor="t">
            <a:spAutoFit/>
          </a:bodyPr>
          <a:lstStyle/>
          <a:p>
            <a:pPr>
              <a:lnSpc>
                <a:spcPts val="6720"/>
              </a:lnSpc>
              <a:spcBef>
                <a:spcPct val="0"/>
              </a:spcBef>
            </a:pPr>
            <a:r>
              <a:rPr lang="en-US" sz="4800" dirty="0" err="1">
                <a:latin typeface="HK Grotesk Bold"/>
              </a:rPr>
              <a:t>Dogmatik</a:t>
            </a:r>
            <a:r>
              <a:rPr lang="en-US" sz="4800" dirty="0">
                <a:latin typeface="HK Grotesk Bold"/>
              </a:rPr>
              <a:t> Hukum</a:t>
            </a:r>
          </a:p>
        </p:txBody>
      </p:sp>
      <p:sp>
        <p:nvSpPr>
          <p:cNvPr id="3" name="TextBox 3"/>
          <p:cNvSpPr txBox="1"/>
          <p:nvPr/>
        </p:nvSpPr>
        <p:spPr>
          <a:xfrm>
            <a:off x="685800" y="1764191"/>
            <a:ext cx="10639052" cy="4398640"/>
          </a:xfrm>
          <a:prstGeom prst="rect">
            <a:avLst/>
          </a:prstGeom>
        </p:spPr>
        <p:txBody>
          <a:bodyPr wrap="square" lIns="0" tIns="0" rIns="0" bIns="0" rtlCol="0" anchor="t">
            <a:spAutoFit/>
          </a:bodyPr>
          <a:lstStyle/>
          <a:p>
            <a:pPr marL="440423" lvl="1" indent="-220212" algn="just">
              <a:lnSpc>
                <a:spcPts val="1999"/>
              </a:lnSpc>
              <a:buFont typeface="Arial"/>
              <a:buChar char="•"/>
            </a:pPr>
            <a:r>
              <a:rPr lang="en-US" sz="2039" dirty="0" err="1">
                <a:latin typeface="HK Grotesk Light"/>
              </a:rPr>
              <a:t>Secara</a:t>
            </a:r>
            <a:r>
              <a:rPr lang="en-US" sz="2039" dirty="0">
                <a:latin typeface="HK Grotesk Light"/>
              </a:rPr>
              <a:t> </a:t>
            </a:r>
            <a:r>
              <a:rPr lang="en-US" sz="2039" dirty="0" err="1">
                <a:latin typeface="HK Grotesk Light"/>
              </a:rPr>
              <a:t>sederhana</a:t>
            </a:r>
            <a:r>
              <a:rPr lang="en-US" sz="2039" dirty="0">
                <a:latin typeface="HK Grotesk Light"/>
              </a:rPr>
              <a:t>, </a:t>
            </a:r>
            <a:r>
              <a:rPr lang="en-US" sz="2039" dirty="0" err="1">
                <a:latin typeface="HK Grotesk Light"/>
              </a:rPr>
              <a:t>dapat</a:t>
            </a:r>
            <a:r>
              <a:rPr lang="en-US" sz="2039" dirty="0">
                <a:latin typeface="HK Grotesk Light"/>
              </a:rPr>
              <a:t> </a:t>
            </a:r>
            <a:r>
              <a:rPr lang="en-US" sz="2039" dirty="0" err="1">
                <a:latin typeface="HK Grotesk Light"/>
              </a:rPr>
              <a:t>dikatakan</a:t>
            </a:r>
            <a:r>
              <a:rPr lang="en-US" sz="2039" dirty="0">
                <a:latin typeface="HK Grotesk Light"/>
              </a:rPr>
              <a:t> </a:t>
            </a:r>
            <a:r>
              <a:rPr lang="en-US" sz="2039" dirty="0" err="1">
                <a:latin typeface="HK Grotesk Light"/>
              </a:rPr>
              <a:t>bahwa</a:t>
            </a:r>
            <a:r>
              <a:rPr lang="en-US" sz="2039" dirty="0">
                <a:latin typeface="HK Grotesk Light"/>
              </a:rPr>
              <a:t> </a:t>
            </a:r>
            <a:r>
              <a:rPr lang="en-US" sz="2039" dirty="0" err="1">
                <a:latin typeface="HK Grotesk Light"/>
              </a:rPr>
              <a:t>ilmu</a:t>
            </a:r>
            <a:r>
              <a:rPr lang="en-US" sz="2039" dirty="0">
                <a:latin typeface="HK Grotesk Light"/>
              </a:rPr>
              <a:t> </a:t>
            </a:r>
            <a:r>
              <a:rPr lang="en-US" sz="2039" dirty="0" err="1">
                <a:latin typeface="HK Grotesk Light"/>
              </a:rPr>
              <a:t>hukum</a:t>
            </a:r>
            <a:r>
              <a:rPr lang="en-US" sz="2039" dirty="0">
                <a:latin typeface="HK Grotesk Light"/>
              </a:rPr>
              <a:t> yang </a:t>
            </a:r>
            <a:r>
              <a:rPr lang="en-US" sz="2039" dirty="0" err="1">
                <a:latin typeface="HK Grotesk Light"/>
              </a:rPr>
              <a:t>semula</a:t>
            </a:r>
            <a:r>
              <a:rPr lang="en-US" sz="2039" dirty="0">
                <a:latin typeface="HK Grotesk Light"/>
              </a:rPr>
              <a:t> </a:t>
            </a:r>
            <a:r>
              <a:rPr lang="en-US" sz="2039" dirty="0" err="1">
                <a:latin typeface="HK Grotesk Light"/>
              </a:rPr>
              <a:t>dikenal</a:t>
            </a:r>
            <a:r>
              <a:rPr lang="en-US" sz="2039" dirty="0">
                <a:latin typeface="HK Grotesk Light"/>
              </a:rPr>
              <a:t> </a:t>
            </a:r>
            <a:r>
              <a:rPr lang="en-US" sz="2039" dirty="0" err="1">
                <a:latin typeface="HK Grotesk Light"/>
              </a:rPr>
              <a:t>dengan</a:t>
            </a:r>
            <a:r>
              <a:rPr lang="en-US" sz="2039" dirty="0">
                <a:latin typeface="HK Grotesk Light"/>
              </a:rPr>
              <a:t> </a:t>
            </a:r>
            <a:r>
              <a:rPr lang="en-US" sz="2039" dirty="0" err="1">
                <a:latin typeface="HK Grotesk Light"/>
              </a:rPr>
              <a:t>ajaran</a:t>
            </a:r>
            <a:r>
              <a:rPr lang="en-US" sz="2039" dirty="0">
                <a:latin typeface="HK Grotesk Light"/>
              </a:rPr>
              <a:t> </a:t>
            </a:r>
            <a:r>
              <a:rPr lang="en-US" sz="2039" dirty="0" err="1">
                <a:latin typeface="HK Grotesk Light"/>
              </a:rPr>
              <a:t>hukum</a:t>
            </a:r>
            <a:r>
              <a:rPr lang="en-US" sz="2039" dirty="0">
                <a:latin typeface="HK Grotesk Light"/>
              </a:rPr>
              <a:t> (</a:t>
            </a:r>
            <a:r>
              <a:rPr lang="en-US" sz="2039" dirty="0" err="1">
                <a:latin typeface="HK Grotesk Light"/>
              </a:rPr>
              <a:t>rechtsleer</a:t>
            </a:r>
            <a:r>
              <a:rPr lang="en-US" sz="2039" dirty="0">
                <a:latin typeface="HK Grotesk Light"/>
              </a:rPr>
              <a:t>), </a:t>
            </a:r>
            <a:r>
              <a:rPr lang="en-US" sz="2039" dirty="0" err="1">
                <a:latin typeface="HK Grotesk Light"/>
              </a:rPr>
              <a:t>sering</a:t>
            </a:r>
            <a:r>
              <a:rPr lang="en-US" sz="2039" dirty="0">
                <a:latin typeface="HK Grotesk Light"/>
              </a:rPr>
              <a:t> </a:t>
            </a:r>
            <a:r>
              <a:rPr lang="en-US" sz="2039" dirty="0" err="1">
                <a:latin typeface="HK Grotesk Light"/>
              </a:rPr>
              <a:t>disebut</a:t>
            </a:r>
            <a:r>
              <a:rPr lang="en-US" sz="2039" dirty="0">
                <a:latin typeface="HK Grotesk Light"/>
              </a:rPr>
              <a:t> juga </a:t>
            </a:r>
            <a:r>
              <a:rPr lang="en-US" sz="2039" dirty="0" err="1">
                <a:latin typeface="HK Grotesk Light"/>
              </a:rPr>
              <a:t>dengan</a:t>
            </a:r>
            <a:r>
              <a:rPr lang="en-US" sz="2039" dirty="0">
                <a:latin typeface="HK Grotesk Light"/>
              </a:rPr>
              <a:t> </a:t>
            </a:r>
            <a:r>
              <a:rPr lang="en-US" sz="2039" dirty="0" err="1">
                <a:latin typeface="HK Grotesk Light"/>
              </a:rPr>
              <a:t>dogmatik</a:t>
            </a:r>
            <a:r>
              <a:rPr lang="en-US" sz="2039" dirty="0">
                <a:latin typeface="HK Grotesk Light"/>
              </a:rPr>
              <a:t> </a:t>
            </a:r>
            <a:r>
              <a:rPr lang="en-US" sz="2039" dirty="0" err="1">
                <a:latin typeface="HK Grotesk Light"/>
              </a:rPr>
              <a:t>hukum</a:t>
            </a:r>
            <a:r>
              <a:rPr lang="en-US" sz="2039" dirty="0">
                <a:latin typeface="HK Grotesk Light"/>
              </a:rPr>
              <a:t>, </a:t>
            </a:r>
            <a:r>
              <a:rPr lang="en-US" sz="2039" dirty="0" err="1">
                <a:latin typeface="HK Grotesk Light"/>
              </a:rPr>
              <a:t>mempelajari</a:t>
            </a:r>
            <a:r>
              <a:rPr lang="en-US" sz="2039" dirty="0">
                <a:latin typeface="HK Grotesk Light"/>
              </a:rPr>
              <a:t> </a:t>
            </a:r>
            <a:r>
              <a:rPr lang="en-US" sz="2039" dirty="0" err="1">
                <a:latin typeface="HK Grotesk Light"/>
              </a:rPr>
              <a:t>hukum</a:t>
            </a:r>
            <a:r>
              <a:rPr lang="en-US" sz="2039" dirty="0">
                <a:latin typeface="HK Grotesk Light"/>
              </a:rPr>
              <a:t> </a:t>
            </a:r>
            <a:r>
              <a:rPr lang="en-US" sz="2039" dirty="0" err="1">
                <a:latin typeface="HK Grotesk Light"/>
              </a:rPr>
              <a:t>positif</a:t>
            </a:r>
            <a:r>
              <a:rPr lang="en-US" sz="2039" dirty="0">
                <a:latin typeface="HK Grotesk Light"/>
              </a:rPr>
              <a:t> (</a:t>
            </a:r>
            <a:r>
              <a:rPr lang="en-US" sz="2039" dirty="0" err="1">
                <a:latin typeface="HK Grotesk Light"/>
              </a:rPr>
              <a:t>ius</a:t>
            </a:r>
            <a:r>
              <a:rPr lang="en-US" sz="2039" dirty="0">
                <a:latin typeface="HK Grotesk Light"/>
              </a:rPr>
              <a:t> </a:t>
            </a:r>
            <a:r>
              <a:rPr lang="en-US" sz="2039" dirty="0" err="1">
                <a:latin typeface="HK Grotesk Light"/>
              </a:rPr>
              <a:t>constitutum</a:t>
            </a:r>
            <a:r>
              <a:rPr lang="en-US" sz="2039" dirty="0">
                <a:latin typeface="HK Grotesk Light"/>
              </a:rPr>
              <a:t>). </a:t>
            </a:r>
          </a:p>
          <a:p>
            <a:pPr algn="just">
              <a:lnSpc>
                <a:spcPts val="1999"/>
              </a:lnSpc>
            </a:pPr>
            <a:endParaRPr lang="en-US" sz="2039" dirty="0">
              <a:latin typeface="HK Grotesk Light"/>
            </a:endParaRPr>
          </a:p>
          <a:p>
            <a:pPr marL="440423" lvl="1" indent="-220212" algn="just">
              <a:lnSpc>
                <a:spcPts val="1999"/>
              </a:lnSpc>
              <a:buFont typeface="Arial"/>
              <a:buChar char="•"/>
            </a:pPr>
            <a:r>
              <a:rPr lang="en-US" sz="2039" dirty="0">
                <a:latin typeface="HK Grotesk Light"/>
              </a:rPr>
              <a:t>Hukum </a:t>
            </a:r>
            <a:r>
              <a:rPr lang="en-US" sz="2039" dirty="0" err="1">
                <a:latin typeface="HK Grotesk Light"/>
              </a:rPr>
              <a:t>positif</a:t>
            </a:r>
            <a:r>
              <a:rPr lang="en-US" sz="2039" dirty="0">
                <a:latin typeface="HK Grotesk Light"/>
              </a:rPr>
              <a:t> </a:t>
            </a:r>
            <a:r>
              <a:rPr lang="en-US" sz="2039" dirty="0" err="1">
                <a:latin typeface="HK Grotesk Light"/>
              </a:rPr>
              <a:t>disini</a:t>
            </a:r>
            <a:r>
              <a:rPr lang="en-US" sz="2039" dirty="0">
                <a:latin typeface="HK Grotesk Light"/>
              </a:rPr>
              <a:t> </a:t>
            </a:r>
            <a:r>
              <a:rPr lang="en-US" sz="2039" dirty="0" err="1">
                <a:latin typeface="HK Grotesk Light"/>
              </a:rPr>
              <a:t>adalah</a:t>
            </a:r>
            <a:r>
              <a:rPr lang="en-US" sz="2039" dirty="0">
                <a:latin typeface="HK Grotesk Light"/>
              </a:rPr>
              <a:t> </a:t>
            </a:r>
            <a:r>
              <a:rPr lang="en-US" sz="2039" dirty="0" err="1">
                <a:latin typeface="HK Grotesk Light"/>
              </a:rPr>
              <a:t>hukum</a:t>
            </a:r>
            <a:r>
              <a:rPr lang="en-US" sz="2039" dirty="0">
                <a:latin typeface="HK Grotesk Light"/>
              </a:rPr>
              <a:t> yang </a:t>
            </a:r>
            <a:r>
              <a:rPr lang="en-US" sz="2039" dirty="0" err="1">
                <a:latin typeface="HK Grotesk Light"/>
              </a:rPr>
              <a:t>berlaku</a:t>
            </a:r>
            <a:r>
              <a:rPr lang="en-US" sz="2039" dirty="0">
                <a:latin typeface="HK Grotesk Light"/>
              </a:rPr>
              <a:t> di </a:t>
            </a:r>
            <a:r>
              <a:rPr lang="en-US" sz="2039" dirty="0" err="1">
                <a:latin typeface="HK Grotesk Light"/>
              </a:rPr>
              <a:t>suatu</a:t>
            </a:r>
            <a:r>
              <a:rPr lang="en-US" sz="2039" dirty="0">
                <a:latin typeface="HK Grotesk Light"/>
              </a:rPr>
              <a:t> </a:t>
            </a:r>
            <a:r>
              <a:rPr lang="en-US" sz="2039" dirty="0" err="1">
                <a:latin typeface="HK Grotesk Light"/>
              </a:rPr>
              <a:t>tempat</a:t>
            </a:r>
            <a:r>
              <a:rPr lang="en-US" sz="2039" dirty="0">
                <a:latin typeface="HK Grotesk Light"/>
              </a:rPr>
              <a:t>, </a:t>
            </a:r>
            <a:r>
              <a:rPr lang="en-US" sz="2039" dirty="0" err="1">
                <a:latin typeface="HK Grotesk Light"/>
              </a:rPr>
              <a:t>dimana</a:t>
            </a:r>
            <a:r>
              <a:rPr lang="en-US" sz="2039" dirty="0">
                <a:latin typeface="HK Grotesk Light"/>
              </a:rPr>
              <a:t> </a:t>
            </a:r>
            <a:r>
              <a:rPr lang="en-US" sz="2039" dirty="0" err="1">
                <a:latin typeface="HK Grotesk Light"/>
              </a:rPr>
              <a:t>hukum</a:t>
            </a:r>
            <a:r>
              <a:rPr lang="en-US" sz="2039" dirty="0">
                <a:latin typeface="HK Grotesk Light"/>
              </a:rPr>
              <a:t> </a:t>
            </a:r>
            <a:r>
              <a:rPr lang="en-US" sz="2039" dirty="0" err="1">
                <a:latin typeface="HK Grotesk Light"/>
              </a:rPr>
              <a:t>positif</a:t>
            </a:r>
            <a:r>
              <a:rPr lang="en-US" sz="2039" dirty="0">
                <a:latin typeface="HK Grotesk Light"/>
              </a:rPr>
              <a:t> </a:t>
            </a:r>
            <a:r>
              <a:rPr lang="en-US" sz="2039" dirty="0" err="1">
                <a:latin typeface="HK Grotesk Light"/>
              </a:rPr>
              <a:t>ini</a:t>
            </a:r>
            <a:r>
              <a:rPr lang="en-US" sz="2039" dirty="0">
                <a:latin typeface="HK Grotesk Light"/>
              </a:rPr>
              <a:t> </a:t>
            </a:r>
            <a:r>
              <a:rPr lang="en-US" sz="2039" dirty="0" err="1">
                <a:latin typeface="HK Grotesk Light"/>
              </a:rPr>
              <a:t>mengatur</a:t>
            </a:r>
            <a:r>
              <a:rPr lang="en-US" sz="2039" dirty="0">
                <a:latin typeface="HK Grotesk Light"/>
              </a:rPr>
              <a:t> </a:t>
            </a:r>
            <a:r>
              <a:rPr lang="en-US" sz="2039" dirty="0" err="1">
                <a:latin typeface="HK Grotesk Light"/>
              </a:rPr>
              <a:t>manusia</a:t>
            </a:r>
            <a:r>
              <a:rPr lang="en-US" sz="2039" dirty="0">
                <a:latin typeface="HK Grotesk Light"/>
              </a:rPr>
              <a:t> </a:t>
            </a:r>
            <a:r>
              <a:rPr lang="en-US" sz="2039" dirty="0" err="1">
                <a:latin typeface="HK Grotesk Light"/>
              </a:rPr>
              <a:t>sebagai</a:t>
            </a:r>
            <a:r>
              <a:rPr lang="en-US" sz="2039" dirty="0">
                <a:latin typeface="HK Grotesk Light"/>
              </a:rPr>
              <a:t> </a:t>
            </a:r>
            <a:r>
              <a:rPr lang="en-US" sz="2039" dirty="0" err="1">
                <a:latin typeface="HK Grotesk Light"/>
              </a:rPr>
              <a:t>makhluk</a:t>
            </a:r>
            <a:r>
              <a:rPr lang="en-US" sz="2039" dirty="0">
                <a:latin typeface="HK Grotesk Light"/>
              </a:rPr>
              <a:t> </a:t>
            </a:r>
            <a:r>
              <a:rPr lang="en-US" sz="2039" dirty="0" err="1">
                <a:latin typeface="HK Grotesk Light"/>
              </a:rPr>
              <a:t>sosial</a:t>
            </a:r>
            <a:r>
              <a:rPr lang="en-US" sz="2039" dirty="0">
                <a:latin typeface="HK Grotesk Light"/>
              </a:rPr>
              <a:t> (</a:t>
            </a:r>
            <a:r>
              <a:rPr lang="en-US" sz="2039" dirty="0" err="1">
                <a:latin typeface="HK Grotesk Light"/>
              </a:rPr>
              <a:t>tertulis</a:t>
            </a:r>
            <a:r>
              <a:rPr lang="en-US" sz="2039" dirty="0">
                <a:latin typeface="HK Grotesk Light"/>
              </a:rPr>
              <a:t>, </a:t>
            </a:r>
            <a:r>
              <a:rPr lang="en-US" sz="2039" dirty="0" err="1">
                <a:latin typeface="HK Grotesk Light"/>
              </a:rPr>
              <a:t>tidak</a:t>
            </a:r>
            <a:r>
              <a:rPr lang="en-US" sz="2039" dirty="0">
                <a:latin typeface="HK Grotesk Light"/>
              </a:rPr>
              <a:t> </a:t>
            </a:r>
            <a:r>
              <a:rPr lang="en-US" sz="2039" dirty="0" err="1">
                <a:latin typeface="HK Grotesk Light"/>
              </a:rPr>
              <a:t>tertulis</a:t>
            </a:r>
            <a:r>
              <a:rPr lang="en-US" sz="2039" dirty="0">
                <a:latin typeface="HK Grotesk Light"/>
              </a:rPr>
              <a:t>, </a:t>
            </a:r>
            <a:r>
              <a:rPr lang="en-US" sz="2039" dirty="0" err="1">
                <a:latin typeface="HK Grotesk Light"/>
              </a:rPr>
              <a:t>dan</a:t>
            </a:r>
            <a:r>
              <a:rPr lang="en-US" sz="2039" dirty="0">
                <a:latin typeface="HK Grotesk Light"/>
              </a:rPr>
              <a:t> </a:t>
            </a:r>
            <a:r>
              <a:rPr lang="en-US" sz="2039" dirty="0" err="1">
                <a:latin typeface="HK Grotesk Light"/>
              </a:rPr>
              <a:t>yurisprudensi</a:t>
            </a:r>
            <a:r>
              <a:rPr lang="en-US" sz="2039" dirty="0">
                <a:latin typeface="HK Grotesk Light"/>
              </a:rPr>
              <a:t>).</a:t>
            </a:r>
          </a:p>
          <a:p>
            <a:pPr algn="just">
              <a:lnSpc>
                <a:spcPts val="1999"/>
              </a:lnSpc>
            </a:pPr>
            <a:endParaRPr lang="en-US" sz="2039" dirty="0">
              <a:latin typeface="HK Grotesk Light"/>
            </a:endParaRPr>
          </a:p>
          <a:p>
            <a:pPr marL="454817" lvl="1" indent="-227409" algn="just">
              <a:lnSpc>
                <a:spcPts val="2064"/>
              </a:lnSpc>
              <a:buFont typeface="Arial"/>
              <a:buChar char="•"/>
            </a:pPr>
            <a:r>
              <a:rPr lang="en-US" sz="2106" dirty="0" err="1">
                <a:latin typeface="HK Grotesk Light"/>
              </a:rPr>
              <a:t>Dengan</a:t>
            </a:r>
            <a:r>
              <a:rPr lang="en-US" sz="2106" dirty="0">
                <a:latin typeface="HK Grotesk Light"/>
              </a:rPr>
              <a:t> </a:t>
            </a:r>
            <a:r>
              <a:rPr lang="en-US" sz="2106" dirty="0" err="1">
                <a:latin typeface="HK Grotesk Light"/>
              </a:rPr>
              <a:t>demikian</a:t>
            </a:r>
            <a:r>
              <a:rPr lang="en-US" sz="2106" dirty="0">
                <a:latin typeface="HK Grotesk Light"/>
              </a:rPr>
              <a:t>, </a:t>
            </a:r>
            <a:r>
              <a:rPr lang="en-US" sz="2106" dirty="0" err="1">
                <a:latin typeface="HK Grotesk Light"/>
              </a:rPr>
              <a:t>ilmu</a:t>
            </a:r>
            <a:r>
              <a:rPr lang="en-US" sz="2106" dirty="0">
                <a:latin typeface="HK Grotesk Light"/>
              </a:rPr>
              <a:t> </a:t>
            </a:r>
            <a:r>
              <a:rPr lang="en-US" sz="2106" dirty="0" err="1">
                <a:latin typeface="HK Grotesk Light"/>
              </a:rPr>
              <a:t>hukum</a:t>
            </a:r>
            <a:r>
              <a:rPr lang="en-US" sz="2106" dirty="0">
                <a:latin typeface="HK Grotesk Light"/>
              </a:rPr>
              <a:t> </a:t>
            </a:r>
            <a:r>
              <a:rPr lang="en-US" sz="2106" dirty="0" err="1">
                <a:latin typeface="HK Grotesk Light"/>
              </a:rPr>
              <a:t>adalah</a:t>
            </a:r>
            <a:r>
              <a:rPr lang="en-US" sz="2106" dirty="0">
                <a:latin typeface="HK Grotesk Light"/>
              </a:rPr>
              <a:t> </a:t>
            </a:r>
            <a:r>
              <a:rPr lang="en-US" sz="2106" dirty="0" err="1">
                <a:latin typeface="HK Grotesk Light"/>
              </a:rPr>
              <a:t>teori</a:t>
            </a:r>
            <a:r>
              <a:rPr lang="en-US" sz="2106" dirty="0">
                <a:latin typeface="HK Grotesk Light"/>
              </a:rPr>
              <a:t> </a:t>
            </a:r>
            <a:r>
              <a:rPr lang="en-US" sz="2106" dirty="0" err="1">
                <a:latin typeface="HK Grotesk Light"/>
              </a:rPr>
              <a:t>hukum</a:t>
            </a:r>
            <a:r>
              <a:rPr lang="en-US" sz="2106" dirty="0">
                <a:latin typeface="HK Grotesk Light"/>
              </a:rPr>
              <a:t> </a:t>
            </a:r>
            <a:r>
              <a:rPr lang="en-US" sz="2106" dirty="0" err="1">
                <a:latin typeface="HK Grotesk Light"/>
              </a:rPr>
              <a:t>positif</a:t>
            </a:r>
            <a:r>
              <a:rPr lang="en-US" sz="2106" dirty="0">
                <a:latin typeface="HK Grotesk Light"/>
              </a:rPr>
              <a:t> </a:t>
            </a:r>
            <a:r>
              <a:rPr lang="en-US" sz="2106" dirty="0" err="1">
                <a:latin typeface="HK Grotesk Light"/>
              </a:rPr>
              <a:t>atau</a:t>
            </a:r>
            <a:r>
              <a:rPr lang="en-US" sz="2106" dirty="0">
                <a:latin typeface="HK Grotesk Light"/>
              </a:rPr>
              <a:t> </a:t>
            </a:r>
            <a:r>
              <a:rPr lang="en-US" sz="2106" dirty="0" err="1">
                <a:latin typeface="HK Grotesk Light"/>
              </a:rPr>
              <a:t>teori</a:t>
            </a:r>
            <a:r>
              <a:rPr lang="en-US" sz="2106" dirty="0">
                <a:latin typeface="HK Grotesk Light"/>
              </a:rPr>
              <a:t> </a:t>
            </a:r>
            <a:r>
              <a:rPr lang="en-US" sz="2106" dirty="0" err="1">
                <a:latin typeface="HK Grotesk Light"/>
              </a:rPr>
              <a:t>praktik</a:t>
            </a:r>
            <a:r>
              <a:rPr lang="en-US" sz="2106" dirty="0">
                <a:latin typeface="HK Grotesk Light"/>
              </a:rPr>
              <a:t> </a:t>
            </a:r>
            <a:r>
              <a:rPr lang="en-US" sz="2106" dirty="0" err="1">
                <a:latin typeface="HK Grotesk Light"/>
              </a:rPr>
              <a:t>hukum</a:t>
            </a:r>
            <a:r>
              <a:rPr lang="en-US" sz="2106" dirty="0">
                <a:latin typeface="HK Grotesk Light"/>
              </a:rPr>
              <a:t>. </a:t>
            </a:r>
            <a:r>
              <a:rPr lang="en-US" sz="2106" dirty="0" err="1">
                <a:latin typeface="HK Grotesk Light"/>
              </a:rPr>
              <a:t>Pertanyaan-pertanyaan</a:t>
            </a:r>
            <a:r>
              <a:rPr lang="en-US" sz="2106" dirty="0">
                <a:latin typeface="HK Grotesk Light"/>
              </a:rPr>
              <a:t> </a:t>
            </a:r>
            <a:r>
              <a:rPr lang="en-US" sz="2106" dirty="0" err="1">
                <a:latin typeface="HK Grotesk Light"/>
              </a:rPr>
              <a:t>dalam</a:t>
            </a:r>
            <a:r>
              <a:rPr lang="en-US" sz="2106" dirty="0">
                <a:latin typeface="HK Grotesk Light"/>
              </a:rPr>
              <a:t> </a:t>
            </a:r>
            <a:r>
              <a:rPr lang="en-US" sz="2106" dirty="0" err="1">
                <a:latin typeface="HK Grotesk Light"/>
              </a:rPr>
              <a:t>ilmu</a:t>
            </a:r>
            <a:r>
              <a:rPr lang="en-US" sz="2106" dirty="0">
                <a:latin typeface="HK Grotesk Light"/>
              </a:rPr>
              <a:t> </a:t>
            </a:r>
            <a:r>
              <a:rPr lang="en-US" sz="2106" dirty="0" err="1">
                <a:latin typeface="HK Grotesk Light"/>
              </a:rPr>
              <a:t>hukum</a:t>
            </a:r>
            <a:r>
              <a:rPr lang="en-US" sz="2106" dirty="0">
                <a:latin typeface="HK Grotesk Light"/>
              </a:rPr>
              <a:t> </a:t>
            </a:r>
            <a:r>
              <a:rPr lang="en-US" sz="2106" dirty="0" err="1">
                <a:latin typeface="HK Grotesk Light"/>
              </a:rPr>
              <a:t>dijawab</a:t>
            </a:r>
            <a:r>
              <a:rPr lang="en-US" sz="2106" dirty="0">
                <a:latin typeface="HK Grotesk Light"/>
              </a:rPr>
              <a:t> </a:t>
            </a:r>
            <a:r>
              <a:rPr lang="en-US" sz="2106" dirty="0" err="1">
                <a:latin typeface="HK Grotesk Light"/>
              </a:rPr>
              <a:t>dengan</a:t>
            </a:r>
            <a:r>
              <a:rPr lang="en-US" sz="2106" dirty="0">
                <a:latin typeface="HK Grotesk Light"/>
              </a:rPr>
              <a:t> </a:t>
            </a:r>
            <a:r>
              <a:rPr lang="en-US" sz="2106" dirty="0" err="1">
                <a:latin typeface="HK Grotesk Light"/>
              </a:rPr>
              <a:t>hukum</a:t>
            </a:r>
            <a:r>
              <a:rPr lang="en-US" sz="2106" dirty="0">
                <a:latin typeface="HK Grotesk Light"/>
              </a:rPr>
              <a:t> </a:t>
            </a:r>
            <a:r>
              <a:rPr lang="en-US" sz="2106" dirty="0" err="1">
                <a:latin typeface="HK Grotesk Light"/>
              </a:rPr>
              <a:t>positif</a:t>
            </a:r>
            <a:r>
              <a:rPr lang="en-US" sz="2106" dirty="0">
                <a:latin typeface="HK Grotesk Light"/>
              </a:rPr>
              <a:t>. </a:t>
            </a:r>
          </a:p>
          <a:p>
            <a:pPr algn="just">
              <a:lnSpc>
                <a:spcPts val="2064"/>
              </a:lnSpc>
            </a:pPr>
            <a:endParaRPr lang="en-US" sz="2106" dirty="0">
              <a:latin typeface="HK Grotesk Light"/>
            </a:endParaRPr>
          </a:p>
          <a:p>
            <a:pPr marL="440423" lvl="1" indent="-220212" algn="just">
              <a:lnSpc>
                <a:spcPts val="1999"/>
              </a:lnSpc>
              <a:buFont typeface="Arial"/>
              <a:buChar char="•"/>
            </a:pPr>
            <a:r>
              <a:rPr lang="en-US" sz="2039" dirty="0" err="1">
                <a:latin typeface="HK Grotesk Light"/>
              </a:rPr>
              <a:t>Dogmatik</a:t>
            </a:r>
            <a:r>
              <a:rPr lang="en-US" sz="2039" dirty="0">
                <a:latin typeface="HK Grotesk Light"/>
              </a:rPr>
              <a:t> </a:t>
            </a:r>
            <a:r>
              <a:rPr lang="en-US" sz="2039" dirty="0" err="1">
                <a:latin typeface="HK Grotesk Light"/>
              </a:rPr>
              <a:t>hukum</a:t>
            </a:r>
            <a:r>
              <a:rPr lang="en-US" sz="2039" dirty="0">
                <a:latin typeface="HK Grotesk Light"/>
              </a:rPr>
              <a:t> </a:t>
            </a:r>
            <a:r>
              <a:rPr lang="en-US" sz="2039" dirty="0" err="1">
                <a:latin typeface="HK Grotesk Light"/>
              </a:rPr>
              <a:t>merupakan</a:t>
            </a:r>
            <a:r>
              <a:rPr lang="en-US" sz="2039" dirty="0">
                <a:latin typeface="HK Grotesk Light"/>
              </a:rPr>
              <a:t> </a:t>
            </a:r>
            <a:r>
              <a:rPr lang="en-US" sz="2039" dirty="0" err="1">
                <a:latin typeface="HK Grotesk Light"/>
              </a:rPr>
              <a:t>suatu</a:t>
            </a:r>
            <a:r>
              <a:rPr lang="en-US" sz="2039" dirty="0">
                <a:latin typeface="HK Grotesk Light"/>
              </a:rPr>
              <a:t> </a:t>
            </a:r>
            <a:r>
              <a:rPr lang="en-US" sz="2039" dirty="0" err="1">
                <a:latin typeface="HK Grotesk Light"/>
              </a:rPr>
              <a:t>ilmu</a:t>
            </a:r>
            <a:r>
              <a:rPr lang="en-US" sz="2039" dirty="0">
                <a:latin typeface="HK Grotesk Light"/>
              </a:rPr>
              <a:t> </a:t>
            </a:r>
            <a:r>
              <a:rPr lang="en-US" sz="2039" dirty="0" err="1">
                <a:latin typeface="HK Grotesk Light"/>
              </a:rPr>
              <a:t>tentang</a:t>
            </a:r>
            <a:r>
              <a:rPr lang="en-US" sz="2039" dirty="0">
                <a:latin typeface="HK Grotesk Light"/>
              </a:rPr>
              <a:t> </a:t>
            </a:r>
            <a:r>
              <a:rPr lang="en-US" sz="2039" dirty="0" err="1">
                <a:latin typeface="HK Grotesk Light"/>
              </a:rPr>
              <a:t>kenyataan</a:t>
            </a:r>
            <a:r>
              <a:rPr lang="en-US" sz="2039" dirty="0">
                <a:latin typeface="HK Grotesk Light"/>
              </a:rPr>
              <a:t> </a:t>
            </a:r>
            <a:r>
              <a:rPr lang="en-US" sz="2039" dirty="0" err="1">
                <a:latin typeface="HK Grotesk Light"/>
              </a:rPr>
              <a:t>hukum</a:t>
            </a:r>
            <a:r>
              <a:rPr lang="en-US" sz="2039" dirty="0">
                <a:latin typeface="HK Grotesk Light"/>
              </a:rPr>
              <a:t>. </a:t>
            </a:r>
            <a:r>
              <a:rPr lang="en-US" sz="2039" dirty="0" err="1" smtClean="0">
                <a:latin typeface="HK Grotesk Light"/>
              </a:rPr>
              <a:t>Dogmatik</a:t>
            </a:r>
            <a:r>
              <a:rPr lang="en-US" sz="2039" dirty="0" smtClean="0">
                <a:latin typeface="HK Grotesk Light"/>
              </a:rPr>
              <a:t> </a:t>
            </a:r>
            <a:r>
              <a:rPr lang="en-US" sz="2039" dirty="0" err="1">
                <a:latin typeface="HK Grotesk Light"/>
              </a:rPr>
              <a:t>hukum</a:t>
            </a:r>
            <a:r>
              <a:rPr lang="en-US" sz="2039" dirty="0">
                <a:latin typeface="HK Grotesk Light"/>
              </a:rPr>
              <a:t> </a:t>
            </a:r>
            <a:r>
              <a:rPr lang="en-US" sz="2039" dirty="0" err="1">
                <a:latin typeface="HK Grotesk Light"/>
              </a:rPr>
              <a:t>bukan</a:t>
            </a:r>
            <a:r>
              <a:rPr lang="en-US" sz="2039" dirty="0">
                <a:latin typeface="HK Grotesk Light"/>
              </a:rPr>
              <a:t> </a:t>
            </a:r>
            <a:r>
              <a:rPr lang="en-US" sz="2039" dirty="0" err="1">
                <a:latin typeface="HK Grotesk Light"/>
              </a:rPr>
              <a:t>merupakan</a:t>
            </a:r>
            <a:r>
              <a:rPr lang="en-US" sz="2039" dirty="0">
                <a:latin typeface="HK Grotesk Light"/>
              </a:rPr>
              <a:t> </a:t>
            </a:r>
            <a:r>
              <a:rPr lang="en-US" sz="2039" dirty="0" err="1">
                <a:latin typeface="HK Grotesk Light"/>
              </a:rPr>
              <a:t>suatu</a:t>
            </a:r>
            <a:r>
              <a:rPr lang="en-US" sz="2039" dirty="0">
                <a:latin typeface="HK Grotesk Light"/>
              </a:rPr>
              <a:t> </a:t>
            </a:r>
            <a:r>
              <a:rPr lang="en-US" sz="2039" dirty="0" err="1">
                <a:latin typeface="HK Grotesk Light"/>
              </a:rPr>
              <a:t>ilmu</a:t>
            </a:r>
            <a:r>
              <a:rPr lang="en-US" sz="2039" dirty="0">
                <a:latin typeface="HK Grotesk Light"/>
              </a:rPr>
              <a:t> </a:t>
            </a:r>
            <a:r>
              <a:rPr lang="en-US" sz="2039" dirty="0" err="1">
                <a:latin typeface="HK Grotesk Light"/>
              </a:rPr>
              <a:t>pengetahuan</a:t>
            </a:r>
            <a:r>
              <a:rPr lang="en-US" sz="2039" dirty="0">
                <a:latin typeface="HK Grotesk Light"/>
              </a:rPr>
              <a:t> yang </a:t>
            </a:r>
            <a:r>
              <a:rPr lang="en-US" sz="2039" dirty="0" err="1">
                <a:latin typeface="HK Grotesk Light"/>
              </a:rPr>
              <a:t>netral</a:t>
            </a:r>
            <a:r>
              <a:rPr lang="en-US" sz="2039" dirty="0">
                <a:latin typeface="HK Grotesk Light"/>
              </a:rPr>
              <a:t> </a:t>
            </a:r>
            <a:r>
              <a:rPr lang="en-US" sz="2039" dirty="0" err="1">
                <a:latin typeface="HK Grotesk Light"/>
              </a:rPr>
              <a:t>atau</a:t>
            </a:r>
            <a:r>
              <a:rPr lang="en-US" sz="2039" dirty="0">
                <a:latin typeface="HK Grotesk Light"/>
              </a:rPr>
              <a:t> </a:t>
            </a:r>
            <a:r>
              <a:rPr lang="en-US" sz="2039" dirty="0" err="1">
                <a:latin typeface="HK Grotesk Light"/>
              </a:rPr>
              <a:t>bebas</a:t>
            </a:r>
            <a:r>
              <a:rPr lang="en-US" sz="2039" dirty="0">
                <a:latin typeface="HK Grotesk Light"/>
              </a:rPr>
              <a:t> </a:t>
            </a:r>
            <a:r>
              <a:rPr lang="en-US" sz="2039" dirty="0" err="1">
                <a:latin typeface="HK Grotesk Light"/>
              </a:rPr>
              <a:t>nilai</a:t>
            </a:r>
            <a:r>
              <a:rPr lang="en-US" sz="2039" dirty="0">
                <a:latin typeface="HK Grotesk Light"/>
              </a:rPr>
              <a:t>. </a:t>
            </a:r>
          </a:p>
          <a:p>
            <a:pPr algn="just">
              <a:lnSpc>
                <a:spcPts val="1999"/>
              </a:lnSpc>
            </a:pPr>
            <a:endParaRPr lang="en-US" sz="2039" dirty="0">
              <a:latin typeface="HK Grotesk Light"/>
            </a:endParaRPr>
          </a:p>
          <a:p>
            <a:pPr marL="440423" lvl="1" indent="-220212" algn="just">
              <a:lnSpc>
                <a:spcPts val="1999"/>
              </a:lnSpc>
              <a:buFont typeface="Arial"/>
              <a:buChar char="•"/>
            </a:pPr>
            <a:r>
              <a:rPr lang="en-US" sz="2039" dirty="0" err="1">
                <a:latin typeface="HK Grotesk Light"/>
              </a:rPr>
              <a:t>Dogmatik</a:t>
            </a:r>
            <a:r>
              <a:rPr lang="en-US" sz="2039" dirty="0">
                <a:latin typeface="HK Grotesk Light"/>
              </a:rPr>
              <a:t> </a:t>
            </a:r>
            <a:r>
              <a:rPr lang="en-US" sz="2039" dirty="0" err="1">
                <a:latin typeface="HK Grotesk Light"/>
              </a:rPr>
              <a:t>hukum</a:t>
            </a:r>
            <a:r>
              <a:rPr lang="en-US" sz="2039" dirty="0">
                <a:latin typeface="HK Grotesk Light"/>
              </a:rPr>
              <a:t> </a:t>
            </a:r>
            <a:r>
              <a:rPr lang="en-US" sz="2039" dirty="0" err="1">
                <a:latin typeface="HK Grotesk Light"/>
              </a:rPr>
              <a:t>dapat</a:t>
            </a:r>
            <a:r>
              <a:rPr lang="en-US" sz="2039" dirty="0">
                <a:latin typeface="HK Grotesk Light"/>
              </a:rPr>
              <a:t> </a:t>
            </a:r>
            <a:r>
              <a:rPr lang="en-US" sz="2039" dirty="0" err="1">
                <a:latin typeface="HK Grotesk Light"/>
              </a:rPr>
              <a:t>dirumuskan</a:t>
            </a:r>
            <a:r>
              <a:rPr lang="en-US" sz="2039" dirty="0">
                <a:latin typeface="HK Grotesk Light"/>
              </a:rPr>
              <a:t> </a:t>
            </a:r>
            <a:r>
              <a:rPr lang="en-US" sz="2039" dirty="0" err="1">
                <a:latin typeface="HK Grotesk Light"/>
              </a:rPr>
              <a:t>sebagai</a:t>
            </a:r>
            <a:r>
              <a:rPr lang="en-US" sz="2039" dirty="0">
                <a:latin typeface="HK Grotesk Light"/>
              </a:rPr>
              <a:t> </a:t>
            </a:r>
            <a:r>
              <a:rPr lang="en-US" sz="2039" dirty="0" err="1">
                <a:latin typeface="HK Grotesk Light"/>
              </a:rPr>
              <a:t>cabang</a:t>
            </a:r>
            <a:r>
              <a:rPr lang="en-US" sz="2039" dirty="0">
                <a:latin typeface="HK Grotesk Light"/>
              </a:rPr>
              <a:t> </a:t>
            </a:r>
            <a:r>
              <a:rPr lang="en-US" sz="2039" dirty="0" err="1">
                <a:latin typeface="HK Grotesk Light"/>
              </a:rPr>
              <a:t>dari</a:t>
            </a:r>
            <a:r>
              <a:rPr lang="en-US" sz="2039" dirty="0">
                <a:latin typeface="HK Grotesk Light"/>
              </a:rPr>
              <a:t> </a:t>
            </a:r>
            <a:r>
              <a:rPr lang="en-US" sz="2039" dirty="0" err="1">
                <a:latin typeface="HK Grotesk Light"/>
              </a:rPr>
              <a:t>ilmu</a:t>
            </a:r>
            <a:r>
              <a:rPr lang="en-US" sz="2039" dirty="0">
                <a:latin typeface="HK Grotesk Light"/>
              </a:rPr>
              <a:t> </a:t>
            </a:r>
            <a:r>
              <a:rPr lang="en-US" sz="2039" dirty="0" err="1">
                <a:latin typeface="HK Grotesk Light"/>
              </a:rPr>
              <a:t>pengetahuan</a:t>
            </a:r>
            <a:r>
              <a:rPr lang="en-US" sz="2039" dirty="0">
                <a:latin typeface="HK Grotesk Light"/>
              </a:rPr>
              <a:t> </a:t>
            </a:r>
            <a:r>
              <a:rPr lang="en-US" sz="2039" dirty="0" err="1">
                <a:latin typeface="HK Grotesk Light"/>
              </a:rPr>
              <a:t>hukum</a:t>
            </a:r>
            <a:r>
              <a:rPr lang="en-US" sz="2039" dirty="0">
                <a:latin typeface="HK Grotesk Light"/>
              </a:rPr>
              <a:t> yang </a:t>
            </a:r>
            <a:r>
              <a:rPr lang="en-US" sz="2039" dirty="0" err="1">
                <a:latin typeface="HK Grotesk Light"/>
              </a:rPr>
              <a:t>mengemukakan</a:t>
            </a:r>
            <a:r>
              <a:rPr lang="en-US" sz="2039" dirty="0">
                <a:latin typeface="HK Grotesk Light"/>
              </a:rPr>
              <a:t> </a:t>
            </a:r>
            <a:r>
              <a:rPr lang="en-US" sz="2039" dirty="0" err="1">
                <a:latin typeface="HK Grotesk Light"/>
              </a:rPr>
              <a:t>dan</a:t>
            </a:r>
            <a:r>
              <a:rPr lang="en-US" sz="2039" dirty="0">
                <a:latin typeface="HK Grotesk Light"/>
              </a:rPr>
              <a:t> </a:t>
            </a:r>
            <a:r>
              <a:rPr lang="en-US" sz="2039" dirty="0" err="1">
                <a:latin typeface="HK Grotesk Light"/>
              </a:rPr>
              <a:t>atau</a:t>
            </a:r>
            <a:r>
              <a:rPr lang="en-US" sz="2039" dirty="0">
                <a:latin typeface="HK Grotesk Light"/>
              </a:rPr>
              <a:t> </a:t>
            </a:r>
            <a:r>
              <a:rPr lang="en-US" sz="2039" dirty="0" err="1">
                <a:latin typeface="HK Grotesk Light"/>
              </a:rPr>
              <a:t>menuliskan</a:t>
            </a:r>
            <a:r>
              <a:rPr lang="en-US" sz="2039" dirty="0">
                <a:latin typeface="HK Grotesk Light"/>
              </a:rPr>
              <a:t> </a:t>
            </a:r>
            <a:r>
              <a:rPr lang="en-US" sz="2039" dirty="0" err="1">
                <a:latin typeface="HK Grotesk Light"/>
              </a:rPr>
              <a:t>serta</a:t>
            </a:r>
            <a:r>
              <a:rPr lang="en-US" sz="2039" dirty="0">
                <a:latin typeface="HK Grotesk Light"/>
              </a:rPr>
              <a:t> </a:t>
            </a:r>
            <a:r>
              <a:rPr lang="en-US" sz="2039" dirty="0" err="1">
                <a:latin typeface="HK Grotesk Light"/>
              </a:rPr>
              <a:t>mengsistematisasikan</a:t>
            </a:r>
            <a:r>
              <a:rPr lang="en-US" sz="2039" dirty="0">
                <a:latin typeface="HK Grotesk Light"/>
              </a:rPr>
              <a:t> </a:t>
            </a:r>
            <a:r>
              <a:rPr lang="en-US" sz="2039" dirty="0" err="1">
                <a:latin typeface="HK Grotesk Light"/>
              </a:rPr>
              <a:t>hukum</a:t>
            </a:r>
            <a:r>
              <a:rPr lang="en-US" sz="2039" dirty="0">
                <a:latin typeface="HK Grotesk Light"/>
              </a:rPr>
              <a:t> </a:t>
            </a:r>
            <a:r>
              <a:rPr lang="en-US" sz="2039" dirty="0" err="1">
                <a:latin typeface="HK Grotesk Light"/>
              </a:rPr>
              <a:t>positif</a:t>
            </a:r>
            <a:r>
              <a:rPr lang="en-US" sz="2039" dirty="0">
                <a:latin typeface="HK Grotesk Light"/>
              </a:rPr>
              <a:t> yang </a:t>
            </a:r>
            <a:r>
              <a:rPr lang="en-US" sz="2039" dirty="0" err="1">
                <a:latin typeface="HK Grotesk Light"/>
              </a:rPr>
              <a:t>berlaku</a:t>
            </a:r>
            <a:r>
              <a:rPr lang="en-US" sz="2039" dirty="0">
                <a:latin typeface="HK Grotesk Light"/>
              </a:rPr>
              <a:t> </a:t>
            </a:r>
            <a:r>
              <a:rPr lang="en-US" sz="2039" dirty="0" err="1">
                <a:latin typeface="HK Grotesk Light"/>
              </a:rPr>
              <a:t>dalam</a:t>
            </a:r>
            <a:r>
              <a:rPr lang="en-US" sz="2039" dirty="0">
                <a:latin typeface="HK Grotesk Light"/>
              </a:rPr>
              <a:t> </a:t>
            </a:r>
            <a:r>
              <a:rPr lang="en-US" sz="2039" dirty="0" err="1">
                <a:latin typeface="HK Grotesk Light"/>
              </a:rPr>
              <a:t>suatu</a:t>
            </a:r>
            <a:r>
              <a:rPr lang="en-US" sz="2039" dirty="0">
                <a:latin typeface="HK Grotesk Light"/>
              </a:rPr>
              <a:t> </a:t>
            </a:r>
            <a:r>
              <a:rPr lang="en-US" sz="2039" dirty="0" err="1">
                <a:latin typeface="HK Grotesk Light"/>
              </a:rPr>
              <a:t>kehidupan</a:t>
            </a:r>
            <a:r>
              <a:rPr lang="en-US" sz="2039" dirty="0">
                <a:latin typeface="HK Grotesk Light"/>
              </a:rPr>
              <a:t> </a:t>
            </a:r>
            <a:r>
              <a:rPr lang="en-US" sz="2039" dirty="0" err="1">
                <a:latin typeface="HK Grotesk Light"/>
              </a:rPr>
              <a:t>masyarakat</a:t>
            </a:r>
            <a:r>
              <a:rPr lang="en-US" sz="2039" dirty="0">
                <a:latin typeface="HK Grotesk Light"/>
              </a:rPr>
              <a:t> </a:t>
            </a:r>
            <a:r>
              <a:rPr lang="en-US" sz="2039" dirty="0" err="1">
                <a:latin typeface="HK Grotesk Light"/>
              </a:rPr>
              <a:t>tertentu</a:t>
            </a:r>
            <a:r>
              <a:rPr lang="en-US" sz="2039" dirty="0">
                <a:latin typeface="HK Grotesk Light"/>
              </a:rPr>
              <a:t> </a:t>
            </a:r>
            <a:r>
              <a:rPr lang="en-US" sz="2039" dirty="0" err="1">
                <a:latin typeface="HK Grotesk Light"/>
              </a:rPr>
              <a:t>dan</a:t>
            </a:r>
            <a:r>
              <a:rPr lang="en-US" sz="2039" dirty="0">
                <a:latin typeface="HK Grotesk Light"/>
              </a:rPr>
              <a:t> </a:t>
            </a:r>
            <a:r>
              <a:rPr lang="en-US" sz="2039" dirty="0" err="1">
                <a:latin typeface="HK Grotesk Light"/>
              </a:rPr>
              <a:t>pada</a:t>
            </a:r>
            <a:r>
              <a:rPr lang="en-US" sz="2039" dirty="0">
                <a:latin typeface="HK Grotesk Light"/>
              </a:rPr>
              <a:t> </a:t>
            </a:r>
            <a:r>
              <a:rPr lang="en-US" sz="2039" dirty="0" err="1">
                <a:latin typeface="HK Grotesk Light"/>
              </a:rPr>
              <a:t>saat</a:t>
            </a:r>
            <a:r>
              <a:rPr lang="en-US" sz="2039" dirty="0">
                <a:latin typeface="HK Grotesk Light"/>
              </a:rPr>
              <a:t> </a:t>
            </a:r>
            <a:r>
              <a:rPr lang="en-US" sz="2039" dirty="0" err="1">
                <a:latin typeface="HK Grotesk Light"/>
              </a:rPr>
              <a:t>tertentu</a:t>
            </a:r>
            <a:r>
              <a:rPr lang="en-US" sz="2039" dirty="0">
                <a:latin typeface="HK Grotesk Light"/>
              </a:rPr>
              <a:t>, </a:t>
            </a:r>
            <a:r>
              <a:rPr lang="en-US" sz="2039" dirty="0" err="1">
                <a:latin typeface="HK Grotesk Light"/>
              </a:rPr>
              <a:t>dilihat</a:t>
            </a:r>
            <a:r>
              <a:rPr lang="en-US" sz="2039" dirty="0">
                <a:latin typeface="HK Grotesk Light"/>
              </a:rPr>
              <a:t> </a:t>
            </a:r>
            <a:r>
              <a:rPr lang="en-US" sz="2039" dirty="0" err="1">
                <a:latin typeface="HK Grotesk Light"/>
              </a:rPr>
              <a:t>dari</a:t>
            </a:r>
            <a:r>
              <a:rPr lang="en-US" sz="2039" dirty="0">
                <a:latin typeface="HK Grotesk Light"/>
              </a:rPr>
              <a:t> </a:t>
            </a:r>
            <a:r>
              <a:rPr lang="en-US" sz="2039" dirty="0" err="1">
                <a:latin typeface="HK Grotesk Light"/>
              </a:rPr>
              <a:t>sudut</a:t>
            </a:r>
            <a:r>
              <a:rPr lang="en-US" sz="2039" dirty="0">
                <a:latin typeface="HK Grotesk Light"/>
              </a:rPr>
              <a:t> </a:t>
            </a:r>
            <a:r>
              <a:rPr lang="en-US" sz="2039" dirty="0" err="1">
                <a:latin typeface="HK Grotesk Light"/>
              </a:rPr>
              <a:t>pandangan</a:t>
            </a:r>
            <a:r>
              <a:rPr lang="en-US" sz="2039" dirty="0">
                <a:latin typeface="HK Grotesk Light"/>
              </a:rPr>
              <a:t> </a:t>
            </a:r>
            <a:r>
              <a:rPr lang="en-US" sz="2039" dirty="0" err="1">
                <a:latin typeface="HK Grotesk Light"/>
              </a:rPr>
              <a:t>normatif</a:t>
            </a:r>
            <a:r>
              <a:rPr lang="en-US" sz="2039" dirty="0">
                <a:latin typeface="HK Grotesk Light"/>
              </a:rPr>
              <a:t>. </a:t>
            </a:r>
          </a:p>
        </p:txBody>
      </p:sp>
    </p:spTree>
    <p:extLst>
      <p:ext uri="{BB962C8B-B14F-4D97-AF65-F5344CB8AC3E}">
        <p14:creationId xmlns:p14="http://schemas.microsoft.com/office/powerpoint/2010/main" val="2440568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p:cNvGraphicFramePr>
            <a:graphicFrameLocks noGrp="1"/>
          </p:cNvGraphicFramePr>
          <p:nvPr>
            <p:extLst>
              <p:ext uri="{D42A27DB-BD31-4B8C-83A1-F6EECF244321}">
                <p14:modId xmlns:p14="http://schemas.microsoft.com/office/powerpoint/2010/main" val="3339840682"/>
              </p:ext>
            </p:extLst>
          </p:nvPr>
        </p:nvGraphicFramePr>
        <p:xfrm>
          <a:off x="1583227" y="1694060"/>
          <a:ext cx="9353514" cy="4884540"/>
        </p:xfrm>
        <a:graphic>
          <a:graphicData uri="http://schemas.openxmlformats.org/drawingml/2006/table">
            <a:tbl>
              <a:tblPr>
                <a:tableStyleId>{BDBED569-4797-4DF1-A0F4-6AAB3CD982D8}</a:tableStyleId>
              </a:tblPr>
              <a:tblGrid>
                <a:gridCol w="4512327"/>
                <a:gridCol w="4841187"/>
              </a:tblGrid>
              <a:tr h="683001">
                <a:tc>
                  <a:txBody>
                    <a:bodyPr/>
                    <a:lstStyle/>
                    <a:p>
                      <a:pPr algn="ctr">
                        <a:defRPr/>
                      </a:pPr>
                      <a:r>
                        <a:rPr lang="en-US" sz="2800" b="1" dirty="0" err="1"/>
                        <a:t>Dogmatik</a:t>
                      </a:r>
                      <a:r>
                        <a:rPr lang="en-US" sz="2800" b="1" dirty="0"/>
                        <a:t> Hukum</a:t>
                      </a:r>
                      <a:endParaRPr lang="en-US" sz="1000" b="1" dirty="0"/>
                    </a:p>
                  </a:txBody>
                  <a:tcPr marL="60960" marR="60960" marT="30480" marB="30480">
                    <a:solidFill>
                      <a:schemeClr val="accent1">
                        <a:lumMod val="60000"/>
                        <a:lumOff val="40000"/>
                      </a:schemeClr>
                    </a:solidFill>
                  </a:tcPr>
                </a:tc>
                <a:tc>
                  <a:txBody>
                    <a:bodyPr/>
                    <a:lstStyle/>
                    <a:p>
                      <a:pPr algn="ctr">
                        <a:defRPr/>
                      </a:pPr>
                      <a:r>
                        <a:rPr lang="en-US" sz="2800" b="1" dirty="0" err="1"/>
                        <a:t>Teori</a:t>
                      </a:r>
                      <a:r>
                        <a:rPr lang="en-US" sz="2800" b="1" dirty="0"/>
                        <a:t> Hukum</a:t>
                      </a:r>
                      <a:endParaRPr lang="en-US" sz="1000" b="1" dirty="0"/>
                    </a:p>
                  </a:txBody>
                  <a:tcPr marL="60960" marR="60960" marT="30480" marB="30480">
                    <a:solidFill>
                      <a:schemeClr val="accent1">
                        <a:lumMod val="60000"/>
                        <a:lumOff val="40000"/>
                      </a:schemeClr>
                    </a:solidFill>
                  </a:tcPr>
                </a:tc>
              </a:tr>
              <a:tr h="1027694">
                <a:tc>
                  <a:txBody>
                    <a:bodyPr/>
                    <a:lstStyle/>
                    <a:p>
                      <a:pPr algn="l">
                        <a:defRPr/>
                      </a:pPr>
                      <a:r>
                        <a:rPr lang="en-US" sz="2400" dirty="0" err="1"/>
                        <a:t>Mempelajari</a:t>
                      </a:r>
                      <a:r>
                        <a:rPr lang="en-US" sz="2400" dirty="0"/>
                        <a:t> </a:t>
                      </a:r>
                      <a:r>
                        <a:rPr lang="en-US" sz="2400" dirty="0" err="1"/>
                        <a:t>aturan</a:t>
                      </a:r>
                      <a:r>
                        <a:rPr lang="en-US" sz="2400" dirty="0"/>
                        <a:t> </a:t>
                      </a:r>
                      <a:r>
                        <a:rPr lang="en-US" sz="2400" dirty="0" err="1"/>
                        <a:t>hukum</a:t>
                      </a:r>
                      <a:r>
                        <a:rPr lang="en-US" sz="2400" dirty="0"/>
                        <a:t> </a:t>
                      </a:r>
                      <a:r>
                        <a:rPr lang="en-US" sz="2400" dirty="0" err="1"/>
                        <a:t>dari</a:t>
                      </a:r>
                      <a:r>
                        <a:rPr lang="en-US" sz="2400" dirty="0"/>
                        <a:t> </a:t>
                      </a:r>
                      <a:r>
                        <a:rPr lang="en-US" sz="2400" dirty="0" err="1"/>
                        <a:t>segi</a:t>
                      </a:r>
                      <a:r>
                        <a:rPr lang="en-US" sz="2400" dirty="0"/>
                        <a:t> </a:t>
                      </a:r>
                      <a:r>
                        <a:rPr lang="en-US" sz="2400" dirty="0" err="1"/>
                        <a:t>teknis</a:t>
                      </a:r>
                      <a:endParaRPr lang="en-US" sz="900" dirty="0"/>
                    </a:p>
                  </a:txBody>
                  <a:tcPr marL="60960" marR="60960" marT="30480" marB="30480"/>
                </a:tc>
                <a:tc>
                  <a:txBody>
                    <a:bodyPr/>
                    <a:lstStyle/>
                    <a:p>
                      <a:pPr algn="l">
                        <a:defRPr/>
                      </a:pPr>
                      <a:r>
                        <a:rPr lang="en-US" sz="2400" dirty="0" err="1"/>
                        <a:t>Merupakan</a:t>
                      </a:r>
                      <a:r>
                        <a:rPr lang="en-US" sz="2400" dirty="0"/>
                        <a:t> </a:t>
                      </a:r>
                      <a:r>
                        <a:rPr lang="en-US" sz="2400" dirty="0" err="1"/>
                        <a:t>refleksi</a:t>
                      </a:r>
                      <a:r>
                        <a:rPr lang="en-US" sz="2400" dirty="0"/>
                        <a:t> </a:t>
                      </a:r>
                      <a:r>
                        <a:rPr lang="en-US" sz="2400" dirty="0" err="1"/>
                        <a:t>pada</a:t>
                      </a:r>
                      <a:r>
                        <a:rPr lang="en-US" sz="2400" dirty="0"/>
                        <a:t> </a:t>
                      </a:r>
                      <a:r>
                        <a:rPr lang="en-US" sz="2400" dirty="0" err="1"/>
                        <a:t>teknik</a:t>
                      </a:r>
                      <a:r>
                        <a:rPr lang="en-US" sz="2400" dirty="0"/>
                        <a:t> </a:t>
                      </a:r>
                      <a:r>
                        <a:rPr lang="en-US" sz="2400" dirty="0" err="1"/>
                        <a:t>hukum</a:t>
                      </a:r>
                      <a:endParaRPr lang="en-US" sz="900" dirty="0"/>
                    </a:p>
                  </a:txBody>
                  <a:tcPr marL="60960" marR="60960" marT="30480" marB="30480"/>
                </a:tc>
              </a:tr>
              <a:tr h="1027694">
                <a:tc>
                  <a:txBody>
                    <a:bodyPr/>
                    <a:lstStyle/>
                    <a:p>
                      <a:pPr algn="l">
                        <a:defRPr/>
                      </a:pPr>
                      <a:r>
                        <a:rPr lang="en-US" sz="2400"/>
                        <a:t>Berbicara tetang hukum</a:t>
                      </a:r>
                      <a:endParaRPr lang="en-US" sz="900"/>
                    </a:p>
                  </a:txBody>
                  <a:tcPr marL="60960" marR="60960" marT="30480" marB="30480"/>
                </a:tc>
                <a:tc>
                  <a:txBody>
                    <a:bodyPr/>
                    <a:lstStyle/>
                    <a:p>
                      <a:pPr algn="l">
                        <a:defRPr/>
                      </a:pPr>
                      <a:r>
                        <a:rPr lang="en-US" sz="2400" dirty="0"/>
                        <a:t>Tentang </a:t>
                      </a:r>
                      <a:r>
                        <a:rPr lang="en-US" sz="2400" dirty="0" err="1"/>
                        <a:t>cara</a:t>
                      </a:r>
                      <a:r>
                        <a:rPr lang="en-US" sz="2400" dirty="0"/>
                        <a:t> </a:t>
                      </a:r>
                      <a:r>
                        <a:rPr lang="en-US" sz="2400" dirty="0" err="1"/>
                        <a:t>yuridis</a:t>
                      </a:r>
                      <a:r>
                        <a:rPr lang="en-US" sz="2400" dirty="0"/>
                        <a:t> </a:t>
                      </a:r>
                      <a:r>
                        <a:rPr lang="en-US" sz="2400" dirty="0" err="1"/>
                        <a:t>berbicara</a:t>
                      </a:r>
                      <a:r>
                        <a:rPr lang="en-US" sz="2400" dirty="0"/>
                        <a:t> </a:t>
                      </a:r>
                      <a:r>
                        <a:rPr lang="en-US" sz="2400" dirty="0" err="1"/>
                        <a:t>tentang</a:t>
                      </a:r>
                      <a:r>
                        <a:rPr lang="en-US" sz="2400" dirty="0"/>
                        <a:t> </a:t>
                      </a:r>
                      <a:r>
                        <a:rPr lang="en-US" sz="2400" dirty="0" err="1"/>
                        <a:t>hukum</a:t>
                      </a:r>
                      <a:endParaRPr lang="en-US" sz="900" dirty="0"/>
                    </a:p>
                  </a:txBody>
                  <a:tcPr marL="60960" marR="60960" marT="30480" marB="30480"/>
                </a:tc>
              </a:tr>
              <a:tr h="1118457">
                <a:tc>
                  <a:txBody>
                    <a:bodyPr/>
                    <a:lstStyle/>
                    <a:p>
                      <a:pPr algn="l">
                        <a:defRPr/>
                      </a:pPr>
                      <a:r>
                        <a:rPr lang="en-US" sz="2400"/>
                        <a:t>Berbicara hukum dari segi hukum</a:t>
                      </a:r>
                      <a:endParaRPr lang="en-US" sz="900"/>
                    </a:p>
                  </a:txBody>
                  <a:tcPr marL="60960" marR="60960" marT="30480" marB="30480"/>
                </a:tc>
                <a:tc>
                  <a:txBody>
                    <a:bodyPr/>
                    <a:lstStyle/>
                    <a:p>
                      <a:pPr algn="l">
                        <a:defRPr/>
                      </a:pPr>
                      <a:r>
                        <a:rPr lang="en-US" sz="2400" dirty="0" err="1"/>
                        <a:t>Berbicara</a:t>
                      </a:r>
                      <a:r>
                        <a:rPr lang="en-US" sz="2400" dirty="0"/>
                        <a:t> </a:t>
                      </a:r>
                      <a:r>
                        <a:rPr lang="en-US" sz="2400" dirty="0" err="1"/>
                        <a:t>hukum</a:t>
                      </a:r>
                      <a:r>
                        <a:rPr lang="en-US" sz="2400" dirty="0"/>
                        <a:t> </a:t>
                      </a:r>
                      <a:r>
                        <a:rPr lang="en-US" sz="2400" dirty="0" err="1"/>
                        <a:t>dari</a:t>
                      </a:r>
                      <a:r>
                        <a:rPr lang="en-US" sz="2400" dirty="0"/>
                        <a:t> </a:t>
                      </a:r>
                      <a:r>
                        <a:rPr lang="en-US" sz="2400" dirty="0" err="1"/>
                        <a:t>perspektif</a:t>
                      </a:r>
                      <a:r>
                        <a:rPr lang="en-US" sz="2400" dirty="0"/>
                        <a:t> </a:t>
                      </a:r>
                      <a:r>
                        <a:rPr lang="en-US" sz="2400" dirty="0" err="1"/>
                        <a:t>yuridis</a:t>
                      </a:r>
                      <a:r>
                        <a:rPr lang="en-US" sz="2400" dirty="0"/>
                        <a:t> </a:t>
                      </a:r>
                      <a:r>
                        <a:rPr lang="en-US" sz="2400" dirty="0" err="1"/>
                        <a:t>ke</a:t>
                      </a:r>
                      <a:r>
                        <a:rPr lang="en-US" sz="2400" dirty="0"/>
                        <a:t> </a:t>
                      </a:r>
                      <a:r>
                        <a:rPr lang="en-US" sz="2400" dirty="0" err="1"/>
                        <a:t>dalam</a:t>
                      </a:r>
                      <a:r>
                        <a:rPr lang="en-US" sz="2400" dirty="0"/>
                        <a:t> </a:t>
                      </a:r>
                      <a:r>
                        <a:rPr lang="en-US" sz="2400" dirty="0" err="1"/>
                        <a:t>bahasa</a:t>
                      </a:r>
                      <a:r>
                        <a:rPr lang="en-US" sz="2400" dirty="0"/>
                        <a:t> non </a:t>
                      </a:r>
                      <a:r>
                        <a:rPr lang="en-US" sz="2400" dirty="0" err="1"/>
                        <a:t>yuridis</a:t>
                      </a:r>
                      <a:endParaRPr lang="en-US" sz="900" dirty="0"/>
                    </a:p>
                  </a:txBody>
                  <a:tcPr marL="60960" marR="60960" marT="30480" marB="30480"/>
                </a:tc>
              </a:tr>
              <a:tr h="1027694">
                <a:tc>
                  <a:txBody>
                    <a:bodyPr/>
                    <a:lstStyle/>
                    <a:p>
                      <a:pPr algn="l">
                        <a:defRPr/>
                      </a:pPr>
                      <a:r>
                        <a:rPr lang="en-US" sz="2400"/>
                        <a:t>Berbicara problem yang konkret</a:t>
                      </a:r>
                      <a:endParaRPr lang="en-US" sz="900"/>
                    </a:p>
                  </a:txBody>
                  <a:tcPr marL="60960" marR="60960" marT="30480" marB="30480"/>
                </a:tc>
                <a:tc>
                  <a:txBody>
                    <a:bodyPr/>
                    <a:lstStyle/>
                    <a:p>
                      <a:pPr algn="l">
                        <a:defRPr/>
                      </a:pPr>
                      <a:r>
                        <a:rPr lang="en-US" sz="2400" dirty="0" err="1"/>
                        <a:t>Berbicara</a:t>
                      </a:r>
                      <a:r>
                        <a:rPr lang="en-US" sz="2400" dirty="0"/>
                        <a:t> </a:t>
                      </a:r>
                      <a:r>
                        <a:rPr lang="en-US" sz="2400" dirty="0" err="1"/>
                        <a:t>tentang</a:t>
                      </a:r>
                      <a:r>
                        <a:rPr lang="en-US" sz="2400" dirty="0"/>
                        <a:t> </a:t>
                      </a:r>
                      <a:r>
                        <a:rPr lang="en-US" sz="2400" dirty="0" err="1"/>
                        <a:t>pemberian</a:t>
                      </a:r>
                      <a:r>
                        <a:rPr lang="en-US" sz="2400" dirty="0"/>
                        <a:t> </a:t>
                      </a:r>
                      <a:r>
                        <a:rPr lang="en-US" sz="2400" dirty="0" err="1"/>
                        <a:t>alasan</a:t>
                      </a:r>
                      <a:r>
                        <a:rPr lang="en-US" sz="2400" dirty="0"/>
                        <a:t> </a:t>
                      </a:r>
                      <a:r>
                        <a:rPr lang="en-US" sz="2400" dirty="0" err="1"/>
                        <a:t>terhadap</a:t>
                      </a:r>
                      <a:r>
                        <a:rPr lang="en-US" sz="2400" dirty="0"/>
                        <a:t> </a:t>
                      </a:r>
                      <a:r>
                        <a:rPr lang="en-US" sz="2400" dirty="0" err="1"/>
                        <a:t>hal</a:t>
                      </a:r>
                      <a:r>
                        <a:rPr lang="en-US" sz="2400" dirty="0"/>
                        <a:t> </a:t>
                      </a:r>
                      <a:r>
                        <a:rPr lang="en-US" sz="2400" dirty="0" err="1"/>
                        <a:t>tersebut</a:t>
                      </a:r>
                      <a:endParaRPr lang="en-US" sz="900" dirty="0"/>
                    </a:p>
                  </a:txBody>
                  <a:tcPr marL="60960" marR="60960" marT="30480" marB="30480"/>
                </a:tc>
              </a:tr>
            </a:tbl>
          </a:graphicData>
        </a:graphic>
      </p:graphicFrame>
      <p:sp>
        <p:nvSpPr>
          <p:cNvPr id="3" name="TextBox 3"/>
          <p:cNvSpPr txBox="1"/>
          <p:nvPr/>
        </p:nvSpPr>
        <p:spPr>
          <a:xfrm>
            <a:off x="1255259" y="590550"/>
            <a:ext cx="9681482" cy="784510"/>
          </a:xfrm>
          <a:prstGeom prst="rect">
            <a:avLst/>
          </a:prstGeom>
        </p:spPr>
        <p:txBody>
          <a:bodyPr lIns="0" tIns="0" rIns="0" bIns="0" rtlCol="0" anchor="t">
            <a:spAutoFit/>
          </a:bodyPr>
          <a:lstStyle/>
          <a:p>
            <a:pPr algn="ctr">
              <a:lnSpc>
                <a:spcPts val="6720"/>
              </a:lnSpc>
              <a:spcBef>
                <a:spcPct val="0"/>
              </a:spcBef>
            </a:pPr>
            <a:r>
              <a:rPr lang="en-US" sz="4800" dirty="0" err="1">
                <a:solidFill>
                  <a:schemeClr val="accent5">
                    <a:lumMod val="50000"/>
                  </a:schemeClr>
                </a:solidFill>
                <a:latin typeface="HK Grotesk Bold"/>
              </a:rPr>
              <a:t>Dogmatik</a:t>
            </a:r>
            <a:r>
              <a:rPr lang="en-US" sz="4800" dirty="0">
                <a:solidFill>
                  <a:schemeClr val="accent5">
                    <a:lumMod val="50000"/>
                  </a:schemeClr>
                </a:solidFill>
                <a:latin typeface="HK Grotesk Bold"/>
              </a:rPr>
              <a:t> Hukum &amp; </a:t>
            </a:r>
            <a:r>
              <a:rPr lang="en-US" sz="4800" dirty="0" err="1">
                <a:solidFill>
                  <a:schemeClr val="accent5">
                    <a:lumMod val="50000"/>
                  </a:schemeClr>
                </a:solidFill>
                <a:latin typeface="HK Grotesk Bold"/>
              </a:rPr>
              <a:t>Teori</a:t>
            </a:r>
            <a:r>
              <a:rPr lang="en-US" sz="4800" dirty="0">
                <a:solidFill>
                  <a:schemeClr val="accent5">
                    <a:lumMod val="50000"/>
                  </a:schemeClr>
                </a:solidFill>
                <a:latin typeface="HK Grotesk Bold"/>
              </a:rPr>
              <a:t> Hukum</a:t>
            </a:r>
          </a:p>
        </p:txBody>
      </p:sp>
    </p:spTree>
    <p:extLst>
      <p:ext uri="{BB962C8B-B14F-4D97-AF65-F5344CB8AC3E}">
        <p14:creationId xmlns:p14="http://schemas.microsoft.com/office/powerpoint/2010/main" val="24319578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725</Words>
  <Application>Microsoft Office PowerPoint</Application>
  <PresentationFormat>Widescreen</PresentationFormat>
  <Paragraphs>61</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HK Grotesk Bold Bold</vt:lpstr>
      <vt:lpstr>HK Grotesk Bold Bold Italics</vt:lpstr>
      <vt:lpstr>Arial</vt:lpstr>
      <vt:lpstr>Calibri</vt:lpstr>
      <vt:lpstr>Calibri Light</vt:lpstr>
      <vt:lpstr>HK Grotesk Bold</vt:lpstr>
      <vt:lpstr>HK Grotesk Bold Italics</vt:lpstr>
      <vt:lpstr>HK Grotesk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Putri Ria</dc:creator>
  <cp:lastModifiedBy>Putri Ria</cp:lastModifiedBy>
  <cp:revision>1</cp:revision>
  <dcterms:created xsi:type="dcterms:W3CDTF">2022-11-05T07:37:24Z</dcterms:created>
  <dcterms:modified xsi:type="dcterms:W3CDTF">2022-11-05T07:37:45Z</dcterms:modified>
</cp:coreProperties>
</file>