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handoutMasterIdLst>
    <p:handoutMasterId r:id="rId19"/>
  </p:handoutMasterIdLst>
  <p:sldIdLst>
    <p:sldId id="273" r:id="rId2"/>
    <p:sldId id="275" r:id="rId3"/>
    <p:sldId id="272" r:id="rId4"/>
    <p:sldId id="257" r:id="rId5"/>
    <p:sldId id="259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68BE2F-23E4-4219-9661-B5FEDF1E6B38}" type="datetimeFigureOut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1D2461-151B-44FD-8CDF-F210B833C1AD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15293545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A3CECA-F9C2-48B2-9FF4-60A8FBA72668}" type="datetimeFigureOut">
              <a:rPr lang="id-ID" smtClean="0"/>
              <a:t>27/10/2021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d-ID" smtClean="0"/>
              <a:t>Amir Supriyanto-Fisika-FMIPA-Unila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FD7B7D-0181-47C0-943D-55F0316F7D5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764020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FD7B7D-0181-47C0-943D-55F0316F7D57}" type="slidenum">
              <a:rPr lang="id-ID" smtClean="0"/>
              <a:t>3</a:t>
            </a:fld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FDB92205-7F3E-43C5-AC29-0B3EEB2813D6}" type="datetime1">
              <a:rPr lang="id-ID" smtClean="0"/>
              <a:t>27/10/2021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id-ID" smtClean="0"/>
              <a:t>Amir Supriyanto-Fisika-FMIPA-Unila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4933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6F9AA-11FE-4539-99C0-F8B28346ECB9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4645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3D4E1-B625-4329-AE3E-577A77A93DF1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649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5F7D5-98EA-4281-9275-C7C025FFBE4B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0760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4913-FFFE-4202-A7A2-908B82B21EA2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2615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EDB0AA-103B-4E7A-98C5-7321EDAA3A2C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5457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6B4560-14AC-45B3-B589-4ABC13806780}" type="datetime1">
              <a:rPr lang="id-ID" smtClean="0"/>
              <a:t>27/10/2021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14025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A7234-01DD-4197-A090-05F7C6C23419}" type="datetime1">
              <a:rPr lang="id-ID" smtClean="0"/>
              <a:t>27/10/2021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66847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C9DF7-7961-4610-96A7-D52283D04EBC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5093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4E0CA-61AF-4A0A-84E7-B70C2785543D}" type="datetime1">
              <a:rPr lang="id-ID" smtClean="0"/>
              <a:t>27/10/2021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5171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B8D1C-DEED-4B31-8F6F-844044C46421}" type="datetime1">
              <a:rPr lang="id-ID" smtClean="0"/>
              <a:t>27/10/2021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91487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0E164-8A2E-40D0-8655-1216A8CF3ABC}" type="datetime1">
              <a:rPr lang="id-ID" smtClean="0"/>
              <a:t>27/10/2021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890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1F6FF8-108C-4660-9D9A-1CB5C3EADAD0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6F819-199A-4E73-B97E-999E81163FC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85974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052736"/>
            <a:ext cx="7772400" cy="2232248"/>
          </a:xfrm>
        </p:spPr>
        <p:txBody>
          <a:bodyPr>
            <a:noAutofit/>
          </a:bodyPr>
          <a:lstStyle/>
          <a:p>
            <a:r>
              <a:rPr lang="en-US" sz="6600" b="1" dirty="0" smtClean="0">
                <a:solidFill>
                  <a:srgbClr val="FF0000"/>
                </a:solidFill>
              </a:rPr>
              <a:t>DIFERENSIAL </a:t>
            </a:r>
            <a:r>
              <a:rPr lang="id-ID" sz="6600" b="1" dirty="0" smtClean="0">
                <a:solidFill>
                  <a:srgbClr val="FF0000"/>
                </a:solidFill>
              </a:rPr>
              <a:t>PARSIAL</a:t>
            </a:r>
            <a:r>
              <a:rPr lang="en-US" sz="6600" b="1" dirty="0" smtClean="0">
                <a:solidFill>
                  <a:srgbClr val="FF0000"/>
                </a:solidFill>
              </a:rPr>
              <a:t/>
            </a:r>
            <a:br>
              <a:rPr lang="en-US" sz="6600" b="1" dirty="0" smtClean="0">
                <a:solidFill>
                  <a:srgbClr val="FF0000"/>
                </a:solidFill>
              </a:rPr>
            </a:br>
            <a:r>
              <a:rPr lang="en-US" sz="5400" b="1" dirty="0" err="1" smtClean="0"/>
              <a:t>Latihan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Soal</a:t>
            </a:r>
            <a:endParaRPr lang="id-ID" sz="6600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1752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Oleh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b="1" dirty="0" smtClean="0">
                <a:solidFill>
                  <a:schemeClr val="tx1"/>
                </a:solidFill>
              </a:rPr>
              <a:t>Amir </a:t>
            </a:r>
            <a:r>
              <a:rPr lang="en-US" b="1" dirty="0" err="1" smtClean="0">
                <a:solidFill>
                  <a:schemeClr val="tx1"/>
                </a:solidFill>
              </a:rPr>
              <a:t>Supriyanto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FMIPA-</a:t>
            </a:r>
            <a:r>
              <a:rPr lang="en-US" b="1" dirty="0" err="1" smtClean="0">
                <a:solidFill>
                  <a:schemeClr val="tx1"/>
                </a:solidFill>
              </a:rPr>
              <a:t>Unila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4913-FFFE-4202-A7A2-908B82B21EA2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2240" y="4437112"/>
            <a:ext cx="2133600" cy="365125"/>
          </a:xfrm>
        </p:spPr>
        <p:txBody>
          <a:bodyPr/>
          <a:lstStyle/>
          <a:p>
            <a:fld id="{1F66F819-199A-4E73-B97E-999E81163FCC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92620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/>
              </a:bodyPr>
              <a:lstStyle/>
              <a:p>
                <a:pPr marL="514350" lvl="0" indent="-514350">
                  <a:buFont typeface="+mj-lt"/>
                  <a:buAutoNum type="arabicParenR" startAt="8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  <m:r>
                              <a:rPr lang="en-US" i="1">
                                <a:latin typeface="Cambria Math"/>
                              </a:rPr>
                              <m:t>+2.2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.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 startAt="8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=2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43C30-C602-450F-8950-C5BB2BF8BC88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8592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6048672"/>
              </a:xfrm>
            </p:spPr>
            <p:txBody>
              <a:bodyPr>
                <a:normAutofit fontScale="92500"/>
              </a:bodyPr>
              <a:lstStyle/>
              <a:p>
                <a:pPr marL="514350" indent="-514350">
                  <a:buFont typeface="+mj-lt"/>
                  <a:buAutoNum type="arabicParenR" startAt="10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.2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 startAt="10"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+4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=2+4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6048672"/>
              </a:xfrm>
              <a:blipFill rotWithShape="1">
                <a:blip r:embed="rId2"/>
                <a:stretch>
                  <a:fillRect r="-214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63E5A-7079-4FB0-A898-82B5058621FD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540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260648"/>
                <a:ext cx="8229600" cy="6336704"/>
              </a:xfrm>
            </p:spPr>
            <p:txBody>
              <a:bodyPr/>
              <a:lstStyle/>
              <a:p>
                <a:pPr marL="514350" lvl="0" indent="-514350">
                  <a:buFont typeface="+mj-lt"/>
                  <a:buAutoNum type="arabicParenR" startAt="12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=8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 startAt="12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  <m:d>
                              <m:dPr>
                                <m:begChr m:val="{"/>
                                <m:endChr m:val="}"/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cos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  <m:r>
                                      <a:rPr lang="en-US" i="1">
                                        <a:latin typeface="Cambria Math"/>
                                      </a:rPr>
                                      <m:t>+2</m:t>
                                    </m:r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sin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d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 startAt="12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tan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8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=8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260648"/>
                <a:ext cx="8229600" cy="6336704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3AF00A-7567-4145-83F3-31C75E3E7743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12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4301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rabicParenR" startAt="15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𝜃𝜕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  <m:d>
                              <m:dPr>
                                <m:begChr m:val="{"/>
                                <m:endChr m:val="}"/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cos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  <m:r>
                                      <a:rPr lang="en-US" i="1">
                                        <a:latin typeface="Cambria Math"/>
                                      </a:rPr>
                                      <m:t>+2</m:t>
                                    </m:r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sin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d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  <m:r>
                              <a:rPr lang="en-US" i="1">
                                <a:latin typeface="Cambria Math"/>
                              </a:rPr>
                              <m:t>+4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579350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213E-8084-4134-8123-3FD172B8F790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13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696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323528" y="332656"/>
                <a:ext cx="8686800" cy="5793507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Font typeface="+mj-lt"/>
                  <a:buAutoNum type="arabicParenR" startAt="16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𝜃𝜕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tan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</a:rPr>
                              <m:t>+4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.2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8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=8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.2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=8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=8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 smtClean="0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/>
                                  </a:rPr>
                                  <m:t>4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 smtClean="0">
                        <a:latin typeface="Cambria Math"/>
                      </a:rPr>
                      <m:t>8</m:t>
                    </m:r>
                    <m:r>
                      <a:rPr lang="en-US" i="1" smtClean="0">
                        <a:latin typeface="Cambria Math"/>
                      </a:rPr>
                      <m:t>𝑥</m:t>
                    </m:r>
                    <m:func>
                      <m:funcPr>
                        <m:ctrlPr>
                          <a:rPr lang="id-ID" i="1" smtClean="0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 smtClean="0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/>
                  <a:t>	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23528" y="332656"/>
                <a:ext cx="8686800" cy="5793507"/>
              </a:xfr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99249-E208-43BB-9958-DE3D491AD7ED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14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9059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88640"/>
                <a:ext cx="8507288" cy="6408712"/>
              </a:xfrm>
            </p:spPr>
            <p:txBody>
              <a:bodyPr>
                <a:normAutofit fontScale="92500"/>
              </a:bodyPr>
              <a:lstStyle/>
              <a:p>
                <a:pPr marL="514350" lvl="0" indent="-514350">
                  <a:buFont typeface="+mj-lt"/>
                  <a:buAutoNum type="arabicParenR" startAt="17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["/>
                            <m:endChr m:val="]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  <m:d>
                              <m:dPr>
                                <m:begChr m:val="{"/>
                                <m:endChr m:val="}"/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cos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  <m:r>
                                      <a:rPr lang="en-US" i="1">
                                        <a:latin typeface="Cambria Math"/>
                                      </a:rPr>
                                      <m:t>+2</m:t>
                                    </m:r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sin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d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  <m:d>
                                  <m:d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−</m:t>
                                    </m:r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d>
                                <m:r>
                                  <a:rPr lang="en-US" i="1">
                                    <a:latin typeface="Cambria Math"/>
                                  </a:rPr>
                                  <m:t>+2.2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.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2. 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=−4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 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en-US" dirty="0" smtClean="0"/>
              </a:p>
              <a:p>
                <a:pPr marL="514350" indent="-514350">
                  <a:buFont typeface="+mj-lt"/>
                  <a:buAutoNum type="arabicParenR" startAt="17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  <m:d>
                              <m:dPr>
                                <m:begChr m:val="{"/>
                                <m:endChr m:val="}"/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𝑟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cos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  <m:r>
                                      <a:rPr lang="en-US" i="1">
                                        <a:latin typeface="Cambria Math"/>
                                      </a:rPr>
                                      <m:t>+2</m:t>
                                    </m:r>
                                    <m:func>
                                      <m:func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funcPr>
                                      <m:fName>
                                        <m:sSup>
                                          <m:sSupPr>
                                            <m:ctrlPr>
                                              <a:rPr lang="id-ID" i="1">
                                                <a:latin typeface="Cambria Math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m:rPr>
                                                <m:sty m:val="p"/>
                                              </m:rPr>
                                              <a:rPr lang="en-US">
                                                <a:latin typeface="Cambria Math"/>
                                              </a:rPr>
                                              <m:t>sin</m:t>
                                            </m:r>
                                          </m:e>
                                          <m:sup>
                                            <m:r>
                                              <a:rPr lang="en-US" i="1">
                                                <a:latin typeface="Cambria Math"/>
                                              </a:rPr>
                                              <m:t>2</m:t>
                                            </m:r>
                                          </m:sup>
                                        </m:sSup>
                                      </m:fName>
                                      <m:e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𝜃</m:t>
                                        </m:r>
                                      </m:e>
                                    </m:func>
                                  </m:e>
                                </m:d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r>
                  <a:rPr lang="en-US" dirty="0"/>
                  <a:t>	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88640"/>
                <a:ext cx="8507288" cy="6408712"/>
              </a:xfrm>
              <a:blipFill rotWithShape="1">
                <a:blip r:embed="rId2"/>
                <a:stretch>
                  <a:fillRect r="-401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82CDA-573B-48C0-BE58-7B7BA15C50F2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15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4135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7504" y="260648"/>
                <a:ext cx="8784976" cy="6408712"/>
              </a:xfrm>
            </p:spPr>
            <p:txBody>
              <a:bodyPr>
                <a:normAutofit fontScale="85000" lnSpcReduction="10000"/>
              </a:bodyPr>
              <a:lstStyle/>
              <a:p>
                <a:pPr marL="514350" lvl="0" indent="-514350">
                  <a:buFont typeface="+mj-lt"/>
                  <a:buAutoNum type="arabicParenR" startAt="19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tan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4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sec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sec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sec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+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.2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.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sec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4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sec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+2.2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.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 i="1">
                                <a:latin typeface="Cambria Math"/>
                              </a:rPr>
                              <m:t>.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4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+4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=1</m:t>
                    </m:r>
                    <m:r>
                      <a:rPr lang="en-US" b="0" i="1" smtClean="0">
                        <a:latin typeface="Cambria Math"/>
                      </a:rPr>
                      <m:t>6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 smtClean="0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4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sec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3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 smtClean="0"/>
                  <a:t>	</a:t>
                </a:r>
              </a:p>
              <a:p>
                <a:pPr marL="514350" lvl="0" indent="-514350">
                  <a:buFont typeface="+mj-lt"/>
                  <a:buAutoNum type="arabicParenR" startAt="19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tan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r>
                              <a:rPr lang="en-US" i="1">
                                <a:latin typeface="Cambria Math"/>
                              </a:rPr>
                              <m:t>+4</m:t>
                            </m:r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tan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2+4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04" y="260648"/>
                <a:ext cx="8784976" cy="6408712"/>
              </a:xfrm>
              <a:blipFill rotWithShape="1">
                <a:blip r:embed="rId2"/>
                <a:stretch>
                  <a:fillRect r="-291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EA10E-700B-4A4C-BC55-7209B5252758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dirty="0" smtClean="0"/>
              <a:t>Amir Supriyanto-Fiisika-FMIPA-Unila</a:t>
            </a:r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16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9545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LATIHAN DIFERENSIAL </a:t>
            </a:r>
            <a:r>
              <a:rPr lang="id-ID" b="1" dirty="0" smtClean="0">
                <a:solidFill>
                  <a:srgbClr val="FF0000"/>
                </a:solidFill>
              </a:rPr>
              <a:t>PARSIAL</a:t>
            </a:r>
            <a:endParaRPr lang="id-ID" b="1" dirty="0">
              <a:solidFill>
                <a:srgbClr val="FF0000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>
          <a:xfrm>
            <a:off x="1115616" y="2276872"/>
            <a:ext cx="7416824" cy="3096344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it-IT" b="1" spc="-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Diferensial  parsial pertama dari fungsi </a:t>
            </a:r>
            <a:r>
              <a:rPr lang="it-IT" b="1" spc="-1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dua  </a:t>
            </a:r>
            <a:r>
              <a:rPr lang="it-IT" b="1" spc="-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variabel</a:t>
            </a:r>
          </a:p>
          <a:p>
            <a:pPr marL="514350" indent="-514350" algn="l">
              <a:buFont typeface="+mj-lt"/>
              <a:buAutoNum type="arabicPeriod"/>
            </a:pPr>
            <a:r>
              <a:rPr lang="it-IT" b="1" spc="-5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Diferensial </a:t>
            </a:r>
            <a:r>
              <a:rPr lang="id-ID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Parsial </a:t>
            </a:r>
            <a:r>
              <a:rPr lang="id-ID" b="1" spc="-5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Tingkat</a:t>
            </a:r>
            <a:r>
              <a:rPr lang="id-ID" b="1" spc="-2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id-ID" b="1" spc="-5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Tinggi</a:t>
            </a:r>
            <a:endParaRPr lang="id-ID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44913-FFFE-4202-A7A2-908B82B21EA2}" type="datetime1">
              <a:rPr lang="id-ID" smtClean="0"/>
              <a:t>27/10/2021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76380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579296" cy="572149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Mengubah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𝑧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𝑓</m:t>
                    </m:r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,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y</m:t>
                    </m:r>
                    <m:r>
                      <a:rPr lang="en-US" b="0" i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en-US" dirty="0" err="1" smtClean="0"/>
                  <a:t>kedalam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fungsi</a:t>
                </a:r>
                <a:r>
                  <a:rPr lang="en-US" dirty="0" smtClean="0"/>
                  <a:t> lain, </a:t>
                </a:r>
                <a:r>
                  <a:rPr lang="en-US" dirty="0" err="1" smtClean="0"/>
                  <a:t>misalnya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𝜃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smtClean="0"/>
                  <a:t>dan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𝜃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err="1" smtClean="0"/>
                  <a:t>Misalkan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diketahui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;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dengan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 </a:t>
                </a:r>
                <a:r>
                  <a:rPr lang="en-US" dirty="0" smtClean="0"/>
                  <a:t>dan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Tampak</a:t>
                </a:r>
                <a:r>
                  <a:rPr lang="en-US" dirty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𝜃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smtClean="0"/>
                  <a:t>dan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𝜃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Dari </a:t>
                </a:r>
                <a:r>
                  <a:rPr lang="en-US" dirty="0" err="1"/>
                  <a:t>pernyataan</a:t>
                </a:r>
                <a:r>
                  <a:rPr lang="en-US" dirty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i="1" dirty="0"/>
                  <a:t>y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</a:t>
                </a:r>
                <a:r>
                  <a:rPr lang="en-US" dirty="0" err="1"/>
                  <a:t>merupakan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fungsi</a:t>
                </a:r>
                <a:r>
                  <a:rPr lang="en-US" dirty="0"/>
                  <a:t> lain.</a:t>
                </a: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5" name="Content Placeholder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579296" cy="5721499"/>
              </a:xfrm>
              <a:blipFill rotWithShape="1">
                <a:blip r:embed="rId3"/>
                <a:stretch>
                  <a:fillRect l="-1777" t="-1278" r="-1635" b="-2556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AB7D0-B642-4B2B-AA55-6F2CE8A2F9C4}" type="datetime1">
              <a:rPr lang="id-ID" smtClean="0"/>
              <a:t>27/10/2021</a:t>
            </a:fld>
            <a:endParaRPr lang="id-ID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8121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53752"/>
            <a:ext cx="8784976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err="1">
                <a:solidFill>
                  <a:srgbClr val="FF0000"/>
                </a:solidFill>
              </a:rPr>
              <a:t>Berikut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ini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langkah-langkah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untuk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menyata-kan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i="1" dirty="0" smtClean="0">
                <a:solidFill>
                  <a:srgbClr val="FF0000"/>
                </a:solidFill>
              </a:rPr>
              <a:t>z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ke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bentuk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fungsi</a:t>
            </a:r>
            <a:r>
              <a:rPr lang="en-US" sz="3600" b="1" dirty="0">
                <a:solidFill>
                  <a:srgbClr val="FF0000"/>
                </a:solidFill>
              </a:rPr>
              <a:t> lain </a:t>
            </a:r>
            <a:r>
              <a:rPr lang="en-US" sz="3600" b="1" dirty="0" err="1">
                <a:solidFill>
                  <a:srgbClr val="FF0000"/>
                </a:solidFill>
              </a:rPr>
              <a:t>selain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i="1" dirty="0">
                <a:solidFill>
                  <a:srgbClr val="FF0000"/>
                </a:solidFill>
              </a:rPr>
              <a:t>f(</a:t>
            </a:r>
            <a:r>
              <a:rPr lang="en-US" sz="3600" b="1" i="1" dirty="0" err="1">
                <a:solidFill>
                  <a:srgbClr val="FF0000"/>
                </a:solidFill>
              </a:rPr>
              <a:t>x,y</a:t>
            </a:r>
            <a:r>
              <a:rPr lang="en-US" sz="3600" b="1" i="1" dirty="0">
                <a:solidFill>
                  <a:srgbClr val="FF0000"/>
                </a:solidFill>
              </a:rPr>
              <a:t>)</a:t>
            </a:r>
            <a:endParaRPr lang="id-ID" sz="3600" b="1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196752"/>
                <a:ext cx="8856984" cy="4929411"/>
              </a:xfrm>
            </p:spPr>
            <p:txBody>
              <a:bodyPr>
                <a:normAutofit lnSpcReduction="10000"/>
              </a:bodyPr>
              <a:lstStyle/>
              <a:p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𝑧</m:t>
                    </m:r>
                    <m:r>
                      <a:rPr lang="en-US" i="1" smtClean="0">
                        <a:latin typeface="Cambria Math"/>
                      </a:rPr>
                      <m:t>=</m:t>
                    </m:r>
                    <m:r>
                      <a:rPr lang="en-US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 smtClean="0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d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r>
                  <a:rPr lang="en-US" dirty="0" smtClean="0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mengubah</a:t>
                </a:r>
                <a:r>
                  <a:rPr lang="en-US" dirty="0"/>
                  <a:t> </a:t>
                </a:r>
                <a:r>
                  <a:rPr lang="en-US" dirty="0" err="1"/>
                  <a:t>variabel</a:t>
                </a:r>
                <a:r>
                  <a:rPr lang="en-US" dirty="0"/>
                  <a:t> </a:t>
                </a:r>
                <a:r>
                  <a:rPr lang="en-US" i="1" dirty="0"/>
                  <a:t>x</a:t>
                </a:r>
                <a:r>
                  <a:rPr lang="en-US" i="1" dirty="0" smtClean="0"/>
                  <a:t> </a:t>
                </a:r>
                <a:r>
                  <a:rPr lang="en-US" dirty="0" err="1" smtClean="0"/>
                  <a:t>dan</a:t>
                </a:r>
                <a:r>
                  <a:rPr lang="en-US" i="1" dirty="0" smtClean="0"/>
                  <a:t> y</a:t>
                </a:r>
                <a:r>
                  <a:rPr lang="en-US" dirty="0" smtClean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𝑟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𝜃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berdasarkan</a:t>
                </a:r>
                <a:r>
                  <a:rPr lang="en-US" dirty="0"/>
                  <a:t>  </a:t>
                </a:r>
                <a:r>
                  <a:rPr lang="en-US" dirty="0" err="1"/>
                  <a:t>persamaan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.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i="1" dirty="0"/>
                  <a:t> …..…(1)	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(1) </a:t>
                </a:r>
                <a:r>
                  <a:rPr lang="en-US" dirty="0" err="1"/>
                  <a:t>dan</a:t>
                </a:r>
                <a:r>
                  <a:rPr lang="en-US" dirty="0"/>
                  <a:t> (2)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 ……. (2)	</a:t>
                </a:r>
                <a:r>
                  <a:rPr lang="en-US" dirty="0" err="1"/>
                  <a:t>diperoleh</a:t>
                </a:r>
                <a:r>
                  <a:rPr lang="en-US" dirty="0" smtClean="0"/>
                  <a:t>:</a:t>
                </a:r>
                <a:endParaRPr lang="en-US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  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r>
                  <a:rPr lang="en-US" dirty="0" smtClean="0"/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1+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196752"/>
                <a:ext cx="8856984" cy="4929411"/>
              </a:xfrm>
              <a:blipFill rotWithShape="1">
                <a:blip r:embed="rId2"/>
                <a:stretch>
                  <a:fillRect l="-1721" t="-1483" b="-9271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2E849-A1CD-4C6A-8C65-39510D23E67B}" type="datetime1">
              <a:rPr lang="id-ID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27/10/2021</a:t>
            </a:fld>
            <a:endParaRPr lang="id-ID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56248" y="6356350"/>
            <a:ext cx="3464024" cy="365125"/>
          </a:xfrm>
        </p:spPr>
        <p:txBody>
          <a:bodyPr/>
          <a:lstStyle/>
          <a:p>
            <a:r>
              <a:rPr lang="id-ID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Amir Supriyanto-Fiisika-FMIPA-Unila</a:t>
            </a:r>
            <a:endParaRPr lang="id-ID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001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79512" y="188640"/>
                <a:ext cx="8856984" cy="6480720"/>
              </a:xfrm>
            </p:spPr>
            <p:txBody>
              <a:bodyPr>
                <a:normAutofit fontScale="85000" lnSpcReduction="20000"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</a:rPr>
                      <m:t>𝑧</m:t>
                    </m:r>
                    <m:r>
                      <a:rPr lang="en-US" i="1" smtClean="0">
                        <a:latin typeface="Cambria Math"/>
                      </a:rPr>
                      <m:t>=</m:t>
                    </m:r>
                    <m:r>
                      <a:rPr lang="en-US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mengubah</a:t>
                </a:r>
                <a:r>
                  <a:rPr lang="en-US" dirty="0"/>
                  <a:t> </a:t>
                </a:r>
                <a:r>
                  <a:rPr lang="en-US" dirty="0" err="1"/>
                  <a:t>variabel</a:t>
                </a:r>
                <a:r>
                  <a:rPr lang="en-US"/>
                  <a:t> </a:t>
                </a:r>
                <a:r>
                  <a:rPr lang="en-US" dirty="0"/>
                  <a:t>z</a:t>
                </a:r>
                <a:r>
                  <a:rPr lang="en-US" smtClean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z</m:t>
                    </m:r>
                    <m:r>
                      <a:rPr lang="en-US" b="0" i="0" smtClean="0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berdasarkan</a:t>
                </a:r>
                <a:r>
                  <a:rPr lang="en-US" dirty="0"/>
                  <a:t>  </a:t>
                </a:r>
                <a:r>
                  <a:rPr lang="en-US" dirty="0" err="1"/>
                  <a:t>persamaan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.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i="1" dirty="0"/>
                  <a:t> …..…(1)	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(1)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 ……. (2)	</a:t>
                </a:r>
                <a:r>
                  <a:rPr lang="en-US" dirty="0" err="1"/>
                  <a:t>diperoleh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  </a:t>
                </a:r>
                <a:r>
                  <a:rPr lang="en-US" dirty="0" err="1"/>
                  <a:t>Sehingga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=1−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=1−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             =1−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1−</m:t>
                        </m:r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>
                            <a:latin typeface="Cambria Math"/>
                          </a:rPr>
                          <m:t> </m:t>
                        </m:r>
                      </m:e>
                    </m:d>
                  </m:oMath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id-ID" i="1">
                                          <a:latin typeface="Cambria Math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𝑟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r>
                            <a:rPr lang="en-US">
                              <a:latin typeface="Cambria Math"/>
                            </a:rPr>
                            <m:t> 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i="1">
                              <a:latin typeface="Cambria Math"/>
                            </a:rPr>
                            <m:t>−</m:t>
                          </m:r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Hasilnya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sSup>
                                <m:sSup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p>
                                  <m:r>
                                    <a:rPr lang="en-US" i="1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    =−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9512" y="188640"/>
                <a:ext cx="8856984" cy="6480720"/>
              </a:xfrm>
              <a:blipFill rotWithShape="1">
                <a:blip r:embed="rId2"/>
                <a:stretch>
                  <a:fillRect l="-1239" t="-753" b="-479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8B02D-AC4D-472F-BA69-9425544F8E56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902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,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Harus</a:t>
                </a:r>
                <a:r>
                  <a:rPr lang="en-US" dirty="0"/>
                  <a:t> </a:t>
                </a:r>
                <a:r>
                  <a:rPr lang="en-US" dirty="0" err="1"/>
                  <a:t>mengubah</a:t>
                </a:r>
                <a:r>
                  <a:rPr lang="en-US" dirty="0"/>
                  <a:t> </a:t>
                </a:r>
                <a:r>
                  <a:rPr lang="en-US" dirty="0" err="1"/>
                  <a:t>variabel</a:t>
                </a:r>
                <a:r>
                  <a:rPr lang="en-US" dirty="0"/>
                  <a:t> </a:t>
                </a:r>
                <a:r>
                  <a:rPr lang="en-US" i="1" dirty="0"/>
                  <a:t>y</a:t>
                </a:r>
                <a:r>
                  <a:rPr lang="en-US" dirty="0"/>
                  <a:t> </a:t>
                </a:r>
                <a:r>
                  <a:rPr lang="en-US" dirty="0" err="1"/>
                  <a:t>menjadi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en-US" i="1">
                        <a:latin typeface="Cambria Math"/>
                      </a:rPr>
                      <m:t>(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</a:rPr>
                      <m:t>𝜃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berdasarkan</a:t>
                </a:r>
                <a:r>
                  <a:rPr lang="en-US" dirty="0"/>
                  <a:t>  </a:t>
                </a:r>
                <a:r>
                  <a:rPr lang="en-US" dirty="0" err="1"/>
                  <a:t>persamaan</a:t>
                </a:r>
                <a:r>
                  <a:rPr lang="en-US" dirty="0"/>
                  <a:t> di </a:t>
                </a:r>
                <a:r>
                  <a:rPr lang="en-US" dirty="0" err="1"/>
                  <a:t>atas</a:t>
                </a:r>
                <a:r>
                  <a:rPr lang="en-US" dirty="0"/>
                  <a:t>.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i="1" dirty="0"/>
                  <a:t> …..…(1)	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persamaan</a:t>
                </a:r>
                <a:r>
                  <a:rPr lang="en-US" dirty="0"/>
                  <a:t> (1) </a:t>
                </a:r>
                <a:r>
                  <a:rPr lang="en-US" dirty="0" err="1"/>
                  <a:t>dan</a:t>
                </a:r>
                <a:r>
                  <a:rPr lang="en-US" dirty="0"/>
                  <a:t> (2)</a:t>
                </a:r>
                <a:endParaRPr lang="id-ID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 ……. (2)	</a:t>
                </a:r>
                <a:r>
                  <a:rPr lang="en-US" dirty="0" err="1"/>
                  <a:t>diperoleh</a:t>
                </a:r>
                <a:r>
                  <a:rPr lang="en-US" dirty="0"/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Sehingga</a:t>
                </a:r>
                <a:r>
                  <a:rPr lang="en-US" dirty="0"/>
                  <a:t>:</a:t>
                </a:r>
                <a:endParaRPr lang="id-ID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/>
                        </a:rPr>
                        <m:t>𝑧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𝑓</m:t>
                      </m:r>
                      <m:d>
                        <m:dPr>
                          <m:ctrlPr>
                            <a:rPr lang="id-ID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  <m:r>
                            <a:rPr lang="en-US" i="1">
                              <a:latin typeface="Cambria Math"/>
                            </a:rPr>
                            <m:t>,</m:t>
                          </m:r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𝑥</m:t>
                              </m:r>
                              <m:func>
                                <m:funcPr>
                                  <m:ctrlPr>
                                    <a:rPr lang="id-ID" i="1">
                                      <a:latin typeface="Cambria Math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𝜃</m:t>
                                  </m:r>
                                </m:e>
                              </m:func>
                            </m:e>
                          </m:d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/>
                        </a:rPr>
                        <m:t>+2</m:t>
                      </m:r>
                      <m:sSup>
                        <m:sSupPr>
                          <m:ctrlPr>
                            <a:rPr lang="id-ID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i="1">
                              <a:latin typeface="Cambria Math"/>
                            </a:rPr>
                            <m:t>2</m:t>
                          </m:r>
                        </m:sup>
                      </m:sSup>
                      <m:func>
                        <m:funcPr>
                          <m:ctrlPr>
                            <a:rPr lang="id-ID" i="1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id-ID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i="1">
                              <a:latin typeface="Cambria Math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20688"/>
                <a:ext cx="8229600" cy="5505475"/>
              </a:xfrm>
              <a:blipFill rotWithShape="1">
                <a:blip r:embed="rId2"/>
                <a:stretch>
                  <a:fillRect l="-1852" t="-1107" r="-2815" b="-10410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00ED9-A2B9-46C8-9F42-7986597E524D}" type="datetime1">
              <a:rPr lang="id-ID" smtClean="0"/>
              <a:t>27/10/2021</a:t>
            </a:fld>
            <a:endParaRPr lang="id-ID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6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>
                <a:normAutofit fontScale="92500" lnSpcReduction="20000"/>
              </a:bodyPr>
              <a:lstStyle/>
              <a:p>
                <a:pPr marL="0" indent="0">
                  <a:buNone/>
                </a:pPr>
                <a:r>
                  <a:rPr lang="en-US" dirty="0" smtClean="0"/>
                  <a:t>Contoh</a:t>
                </a:r>
                <a:r>
                  <a:rPr lang="en-US" dirty="0"/>
                  <a:t> </a:t>
                </a:r>
                <a:r>
                  <a:rPr lang="en-US" dirty="0" err="1"/>
                  <a:t>soal</a:t>
                </a:r>
                <a:r>
                  <a:rPr lang="en-US" dirty="0"/>
                  <a:t>: 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Bila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𝑧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+2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;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/>
                  <a:t>  </a:t>
                </a:r>
                <a:endParaRPr lang="id-ID" dirty="0"/>
              </a:p>
              <a:p>
                <a:pPr marL="0" indent="0">
                  <a:buNone/>
                </a:pP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r>
                  <a:rPr lang="en-US" dirty="0" smtClean="0"/>
                  <a:t>. Tentukan</a:t>
                </a:r>
                <a:r>
                  <a:rPr lang="en-US" dirty="0"/>
                  <a:t>:  </a:t>
                </a:r>
                <a:endParaRPr lang="en-US" dirty="0" smtClean="0"/>
              </a:p>
              <a:p>
                <a:pPr marL="0" indent="0">
                  <a:buNone/>
                </a:pPr>
                <a:r>
                  <a:rPr lang="en-US" dirty="0"/>
                  <a:t>	</a:t>
                </a:r>
                <a:r>
                  <a:rPr lang="en-US" dirty="0" smtClean="0"/>
                  <a:t>1</a:t>
                </a:r>
                <a:r>
                  <a:rPr lang="en-US" dirty="0"/>
                  <a:t>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𝑦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; 	2)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;	3)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;	4)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;	5)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;	6)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dirty="0"/>
                  <a:t>;	7)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</m:oMath>
                </a14:m>
                <a:r>
                  <a:rPr lang="en-US" dirty="0"/>
                  <a:t>; 	8)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;	9)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;	10)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;	11)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;	12)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</m:oMath>
                </a14:m>
                <a:r>
                  <a:rPr lang="en-US" dirty="0"/>
                  <a:t>;	13)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</m:oMath>
                </a14:m>
                <a:r>
                  <a:rPr lang="en-US" dirty="0"/>
                  <a:t>;	14)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</m:oMath>
                </a14:m>
                <a:r>
                  <a:rPr lang="en-US" dirty="0"/>
                  <a:t>;	15)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𝜃𝜕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</m:oMath>
                </a14:m>
                <a:r>
                  <a:rPr lang="en-US" dirty="0"/>
                  <a:t>;	16)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3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𝜃𝜕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/>
                  <a:t>;	17)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dirty="0"/>
                  <a:t>;	18)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</m:oMath>
                </a14:m>
                <a:r>
                  <a:rPr lang="en-US" dirty="0"/>
                  <a:t>;	19)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;	20)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𝜕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3</m:t>
                                    </m:r>
                                  </m:sup>
                                </m:sSup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704" t="-2130" r="-1926" b="-1703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1A001-3C69-4C53-B14B-EC2349B385E5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7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322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b="1" dirty="0" smtClean="0"/>
                  <a:t>Penyelesaian</a:t>
                </a:r>
                <a:r>
                  <a:rPr lang="en-US" b="1" dirty="0"/>
                  <a:t>:</a:t>
                </a:r>
                <a:endParaRPr lang="id-ID" b="1" dirty="0"/>
              </a:p>
              <a:p>
                <a:pPr marL="514350" lvl="0" indent="-514350">
                  <a:buFont typeface="+mj-lt"/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𝑦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</m:oMath>
                </a14:m>
                <a:endParaRPr lang="en-US" i="1" dirty="0" smtClean="0"/>
              </a:p>
              <a:p>
                <a:pPr marL="514350" indent="-514350">
                  <a:buFont typeface="+mj-lt"/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  <m:r>
                          <a:rPr lang="en-US" i="1">
                            <a:latin typeface="Cambria Math"/>
                          </a:rPr>
                          <m:t>+4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2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514350" indent="-514350">
                  <a:buFont typeface="+mj-lt"/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/>
                                      </a:rPr>
                                      <m:t>sin</m:t>
                                    </m:r>
                                  </m:e>
                                  <m:sup>
                                    <m:r>
                                      <a:rPr lang="en-US" i="1">
                                        <a:latin typeface="Cambria Math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</m:oMath>
                </a14:m>
                <a:endParaRPr lang="id-ID" dirty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04664"/>
                <a:ext cx="8229600" cy="5721499"/>
              </a:xfrm>
              <a:blipFill rotWithShape="1">
                <a:blip r:embed="rId2"/>
                <a:stretch>
                  <a:fillRect l="-1852" t="-1384" b="-74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BD3B4-BF1C-4E69-B950-57101D669AFD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8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46170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2656"/>
                <a:ext cx="8229600" cy="6264696"/>
              </a:xfrm>
            </p:spPr>
            <p:txBody>
              <a:bodyPr>
                <a:normAutofit lnSpcReduction="10000"/>
              </a:bodyPr>
              <a:lstStyle/>
              <a:p>
                <a:pPr marL="514350" lvl="0" indent="-514350">
                  <a:buFont typeface="+mj-lt"/>
                  <a:buAutoNum type="arabicParenR" startAt="4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 smtClean="0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𝜕𝜃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=4</m:t>
                    </m:r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sec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 startAt="4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𝑧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𝜕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+2</m:t>
                        </m:r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tan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+4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tan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fName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  <a:p>
                <a:pPr marL="514350" lvl="0" indent="-514350">
                  <a:buFont typeface="+mj-lt"/>
                  <a:buAutoNum type="arabicParenR" startAt="4"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  <m:r>
                              <a:rPr lang="en-US" i="1">
                                <a:latin typeface="Cambria Math"/>
                              </a:rPr>
                              <m:t>𝑦</m:t>
                            </m:r>
                          </m:den>
                        </m:f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i="1">
                                <a:latin typeface="Cambria Math"/>
                              </a:rPr>
                              <m:t>+2</m:t>
                            </m:r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4</m:t>
                    </m:r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=0</m:t>
                    </m:r>
                  </m:oMath>
                </a14:m>
                <a:endParaRPr lang="id-ID" dirty="0"/>
              </a:p>
              <a:p>
                <a:pPr marL="514350" indent="-514350">
                  <a:buFont typeface="+mj-lt"/>
                  <a:buAutoNum type="arabicParenR" startAt="4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𝑧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  <m:r>
                          <a:rPr lang="en-US" i="1">
                            <a:latin typeface="Cambria Math"/>
                          </a:rPr>
                          <m:t>𝜕𝜃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id-ID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𝜕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𝜕𝜃</m:t>
                            </m:r>
                          </m:den>
                        </m:f>
                        <m:d>
                          <m:dPr>
                            <m:begChr m:val="{"/>
                            <m:endChr m:val="}"/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dPr>
                              <m:e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  <m:r>
                                  <a:rPr lang="en-US" i="1">
                                    <a:latin typeface="Cambria Math"/>
                                  </a:rPr>
                                  <m:t>+2</m:t>
                                </m:r>
                                <m:func>
                                  <m:funcPr>
                                    <m:ctrlPr>
                                      <a:rPr lang="id-ID" i="1">
                                        <a:latin typeface="Cambria Math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id-ID" i="1">
                                            <a:latin typeface="Cambria Math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>
                                            <a:latin typeface="Cambria Math"/>
                                          </a:rPr>
                                          <m:t>sin</m:t>
                                        </m:r>
                                      </m:e>
                                      <m:sup>
                                        <m:r>
                                          <a:rPr lang="en-US" i="1"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r>
                                      <a:rPr lang="en-US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d>
                          </m:e>
                        </m:d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sSup>
                      <m:sSupPr>
                        <m:ctrlPr>
                          <a:rPr lang="id-ID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d>
                          <m:dPr>
                            <m:ctrlPr>
                              <a:rPr lang="id-ID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id-ID" i="1">
                                    <a:latin typeface="Cambria Math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𝜃</m:t>
                                </m:r>
                              </m:e>
                            </m:func>
                          </m:e>
                        </m:d>
                        <m:r>
                          <a:rPr lang="en-US" i="1">
                            <a:latin typeface="Cambria Math"/>
                          </a:rPr>
                          <m:t>+4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cos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id-ID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𝜕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𝜕</m:t>
                        </m:r>
                        <m:r>
                          <a:rPr lang="en-US" i="1">
                            <a:latin typeface="Cambria Math"/>
                          </a:rPr>
                          <m:t>𝑟</m:t>
                        </m:r>
                      </m:den>
                    </m:f>
                    <m:d>
                      <m:dPr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/>
                              </a:rPr>
                              <m:t>𝑟</m:t>
                            </m:r>
                          </m:e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func>
                          <m:funcPr>
                            <m:ctrlPr>
                              <a:rPr lang="id-ID" i="1">
                                <a:latin typeface="Cambria Math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sin</m:t>
                            </m:r>
                          </m:fName>
                          <m:e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𝜃</m:t>
                            </m:r>
                          </m:e>
                        </m:func>
                      </m:e>
                    </m:d>
                    <m:r>
                      <a:rPr lang="en-US" i="1">
                        <a:latin typeface="Cambria Math"/>
                      </a:rPr>
                      <m:t>=2</m:t>
                    </m:r>
                    <m:r>
                      <a:rPr lang="en-US" i="1">
                        <a:latin typeface="Cambria Math"/>
                      </a:rPr>
                      <m:t>𝑟</m:t>
                    </m:r>
                    <m:func>
                      <m:funcPr>
                        <m:ctrlPr>
                          <a:rPr lang="id-ID" i="1">
                            <a:latin typeface="Cambria Math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func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2656"/>
                <a:ext cx="8229600" cy="6264696"/>
              </a:xfrm>
              <a:blipFill rotWithShape="1">
                <a:blip r:embed="rId2"/>
                <a:stretch>
                  <a:fillRect l="-1926" b="-38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22CCB-5E75-423B-8053-F0EC99A52874}" type="datetime1">
              <a:rPr lang="id-ID" smtClean="0"/>
              <a:t>27/10/2021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d-ID" smtClean="0"/>
              <a:t>Amir Supriyanto-Fiisika-FMIPA-Unila</a:t>
            </a:r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6F819-199A-4E73-B97E-999E81163FCC}" type="slidenum">
              <a:rPr lang="id-ID" smtClean="0"/>
              <a:t>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26654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371</TotalTime>
  <Words>2400</Words>
  <Application>Microsoft Office PowerPoint</Application>
  <PresentationFormat>On-screen Show (4:3)</PresentationFormat>
  <Paragraphs>117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DIFERENSIAL PARSIAL Latihan Soal</vt:lpstr>
      <vt:lpstr>LATIHAN DIFERENSIAL PARSIAL</vt:lpstr>
      <vt:lpstr>PowerPoint Presentation</vt:lpstr>
      <vt:lpstr>Berikut ini langkah-langkah untuk menyata-kan z ke bentuk fungsi lain selain f(x,y)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22</cp:revision>
  <dcterms:created xsi:type="dcterms:W3CDTF">2020-10-29T10:24:15Z</dcterms:created>
  <dcterms:modified xsi:type="dcterms:W3CDTF">2021-10-27T03:55:14Z</dcterms:modified>
</cp:coreProperties>
</file>