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7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956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E9E3E458-423A-43A2-A555-0B18C9425085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5D527A1-6ED2-4D65-97F0-59ABC6B47C8F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E458-423A-43A2-A555-0B18C9425085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527A1-6ED2-4D65-97F0-59ABC6B47C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E458-423A-43A2-A555-0B18C9425085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527A1-6ED2-4D65-97F0-59ABC6B47C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E458-423A-43A2-A555-0B18C9425085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527A1-6ED2-4D65-97F0-59ABC6B47C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E458-423A-43A2-A555-0B18C9425085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527A1-6ED2-4D65-97F0-59ABC6B47C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E458-423A-43A2-A555-0B18C9425085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527A1-6ED2-4D65-97F0-59ABC6B47C8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E458-423A-43A2-A555-0B18C9425085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527A1-6ED2-4D65-97F0-59ABC6B47C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E458-423A-43A2-A555-0B18C9425085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527A1-6ED2-4D65-97F0-59ABC6B47C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E458-423A-43A2-A555-0B18C9425085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527A1-6ED2-4D65-97F0-59ABC6B47C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E458-423A-43A2-A555-0B18C9425085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527A1-6ED2-4D65-97F0-59ABC6B47C8F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E458-423A-43A2-A555-0B18C9425085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527A1-6ED2-4D65-97F0-59ABC6B47C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E9E3E458-423A-43A2-A555-0B18C9425085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05D527A1-6ED2-4D65-97F0-59ABC6B47C8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1997839"/>
            <a:ext cx="7620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Aneka </a:t>
            </a:r>
            <a:r>
              <a:rPr lang="en-US" sz="2400" b="1" dirty="0" err="1"/>
              <a:t>Warna</a:t>
            </a:r>
            <a:r>
              <a:rPr lang="en-US" sz="2400" b="1" dirty="0"/>
              <a:t> </a:t>
            </a:r>
            <a:r>
              <a:rPr lang="en-US" sz="2400" b="1" dirty="0" err="1"/>
              <a:t>Masyarakat</a:t>
            </a:r>
            <a:endParaRPr lang="en-US" sz="2400" b="1" dirty="0"/>
          </a:p>
          <a:p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Kebudayaan</a:t>
            </a:r>
            <a:endParaRPr lang="en-US" sz="2400" b="1" dirty="0"/>
          </a:p>
          <a:p>
            <a:r>
              <a:rPr lang="en-US" sz="2400" b="1" dirty="0"/>
              <a:t> </a:t>
            </a:r>
          </a:p>
          <a:p>
            <a:r>
              <a:rPr lang="en-US" sz="2400" dirty="0"/>
              <a:t> </a:t>
            </a:r>
          </a:p>
          <a:p>
            <a:r>
              <a:rPr lang="en-US" sz="2400" dirty="0"/>
              <a:t> </a:t>
            </a:r>
          </a:p>
          <a:p>
            <a:r>
              <a:rPr lang="en-US" sz="2400" dirty="0"/>
              <a:t> </a:t>
            </a:r>
          </a:p>
          <a:p>
            <a:r>
              <a:rPr lang="en-US" sz="2400" b="1" dirty="0" err="1"/>
              <a:t>Pengatar</a:t>
            </a:r>
            <a:r>
              <a:rPr lang="en-US" sz="2400" b="1" dirty="0"/>
              <a:t> </a:t>
            </a:r>
            <a:r>
              <a:rPr lang="en-US" sz="2400" b="1" dirty="0" err="1"/>
              <a:t>Antropologi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080677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2282" y="914400"/>
            <a:ext cx="81534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 Narrow" pitchFamily="34" charset="0"/>
              </a:rPr>
              <a:t>*  </a:t>
            </a:r>
            <a:r>
              <a:rPr lang="en-US" b="1" i="1" dirty="0">
                <a:latin typeface="Arial Narrow" pitchFamily="34" charset="0"/>
              </a:rPr>
              <a:t>penetration </a:t>
            </a:r>
            <a:r>
              <a:rPr lang="en-US" b="1" i="1" dirty="0" err="1">
                <a:latin typeface="Arial Narrow" pitchFamily="34" charset="0"/>
              </a:rPr>
              <a:t>pacifique</a:t>
            </a:r>
            <a:endParaRPr lang="en-US" b="1" i="1" dirty="0">
              <a:latin typeface="Arial Narrow" pitchFamily="34" charset="0"/>
            </a:endParaRPr>
          </a:p>
          <a:p>
            <a:r>
              <a:rPr lang="en-US" b="1" i="1" dirty="0">
                <a:latin typeface="Arial Narrow" pitchFamily="34" charset="0"/>
              </a:rPr>
              <a:t>        ** </a:t>
            </a:r>
            <a:r>
              <a:rPr lang="en-US" b="1" dirty="0" err="1">
                <a:latin typeface="Arial Narrow" pitchFamily="34" charset="0"/>
              </a:rPr>
              <a:t>secara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damai</a:t>
            </a:r>
            <a:endParaRPr lang="en-US" b="1" dirty="0">
              <a:latin typeface="Arial Narrow" pitchFamily="34" charset="0"/>
            </a:endParaRPr>
          </a:p>
          <a:p>
            <a:r>
              <a:rPr lang="en-US" b="1" dirty="0">
                <a:latin typeface="Arial Narrow" pitchFamily="34" charset="0"/>
              </a:rPr>
              <a:t>            </a:t>
            </a:r>
            <a:r>
              <a:rPr lang="en-US" b="1" dirty="0" smtClean="0">
                <a:latin typeface="Arial Narrow" pitchFamily="34" charset="0"/>
              </a:rPr>
              <a:t> ^ </a:t>
            </a:r>
            <a:r>
              <a:rPr lang="en-US" b="1" dirty="0" err="1" smtClean="0">
                <a:latin typeface="Arial Narrow" pitchFamily="34" charset="0"/>
              </a:rPr>
              <a:t>dibawa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pedagang</a:t>
            </a:r>
            <a:endParaRPr lang="en-US" b="1" dirty="0">
              <a:latin typeface="Arial Narrow" pitchFamily="34" charset="0"/>
            </a:endParaRPr>
          </a:p>
          <a:p>
            <a:r>
              <a:rPr lang="en-US" b="1" dirty="0">
                <a:latin typeface="Arial Narrow" pitchFamily="34" charset="0"/>
                <a:sym typeface="Wingdings" pitchFamily="2" charset="2"/>
              </a:rPr>
              <a:t>             </a:t>
            </a:r>
            <a:r>
              <a:rPr lang="en-US" b="1" dirty="0" smtClean="0">
                <a:latin typeface="Arial Narrow" pitchFamily="34" charset="0"/>
                <a:sym typeface="Wingdings" pitchFamily="2" charset="2"/>
              </a:rPr>
              <a:t>   </a:t>
            </a:r>
            <a:r>
              <a:rPr lang="en-US" b="1" dirty="0" err="1" smtClean="0">
                <a:latin typeface="Arial Narrow" pitchFamily="34" charset="0"/>
                <a:sym typeface="Wingdings" pitchFamily="2" charset="2"/>
              </a:rPr>
              <a:t>unsur</a:t>
            </a:r>
            <a:r>
              <a:rPr lang="en-US" b="1" dirty="0" smtClean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kebudayaan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asing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yg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dibawa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pedagang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masuk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ke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dalam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kebudayaan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</a:p>
          <a:p>
            <a:r>
              <a:rPr lang="en-US" b="1" dirty="0">
                <a:latin typeface="Arial Narrow" pitchFamily="34" charset="0"/>
                <a:sym typeface="Wingdings" pitchFamily="2" charset="2"/>
              </a:rPr>
              <a:t>             </a:t>
            </a:r>
            <a:r>
              <a:rPr lang="en-US" b="1" dirty="0" smtClean="0">
                <a:latin typeface="Arial Narrow" pitchFamily="34" charset="0"/>
                <a:sym typeface="Wingdings" pitchFamily="2" charset="2"/>
              </a:rPr>
              <a:t>    </a:t>
            </a:r>
            <a:r>
              <a:rPr lang="en-US" b="1" dirty="0" err="1" smtClean="0">
                <a:latin typeface="Arial Narrow" pitchFamily="34" charset="0"/>
                <a:sym typeface="Wingdings" pitchFamily="2" charset="2"/>
              </a:rPr>
              <a:t>penerima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dengan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tidak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disengaja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dan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tanpa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paksaan</a:t>
            </a:r>
            <a:r>
              <a:rPr lang="en-US" b="1" dirty="0">
                <a:latin typeface="Arial Narrow" pitchFamily="34" charset="0"/>
              </a:rPr>
              <a:t> </a:t>
            </a:r>
          </a:p>
          <a:p>
            <a:endParaRPr lang="en-US" b="1" dirty="0">
              <a:latin typeface="Arial Narrow" pitchFamily="34" charset="0"/>
            </a:endParaRPr>
          </a:p>
          <a:p>
            <a:r>
              <a:rPr lang="en-US" b="1" dirty="0">
                <a:latin typeface="Arial Narrow" pitchFamily="34" charset="0"/>
              </a:rPr>
              <a:t>                                                           </a:t>
            </a:r>
          </a:p>
          <a:p>
            <a:r>
              <a:rPr lang="en-US" b="1" dirty="0">
                <a:latin typeface="Arial Narrow" pitchFamily="34" charset="0"/>
              </a:rPr>
              <a:t>                                                              </a:t>
            </a:r>
            <a:r>
              <a:rPr lang="en-US" b="1" dirty="0" smtClean="0">
                <a:latin typeface="Arial Narrow" pitchFamily="34" charset="0"/>
              </a:rPr>
              <a:t>                </a:t>
            </a:r>
            <a:r>
              <a:rPr lang="en-US" b="1" dirty="0" err="1">
                <a:latin typeface="Arial Narrow" pitchFamily="34" charset="0"/>
              </a:rPr>
              <a:t>kesenian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keroncong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Tugu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ini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dibawa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oleh</a:t>
            </a:r>
            <a:endParaRPr lang="en-US" b="1" dirty="0">
              <a:latin typeface="Arial Narrow" pitchFamily="34" charset="0"/>
            </a:endParaRPr>
          </a:p>
          <a:p>
            <a:r>
              <a:rPr lang="en-US" b="1" dirty="0">
                <a:latin typeface="Arial Narrow" pitchFamily="34" charset="0"/>
              </a:rPr>
              <a:t>                                                                   </a:t>
            </a:r>
            <a:r>
              <a:rPr lang="en-US" b="1" dirty="0" smtClean="0">
                <a:latin typeface="Arial Narrow" pitchFamily="34" charset="0"/>
              </a:rPr>
              <a:t>           </a:t>
            </a:r>
            <a:r>
              <a:rPr lang="en-US" b="1" dirty="0" err="1" smtClean="0">
                <a:latin typeface="Arial Narrow" pitchFamily="34" charset="0"/>
              </a:rPr>
              <a:t>pedagang-pedagang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Portugis</a:t>
            </a:r>
            <a:r>
              <a:rPr lang="en-US" b="1" dirty="0">
                <a:latin typeface="Arial Narrow" pitchFamily="34" charset="0"/>
              </a:rPr>
              <a:t> yang </a:t>
            </a:r>
            <a:endParaRPr lang="en-US" b="1" dirty="0" smtClean="0">
              <a:latin typeface="Arial Narrow" pitchFamily="34" charset="0"/>
            </a:endParaRPr>
          </a:p>
          <a:p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smtClean="0">
                <a:latin typeface="Arial Narrow" pitchFamily="34" charset="0"/>
              </a:rPr>
              <a:t>                                                                             </a:t>
            </a:r>
            <a:r>
              <a:rPr lang="en-US" b="1" dirty="0" err="1" smtClean="0">
                <a:latin typeface="Arial Narrow" pitchFamily="34" charset="0"/>
              </a:rPr>
              <a:t>singgah</a:t>
            </a:r>
            <a:r>
              <a:rPr lang="en-US" b="1" dirty="0" smtClean="0">
                <a:latin typeface="Arial Narrow" pitchFamily="34" charset="0"/>
              </a:rPr>
              <a:t> di </a:t>
            </a:r>
            <a:r>
              <a:rPr lang="en-US" b="1" dirty="0" err="1">
                <a:latin typeface="Arial Narrow" pitchFamily="34" charset="0"/>
              </a:rPr>
              <a:t>pelabuhan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Sunda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Kelapa</a:t>
            </a:r>
            <a:endParaRPr lang="en-US" b="1" dirty="0">
              <a:latin typeface="Arial Narrow" pitchFamily="34" charset="0"/>
            </a:endParaRPr>
          </a:p>
          <a:p>
            <a:endParaRPr lang="en-US" b="1" dirty="0">
              <a:latin typeface="Arial Narrow" pitchFamily="34" charset="0"/>
            </a:endParaRPr>
          </a:p>
          <a:p>
            <a:endParaRPr lang="en-US" b="1" dirty="0">
              <a:latin typeface="Arial Narrow" pitchFamily="34" charset="0"/>
            </a:endParaRPr>
          </a:p>
          <a:p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2819400"/>
            <a:ext cx="3200400" cy="2149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64252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1066800"/>
            <a:ext cx="815340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 Narrow" pitchFamily="34" charset="0"/>
              </a:rPr>
              <a:t>  </a:t>
            </a:r>
            <a:r>
              <a:rPr lang="en-US" b="1" dirty="0" smtClean="0">
                <a:latin typeface="Arial Narrow" pitchFamily="34" charset="0"/>
              </a:rPr>
              <a:t>   ^  </a:t>
            </a:r>
            <a:r>
              <a:rPr lang="en-US" b="1" dirty="0" err="1" smtClean="0">
                <a:latin typeface="Arial Narrow" pitchFamily="34" charset="0"/>
              </a:rPr>
              <a:t>dibawa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penyiar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smtClean="0">
                <a:latin typeface="Arial Narrow" pitchFamily="34" charset="0"/>
              </a:rPr>
              <a:t>agama </a:t>
            </a:r>
          </a:p>
          <a:p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smtClean="0">
                <a:latin typeface="Arial Narrow" pitchFamily="34" charset="0"/>
              </a:rPr>
              <a:t>        </a:t>
            </a:r>
            <a:r>
              <a:rPr lang="en-US" b="1" dirty="0" err="1" smtClean="0">
                <a:latin typeface="Arial Narrow" pitchFamily="34" charset="0"/>
              </a:rPr>
              <a:t>berlangsung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dengan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sengaja</a:t>
            </a:r>
            <a:r>
              <a:rPr lang="en-US" b="1" dirty="0">
                <a:latin typeface="Arial Narrow" pitchFamily="34" charset="0"/>
              </a:rPr>
              <a:t>, </a:t>
            </a:r>
            <a:r>
              <a:rPr lang="en-US" b="1" dirty="0" err="1">
                <a:latin typeface="Arial Narrow" pitchFamily="34" charset="0"/>
              </a:rPr>
              <a:t>dan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kadang-kadang</a:t>
            </a:r>
            <a:r>
              <a:rPr lang="en-US" b="1" dirty="0">
                <a:latin typeface="Arial Narrow" pitchFamily="34" charset="0"/>
              </a:rPr>
              <a:t> dg </a:t>
            </a:r>
            <a:r>
              <a:rPr lang="en-US" b="1" dirty="0" err="1">
                <a:latin typeface="Arial Narrow" pitchFamily="34" charset="0"/>
              </a:rPr>
              <a:t>paksa</a:t>
            </a:r>
            <a:endParaRPr lang="en-US" b="1" dirty="0">
              <a:latin typeface="Arial Narrow" pitchFamily="34" charset="0"/>
            </a:endParaRPr>
          </a:p>
          <a:p>
            <a:endParaRPr lang="en-US" b="1" dirty="0">
              <a:latin typeface="Arial Narrow" pitchFamily="34" charset="0"/>
            </a:endParaRPr>
          </a:p>
          <a:p>
            <a:r>
              <a:rPr lang="en-US" b="1" dirty="0">
                <a:latin typeface="Arial Narrow" pitchFamily="34" charset="0"/>
              </a:rPr>
              <a:t>                                                                                   </a:t>
            </a:r>
          </a:p>
          <a:p>
            <a:r>
              <a:rPr lang="en-US" b="1" dirty="0">
                <a:latin typeface="Arial Narrow" pitchFamily="34" charset="0"/>
              </a:rPr>
              <a:t>                                                                                    </a:t>
            </a:r>
            <a:r>
              <a:rPr lang="en-US" b="1" dirty="0" smtClean="0">
                <a:latin typeface="Arial Narrow" pitchFamily="34" charset="0"/>
              </a:rPr>
              <a:t>    </a:t>
            </a:r>
            <a:r>
              <a:rPr lang="en-US" sz="1400" b="1" dirty="0" smtClean="0">
                <a:latin typeface="Arial Narrow" pitchFamily="34" charset="0"/>
              </a:rPr>
              <a:t>- </a:t>
            </a:r>
            <a:r>
              <a:rPr lang="en-US" sz="1600" b="1" dirty="0" err="1">
                <a:latin typeface="Arial Narrow" pitchFamily="34" charset="0"/>
              </a:rPr>
              <a:t>Islamisasi</a:t>
            </a:r>
            <a:r>
              <a:rPr lang="en-US" sz="1600" b="1" dirty="0">
                <a:latin typeface="Arial Narrow" pitchFamily="34" charset="0"/>
              </a:rPr>
              <a:t> di </a:t>
            </a:r>
            <a:r>
              <a:rPr lang="en-US" sz="1600" b="1" dirty="0" err="1">
                <a:latin typeface="Arial Narrow" pitchFamily="34" charset="0"/>
              </a:rPr>
              <a:t>Kalimanan</a:t>
            </a:r>
            <a:r>
              <a:rPr lang="en-US" sz="1600" b="1" dirty="0">
                <a:latin typeface="Arial Narrow" pitchFamily="34" charset="0"/>
              </a:rPr>
              <a:t> Selatan </a:t>
            </a:r>
            <a:endParaRPr lang="en-US" sz="1600" b="1" dirty="0" smtClean="0">
              <a:latin typeface="Arial Narrow" pitchFamily="34" charset="0"/>
            </a:endParaRPr>
          </a:p>
          <a:p>
            <a:r>
              <a:rPr lang="en-US" sz="1600" b="1" dirty="0">
                <a:latin typeface="Arial Narrow" pitchFamily="34" charset="0"/>
              </a:rPr>
              <a:t> </a:t>
            </a:r>
            <a:r>
              <a:rPr lang="en-US" sz="1600" b="1" dirty="0" smtClean="0">
                <a:latin typeface="Arial Narrow" pitchFamily="34" charset="0"/>
              </a:rPr>
              <a:t>                                                                                                     </a:t>
            </a:r>
            <a:r>
              <a:rPr lang="en-US" sz="1600" b="1" dirty="0" err="1" smtClean="0">
                <a:latin typeface="Arial Narrow" pitchFamily="34" charset="0"/>
              </a:rPr>
              <a:t>dilakukan</a:t>
            </a:r>
            <a:r>
              <a:rPr lang="en-US" sz="1600" b="1" dirty="0" smtClean="0">
                <a:latin typeface="Arial Narrow" pitchFamily="34" charset="0"/>
              </a:rPr>
              <a:t> </a:t>
            </a:r>
            <a:r>
              <a:rPr lang="en-US" sz="1600" b="1" dirty="0" err="1">
                <a:latin typeface="Arial Narrow" pitchFamily="34" charset="0"/>
              </a:rPr>
              <a:t>oleh</a:t>
            </a:r>
            <a:r>
              <a:rPr lang="en-US" sz="1600" b="1" dirty="0">
                <a:latin typeface="Arial Narrow" pitchFamily="34" charset="0"/>
              </a:rPr>
              <a:t> </a:t>
            </a:r>
            <a:r>
              <a:rPr lang="en-US" sz="1600" b="1" dirty="0" err="1">
                <a:latin typeface="Arial Narrow" pitchFamily="34" charset="0"/>
              </a:rPr>
              <a:t>Demak</a:t>
            </a:r>
            <a:r>
              <a:rPr lang="en-US" sz="1600" b="1" dirty="0">
                <a:latin typeface="Arial Narrow" pitchFamily="34" charset="0"/>
              </a:rPr>
              <a:t>.</a:t>
            </a:r>
          </a:p>
          <a:p>
            <a:r>
              <a:rPr lang="en-US" sz="1600" b="1" dirty="0">
                <a:latin typeface="Arial Narrow" pitchFamily="34" charset="0"/>
              </a:rPr>
              <a:t>                                                                            </a:t>
            </a:r>
            <a:r>
              <a:rPr lang="en-US" sz="1600" b="1" dirty="0" smtClean="0">
                <a:latin typeface="Arial Narrow" pitchFamily="34" charset="0"/>
              </a:rPr>
              <a:t>                       </a:t>
            </a:r>
            <a:r>
              <a:rPr lang="en-US" sz="1600" b="1" dirty="0">
                <a:latin typeface="Arial Narrow" pitchFamily="34" charset="0"/>
              </a:rPr>
              <a:t>- Salah </a:t>
            </a:r>
            <a:r>
              <a:rPr lang="en-US" sz="1600" b="1" dirty="0" err="1">
                <a:latin typeface="Arial Narrow" pitchFamily="34" charset="0"/>
              </a:rPr>
              <a:t>satu</a:t>
            </a:r>
            <a:r>
              <a:rPr lang="en-US" sz="1600" b="1" dirty="0">
                <a:latin typeface="Arial Narrow" pitchFamily="34" charset="0"/>
              </a:rPr>
              <a:t> </a:t>
            </a:r>
            <a:r>
              <a:rPr lang="en-US" sz="1600" b="1" dirty="0" err="1">
                <a:latin typeface="Arial Narrow" pitchFamily="34" charset="0"/>
              </a:rPr>
              <a:t>tanda</a:t>
            </a:r>
            <a:r>
              <a:rPr lang="en-US" sz="1600" b="1" dirty="0">
                <a:latin typeface="Arial Narrow" pitchFamily="34" charset="0"/>
              </a:rPr>
              <a:t> </a:t>
            </a:r>
            <a:r>
              <a:rPr lang="en-US" sz="1600" b="1" dirty="0" err="1">
                <a:latin typeface="Arial Narrow" pitchFamily="34" charset="0"/>
              </a:rPr>
              <a:t>awal</a:t>
            </a:r>
            <a:r>
              <a:rPr lang="en-US" sz="1600" b="1" dirty="0">
                <a:latin typeface="Arial Narrow" pitchFamily="34" charset="0"/>
              </a:rPr>
              <a:t> </a:t>
            </a:r>
            <a:r>
              <a:rPr lang="en-US" sz="1600" b="1" dirty="0" err="1">
                <a:latin typeface="Arial Narrow" pitchFamily="34" charset="0"/>
              </a:rPr>
              <a:t>perkembangan</a:t>
            </a:r>
            <a:r>
              <a:rPr lang="en-US" sz="1600" b="1" dirty="0">
                <a:latin typeface="Arial Narrow" pitchFamily="34" charset="0"/>
              </a:rPr>
              <a:t> </a:t>
            </a:r>
            <a:endParaRPr lang="en-US" sz="1600" b="1" dirty="0" smtClean="0">
              <a:latin typeface="Arial Narrow" pitchFamily="34" charset="0"/>
            </a:endParaRPr>
          </a:p>
          <a:p>
            <a:r>
              <a:rPr lang="en-US" sz="1600" b="1" dirty="0">
                <a:latin typeface="Arial Narrow" pitchFamily="34" charset="0"/>
              </a:rPr>
              <a:t> </a:t>
            </a:r>
            <a:r>
              <a:rPr lang="en-US" sz="1600" b="1" dirty="0" smtClean="0">
                <a:latin typeface="Arial Narrow" pitchFamily="34" charset="0"/>
              </a:rPr>
              <a:t>                                                                                                     Islam </a:t>
            </a:r>
            <a:r>
              <a:rPr lang="en-US" sz="1600" b="1" dirty="0">
                <a:latin typeface="Arial Narrow" pitchFamily="34" charset="0"/>
              </a:rPr>
              <a:t>di  </a:t>
            </a:r>
            <a:r>
              <a:rPr lang="en-US" sz="1600" b="1" dirty="0" smtClean="0">
                <a:latin typeface="Arial Narrow" pitchFamily="34" charset="0"/>
              </a:rPr>
              <a:t>Kalimantan Selatan</a:t>
            </a:r>
          </a:p>
          <a:p>
            <a:r>
              <a:rPr lang="en-US" sz="1600" b="1" dirty="0">
                <a:latin typeface="Arial Narrow" pitchFamily="34" charset="0"/>
              </a:rPr>
              <a:t> </a:t>
            </a:r>
            <a:r>
              <a:rPr lang="en-US" sz="1600" b="1" dirty="0" smtClean="0">
                <a:latin typeface="Arial Narrow" pitchFamily="34" charset="0"/>
              </a:rPr>
              <a:t>                                                                                                     </a:t>
            </a:r>
            <a:r>
              <a:rPr lang="en-US" sz="1600" b="1" dirty="0" smtClean="0">
                <a:latin typeface="Arial Narrow" pitchFamily="34" charset="0"/>
                <a:sym typeface="Wingdings" pitchFamily="2" charset="2"/>
              </a:rPr>
              <a:t> </a:t>
            </a:r>
            <a:r>
              <a:rPr lang="en-US" sz="1600" b="1" dirty="0" smtClean="0">
                <a:latin typeface="Arial Narrow" pitchFamily="34" charset="0"/>
              </a:rPr>
              <a:t>Masjid </a:t>
            </a:r>
            <a:r>
              <a:rPr lang="en-US" sz="1600" b="1" dirty="0" err="1">
                <a:latin typeface="Arial Narrow" pitchFamily="34" charset="0"/>
              </a:rPr>
              <a:t>ini</a:t>
            </a:r>
            <a:r>
              <a:rPr lang="en-US" sz="1600" b="1" dirty="0">
                <a:latin typeface="Arial Narrow" pitchFamily="34" charset="0"/>
              </a:rPr>
              <a:t> </a:t>
            </a:r>
            <a:r>
              <a:rPr lang="en-US" sz="1600" b="1" dirty="0" err="1">
                <a:latin typeface="Arial Narrow" pitchFamily="34" charset="0"/>
              </a:rPr>
              <a:t>dibangun</a:t>
            </a:r>
            <a:r>
              <a:rPr lang="en-US" sz="1600" b="1" dirty="0">
                <a:latin typeface="Arial Narrow" pitchFamily="34" charset="0"/>
              </a:rPr>
              <a:t> di </a:t>
            </a:r>
            <a:r>
              <a:rPr lang="en-US" sz="1600" b="1" dirty="0" err="1">
                <a:latin typeface="Arial Narrow" pitchFamily="34" charset="0"/>
              </a:rPr>
              <a:t>masa</a:t>
            </a:r>
            <a:r>
              <a:rPr lang="en-US" sz="1600" b="1" dirty="0">
                <a:latin typeface="Arial Narrow" pitchFamily="34" charset="0"/>
              </a:rPr>
              <a:t> </a:t>
            </a:r>
          </a:p>
          <a:p>
            <a:r>
              <a:rPr lang="en-US" sz="1600" b="1" dirty="0">
                <a:latin typeface="Arial Narrow" pitchFamily="34" charset="0"/>
              </a:rPr>
              <a:t>                                                                                </a:t>
            </a:r>
            <a:r>
              <a:rPr lang="en-US" sz="1600" b="1" dirty="0" smtClean="0">
                <a:latin typeface="Arial Narrow" pitchFamily="34" charset="0"/>
              </a:rPr>
              <a:t>                           </a:t>
            </a:r>
            <a:r>
              <a:rPr lang="en-US" sz="1600" b="1" dirty="0" err="1" smtClean="0">
                <a:latin typeface="Arial Narrow" pitchFamily="34" charset="0"/>
              </a:rPr>
              <a:t>pemerintahan</a:t>
            </a:r>
            <a:r>
              <a:rPr lang="en-US" sz="1600" b="1" dirty="0" smtClean="0">
                <a:latin typeface="Arial Narrow" pitchFamily="34" charset="0"/>
              </a:rPr>
              <a:t> </a:t>
            </a:r>
            <a:r>
              <a:rPr lang="en-US" sz="1600" b="1" dirty="0">
                <a:latin typeface="Arial Narrow" pitchFamily="34" charset="0"/>
              </a:rPr>
              <a:t>Sultan </a:t>
            </a:r>
            <a:r>
              <a:rPr lang="en-US" sz="1600" b="1" dirty="0" err="1">
                <a:latin typeface="Arial Narrow" pitchFamily="34" charset="0"/>
              </a:rPr>
              <a:t>Suriansyah</a:t>
            </a:r>
            <a:r>
              <a:rPr lang="en-US" sz="1600" b="1" dirty="0">
                <a:latin typeface="Arial Narrow" pitchFamily="34" charset="0"/>
              </a:rPr>
              <a:t> </a:t>
            </a:r>
            <a:endParaRPr lang="en-US" sz="1600" b="1" dirty="0" smtClean="0">
              <a:latin typeface="Arial Narrow" pitchFamily="34" charset="0"/>
            </a:endParaRPr>
          </a:p>
          <a:p>
            <a:r>
              <a:rPr lang="en-US" sz="1600" b="1" dirty="0">
                <a:latin typeface="Arial Narrow" pitchFamily="34" charset="0"/>
              </a:rPr>
              <a:t> </a:t>
            </a:r>
            <a:r>
              <a:rPr lang="en-US" sz="1600" b="1" dirty="0" smtClean="0">
                <a:latin typeface="Arial Narrow" pitchFamily="34" charset="0"/>
              </a:rPr>
              <a:t>                                                                                                         (</a:t>
            </a:r>
            <a:r>
              <a:rPr lang="en-US" sz="1600" b="1" dirty="0">
                <a:latin typeface="Arial Narrow" pitchFamily="34" charset="0"/>
              </a:rPr>
              <a:t>1526-1550), raja </a:t>
            </a:r>
            <a:r>
              <a:rPr lang="en-US" sz="1600" b="1" dirty="0" smtClean="0">
                <a:latin typeface="Arial Narrow" pitchFamily="34" charset="0"/>
              </a:rPr>
              <a:t> </a:t>
            </a:r>
            <a:r>
              <a:rPr lang="en-US" sz="1600" b="1" dirty="0" err="1" smtClean="0">
                <a:latin typeface="Arial Narrow" pitchFamily="34" charset="0"/>
              </a:rPr>
              <a:t>Banjar</a:t>
            </a:r>
            <a:r>
              <a:rPr lang="en-US" sz="1600" b="1" dirty="0" smtClean="0">
                <a:latin typeface="Arial Narrow" pitchFamily="34" charset="0"/>
              </a:rPr>
              <a:t> </a:t>
            </a:r>
            <a:r>
              <a:rPr lang="en-US" sz="1600" b="1" dirty="0" err="1">
                <a:latin typeface="Arial Narrow" pitchFamily="34" charset="0"/>
              </a:rPr>
              <a:t>pertama</a:t>
            </a:r>
            <a:r>
              <a:rPr lang="en-US" sz="1600" b="1" dirty="0">
                <a:latin typeface="Arial Narrow" pitchFamily="34" charset="0"/>
              </a:rPr>
              <a:t> </a:t>
            </a:r>
            <a:endParaRPr lang="en-US" sz="1600" b="1" dirty="0" smtClean="0">
              <a:latin typeface="Arial Narrow" pitchFamily="34" charset="0"/>
            </a:endParaRPr>
          </a:p>
          <a:p>
            <a:r>
              <a:rPr lang="en-US" sz="1600" b="1" dirty="0">
                <a:latin typeface="Arial Narrow" pitchFamily="34" charset="0"/>
              </a:rPr>
              <a:t> </a:t>
            </a:r>
            <a:r>
              <a:rPr lang="en-US" sz="1600" b="1" dirty="0" smtClean="0">
                <a:latin typeface="Arial Narrow" pitchFamily="34" charset="0"/>
              </a:rPr>
              <a:t>                                                                                                         yang </a:t>
            </a:r>
            <a:r>
              <a:rPr lang="en-US" sz="1600" b="1" dirty="0" err="1">
                <a:latin typeface="Arial Narrow" pitchFamily="34" charset="0"/>
              </a:rPr>
              <a:t>memeluk</a:t>
            </a:r>
            <a:r>
              <a:rPr lang="en-US" sz="1600" b="1" dirty="0">
                <a:latin typeface="Arial Narrow" pitchFamily="34" charset="0"/>
              </a:rPr>
              <a:t> agama Islam</a:t>
            </a:r>
            <a:br>
              <a:rPr lang="en-US" sz="1600" b="1" dirty="0">
                <a:latin typeface="Arial Narrow" pitchFamily="34" charset="0"/>
              </a:rPr>
            </a:br>
            <a:endParaRPr lang="en-US" sz="1600" b="1" dirty="0">
              <a:latin typeface="Arial Narrow" pitchFamily="34" charset="0"/>
            </a:endParaRPr>
          </a:p>
          <a:p>
            <a:r>
              <a:rPr lang="en-US" b="1" dirty="0">
                <a:latin typeface="Arial Narrow" pitchFamily="34" charset="0"/>
              </a:rPr>
              <a:t>                                                                                       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111038"/>
            <a:ext cx="4458787" cy="2926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653138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914400"/>
            <a:ext cx="8077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 Narrow" pitchFamily="34" charset="0"/>
              </a:rPr>
              <a:t>** </a:t>
            </a:r>
            <a:r>
              <a:rPr lang="en-US" b="1" dirty="0" err="1">
                <a:latin typeface="Arial Narrow" pitchFamily="34" charset="0"/>
              </a:rPr>
              <a:t>secara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tidak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damai</a:t>
            </a:r>
            <a:r>
              <a:rPr lang="en-US" b="1" dirty="0">
                <a:latin typeface="Arial Narrow" pitchFamily="34" charset="0"/>
              </a:rPr>
              <a:t>                                                                              </a:t>
            </a:r>
          </a:p>
          <a:p>
            <a:r>
              <a:rPr lang="en-US" b="1" dirty="0">
                <a:latin typeface="Arial Narrow" pitchFamily="34" charset="0"/>
              </a:rPr>
              <a:t>         </a:t>
            </a:r>
            <a:r>
              <a:rPr lang="en-US" b="1" dirty="0" err="1">
                <a:latin typeface="Arial Narrow" pitchFamily="34" charset="0"/>
              </a:rPr>
              <a:t>melalui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penaklukan</a:t>
            </a:r>
            <a:r>
              <a:rPr lang="en-US" b="1" dirty="0">
                <a:latin typeface="Arial Narrow" pitchFamily="34" charset="0"/>
              </a:rPr>
              <a:t>, </a:t>
            </a:r>
            <a:r>
              <a:rPr lang="en-US" b="1" dirty="0" err="1">
                <a:latin typeface="Arial Narrow" pitchFamily="34" charset="0"/>
              </a:rPr>
              <a:t>penjajahan</a:t>
            </a:r>
            <a:r>
              <a:rPr lang="en-US" b="1" dirty="0">
                <a:latin typeface="Arial Narrow" pitchFamily="34" charset="0"/>
              </a:rPr>
              <a:t>,  </a:t>
            </a:r>
            <a:r>
              <a:rPr lang="en-US" b="1" dirty="0" err="1">
                <a:latin typeface="Arial Narrow" pitchFamily="34" charset="0"/>
              </a:rPr>
              <a:t>dan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paksaan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lainnya</a:t>
            </a:r>
            <a:r>
              <a:rPr lang="en-US" b="1" dirty="0">
                <a:latin typeface="Arial Narrow" pitchFamily="34" charset="0"/>
              </a:rPr>
              <a:t>                                                                          </a:t>
            </a:r>
          </a:p>
          <a:p>
            <a:pPr algn="just"/>
            <a:r>
              <a:rPr lang="en-US" b="1" dirty="0">
                <a:latin typeface="Arial Narrow" pitchFamily="34" charset="0"/>
              </a:rPr>
              <a:t>         </a:t>
            </a:r>
            <a:r>
              <a:rPr lang="en-US" b="1" dirty="0" err="1" smtClean="0">
                <a:latin typeface="Arial Narrow" pitchFamily="34" charset="0"/>
                <a:sym typeface="Wingdings" pitchFamily="2" charset="2"/>
              </a:rPr>
              <a:t>misalnya</a:t>
            </a:r>
            <a:r>
              <a:rPr lang="en-US" b="1" dirty="0" smtClean="0">
                <a:latin typeface="Arial Narrow" pitchFamily="34" charset="0"/>
                <a:sym typeface="Wingdings" pitchFamily="2" charset="2"/>
              </a:rPr>
              <a:t>, orang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desa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smtClean="0">
                <a:latin typeface="Arial Narrow" pitchFamily="34" charset="0"/>
                <a:sym typeface="Wingdings" pitchFamily="2" charset="2"/>
              </a:rPr>
              <a:t>di </a:t>
            </a:r>
            <a:r>
              <a:rPr lang="en-US" b="1" dirty="0" err="1" smtClean="0">
                <a:latin typeface="Arial Narrow" pitchFamily="34" charset="0"/>
                <a:sym typeface="Wingdings" pitchFamily="2" charset="2"/>
              </a:rPr>
              <a:t>Jawa</a:t>
            </a:r>
            <a:r>
              <a:rPr lang="en-US" b="1" dirty="0" smtClean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latin typeface="Arial Narrow" pitchFamily="34" charset="0"/>
                <a:sym typeface="Wingdings" pitchFamily="2" charset="2"/>
              </a:rPr>
              <a:t>adalah</a:t>
            </a:r>
            <a:r>
              <a:rPr lang="en-US" b="1" dirty="0" smtClean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latin typeface="Arial Narrow" pitchFamily="34" charset="0"/>
                <a:sym typeface="Wingdings" pitchFamily="2" charset="2"/>
              </a:rPr>
              <a:t>petani</a:t>
            </a:r>
            <a:r>
              <a:rPr lang="en-US" b="1" dirty="0" smtClean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latin typeface="Arial Narrow" pitchFamily="34" charset="0"/>
                <a:sym typeface="Wingdings" pitchFamily="2" charset="2"/>
              </a:rPr>
              <a:t>padi</a:t>
            </a:r>
            <a:r>
              <a:rPr lang="en-US" b="1" dirty="0" smtClean="0">
                <a:latin typeface="Arial Narrow" pitchFamily="34" charset="0"/>
                <a:sym typeface="Wingdings" pitchFamily="2" charset="2"/>
              </a:rPr>
              <a:t> </a:t>
            </a:r>
          </a:p>
          <a:p>
            <a:pPr algn="just"/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smtClean="0">
                <a:latin typeface="Arial Narrow" pitchFamily="34" charset="0"/>
                <a:sym typeface="Wingdings" pitchFamily="2" charset="2"/>
              </a:rPr>
              <a:t>                          </a:t>
            </a:r>
            <a:r>
              <a:rPr lang="en-US" b="1" dirty="0" err="1" smtClean="0">
                <a:latin typeface="Arial Narrow" pitchFamily="34" charset="0"/>
                <a:sym typeface="Wingdings" pitchFamily="2" charset="2"/>
              </a:rPr>
              <a:t>dipaksa</a:t>
            </a:r>
            <a:r>
              <a:rPr lang="en-US" b="1" dirty="0" smtClean="0">
                <a:latin typeface="Arial Narrow" pitchFamily="34" charset="0"/>
              </a:rPr>
              <a:t>  </a:t>
            </a:r>
            <a:r>
              <a:rPr lang="en-US" b="1" dirty="0" err="1" smtClean="0">
                <a:latin typeface="Arial Narrow" pitchFamily="34" charset="0"/>
              </a:rPr>
              <a:t>penjajah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Belanda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bekerja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sebagai</a:t>
            </a:r>
            <a:endParaRPr lang="en-US" b="1" dirty="0">
              <a:latin typeface="Arial Narrow" pitchFamily="34" charset="0"/>
            </a:endParaRPr>
          </a:p>
          <a:p>
            <a:pPr algn="just"/>
            <a:r>
              <a:rPr lang="en-US" b="1" dirty="0">
                <a:latin typeface="Arial Narrow" pitchFamily="34" charset="0"/>
              </a:rPr>
              <a:t>                            - </a:t>
            </a:r>
            <a:r>
              <a:rPr lang="en-US" b="1" dirty="0" err="1">
                <a:latin typeface="Arial Narrow" pitchFamily="34" charset="0"/>
              </a:rPr>
              <a:t>buruh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tambang</a:t>
            </a:r>
            <a:endParaRPr lang="en-US" b="1" dirty="0">
              <a:latin typeface="Arial Narrow" pitchFamily="34" charset="0"/>
            </a:endParaRPr>
          </a:p>
          <a:p>
            <a:pPr algn="just"/>
            <a:r>
              <a:rPr lang="en-US" b="1" dirty="0">
                <a:latin typeface="Arial Narrow" pitchFamily="34" charset="0"/>
              </a:rPr>
              <a:t>                            - </a:t>
            </a:r>
            <a:r>
              <a:rPr lang="en-US" b="1" dirty="0" err="1" smtClean="0">
                <a:latin typeface="Arial Narrow" pitchFamily="34" charset="0"/>
              </a:rPr>
              <a:t>menanam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tembakau</a:t>
            </a:r>
            <a:r>
              <a:rPr lang="en-US" b="1" dirty="0">
                <a:latin typeface="Arial Narrow" pitchFamily="34" charset="0"/>
              </a:rPr>
              <a:t> (</a:t>
            </a:r>
            <a:r>
              <a:rPr lang="en-US" b="1" dirty="0" err="1">
                <a:latin typeface="Arial Narrow" pitchFamily="34" charset="0"/>
              </a:rPr>
              <a:t>tanaman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ekspor</a:t>
            </a:r>
            <a:r>
              <a:rPr lang="en-US" b="1" dirty="0">
                <a:latin typeface="Arial Narrow" pitchFamily="34" charset="0"/>
              </a:rPr>
              <a:t>)                   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5872" y="3048000"/>
            <a:ext cx="3586055" cy="2651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85022" y="3060879"/>
            <a:ext cx="4006260" cy="2651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56784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381000"/>
            <a:ext cx="82296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 Narrow" pitchFamily="34" charset="0"/>
                <a:sym typeface="Wingdings" pitchFamily="2" charset="2"/>
              </a:rPr>
              <a:t>3.  </a:t>
            </a:r>
            <a:r>
              <a:rPr lang="en-US" b="1" dirty="0" err="1" smtClean="0">
                <a:latin typeface="Arial Narrow" pitchFamily="34" charset="0"/>
                <a:sym typeface="Wingdings" pitchFamily="2" charset="2"/>
              </a:rPr>
              <a:t>difusi</a:t>
            </a:r>
            <a:r>
              <a:rPr lang="en-US" b="1" dirty="0" smtClean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jaman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modern</a:t>
            </a:r>
          </a:p>
          <a:p>
            <a:r>
              <a:rPr lang="en-US" b="1" dirty="0">
                <a:latin typeface="Arial Narrow" pitchFamily="34" charset="0"/>
                <a:sym typeface="Wingdings" pitchFamily="2" charset="2"/>
              </a:rPr>
              <a:t>              -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berlangsung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cepat</a:t>
            </a:r>
            <a:endParaRPr lang="en-US" b="1" dirty="0">
              <a:latin typeface="Arial Narrow" pitchFamily="34" charset="0"/>
              <a:sym typeface="Wingdings" pitchFamily="2" charset="2"/>
            </a:endParaRPr>
          </a:p>
          <a:p>
            <a:r>
              <a:rPr lang="en-US" b="1" dirty="0">
                <a:latin typeface="Arial Narrow" pitchFamily="34" charset="0"/>
                <a:sym typeface="Wingdings" pitchFamily="2" charset="2"/>
              </a:rPr>
              <a:t>              -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tanpa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kontak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nyata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antara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individu-individu</a:t>
            </a:r>
            <a:endParaRPr lang="en-US" b="1" dirty="0">
              <a:latin typeface="Arial Narrow" pitchFamily="34" charset="0"/>
              <a:sym typeface="Wingdings" pitchFamily="2" charset="2"/>
            </a:endParaRPr>
          </a:p>
          <a:p>
            <a:r>
              <a:rPr lang="en-US" b="1" dirty="0">
                <a:latin typeface="Arial Narrow" pitchFamily="34" charset="0"/>
                <a:sym typeface="Wingdings" pitchFamily="2" charset="2"/>
              </a:rPr>
              <a:t>              -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tersedia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sarana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alat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komunikasi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yang modern,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seperti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radio,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televisi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,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surat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kabar</a:t>
            </a:r>
            <a:endParaRPr lang="en-US" b="1" dirty="0">
              <a:latin typeface="Arial Narrow" pitchFamily="34" charset="0"/>
              <a:sym typeface="Wingdings" pitchFamily="2" charset="2"/>
            </a:endParaRPr>
          </a:p>
          <a:p>
            <a:endParaRPr lang="en-US" b="1" dirty="0" smtClean="0">
              <a:latin typeface="Arial Narrow" pitchFamily="34" charset="0"/>
              <a:sym typeface="Wingdings" pitchFamily="2" charset="2"/>
            </a:endParaRPr>
          </a:p>
          <a:p>
            <a:endParaRPr lang="en-US" b="1" dirty="0" smtClean="0">
              <a:latin typeface="Arial Narrow" pitchFamily="34" charset="0"/>
              <a:sym typeface="Wingdings" pitchFamily="2" charset="2"/>
            </a:endParaRPr>
          </a:p>
          <a:p>
            <a:endParaRPr lang="en-US" b="1" dirty="0">
              <a:latin typeface="Arial Narrow" pitchFamily="34" charset="0"/>
              <a:sym typeface="Wingdings" pitchFamily="2" charset="2"/>
            </a:endParaRPr>
          </a:p>
          <a:p>
            <a:endParaRPr lang="en-US" b="1" dirty="0" smtClean="0">
              <a:latin typeface="Arial Narrow" pitchFamily="34" charset="0"/>
              <a:sym typeface="Wingdings" pitchFamily="2" charset="2"/>
            </a:endParaRPr>
          </a:p>
          <a:p>
            <a:endParaRPr lang="en-US" b="1" dirty="0">
              <a:latin typeface="Arial Narrow" pitchFamily="34" charset="0"/>
              <a:sym typeface="Wingdings" pitchFamily="2" charset="2"/>
            </a:endParaRPr>
          </a:p>
          <a:p>
            <a:endParaRPr lang="en-US" b="1" dirty="0">
              <a:latin typeface="Arial Narrow" pitchFamily="34" charset="0"/>
              <a:sym typeface="Wingdings" pitchFamily="2" charset="2"/>
            </a:endParaRPr>
          </a:p>
          <a:p>
            <a:endParaRPr lang="en-US" b="1" dirty="0" smtClean="0">
              <a:latin typeface="Arial Narrow" pitchFamily="34" charset="0"/>
              <a:sym typeface="Wingdings" pitchFamily="2" charset="2"/>
            </a:endParaRPr>
          </a:p>
          <a:p>
            <a:endParaRPr lang="en-US" b="1" dirty="0">
              <a:latin typeface="Arial Narrow" pitchFamily="34" charset="0"/>
              <a:sym typeface="Wingdings" pitchFamily="2" charset="2"/>
            </a:endParaRPr>
          </a:p>
          <a:p>
            <a:endParaRPr lang="en-US" dirty="0"/>
          </a:p>
        </p:txBody>
      </p:sp>
      <p:pic>
        <p:nvPicPr>
          <p:cNvPr id="3" name="Picture 2" descr="https://encrypted-tbn1.gstatic.com/images?q=tbn:ANd9GcSGdvMV4rgBeaR452SQ8zMmM3Y0Sxub_ShaeQZCpnuH2gwLJPEK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752600"/>
            <a:ext cx="4114800" cy="2194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https://encrypted-tbn3.gstatic.com/images?q=tbn:ANd9GcTwQNGkGTdB2HfvZ8uLMkT6t-2oB1uFa3pjBrpdrjOJAUrpQ-bJ8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4074319"/>
            <a:ext cx="3840480" cy="228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1553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85800"/>
            <a:ext cx="8229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 Narrow" pitchFamily="34" charset="0"/>
                <a:sym typeface="Wingdings" pitchFamily="2" charset="2"/>
              </a:rPr>
              <a:t>4.  </a:t>
            </a:r>
            <a:r>
              <a:rPr lang="en-US" b="1" dirty="0" err="1" smtClean="0">
                <a:latin typeface="Arial Narrow" pitchFamily="34" charset="0"/>
                <a:sym typeface="Wingdings" pitchFamily="2" charset="2"/>
              </a:rPr>
              <a:t>difusi</a:t>
            </a:r>
            <a:r>
              <a:rPr lang="en-US" b="1" dirty="0" smtClean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latin typeface="Arial Narrow" pitchFamily="34" charset="0"/>
                <a:sym typeface="Wingdings" pitchFamily="2" charset="2"/>
              </a:rPr>
              <a:t>tidak</a:t>
            </a:r>
            <a:r>
              <a:rPr lang="en-US" b="1" dirty="0" smtClean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latin typeface="Arial Narrow" pitchFamily="34" charset="0"/>
                <a:sym typeface="Wingdings" pitchFamily="2" charset="2"/>
              </a:rPr>
              <a:t>pernah</a:t>
            </a:r>
            <a:r>
              <a:rPr lang="en-US" b="1" dirty="0" smtClean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latin typeface="Arial Narrow" pitchFamily="34" charset="0"/>
                <a:sym typeface="Wingdings" pitchFamily="2" charset="2"/>
              </a:rPr>
              <a:t>terjadi</a:t>
            </a:r>
            <a:r>
              <a:rPr lang="en-US" b="1" dirty="0" smtClean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latin typeface="Arial Narrow" pitchFamily="34" charset="0"/>
                <a:sym typeface="Wingdings" pitchFamily="2" charset="2"/>
              </a:rPr>
              <a:t>dari</a:t>
            </a:r>
            <a:r>
              <a:rPr lang="en-US" b="1" dirty="0" smtClean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satu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unsur</a:t>
            </a:r>
            <a:endParaRPr lang="en-US" b="1" dirty="0">
              <a:latin typeface="Arial Narrow" pitchFamily="34" charset="0"/>
              <a:sym typeface="Wingdings" pitchFamily="2" charset="2"/>
            </a:endParaRPr>
          </a:p>
          <a:p>
            <a:r>
              <a:rPr lang="en-US" b="1" dirty="0">
                <a:latin typeface="Arial Narrow" pitchFamily="34" charset="0"/>
                <a:sym typeface="Wingdings" pitchFamily="2" charset="2"/>
              </a:rPr>
              <a:t>     </a:t>
            </a:r>
            <a:r>
              <a:rPr lang="en-US" b="1" dirty="0" err="1" smtClean="0">
                <a:latin typeface="Arial Narrow" pitchFamily="34" charset="0"/>
                <a:sym typeface="Wingdings" pitchFamily="2" charset="2"/>
              </a:rPr>
              <a:t>misalnya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, *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mobil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hasil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budaya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Eropa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,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dikembangkan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di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Eropa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dan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Amerika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, </a:t>
            </a:r>
          </a:p>
          <a:p>
            <a:r>
              <a:rPr lang="en-US" b="1" dirty="0">
                <a:latin typeface="Arial Narrow" pitchFamily="34" charset="0"/>
                <a:sym typeface="Wingdings" pitchFamily="2" charset="2"/>
              </a:rPr>
              <a:t>                         </a:t>
            </a:r>
            <a:r>
              <a:rPr lang="en-US" b="1" dirty="0" err="1" smtClean="0">
                <a:latin typeface="Arial Narrow" pitchFamily="34" charset="0"/>
                <a:sym typeface="Wingdings" pitchFamily="2" charset="2"/>
              </a:rPr>
              <a:t>disebarkan</a:t>
            </a:r>
            <a:r>
              <a:rPr lang="en-US" b="1" dirty="0" smtClean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ke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benua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lain</a:t>
            </a:r>
          </a:p>
          <a:p>
            <a:r>
              <a:rPr lang="en-US" b="1" dirty="0">
                <a:latin typeface="Arial Narrow" pitchFamily="34" charset="0"/>
                <a:sym typeface="Wingdings" pitchFamily="2" charset="2"/>
              </a:rPr>
              <a:t>                  </a:t>
            </a:r>
            <a:r>
              <a:rPr lang="en-US" b="1" dirty="0" smtClean="0">
                <a:latin typeface="Arial Narrow" pitchFamily="34" charset="0"/>
                <a:sym typeface="Wingdings" pitchFamily="2" charset="2"/>
              </a:rPr>
              <a:t>    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* di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benua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lain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mobil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baru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dapat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diterima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kalau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ada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unsur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pendukung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, </a:t>
            </a:r>
          </a:p>
          <a:p>
            <a:r>
              <a:rPr lang="en-US" b="1" dirty="0">
                <a:latin typeface="Arial Narrow" pitchFamily="34" charset="0"/>
                <a:sym typeface="Wingdings" pitchFamily="2" charset="2"/>
              </a:rPr>
              <a:t>                 </a:t>
            </a:r>
            <a:r>
              <a:rPr lang="en-US" b="1" dirty="0" smtClean="0">
                <a:latin typeface="Arial Narrow" pitchFamily="34" charset="0"/>
                <a:sym typeface="Wingdings" pitchFamily="2" charset="2"/>
              </a:rPr>
              <a:t>       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seperti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jalan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,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bengkel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,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bensin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,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dan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lainnya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,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yg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merupakan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produk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</a:p>
          <a:p>
            <a:r>
              <a:rPr lang="en-US" b="1" dirty="0">
                <a:latin typeface="Arial Narrow" pitchFamily="34" charset="0"/>
                <a:sym typeface="Wingdings" pitchFamily="2" charset="2"/>
              </a:rPr>
              <a:t>              </a:t>
            </a:r>
            <a:r>
              <a:rPr lang="en-US" b="1" dirty="0" smtClean="0">
                <a:latin typeface="Arial Narrow" pitchFamily="34" charset="0"/>
                <a:sym typeface="Wingdings" pitchFamily="2" charset="2"/>
              </a:rPr>
              <a:t>           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kebudayaan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dari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berbagai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latin typeface="Arial Narrow" pitchFamily="34" charset="0"/>
                <a:sym typeface="Wingdings" pitchFamily="2" charset="2"/>
              </a:rPr>
              <a:t>tempat</a:t>
            </a:r>
            <a:endParaRPr lang="en-US" b="1" dirty="0" smtClean="0">
              <a:latin typeface="Arial Narrow" pitchFamily="34" charset="0"/>
              <a:sym typeface="Wingdings" pitchFamily="2" charset="2"/>
            </a:endParaRPr>
          </a:p>
          <a:p>
            <a:endParaRPr lang="en-US" b="1" dirty="0">
              <a:latin typeface="Arial Narrow" pitchFamily="34" charset="0"/>
              <a:sym typeface="Wingdings" pitchFamily="2" charset="2"/>
            </a:endParaRPr>
          </a:p>
          <a:p>
            <a:endParaRPr lang="en-US" b="1" dirty="0">
              <a:latin typeface="Arial Narrow" pitchFamily="34" charset="0"/>
              <a:sym typeface="Wingdings" pitchFamily="2" charset="2"/>
            </a:endParaRPr>
          </a:p>
          <a:p>
            <a:endParaRPr lang="en-US" dirty="0"/>
          </a:p>
        </p:txBody>
      </p:sp>
      <p:pic>
        <p:nvPicPr>
          <p:cNvPr id="5" name="Picture 4" descr="http://blognyamitra.files.wordpress.com/2012/03/nyalip-bahu-tol.jpg?w=524&amp;h=39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929" y="2874135"/>
            <a:ext cx="4991100" cy="33832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9731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533400"/>
            <a:ext cx="81534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Arial Narrow" pitchFamily="34" charset="0"/>
              </a:rPr>
              <a:t>E.  Proses </a:t>
            </a:r>
            <a:r>
              <a:rPr lang="en-US" b="1" dirty="0" err="1">
                <a:solidFill>
                  <a:srgbClr val="C00000"/>
                </a:solidFill>
                <a:latin typeface="Arial Narrow" pitchFamily="34" charset="0"/>
              </a:rPr>
              <a:t>belajar</a:t>
            </a:r>
            <a:r>
              <a:rPr lang="en-US" b="1" dirty="0">
                <a:solidFill>
                  <a:srgbClr val="C000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 Narrow" pitchFamily="34" charset="0"/>
              </a:rPr>
              <a:t>unsur-unsur</a:t>
            </a:r>
            <a:r>
              <a:rPr lang="en-US" b="1" dirty="0">
                <a:solidFill>
                  <a:srgbClr val="C000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 Narrow" pitchFamily="34" charset="0"/>
              </a:rPr>
              <a:t>kebudayaan</a:t>
            </a:r>
            <a:r>
              <a:rPr lang="en-US" b="1" dirty="0">
                <a:solidFill>
                  <a:srgbClr val="C000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 Narrow" pitchFamily="34" charset="0"/>
              </a:rPr>
              <a:t>asing</a:t>
            </a:r>
            <a:endParaRPr lang="en-US" b="1" dirty="0" smtClean="0">
              <a:solidFill>
                <a:srgbClr val="C00000"/>
              </a:solidFill>
              <a:latin typeface="Arial Narrow" pitchFamily="34" charset="0"/>
            </a:endParaRPr>
          </a:p>
          <a:p>
            <a:endParaRPr lang="en-US" b="1" dirty="0">
              <a:solidFill>
                <a:srgbClr val="00FF00"/>
              </a:solidFill>
              <a:latin typeface="Arial Narrow" pitchFamily="34" charset="0"/>
            </a:endParaRPr>
          </a:p>
          <a:p>
            <a:r>
              <a:rPr lang="en-US" b="1" dirty="0" smtClean="0">
                <a:solidFill>
                  <a:srgbClr val="00FF00"/>
                </a:solidFill>
                <a:latin typeface="Arial Narrow" pitchFamily="34" charset="0"/>
              </a:rPr>
              <a:t>      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a.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Akulturasi</a:t>
            </a:r>
            <a:endParaRPr lang="en-US" b="1" dirty="0">
              <a:solidFill>
                <a:srgbClr val="006600"/>
              </a:solidFill>
              <a:latin typeface="Arial Narrow" pitchFamily="34" charset="0"/>
            </a:endParaRPr>
          </a:p>
          <a:p>
            <a:endParaRPr lang="en-US" b="1" dirty="0">
              <a:solidFill>
                <a:srgbClr val="006600"/>
              </a:solidFill>
              <a:latin typeface="Arial Narrow" pitchFamily="34" charset="0"/>
            </a:endParaRP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       - proses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sosial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yang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timbul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bila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suatu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kelompok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manusia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dengan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suatu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kebudayaan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   </a:t>
            </a: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        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tertentu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dihadapkan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dengan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unsur-unsur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dari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suatu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kebudayaan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asing</a:t>
            </a:r>
            <a:endParaRPr lang="en-US" b="1" dirty="0" smtClean="0">
              <a:solidFill>
                <a:srgbClr val="006600"/>
              </a:solidFill>
              <a:latin typeface="Arial Narrow" pitchFamily="34" charset="0"/>
            </a:endParaRP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     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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sehingga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unsur-unsur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kebudayan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asing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itu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lambat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laun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dapat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diterima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dan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endParaRPr lang="en-US" b="1" dirty="0" smtClean="0">
              <a:solidFill>
                <a:srgbClr val="006600"/>
              </a:solidFill>
              <a:latin typeface="Arial Narrow" pitchFamily="34" charset="0"/>
            </a:endParaRP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          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diolah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ke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dalam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kebudayaan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sendiri</a:t>
            </a:r>
            <a:r>
              <a:rPr lang="en-US" b="1" dirty="0">
                <a:solidFill>
                  <a:srgbClr val="FF0000"/>
                </a:solidFill>
                <a:latin typeface="Arial Narrow" pitchFamily="34" charset="0"/>
              </a:rPr>
              <a:t>,  </a:t>
            </a:r>
            <a:r>
              <a:rPr lang="en-US" b="1" dirty="0" err="1">
                <a:solidFill>
                  <a:srgbClr val="FF0000"/>
                </a:solidFill>
                <a:latin typeface="Arial Narrow" pitchFamily="34" charset="0"/>
              </a:rPr>
              <a:t>tanpa</a:t>
            </a:r>
            <a:r>
              <a:rPr lang="en-US" b="1" dirty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 Narrow" pitchFamily="34" charset="0"/>
              </a:rPr>
              <a:t>menyebabkan</a:t>
            </a:r>
            <a:r>
              <a:rPr lang="en-US" b="1" dirty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 Narrow" pitchFamily="34" charset="0"/>
              </a:rPr>
              <a:t>hilangnnya</a:t>
            </a:r>
            <a:r>
              <a:rPr lang="en-US" b="1" dirty="0">
                <a:solidFill>
                  <a:srgbClr val="FF0000"/>
                </a:solidFill>
                <a:latin typeface="Arial Narrow" pitchFamily="34" charset="0"/>
              </a:rPr>
              <a:t> </a:t>
            </a:r>
            <a:endParaRPr lang="en-US" b="1" dirty="0" smtClean="0">
              <a:solidFill>
                <a:srgbClr val="FF0000"/>
              </a:solidFill>
              <a:latin typeface="Arial Narrow" pitchFamily="34" charset="0"/>
            </a:endParaRPr>
          </a:p>
          <a:p>
            <a:r>
              <a:rPr lang="en-US" b="1" dirty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Arial Narrow" pitchFamily="34" charset="0"/>
              </a:rPr>
              <a:t>               </a:t>
            </a:r>
            <a:r>
              <a:rPr lang="en-US" b="1" dirty="0" err="1" smtClean="0">
                <a:solidFill>
                  <a:srgbClr val="FF0000"/>
                </a:solidFill>
                <a:latin typeface="Arial Narrow" pitchFamily="34" charset="0"/>
              </a:rPr>
              <a:t>kebudayaan</a:t>
            </a:r>
            <a:r>
              <a:rPr lang="en-US" b="1" dirty="0" smtClean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 Narrow" pitchFamily="34" charset="0"/>
              </a:rPr>
              <a:t>itu</a:t>
            </a:r>
            <a:r>
              <a:rPr lang="en-US" b="1" dirty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 Narrow" pitchFamily="34" charset="0"/>
              </a:rPr>
              <a:t>sendiri</a:t>
            </a:r>
            <a:endParaRPr lang="en-US" b="1" dirty="0">
              <a:solidFill>
                <a:srgbClr val="FF0000"/>
              </a:solidFill>
              <a:latin typeface="Arial Narrow" pitchFamily="34" charset="0"/>
            </a:endParaRPr>
          </a:p>
          <a:p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</a:t>
            </a:r>
            <a:endParaRPr lang="en-US" b="1" dirty="0">
              <a:solidFill>
                <a:srgbClr val="006600"/>
              </a:solidFill>
              <a:latin typeface="Arial Narrow" pitchFamily="34" charset="0"/>
              <a:sym typeface="Wingdings" pitchFamily="2" charset="2"/>
            </a:endParaRP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      - proses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akulturasi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berlangsung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cepat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ketika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datang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kebudayaan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bangsa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-</a:t>
            </a: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       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bangsa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Eropa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Barat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mulai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menyebar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ke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seluruh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muka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bumi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,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dan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mempengaruhi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 </a:t>
            </a: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       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masyarakat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suku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bangsa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di Asia,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Afrika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,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dan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Amerika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endParaRPr lang="en-US" b="1" dirty="0" smtClean="0">
              <a:solidFill>
                <a:srgbClr val="006600"/>
              </a:solidFill>
              <a:latin typeface="Arial Narrow" pitchFamily="34" charset="0"/>
            </a:endParaRPr>
          </a:p>
          <a:p>
            <a:endParaRPr lang="en-US" b="1" dirty="0">
              <a:solidFill>
                <a:srgbClr val="006600"/>
              </a:solidFill>
              <a:latin typeface="Arial Narrow" pitchFamily="34" charset="0"/>
            </a:endParaRPr>
          </a:p>
          <a:p>
            <a:endParaRPr lang="en-US" b="1" dirty="0">
              <a:solidFill>
                <a:srgbClr val="006600"/>
              </a:solidFill>
              <a:latin typeface="Arial Narrow" pitchFamily="34" charset="0"/>
            </a:endParaRP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      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tidak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ada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kebudayaan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di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muka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bumi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yang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tidak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terpengaruh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kebudayaan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Eropa</a:t>
            </a:r>
            <a:endParaRPr lang="en-US" b="1" dirty="0">
              <a:solidFill>
                <a:srgbClr val="006600"/>
              </a:solidFill>
              <a:latin typeface="Arial Narrow" pitchFamily="34" charset="0"/>
              <a:sym typeface="Wingdings" pitchFamily="2" charset="2"/>
            </a:endParaRP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       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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sampai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pada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norma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dan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sistem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nilai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budaya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 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proses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ini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disebut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sebagai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endParaRPr lang="en-US" b="1" dirty="0" smtClean="0">
              <a:solidFill>
                <a:srgbClr val="006600"/>
              </a:solidFill>
              <a:latin typeface="Arial Narrow" pitchFamily="34" charset="0"/>
              <a:sym typeface="Wingdings" pitchFamily="2" charset="2"/>
            </a:endParaRP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                                                                                            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modernisasi</a:t>
            </a:r>
            <a:endParaRPr lang="en-US" b="1" dirty="0" smtClean="0">
              <a:solidFill>
                <a:srgbClr val="006600"/>
              </a:solidFill>
              <a:latin typeface="Arial Narrow" pitchFamily="34" charset="0"/>
              <a:sym typeface="Wingdings" pitchFamily="2" charset="2"/>
            </a:endParaRPr>
          </a:p>
          <a:p>
            <a:endParaRPr lang="en-US" b="1" dirty="0">
              <a:solidFill>
                <a:srgbClr val="006600"/>
              </a:solidFill>
              <a:latin typeface="Arial Narrow" pitchFamily="34" charset="0"/>
              <a:sym typeface="Wingdings" pitchFamily="2" charset="2"/>
            </a:endParaRPr>
          </a:p>
          <a:p>
            <a:r>
              <a:rPr lang="en-US" b="1" dirty="0" smtClean="0">
                <a:latin typeface="Arial Narrow" pitchFamily="34" charset="0"/>
              </a:rPr>
              <a:t>       </a:t>
            </a:r>
            <a:endParaRPr lang="en-US" b="1" dirty="0">
              <a:solidFill>
                <a:schemeClr val="tx2"/>
              </a:solidFill>
              <a:latin typeface="Arial Narrow" pitchFamily="34" charset="0"/>
              <a:sym typeface="Wingdings" pitchFamily="2" charset="2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895600" y="4191000"/>
            <a:ext cx="0" cy="457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34342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33400" y="381000"/>
            <a:ext cx="81534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 Narrow" pitchFamily="34" charset="0"/>
              </a:rPr>
              <a:t>Contoh</a:t>
            </a:r>
            <a:r>
              <a:rPr lang="en-US" b="1" dirty="0" smtClean="0">
                <a:latin typeface="Arial Narrow" pitchFamily="34" charset="0"/>
              </a:rPr>
              <a:t> :</a:t>
            </a:r>
          </a:p>
          <a:p>
            <a:r>
              <a:rPr lang="en-US" b="1" dirty="0" smtClean="0">
                <a:latin typeface="Arial Narrow" pitchFamily="34" charset="0"/>
              </a:rPr>
              <a:t>1. </a:t>
            </a:r>
            <a:r>
              <a:rPr lang="en-US" b="1" dirty="0" err="1" smtClean="0">
                <a:latin typeface="Arial Narrow" pitchFamily="34" charset="0"/>
              </a:rPr>
              <a:t>Bangunan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Menara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smtClean="0">
                <a:latin typeface="Arial Narrow" pitchFamily="34" charset="0"/>
              </a:rPr>
              <a:t>Kudus (</a:t>
            </a:r>
            <a:r>
              <a:rPr lang="en-US" b="1" dirty="0" err="1" smtClean="0">
                <a:latin typeface="Arial Narrow" pitchFamily="34" charset="0"/>
              </a:rPr>
              <a:t>sebelum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pengaruh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Eropa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masuk</a:t>
            </a:r>
            <a:r>
              <a:rPr lang="en-US" b="1" dirty="0" smtClean="0">
                <a:latin typeface="Arial Narrow" pitchFamily="34" charset="0"/>
              </a:rPr>
              <a:t>)</a:t>
            </a:r>
          </a:p>
          <a:p>
            <a:r>
              <a:rPr lang="en-US" b="1" dirty="0" smtClean="0">
                <a:latin typeface="Arial Narrow" pitchFamily="34" charset="0"/>
                <a:sym typeface="Wingdings" pitchFamily="2" charset="2"/>
              </a:rPr>
              <a:t>    </a:t>
            </a:r>
            <a:r>
              <a:rPr lang="en-US" b="1" dirty="0" err="1" smtClean="0">
                <a:latin typeface="Arial Narrow" pitchFamily="34" charset="0"/>
                <a:sym typeface="Wingdings" pitchFamily="2" charset="2"/>
              </a:rPr>
              <a:t>a</a:t>
            </a:r>
            <a:r>
              <a:rPr lang="en-US" b="1" dirty="0" err="1" smtClean="0">
                <a:latin typeface="Arial Narrow" pitchFamily="34" charset="0"/>
              </a:rPr>
              <a:t>rsitektur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>
                <a:latin typeface="Arial Narrow" pitchFamily="34" charset="0"/>
              </a:rPr>
              <a:t>yang </a:t>
            </a:r>
            <a:r>
              <a:rPr lang="en-US" b="1" dirty="0" err="1">
                <a:latin typeface="Arial Narrow" pitchFamily="34" charset="0"/>
              </a:rPr>
              <a:t>ditampilkannya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bercorak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>
                <a:latin typeface="Arial Narrow" pitchFamily="34" charset="0"/>
              </a:rPr>
              <a:t>Hindu </a:t>
            </a:r>
            <a:endParaRPr lang="en-US" b="1" dirty="0">
              <a:latin typeface="Arial Narrow" pitchFamily="34" charset="0"/>
              <a:sym typeface="Wingdings" pitchFamily="2" charset="2"/>
            </a:endParaRPr>
          </a:p>
          <a:p>
            <a:r>
              <a:rPr lang="en-US" b="1" dirty="0" smtClean="0">
                <a:latin typeface="Arial Narrow" pitchFamily="34" charset="0"/>
                <a:sym typeface="Wingdings" pitchFamily="2" charset="2"/>
              </a:rPr>
              <a:t>      </a:t>
            </a:r>
            <a:r>
              <a:rPr lang="en-US" b="1" dirty="0" err="1" smtClean="0">
                <a:latin typeface="Arial Narrow" pitchFamily="34" charset="0"/>
              </a:rPr>
              <a:t>bentuk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akulturasi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budaya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antara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unsur</a:t>
            </a:r>
            <a:r>
              <a:rPr lang="en-US" b="1" dirty="0">
                <a:latin typeface="Arial Narrow" pitchFamily="34" charset="0"/>
              </a:rPr>
              <a:t> Hindu </a:t>
            </a:r>
            <a:r>
              <a:rPr lang="en-US" b="1" dirty="0" err="1">
                <a:latin typeface="Arial Narrow" pitchFamily="34" charset="0"/>
              </a:rPr>
              <a:t>dan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smtClean="0">
                <a:latin typeface="Arial Narrow" pitchFamily="34" charset="0"/>
              </a:rPr>
              <a:t>Islam</a:t>
            </a:r>
            <a:endParaRPr lang="en-US" b="1" dirty="0">
              <a:latin typeface="Arial Narrow" pitchFamily="34" charset="0"/>
            </a:endParaRPr>
          </a:p>
          <a:p>
            <a:r>
              <a:rPr lang="en-US" b="1" dirty="0">
                <a:latin typeface="Arial Narrow" pitchFamily="34" charset="0"/>
              </a:rPr>
              <a:t/>
            </a:r>
            <a:br>
              <a:rPr lang="en-US" b="1" dirty="0">
                <a:latin typeface="Arial Narrow" pitchFamily="34" charset="0"/>
              </a:rPr>
            </a:br>
            <a:endParaRPr lang="en-US" b="1" dirty="0">
              <a:latin typeface="Arial Narrow" pitchFamily="34" charset="0"/>
            </a:endParaRPr>
          </a:p>
          <a:p>
            <a:r>
              <a:rPr lang="en-US" b="1" dirty="0" smtClean="0">
                <a:latin typeface="Arial Narrow" pitchFamily="34" charset="0"/>
              </a:rPr>
              <a:t>    *  </a:t>
            </a:r>
            <a:r>
              <a:rPr lang="en-US" b="1" dirty="0" err="1" smtClean="0">
                <a:latin typeface="Arial Narrow" pitchFamily="34" charset="0"/>
              </a:rPr>
              <a:t>kebudayaan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hindu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telah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tertanam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dalam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masyarakat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Jawa</a:t>
            </a:r>
            <a:r>
              <a:rPr lang="en-US" b="1" dirty="0" smtClean="0">
                <a:latin typeface="Arial Narrow" pitchFamily="34" charset="0"/>
              </a:rPr>
              <a:t> </a:t>
            </a:r>
          </a:p>
          <a:p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smtClean="0">
                <a:latin typeface="Arial Narrow" pitchFamily="34" charset="0"/>
              </a:rPr>
              <a:t>   *  </a:t>
            </a:r>
            <a:r>
              <a:rPr lang="en-US" b="1" dirty="0" err="1" smtClean="0">
                <a:latin typeface="Arial Narrow" pitchFamily="34" charset="0"/>
              </a:rPr>
              <a:t>ajaran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>
                <a:latin typeface="Arial Narrow" pitchFamily="34" charset="0"/>
              </a:rPr>
              <a:t>agama Islam </a:t>
            </a:r>
            <a:r>
              <a:rPr lang="en-US" b="1" dirty="0" err="1" smtClean="0">
                <a:latin typeface="Arial Narrow" pitchFamily="34" charset="0"/>
              </a:rPr>
              <a:t>bersifat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terbuka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terhadap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unsur-unsur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kebudayaan</a:t>
            </a:r>
            <a:r>
              <a:rPr lang="en-US" b="1" dirty="0">
                <a:latin typeface="Arial Narrow" pitchFamily="34" charset="0"/>
              </a:rPr>
              <a:t> lama, yang </a:t>
            </a:r>
            <a:endParaRPr lang="en-US" b="1" dirty="0" smtClean="0">
              <a:latin typeface="Arial Narrow" pitchFamily="34" charset="0"/>
            </a:endParaRPr>
          </a:p>
          <a:p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smtClean="0">
                <a:latin typeface="Arial Narrow" pitchFamily="34" charset="0"/>
              </a:rPr>
              <a:t>      </a:t>
            </a:r>
            <a:r>
              <a:rPr lang="en-US" b="1" dirty="0" err="1" smtClean="0">
                <a:latin typeface="Arial Narrow" pitchFamily="34" charset="0"/>
              </a:rPr>
              <a:t>ada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sebelum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masuknya</a:t>
            </a:r>
            <a:r>
              <a:rPr lang="en-US" b="1" dirty="0" smtClean="0">
                <a:latin typeface="Arial Narrow" pitchFamily="34" charset="0"/>
              </a:rPr>
              <a:t> Is</a:t>
            </a:r>
            <a:endParaRPr lang="en-US" b="1" dirty="0">
              <a:solidFill>
                <a:schemeClr val="tx2"/>
              </a:solidFill>
              <a:latin typeface="Arial Narrow" pitchFamily="34" charset="0"/>
              <a:sym typeface="Wingdings" pitchFamily="2" charset="2"/>
            </a:endParaRPr>
          </a:p>
          <a:p>
            <a:endParaRPr lang="en-US" b="1" dirty="0">
              <a:latin typeface="Arial Narrow" pitchFamily="34" charset="0"/>
            </a:endParaRPr>
          </a:p>
          <a:p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828800" y="1524000"/>
            <a:ext cx="0" cy="457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https://encrypted-tbn1.gstatic.com/images?q=tbn:ANd9GcQUNkEus03qFXZTpqCfLMmlfM-KMy67IHcqhiOzTv0ZiENbp6weEA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352800"/>
            <a:ext cx="5486400" cy="2743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20774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://wooz.in/blog/wp-content/uploads/2012/04/IMG_001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590800"/>
            <a:ext cx="5553075" cy="347472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85800" y="685800"/>
            <a:ext cx="7467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 Narrow" pitchFamily="34" charset="0"/>
              </a:rPr>
              <a:t>2.  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menge</a:t>
            </a:r>
            <a:r>
              <a:rPr lang="en-US" b="1" dirty="0">
                <a:latin typeface="Arial Narrow" pitchFamily="34" charset="0"/>
              </a:rPr>
              <a:t>-</a:t>
            </a:r>
            <a:r>
              <a:rPr lang="en-US" b="1" i="1" dirty="0">
                <a:latin typeface="Arial Narrow" pitchFamily="34" charset="0"/>
              </a:rPr>
              <a:t>rap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dengan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menggunakan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bahasa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Jawa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smtClean="0">
                <a:latin typeface="Arial Narrow" pitchFamily="34" charset="0"/>
              </a:rPr>
              <a:t>(</a:t>
            </a:r>
            <a:r>
              <a:rPr lang="en-US" b="1" dirty="0" err="1" smtClean="0">
                <a:latin typeface="Arial Narrow" pitchFamily="34" charset="0"/>
              </a:rPr>
              <a:t>setelah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Eropa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masuk</a:t>
            </a:r>
            <a:r>
              <a:rPr lang="en-US" b="1" dirty="0" smtClean="0">
                <a:latin typeface="Arial Narrow" pitchFamily="34" charset="0"/>
              </a:rPr>
              <a:t>)</a:t>
            </a:r>
            <a:endParaRPr lang="en-US" b="1" dirty="0">
              <a:solidFill>
                <a:srgbClr val="006600"/>
              </a:solidFill>
              <a:latin typeface="Arial Narrow" pitchFamily="34" charset="0"/>
              <a:sym typeface="Wingdings" pitchFamily="2" charset="2"/>
            </a:endParaRPr>
          </a:p>
          <a:p>
            <a:endParaRPr lang="en-US" dirty="0"/>
          </a:p>
          <a:p>
            <a:r>
              <a:rPr lang="en-US" sz="1600" b="1" dirty="0" smtClean="0">
                <a:latin typeface="Arial Narrow" pitchFamily="34" charset="0"/>
              </a:rPr>
              <a:t>       </a:t>
            </a:r>
            <a:r>
              <a:rPr lang="en-US" sz="1600" b="1" dirty="0" err="1" smtClean="0">
                <a:latin typeface="Arial Narrow" pitchFamily="34" charset="0"/>
              </a:rPr>
              <a:t>pada</a:t>
            </a:r>
            <a:r>
              <a:rPr lang="en-US" sz="1600" b="1" dirty="0" smtClean="0">
                <a:latin typeface="Arial Narrow" pitchFamily="34" charset="0"/>
              </a:rPr>
              <a:t> </a:t>
            </a:r>
            <a:r>
              <a:rPr lang="en-US" sz="1600" b="1" dirty="0" err="1">
                <a:latin typeface="Arial Narrow" pitchFamily="34" charset="0"/>
              </a:rPr>
              <a:t>tanggal</a:t>
            </a:r>
            <a:r>
              <a:rPr lang="en-US" sz="1600" b="1" dirty="0">
                <a:latin typeface="Arial Narrow" pitchFamily="34" charset="0"/>
              </a:rPr>
              <a:t> 27-28 April 2012, </a:t>
            </a:r>
            <a:r>
              <a:rPr lang="en-US" sz="1600" b="1" dirty="0" err="1">
                <a:latin typeface="Arial Narrow" pitchFamily="34" charset="0"/>
              </a:rPr>
              <a:t>Jogja</a:t>
            </a:r>
            <a:r>
              <a:rPr lang="en-US" sz="1600" b="1" dirty="0">
                <a:latin typeface="Arial Narrow" pitchFamily="34" charset="0"/>
              </a:rPr>
              <a:t> Hip Hop Foundation </a:t>
            </a:r>
            <a:r>
              <a:rPr lang="en-US" sz="1600" b="1" dirty="0" err="1">
                <a:latin typeface="Arial Narrow" pitchFamily="34" charset="0"/>
              </a:rPr>
              <a:t>menyelenggarakan</a:t>
            </a:r>
            <a:r>
              <a:rPr lang="en-US" sz="1600" b="1" dirty="0">
                <a:latin typeface="Arial Narrow" pitchFamily="34" charset="0"/>
              </a:rPr>
              <a:t> </a:t>
            </a:r>
            <a:r>
              <a:rPr lang="en-US" sz="1600" b="1" dirty="0" smtClean="0">
                <a:latin typeface="Arial Narrow" pitchFamily="34" charset="0"/>
              </a:rPr>
              <a:t> </a:t>
            </a:r>
          </a:p>
          <a:p>
            <a:r>
              <a:rPr lang="en-US" sz="1600" b="1" dirty="0">
                <a:latin typeface="Arial Narrow" pitchFamily="34" charset="0"/>
              </a:rPr>
              <a:t> </a:t>
            </a:r>
            <a:r>
              <a:rPr lang="en-US" sz="1600" b="1" dirty="0" smtClean="0">
                <a:latin typeface="Arial Narrow" pitchFamily="34" charset="0"/>
              </a:rPr>
              <a:t>      </a:t>
            </a:r>
            <a:r>
              <a:rPr lang="en-US" sz="1600" b="1" dirty="0" err="1" smtClean="0">
                <a:latin typeface="Arial Narrow" pitchFamily="34" charset="0"/>
              </a:rPr>
              <a:t>pementasan</a:t>
            </a:r>
            <a:r>
              <a:rPr lang="en-US" sz="1600" b="1" dirty="0" smtClean="0">
                <a:latin typeface="Arial Narrow" pitchFamily="34" charset="0"/>
              </a:rPr>
              <a:t> </a:t>
            </a:r>
            <a:r>
              <a:rPr lang="en-US" sz="1600" b="1" dirty="0" err="1">
                <a:latin typeface="Arial Narrow" pitchFamily="34" charset="0"/>
              </a:rPr>
              <a:t>berjudul</a:t>
            </a:r>
            <a:r>
              <a:rPr lang="en-US" sz="1600" b="1" dirty="0">
                <a:latin typeface="Arial Narrow" pitchFamily="34" charset="0"/>
              </a:rPr>
              <a:t> “</a:t>
            </a:r>
            <a:r>
              <a:rPr lang="en-US" sz="1600" b="1" dirty="0" err="1">
                <a:latin typeface="Arial Narrow" pitchFamily="34" charset="0"/>
              </a:rPr>
              <a:t>NewYorkarto</a:t>
            </a:r>
            <a:r>
              <a:rPr lang="en-US" sz="1600" b="1" dirty="0">
                <a:latin typeface="Arial Narrow" pitchFamily="34" charset="0"/>
              </a:rPr>
              <a:t>: </a:t>
            </a:r>
            <a:r>
              <a:rPr lang="en-US" sz="1600" b="1" dirty="0" smtClean="0">
                <a:latin typeface="Arial Narrow" pitchFamily="34" charset="0"/>
              </a:rPr>
              <a:t>orang </a:t>
            </a:r>
            <a:r>
              <a:rPr lang="en-US" sz="1600" b="1" dirty="0" err="1">
                <a:latin typeface="Arial Narrow" pitchFamily="34" charset="0"/>
              </a:rPr>
              <a:t>Jawa</a:t>
            </a:r>
            <a:r>
              <a:rPr lang="en-US" sz="1600" b="1" dirty="0">
                <a:latin typeface="Arial Narrow" pitchFamily="34" charset="0"/>
              </a:rPr>
              <a:t> </a:t>
            </a:r>
            <a:r>
              <a:rPr lang="en-US" sz="1600" b="1" dirty="0" err="1" smtClean="0">
                <a:latin typeface="Arial Narrow" pitchFamily="34" charset="0"/>
              </a:rPr>
              <a:t>nge</a:t>
            </a:r>
            <a:r>
              <a:rPr lang="en-US" sz="1600" b="1" dirty="0" smtClean="0">
                <a:latin typeface="Arial Narrow" pitchFamily="34" charset="0"/>
              </a:rPr>
              <a:t>-rap  di </a:t>
            </a:r>
            <a:r>
              <a:rPr lang="en-US" sz="1600" b="1" dirty="0">
                <a:latin typeface="Arial Narrow" pitchFamily="34" charset="0"/>
              </a:rPr>
              <a:t>Taman Ismail  </a:t>
            </a:r>
            <a:r>
              <a:rPr lang="en-US" sz="1600" b="1" dirty="0" err="1" smtClean="0">
                <a:latin typeface="Arial Narrow" pitchFamily="34" charset="0"/>
              </a:rPr>
              <a:t>Marzuki</a:t>
            </a:r>
            <a:r>
              <a:rPr lang="en-US" sz="1600" b="1" dirty="0">
                <a:latin typeface="Arial Narrow" pitchFamily="34" charset="0"/>
              </a:rPr>
              <a:t>. </a:t>
            </a:r>
            <a:endParaRPr lang="en-US" sz="1600" b="1" dirty="0" smtClean="0">
              <a:latin typeface="Arial Narrow" pitchFamily="34" charset="0"/>
            </a:endParaRPr>
          </a:p>
          <a:p>
            <a:r>
              <a:rPr lang="en-US" sz="1600" b="1" dirty="0">
                <a:latin typeface="Arial Narrow" pitchFamily="34" charset="0"/>
              </a:rPr>
              <a:t> </a:t>
            </a:r>
            <a:r>
              <a:rPr lang="en-US" sz="1600" b="1" dirty="0" smtClean="0">
                <a:latin typeface="Arial Narrow" pitchFamily="34" charset="0"/>
              </a:rPr>
              <a:t>      </a:t>
            </a:r>
            <a:r>
              <a:rPr lang="en-US" sz="1600" b="1" dirty="0" err="1" smtClean="0">
                <a:latin typeface="Arial Narrow" pitchFamily="34" charset="0"/>
              </a:rPr>
              <a:t>Pementasan</a:t>
            </a:r>
            <a:r>
              <a:rPr lang="en-US" sz="1600" b="1" dirty="0" smtClean="0">
                <a:latin typeface="Arial Narrow" pitchFamily="34" charset="0"/>
              </a:rPr>
              <a:t> </a:t>
            </a:r>
            <a:r>
              <a:rPr lang="en-US" sz="1600" b="1" dirty="0" err="1">
                <a:latin typeface="Arial Narrow" pitchFamily="34" charset="0"/>
              </a:rPr>
              <a:t>ini</a:t>
            </a:r>
            <a:r>
              <a:rPr lang="en-US" sz="1600" b="1" dirty="0">
                <a:latin typeface="Arial Narrow" pitchFamily="34" charset="0"/>
              </a:rPr>
              <a:t> </a:t>
            </a:r>
            <a:r>
              <a:rPr lang="en-US" sz="1600" b="1" dirty="0" err="1" smtClean="0">
                <a:latin typeface="Arial Narrow" pitchFamily="34" charset="0"/>
              </a:rPr>
              <a:t>menggabungkan</a:t>
            </a:r>
            <a:r>
              <a:rPr lang="en-US" sz="1600" b="1" dirty="0" smtClean="0">
                <a:latin typeface="Arial Narrow" pitchFamily="34" charset="0"/>
              </a:rPr>
              <a:t> </a:t>
            </a:r>
            <a:r>
              <a:rPr lang="en-US" sz="1600" b="1" dirty="0">
                <a:latin typeface="Arial Narrow" pitchFamily="34" charset="0"/>
              </a:rPr>
              <a:t>Hip Hop, gamelan </a:t>
            </a:r>
            <a:r>
              <a:rPr lang="en-US" sz="1600" b="1" dirty="0" err="1">
                <a:latin typeface="Arial Narrow" pitchFamily="34" charset="0"/>
              </a:rPr>
              <a:t>dan</a:t>
            </a:r>
            <a:r>
              <a:rPr lang="en-US" sz="1600" b="1" dirty="0">
                <a:latin typeface="Arial Narrow" pitchFamily="34" charset="0"/>
              </a:rPr>
              <a:t> </a:t>
            </a:r>
            <a:r>
              <a:rPr lang="en-US" sz="1600" b="1" dirty="0" err="1">
                <a:latin typeface="Arial Narrow" pitchFamily="34" charset="0"/>
              </a:rPr>
              <a:t>orkestra</a:t>
            </a:r>
            <a:r>
              <a:rPr lang="en-US" sz="1600" b="1" dirty="0">
                <a:latin typeface="Arial Narrow" pitchFamily="34" charset="0"/>
              </a:rPr>
              <a:t>, </a:t>
            </a:r>
            <a:r>
              <a:rPr lang="en-US" sz="1600" b="1" dirty="0" err="1">
                <a:latin typeface="Arial Narrow" pitchFamily="34" charset="0"/>
              </a:rPr>
              <a:t>dengan</a:t>
            </a:r>
            <a:r>
              <a:rPr lang="en-US" sz="1600" b="1" dirty="0">
                <a:latin typeface="Arial Narrow" pitchFamily="34" charset="0"/>
              </a:rPr>
              <a:t> </a:t>
            </a:r>
            <a:r>
              <a:rPr lang="en-US" sz="1600" b="1" dirty="0" err="1" smtClean="0">
                <a:latin typeface="Arial Narrow" pitchFamily="34" charset="0"/>
              </a:rPr>
              <a:t>lagu</a:t>
            </a:r>
            <a:r>
              <a:rPr lang="en-US" sz="1600" b="1" dirty="0" smtClean="0">
                <a:latin typeface="Arial Narrow" pitchFamily="34" charset="0"/>
              </a:rPr>
              <a:t>-</a:t>
            </a:r>
          </a:p>
          <a:p>
            <a:r>
              <a:rPr lang="en-US" sz="1600" b="1" dirty="0">
                <a:latin typeface="Arial Narrow" pitchFamily="34" charset="0"/>
              </a:rPr>
              <a:t> </a:t>
            </a:r>
            <a:r>
              <a:rPr lang="en-US" sz="1600" b="1" dirty="0" smtClean="0">
                <a:latin typeface="Arial Narrow" pitchFamily="34" charset="0"/>
              </a:rPr>
              <a:t>      </a:t>
            </a:r>
            <a:r>
              <a:rPr lang="en-US" sz="1600" b="1" dirty="0" err="1" smtClean="0">
                <a:latin typeface="Arial Narrow" pitchFamily="34" charset="0"/>
              </a:rPr>
              <a:t>lagu</a:t>
            </a:r>
            <a:r>
              <a:rPr lang="en-US" sz="1600" b="1" dirty="0" smtClean="0">
                <a:latin typeface="Arial Narrow" pitchFamily="34" charset="0"/>
              </a:rPr>
              <a:t> </a:t>
            </a:r>
            <a:r>
              <a:rPr lang="en-US" sz="1600" b="1" dirty="0">
                <a:latin typeface="Arial Narrow" pitchFamily="34" charset="0"/>
              </a:rPr>
              <a:t>rap </a:t>
            </a:r>
            <a:r>
              <a:rPr lang="en-US" sz="1600" b="1" dirty="0" err="1">
                <a:latin typeface="Arial Narrow" pitchFamily="34" charset="0"/>
              </a:rPr>
              <a:t>dalam</a:t>
            </a:r>
            <a:r>
              <a:rPr lang="en-US" sz="1600" b="1" dirty="0">
                <a:latin typeface="Arial Narrow" pitchFamily="34" charset="0"/>
              </a:rPr>
              <a:t> </a:t>
            </a:r>
            <a:r>
              <a:rPr lang="en-US" sz="1600" b="1" dirty="0" err="1">
                <a:latin typeface="Arial Narrow" pitchFamily="34" charset="0"/>
              </a:rPr>
              <a:t>bahasa</a:t>
            </a:r>
            <a:r>
              <a:rPr lang="en-US" sz="1600" b="1" dirty="0">
                <a:latin typeface="Arial Narrow" pitchFamily="34" charset="0"/>
              </a:rPr>
              <a:t> </a:t>
            </a:r>
            <a:r>
              <a:rPr lang="en-US" sz="1600" b="1" dirty="0" err="1">
                <a:latin typeface="Arial Narrow" pitchFamily="34" charset="0"/>
              </a:rPr>
              <a:t>Jawa</a:t>
            </a:r>
            <a:r>
              <a:rPr lang="en-US" sz="1600" b="1" dirty="0">
                <a:latin typeface="Arial Narrow" pitchFamily="34" charset="0"/>
              </a:rPr>
              <a:t>. </a:t>
            </a:r>
            <a:r>
              <a:rPr lang="en-US" sz="1600" b="1" dirty="0" smtClean="0">
                <a:latin typeface="Arial Narrow" pitchFamily="34" charset="0"/>
              </a:rPr>
              <a:t>K</a:t>
            </a:r>
            <a:endParaRPr lang="en-US" sz="1600" b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8163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295156"/>
            <a:ext cx="82296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b.  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Asimilasi</a:t>
            </a:r>
            <a:endParaRPr lang="en-US" b="1" dirty="0">
              <a:solidFill>
                <a:srgbClr val="006600"/>
              </a:solidFill>
              <a:latin typeface="Arial Narrow" pitchFamily="34" charset="0"/>
            </a:endParaRPr>
          </a:p>
          <a:p>
            <a:endParaRPr lang="en-US" b="1" dirty="0">
              <a:solidFill>
                <a:srgbClr val="006600"/>
              </a:solidFill>
              <a:latin typeface="Arial Narrow" pitchFamily="34" charset="0"/>
            </a:endParaRP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     - proses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sosial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yang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timbul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bila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ada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:</a:t>
            </a: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          *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kelompok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manusia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dg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latar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belakang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kebudayaan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berbeda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endParaRPr lang="en-US" b="1" dirty="0" smtClean="0">
              <a:solidFill>
                <a:srgbClr val="006600"/>
              </a:solidFill>
              <a:latin typeface="Arial Narrow" pitchFamily="34" charset="0"/>
            </a:endParaRP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       *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saling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bergaul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intensif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dan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dalam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waktu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lama             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     </a:t>
            </a:r>
          </a:p>
          <a:p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          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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berubah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sifat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khas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,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muncul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kebudayaan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baru</a:t>
            </a:r>
            <a:endParaRPr lang="en-US" b="1" dirty="0" smtClean="0">
              <a:solidFill>
                <a:srgbClr val="006600"/>
              </a:solidFill>
              <a:latin typeface="Arial Narrow" pitchFamily="34" charset="0"/>
              <a:sym typeface="Wingdings" pitchFamily="2" charset="2"/>
            </a:endParaRP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               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biasanya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kelompok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mayoritas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yang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dominan</a:t>
            </a:r>
            <a:endParaRPr lang="en-US" b="1" dirty="0">
              <a:solidFill>
                <a:srgbClr val="006600"/>
              </a:solidFill>
              <a:latin typeface="Arial Narrow" pitchFamily="34" charset="0"/>
            </a:endParaRP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                                                                                                         </a:t>
            </a: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  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-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contoh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endParaRPr lang="en-US" b="1" dirty="0">
              <a:solidFill>
                <a:srgbClr val="006600"/>
              </a:solidFill>
              <a:latin typeface="Arial Narrow" pitchFamily="34" charset="0"/>
              <a:sym typeface="Wingdings" pitchFamily="2" charset="2"/>
            </a:endParaRPr>
          </a:p>
          <a:p>
            <a:r>
              <a:rPr lang="en-US" b="1" dirty="0" smtClean="0">
                <a:latin typeface="Arial Narrow" pitchFamily="34" charset="0"/>
              </a:rPr>
              <a:t>      </a:t>
            </a:r>
            <a:r>
              <a:rPr lang="en-US" b="1" dirty="0" err="1" smtClean="0">
                <a:latin typeface="Arial Narrow" pitchFamily="34" charset="0"/>
              </a:rPr>
              <a:t>lontong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>
                <a:latin typeface="Arial Narrow" pitchFamily="34" charset="0"/>
              </a:rPr>
              <a:t>cap go </a:t>
            </a:r>
            <a:r>
              <a:rPr lang="en-US" b="1" dirty="0" smtClean="0">
                <a:latin typeface="Arial Narrow" pitchFamily="34" charset="0"/>
              </a:rPr>
              <a:t>meh</a:t>
            </a:r>
          </a:p>
          <a:p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smtClean="0">
                <a:latin typeface="Arial Narrow" pitchFamily="34" charset="0"/>
              </a:rPr>
              <a:t>     * </a:t>
            </a:r>
            <a:r>
              <a:rPr lang="en-US" b="1" dirty="0" err="1" smtClean="0">
                <a:latin typeface="Arial Narrow" pitchFamily="34" charset="0"/>
              </a:rPr>
              <a:t>makanan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ini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merupakan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perpaduan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budaya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Jawa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dan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Cina</a:t>
            </a:r>
            <a:r>
              <a:rPr lang="en-US" b="1" dirty="0" smtClean="0">
                <a:latin typeface="Arial Narrow" pitchFamily="34" charset="0"/>
              </a:rPr>
              <a:t> “,  </a:t>
            </a:r>
            <a:r>
              <a:rPr lang="en-US" b="1" dirty="0" err="1">
                <a:latin typeface="Arial Narrow" pitchFamily="34" charset="0"/>
              </a:rPr>
              <a:t>lahir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dan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hanya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ada</a:t>
            </a:r>
            <a:r>
              <a:rPr lang="en-US" b="1" dirty="0">
                <a:latin typeface="Arial Narrow" pitchFamily="34" charset="0"/>
              </a:rPr>
              <a:t> di </a:t>
            </a:r>
            <a:endParaRPr lang="en-US" b="1" dirty="0" smtClean="0">
              <a:latin typeface="Arial Narrow" pitchFamily="34" charset="0"/>
            </a:endParaRPr>
          </a:p>
          <a:p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smtClean="0">
                <a:latin typeface="Arial Narrow" pitchFamily="34" charset="0"/>
              </a:rPr>
              <a:t>       </a:t>
            </a:r>
            <a:r>
              <a:rPr lang="en-US" b="1" dirty="0" err="1" smtClean="0">
                <a:latin typeface="Arial Narrow" pitchFamily="34" charset="0"/>
              </a:rPr>
              <a:t>peranakan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Cina</a:t>
            </a:r>
            <a:r>
              <a:rPr lang="en-US" b="1" dirty="0">
                <a:latin typeface="Arial Narrow" pitchFamily="34" charset="0"/>
              </a:rPr>
              <a:t> di </a:t>
            </a:r>
            <a:r>
              <a:rPr lang="en-US" b="1" dirty="0" smtClean="0">
                <a:latin typeface="Arial Narrow" pitchFamily="34" charset="0"/>
              </a:rPr>
              <a:t>Indonesia</a:t>
            </a:r>
          </a:p>
          <a:p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smtClean="0">
                <a:latin typeface="Arial Narrow" pitchFamily="34" charset="0"/>
              </a:rPr>
              <a:t>     * </a:t>
            </a:r>
            <a:r>
              <a:rPr lang="en-US" b="1" dirty="0" err="1" smtClean="0">
                <a:latin typeface="Arial Narrow" pitchFamily="34" charset="0"/>
              </a:rPr>
              <a:t>makanan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ini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berawal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ketika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perantau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asal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Cina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merayakan</a:t>
            </a:r>
            <a:r>
              <a:rPr lang="en-US" b="1" dirty="0">
                <a:latin typeface="Arial Narrow" pitchFamily="34" charset="0"/>
              </a:rPr>
              <a:t> Cap Go Meh, </a:t>
            </a:r>
            <a:r>
              <a:rPr lang="en-US" b="1" dirty="0" err="1">
                <a:latin typeface="Arial Narrow" pitchFamily="34" charset="0"/>
              </a:rPr>
              <a:t>atau</a:t>
            </a:r>
            <a:r>
              <a:rPr lang="en-US" b="1" dirty="0">
                <a:latin typeface="Arial Narrow" pitchFamily="34" charset="0"/>
              </a:rPr>
              <a:t> 15 </a:t>
            </a:r>
            <a:r>
              <a:rPr lang="en-US" b="1" dirty="0" err="1">
                <a:latin typeface="Arial Narrow" pitchFamily="34" charset="0"/>
              </a:rPr>
              <a:t>hari</a:t>
            </a:r>
            <a:r>
              <a:rPr lang="en-US" b="1" dirty="0">
                <a:latin typeface="Arial Narrow" pitchFamily="34" charset="0"/>
              </a:rPr>
              <a:t> </a:t>
            </a:r>
            <a:endParaRPr lang="en-US" b="1" dirty="0" smtClean="0">
              <a:latin typeface="Arial Narrow" pitchFamily="34" charset="0"/>
            </a:endParaRPr>
          </a:p>
          <a:p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smtClean="0">
                <a:latin typeface="Arial Narrow" pitchFamily="34" charset="0"/>
              </a:rPr>
              <a:t>       </a:t>
            </a:r>
            <a:r>
              <a:rPr lang="en-US" b="1" dirty="0" err="1" smtClean="0">
                <a:latin typeface="Arial Narrow" pitchFamily="34" charset="0"/>
              </a:rPr>
              <a:t>setelah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perayaan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tahun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baru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Imlek</a:t>
            </a:r>
            <a:r>
              <a:rPr lang="en-US" b="1" dirty="0" smtClean="0">
                <a:latin typeface="Arial Narrow" pitchFamily="34" charset="0"/>
              </a:rPr>
              <a:t>, </a:t>
            </a:r>
            <a:r>
              <a:rPr lang="en-US" b="1" dirty="0" err="1" smtClean="0">
                <a:latin typeface="Arial Narrow" pitchFamily="34" charset="0"/>
              </a:rPr>
              <a:t>seperti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halnya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budaya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lebaran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bagi</a:t>
            </a:r>
            <a:r>
              <a:rPr lang="en-US" b="1" dirty="0">
                <a:latin typeface="Arial Narrow" pitchFamily="34" charset="0"/>
              </a:rPr>
              <a:t> orang </a:t>
            </a:r>
            <a:r>
              <a:rPr lang="en-US" b="1" dirty="0" err="1">
                <a:latin typeface="Arial Narrow" pitchFamily="34" charset="0"/>
              </a:rPr>
              <a:t>Jawa</a:t>
            </a:r>
            <a:r>
              <a:rPr lang="en-US" b="1" dirty="0">
                <a:latin typeface="Arial Narrow" pitchFamily="34" charset="0"/>
              </a:rPr>
              <a:t> </a:t>
            </a:r>
            <a:endParaRPr lang="en-US" b="1" dirty="0" smtClean="0">
              <a:latin typeface="Arial Narrow" pitchFamily="34" charset="0"/>
            </a:endParaRPr>
          </a:p>
          <a:p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smtClean="0">
                <a:latin typeface="Arial Narrow" pitchFamily="34" charset="0"/>
              </a:rPr>
              <a:t>       yang </a:t>
            </a:r>
            <a:r>
              <a:rPr lang="en-US" b="1" dirty="0" err="1">
                <a:latin typeface="Arial Narrow" pitchFamily="34" charset="0"/>
              </a:rPr>
              <a:t>dikenal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dengan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lebaran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ketupat</a:t>
            </a:r>
            <a:r>
              <a:rPr lang="en-US" b="1" dirty="0">
                <a:latin typeface="Arial Narrow" pitchFamily="34" charset="0"/>
              </a:rPr>
              <a:t> </a:t>
            </a:r>
            <a:endParaRPr lang="en-US" b="1" dirty="0" smtClean="0">
              <a:latin typeface="Arial Narrow" pitchFamily="34" charset="0"/>
            </a:endParaRPr>
          </a:p>
          <a:p>
            <a:r>
              <a:rPr lang="en-US" b="1" dirty="0" smtClean="0">
                <a:latin typeface="Arial Narrow" pitchFamily="34" charset="0"/>
              </a:rPr>
              <a:t>      * </a:t>
            </a:r>
            <a:r>
              <a:rPr lang="en-US" b="1" dirty="0" err="1" smtClean="0">
                <a:latin typeface="Arial Narrow" pitchFamily="34" charset="0"/>
              </a:rPr>
              <a:t>jika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>
                <a:latin typeface="Arial Narrow" pitchFamily="34" charset="0"/>
              </a:rPr>
              <a:t>di </a:t>
            </a:r>
            <a:r>
              <a:rPr lang="en-US" b="1" dirty="0" err="1">
                <a:latin typeface="Arial Narrow" pitchFamily="34" charset="0"/>
              </a:rPr>
              <a:t>Jawa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menggunakan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ketupat</a:t>
            </a:r>
            <a:r>
              <a:rPr lang="en-US" b="1" dirty="0">
                <a:latin typeface="Arial Narrow" pitchFamily="34" charset="0"/>
              </a:rPr>
              <a:t> yang </a:t>
            </a:r>
            <a:r>
              <a:rPr lang="en-US" b="1" dirty="0" err="1">
                <a:latin typeface="Arial Narrow" pitchFamily="34" charset="0"/>
              </a:rPr>
              <a:t>dibungkus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janur</a:t>
            </a:r>
            <a:r>
              <a:rPr lang="en-US" b="1" dirty="0">
                <a:latin typeface="Arial Narrow" pitchFamily="34" charset="0"/>
              </a:rPr>
              <a:t>, </a:t>
            </a:r>
            <a:r>
              <a:rPr lang="en-US" b="1" dirty="0" err="1">
                <a:latin typeface="Arial Narrow" pitchFamily="34" charset="0"/>
              </a:rPr>
              <a:t>pada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lontong</a:t>
            </a:r>
            <a:r>
              <a:rPr lang="en-US" b="1" dirty="0">
                <a:latin typeface="Arial Narrow" pitchFamily="34" charset="0"/>
              </a:rPr>
              <a:t> Cap Go Meh </a:t>
            </a:r>
            <a:r>
              <a:rPr lang="en-US" b="1" dirty="0" smtClean="0">
                <a:latin typeface="Arial Narrow" pitchFamily="34" charset="0"/>
              </a:rPr>
              <a:t> </a:t>
            </a:r>
          </a:p>
          <a:p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smtClean="0">
                <a:latin typeface="Arial Narrow" pitchFamily="34" charset="0"/>
              </a:rPr>
              <a:t>        </a:t>
            </a:r>
            <a:r>
              <a:rPr lang="en-US" b="1" dirty="0" err="1" smtClean="0">
                <a:latin typeface="Arial Narrow" pitchFamily="34" charset="0"/>
              </a:rPr>
              <a:t>menggunakan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lontong</a:t>
            </a:r>
            <a:r>
              <a:rPr lang="en-US" b="1" dirty="0">
                <a:latin typeface="Arial Narrow" pitchFamily="34" charset="0"/>
              </a:rPr>
              <a:t> yang </a:t>
            </a:r>
            <a:r>
              <a:rPr lang="en-US" b="1" dirty="0" err="1">
                <a:latin typeface="Arial Narrow" pitchFamily="34" charset="0"/>
              </a:rPr>
              <a:t>ketika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itu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merupakan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kreasi</a:t>
            </a:r>
            <a:r>
              <a:rPr lang="en-US" b="1" dirty="0">
                <a:latin typeface="Arial Narrow" pitchFamily="34" charset="0"/>
              </a:rPr>
              <a:t> orang </a:t>
            </a:r>
            <a:r>
              <a:rPr lang="en-US" b="1" dirty="0" err="1" smtClean="0">
                <a:latin typeface="Arial Narrow" pitchFamily="34" charset="0"/>
              </a:rPr>
              <a:t>Cina</a:t>
            </a:r>
            <a:r>
              <a:rPr lang="en-US" b="1" dirty="0" smtClean="0">
                <a:latin typeface="Arial Narrow" pitchFamily="34" charset="0"/>
              </a:rPr>
              <a:t> </a:t>
            </a:r>
            <a:endParaRPr lang="en-US" b="1" dirty="0">
              <a:latin typeface="Arial Narrow" pitchFamily="34" charset="0"/>
            </a:endParaRPr>
          </a:p>
          <a:p>
            <a:r>
              <a:rPr lang="en-US" b="1" dirty="0" smtClean="0">
                <a:latin typeface="Arial Narrow" pitchFamily="34" charset="0"/>
              </a:rPr>
              <a:t>      * </a:t>
            </a:r>
            <a:r>
              <a:rPr lang="en-US" b="1" dirty="0" err="1" smtClean="0">
                <a:latin typeface="Arial Narrow" pitchFamily="34" charset="0"/>
              </a:rPr>
              <a:t>lontong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>
                <a:latin typeface="Arial Narrow" pitchFamily="34" charset="0"/>
              </a:rPr>
              <a:t>yang </a:t>
            </a:r>
            <a:r>
              <a:rPr lang="en-US" b="1" dirty="0" err="1" smtClean="0">
                <a:latin typeface="Arial Narrow" pitchFamily="34" charset="0"/>
              </a:rPr>
              <a:t>dibungkus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daun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pisang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itu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ternyata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memiliki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makna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tersendiri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saat</a:t>
            </a:r>
            <a:r>
              <a:rPr lang="en-US" b="1" dirty="0">
                <a:latin typeface="Arial Narrow" pitchFamily="34" charset="0"/>
              </a:rPr>
              <a:t> </a:t>
            </a:r>
            <a:endParaRPr lang="en-US" b="1" dirty="0" smtClean="0">
              <a:latin typeface="Arial Narrow" pitchFamily="34" charset="0"/>
            </a:endParaRPr>
          </a:p>
          <a:p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smtClean="0">
                <a:latin typeface="Arial Narrow" pitchFamily="34" charset="0"/>
              </a:rPr>
              <a:t>        </a:t>
            </a:r>
            <a:r>
              <a:rPr lang="en-US" b="1" dirty="0" err="1" smtClean="0">
                <a:latin typeface="Arial Narrow" pitchFamily="34" charset="0"/>
              </a:rPr>
              <a:t>dipotong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smtClean="0">
                <a:latin typeface="Arial Narrow" pitchFamily="34" charset="0"/>
                <a:sym typeface="Wingdings" pitchFamily="2" charset="2"/>
              </a:rPr>
              <a:t> </a:t>
            </a:r>
            <a:r>
              <a:rPr lang="en-US" b="1" dirty="0" err="1" smtClean="0">
                <a:latin typeface="Arial Narrow" pitchFamily="34" charset="0"/>
                <a:sym typeface="Wingdings" pitchFamily="2" charset="2"/>
              </a:rPr>
              <a:t>k</a:t>
            </a:r>
            <a:r>
              <a:rPr lang="en-US" b="1" dirty="0" err="1" smtClean="0">
                <a:latin typeface="Arial Narrow" pitchFamily="34" charset="0"/>
              </a:rPr>
              <a:t>alau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lontong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ini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dipotong</a:t>
            </a:r>
            <a:r>
              <a:rPr lang="en-US" b="1" dirty="0">
                <a:latin typeface="Arial Narrow" pitchFamily="34" charset="0"/>
              </a:rPr>
              <a:t>, </a:t>
            </a:r>
            <a:r>
              <a:rPr lang="en-US" b="1" dirty="0" err="1">
                <a:latin typeface="Arial Narrow" pitchFamily="34" charset="0"/>
              </a:rPr>
              <a:t>maka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potongannya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akan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berbentuk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bulat</a:t>
            </a:r>
            <a:r>
              <a:rPr lang="en-US" b="1" dirty="0">
                <a:latin typeface="Arial Narrow" pitchFamily="34" charset="0"/>
              </a:rPr>
              <a:t>,  </a:t>
            </a:r>
            <a:r>
              <a:rPr lang="en-US" b="1" dirty="0" smtClean="0">
                <a:latin typeface="Arial Narrow" pitchFamily="34" charset="0"/>
              </a:rPr>
              <a:t>               </a:t>
            </a:r>
          </a:p>
          <a:p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smtClean="0">
                <a:latin typeface="Arial Narrow" pitchFamily="34" charset="0"/>
              </a:rPr>
              <a:t>                              </a:t>
            </a:r>
            <a:r>
              <a:rPr lang="en-US" b="1" dirty="0" err="1" smtClean="0">
                <a:latin typeface="Arial Narrow" pitchFamily="34" charset="0"/>
              </a:rPr>
              <a:t>itu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diibaratkan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seperti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bulan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purnama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smtClean="0">
                <a:latin typeface="Arial Narrow" pitchFamily="34" charset="0"/>
                <a:sym typeface="Wingdings" pitchFamily="2" charset="2"/>
              </a:rPr>
              <a:t> </a:t>
            </a:r>
            <a:r>
              <a:rPr lang="en-US" b="1" dirty="0" err="1" smtClean="0">
                <a:latin typeface="Arial Narrow" pitchFamily="34" charset="0"/>
              </a:rPr>
              <a:t>perayaan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>
                <a:latin typeface="Arial Narrow" pitchFamily="34" charset="0"/>
              </a:rPr>
              <a:t>Cap Go </a:t>
            </a:r>
            <a:r>
              <a:rPr lang="en-US" b="1" dirty="0" smtClean="0">
                <a:latin typeface="Arial Narrow" pitchFamily="34" charset="0"/>
              </a:rPr>
              <a:t>Meh </a:t>
            </a:r>
            <a:r>
              <a:rPr lang="en-US" b="1" dirty="0" err="1">
                <a:latin typeface="Arial Narrow" pitchFamily="34" charset="0"/>
              </a:rPr>
              <a:t>pada</a:t>
            </a:r>
            <a:r>
              <a:rPr lang="en-US" b="1" dirty="0">
                <a:latin typeface="Arial Narrow" pitchFamily="34" charset="0"/>
              </a:rPr>
              <a:t> </a:t>
            </a:r>
            <a:endParaRPr lang="en-US" b="1" dirty="0" smtClean="0">
              <a:latin typeface="Arial Narrow" pitchFamily="34" charset="0"/>
            </a:endParaRPr>
          </a:p>
          <a:p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smtClean="0">
                <a:latin typeface="Arial Narrow" pitchFamily="34" charset="0"/>
              </a:rPr>
              <a:t>                                                                                                    </a:t>
            </a:r>
            <a:r>
              <a:rPr lang="en-US" b="1" dirty="0" err="1" smtClean="0">
                <a:latin typeface="Arial Narrow" pitchFamily="34" charset="0"/>
              </a:rPr>
              <a:t>tanggal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>
                <a:latin typeface="Arial Narrow" pitchFamily="34" charset="0"/>
              </a:rPr>
              <a:t>15 </a:t>
            </a:r>
            <a:r>
              <a:rPr lang="en-US" b="1" dirty="0" err="1">
                <a:latin typeface="Arial Narrow" pitchFamily="34" charset="0"/>
              </a:rPr>
              <a:t>saat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bulan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purnama</a:t>
            </a:r>
            <a:endParaRPr lang="en-US" b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9914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ambar Lontong cap gomeh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514600"/>
            <a:ext cx="4937760" cy="292608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533400" y="1219200"/>
            <a:ext cx="8077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b="1" dirty="0" err="1" smtClean="0">
                <a:latin typeface="Arial Narrow" pitchFamily="34" charset="0"/>
              </a:rPr>
              <a:t>bahan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utama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>
                <a:latin typeface="Arial Narrow" pitchFamily="34" charset="0"/>
              </a:rPr>
              <a:t>yang </a:t>
            </a:r>
            <a:r>
              <a:rPr lang="en-US" b="1" dirty="0" err="1">
                <a:latin typeface="Arial Narrow" pitchFamily="34" charset="0"/>
              </a:rPr>
              <a:t>harus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ada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dalam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sepiring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makanan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ini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yakni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lontong</a:t>
            </a:r>
            <a:r>
              <a:rPr lang="en-US" b="1" dirty="0">
                <a:latin typeface="Arial Narrow" pitchFamily="34" charset="0"/>
              </a:rPr>
              <a:t>, </a:t>
            </a:r>
            <a:r>
              <a:rPr lang="en-US" b="1" dirty="0" err="1">
                <a:latin typeface="Arial Narrow" pitchFamily="34" charset="0"/>
              </a:rPr>
              <a:t>opor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dengan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ayam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>
                <a:latin typeface="Arial Narrow" pitchFamily="34" charset="0"/>
              </a:rPr>
              <a:t>yang </a:t>
            </a:r>
            <a:r>
              <a:rPr lang="en-US" b="1" dirty="0" err="1">
                <a:latin typeface="Arial Narrow" pitchFamily="34" charset="0"/>
              </a:rPr>
              <a:t>disuwir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dan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sambal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goreng</a:t>
            </a:r>
            <a:r>
              <a:rPr lang="en-US" b="1" dirty="0">
                <a:latin typeface="Arial Narrow" pitchFamily="34" charset="0"/>
              </a:rPr>
              <a:t> yang </a:t>
            </a:r>
            <a:r>
              <a:rPr lang="en-US" b="1" dirty="0" err="1">
                <a:latin typeface="Arial Narrow" pitchFamily="34" charset="0"/>
              </a:rPr>
              <a:t>jelas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mewakili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makanan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khas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Jawa</a:t>
            </a:r>
            <a:endParaRPr lang="en-US" b="1" dirty="0" smtClean="0">
              <a:latin typeface="Arial Narrow" pitchFamily="34" charset="0"/>
            </a:endParaRPr>
          </a:p>
          <a:p>
            <a:pPr marL="285750" indent="-285750">
              <a:buFont typeface="Arial" charset="0"/>
              <a:buChar char="•"/>
            </a:pPr>
            <a:endParaRPr lang="en-US" b="1" dirty="0">
              <a:latin typeface="Arial Narrow" pitchFamily="34" charset="0"/>
            </a:endParaRPr>
          </a:p>
          <a:p>
            <a:pPr marL="285750" indent="-285750">
              <a:buFont typeface="Arial" charset="0"/>
              <a:buChar char="•"/>
            </a:pPr>
            <a:endParaRPr lang="en-US" b="1" dirty="0" smtClean="0">
              <a:latin typeface="Arial Narrow" pitchFamily="34" charset="0"/>
            </a:endParaRPr>
          </a:p>
          <a:p>
            <a:pPr marL="285750" indent="-285750">
              <a:buFont typeface="Arial" charset="0"/>
              <a:buChar char="•"/>
            </a:pPr>
            <a:endParaRPr lang="en-US" b="1" dirty="0">
              <a:latin typeface="Arial Narrow" pitchFamily="34" charset="0"/>
            </a:endParaRPr>
          </a:p>
          <a:p>
            <a:pPr marL="285750" indent="-285750">
              <a:buFont typeface="Arial" charset="0"/>
              <a:buChar char="•"/>
            </a:pPr>
            <a:endParaRPr lang="en-US" b="1" dirty="0" smtClean="0">
              <a:latin typeface="Arial Narrow" pitchFamily="34" charset="0"/>
            </a:endParaRPr>
          </a:p>
          <a:p>
            <a:pPr marL="285750" indent="-285750">
              <a:buFont typeface="Arial" charset="0"/>
              <a:buChar char="•"/>
            </a:pPr>
            <a:endParaRPr lang="en-US" b="1" dirty="0">
              <a:latin typeface="Arial Narrow" pitchFamily="34" charset="0"/>
            </a:endParaRPr>
          </a:p>
          <a:p>
            <a:pPr marL="285750" indent="-285750">
              <a:buFont typeface="Arial" charset="0"/>
              <a:buChar char="•"/>
            </a:pPr>
            <a:endParaRPr lang="en-US" b="1" dirty="0" smtClean="0">
              <a:latin typeface="Arial Narrow" pitchFamily="34" charset="0"/>
            </a:endParaRPr>
          </a:p>
          <a:p>
            <a:pPr marL="285750" indent="-285750">
              <a:buFont typeface="Arial" charset="0"/>
              <a:buChar char="•"/>
            </a:pPr>
            <a:endParaRPr lang="en-US" b="1" dirty="0">
              <a:latin typeface="Arial Narrow" pitchFamily="34" charset="0"/>
            </a:endParaRPr>
          </a:p>
          <a:p>
            <a:pPr marL="285750" indent="-285750">
              <a:buFont typeface="Arial" charset="0"/>
              <a:buChar char="•"/>
            </a:pPr>
            <a:endParaRPr lang="en-US" b="1" dirty="0" smtClean="0">
              <a:latin typeface="Arial Narrow" pitchFamily="34" charset="0"/>
            </a:endParaRPr>
          </a:p>
          <a:p>
            <a:pPr marL="285750" indent="-285750">
              <a:buFont typeface="Arial" charset="0"/>
              <a:buChar char="•"/>
            </a:pPr>
            <a:endParaRPr lang="en-US" b="1" dirty="0">
              <a:latin typeface="Arial Narrow" pitchFamily="34" charset="0"/>
            </a:endParaRPr>
          </a:p>
          <a:p>
            <a:pPr marL="285750" indent="-285750">
              <a:buFont typeface="Arial" charset="0"/>
              <a:buChar char="•"/>
            </a:pPr>
            <a:endParaRPr lang="en-US" b="1" dirty="0" smtClean="0">
              <a:latin typeface="Arial Narrow" pitchFamily="34" charset="0"/>
            </a:endParaRPr>
          </a:p>
          <a:p>
            <a:pPr marL="285750" indent="-285750">
              <a:buFont typeface="Arial" charset="0"/>
              <a:buChar char="•"/>
            </a:pPr>
            <a:endParaRPr lang="en-US" b="1" dirty="0">
              <a:latin typeface="Arial Narrow" pitchFamily="34" charset="0"/>
            </a:endParaRPr>
          </a:p>
          <a:p>
            <a:pPr marL="285750" indent="-285750">
              <a:buFont typeface="Arial" charset="0"/>
              <a:buChar char="•"/>
            </a:pPr>
            <a:endParaRPr lang="en-US" b="1" dirty="0" smtClean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024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685800"/>
            <a:ext cx="8077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• </a:t>
            </a:r>
            <a:r>
              <a:rPr lang="en-US" sz="5400" dirty="0" err="1"/>
              <a:t>Konsep</a:t>
            </a:r>
            <a:r>
              <a:rPr lang="en-US" sz="5400" dirty="0"/>
              <a:t> </a:t>
            </a:r>
            <a:r>
              <a:rPr lang="en-US" sz="5400" dirty="0" err="1"/>
              <a:t>Suku</a:t>
            </a:r>
            <a:r>
              <a:rPr lang="en-US" sz="5400" dirty="0"/>
              <a:t> </a:t>
            </a:r>
            <a:r>
              <a:rPr lang="en-US" sz="5400" dirty="0" err="1"/>
              <a:t>Bangsa</a:t>
            </a:r>
            <a:endParaRPr lang="en-US" sz="5400" dirty="0"/>
          </a:p>
          <a:p>
            <a:r>
              <a:rPr lang="en-US" sz="5400" dirty="0"/>
              <a:t>• </a:t>
            </a:r>
            <a:r>
              <a:rPr lang="en-US" sz="5400" dirty="0" err="1"/>
              <a:t>Konsep</a:t>
            </a:r>
            <a:r>
              <a:rPr lang="en-US" sz="5400" dirty="0"/>
              <a:t> Daerah</a:t>
            </a:r>
          </a:p>
          <a:p>
            <a:r>
              <a:rPr lang="en-US" sz="5400" dirty="0"/>
              <a:t>• </a:t>
            </a:r>
            <a:r>
              <a:rPr lang="en-US" sz="5400" dirty="0" err="1"/>
              <a:t>Ras</a:t>
            </a:r>
            <a:endParaRPr lang="en-US" sz="5400" dirty="0"/>
          </a:p>
          <a:p>
            <a:r>
              <a:rPr lang="en-US" sz="5400" dirty="0"/>
              <a:t>• </a:t>
            </a:r>
            <a:r>
              <a:rPr lang="en-US" sz="5400" dirty="0" err="1"/>
              <a:t>Bahasa</a:t>
            </a:r>
            <a:endParaRPr lang="en-US" sz="5400" dirty="0"/>
          </a:p>
          <a:p>
            <a:r>
              <a:rPr lang="en-US" sz="5400" dirty="0"/>
              <a:t>• </a:t>
            </a:r>
            <a:r>
              <a:rPr lang="en-US" sz="5400" dirty="0" err="1"/>
              <a:t>Kebudayaan</a:t>
            </a:r>
            <a:endParaRPr lang="en-US" sz="5400" dirty="0"/>
          </a:p>
          <a:p>
            <a:r>
              <a:rPr lang="en-US" b="1" dirty="0" smtClean="0">
                <a:solidFill>
                  <a:srgbClr val="C00000"/>
                </a:solidFill>
                <a:latin typeface="Arial Narrow" pitchFamily="34" charset="0"/>
              </a:rPr>
              <a:t>      </a:t>
            </a:r>
            <a:endParaRPr lang="en-US" b="1" dirty="0">
              <a:solidFill>
                <a:srgbClr val="C0000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182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609600"/>
            <a:ext cx="81534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F. proses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pembaharuan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atau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inovasi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, yang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berkaitan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erat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dg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penemuan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baru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,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yaitu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:</a:t>
            </a:r>
          </a:p>
          <a:p>
            <a:r>
              <a:rPr lang="en-US" b="1" dirty="0">
                <a:solidFill>
                  <a:srgbClr val="FF0000"/>
                </a:solidFill>
                <a:latin typeface="Arial Narrow" pitchFamily="34" charset="0"/>
              </a:rPr>
              <a:t>                     </a:t>
            </a:r>
            <a:endParaRPr lang="en-US" b="1" dirty="0" smtClean="0">
              <a:solidFill>
                <a:srgbClr val="FF0000"/>
              </a:solidFill>
              <a:latin typeface="Arial Narrow" pitchFamily="34" charset="0"/>
            </a:endParaRPr>
          </a:p>
          <a:p>
            <a:r>
              <a:rPr lang="en-US" b="1" dirty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Arial Narrow" pitchFamily="34" charset="0"/>
              </a:rPr>
              <a:t>   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a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. discovery</a:t>
            </a:r>
          </a:p>
          <a:p>
            <a:r>
              <a:rPr lang="en-US" b="1" dirty="0">
                <a:solidFill>
                  <a:srgbClr val="FF0000"/>
                </a:solidFill>
                <a:latin typeface="Arial Narrow" pitchFamily="34" charset="0"/>
              </a:rPr>
              <a:t>       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suatu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penemuan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dari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unsur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kebudayaan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yang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baru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,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baik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berupa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barang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baru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, ide </a:t>
            </a: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   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baru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, yang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diciptakan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oleh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seorang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individu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,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atau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rangkaian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dari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individu</a:t>
            </a:r>
            <a:r>
              <a:rPr lang="en-US" b="1" dirty="0" smtClean="0">
                <a:solidFill>
                  <a:srgbClr val="FF0000"/>
                </a:solidFill>
                <a:latin typeface="Arial Narrow" pitchFamily="34" charset="0"/>
              </a:rPr>
              <a:t> </a:t>
            </a:r>
          </a:p>
          <a:p>
            <a:endParaRPr lang="en-US" b="1" dirty="0">
              <a:solidFill>
                <a:srgbClr val="FF0000"/>
              </a:solidFill>
              <a:latin typeface="Arial Narrow" pitchFamily="34" charset="0"/>
            </a:endParaRPr>
          </a:p>
          <a:p>
            <a:r>
              <a:rPr lang="en-US" b="1" dirty="0" smtClean="0">
                <a:solidFill>
                  <a:srgbClr val="FF0000"/>
                </a:solidFill>
                <a:latin typeface="Arial Narrow" pitchFamily="34" charset="0"/>
              </a:rPr>
              <a:t>   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b. invention  </a:t>
            </a: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    discovery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akan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menjadi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invention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jika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masyarakat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sudah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mengakui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,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menerima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,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dan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  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menerapkan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penemuan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baru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itu</a:t>
            </a:r>
            <a:endParaRPr lang="en-US" b="1" dirty="0" smtClean="0">
              <a:solidFill>
                <a:srgbClr val="006600"/>
              </a:solidFill>
              <a:latin typeface="Arial Narrow" pitchFamily="34" charset="0"/>
            </a:endParaRPr>
          </a:p>
          <a:p>
            <a:endParaRPr lang="en-US" b="1" dirty="0">
              <a:solidFill>
                <a:srgbClr val="006600"/>
              </a:solidFill>
              <a:latin typeface="Arial Narrow" pitchFamily="34" charset="0"/>
            </a:endParaRPr>
          </a:p>
          <a:p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 -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misalnya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: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penemuan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mobil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   *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mulanya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muncul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serangkaian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gagasan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dan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penemuan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sistem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motor gas</a:t>
            </a: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   *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pada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tahun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1875 S. Marcus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berbangsa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Amerika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melengkapi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penemuan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itu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dg </a:t>
            </a: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   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menghubungkan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motor gas dg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sebuah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kereta</a:t>
            </a:r>
            <a:endParaRPr lang="en-US" b="1" dirty="0" smtClean="0">
              <a:solidFill>
                <a:srgbClr val="006600"/>
              </a:solidFill>
              <a:latin typeface="Arial Narrow" pitchFamily="34" charset="0"/>
            </a:endParaRP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    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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kereta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itu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dapat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berjalan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tanpa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ditarik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kuda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 </a:t>
            </a:r>
            <a:r>
              <a:rPr lang="en-US" b="1" dirty="0" err="1" smtClean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mobil</a:t>
            </a:r>
            <a:r>
              <a:rPr lang="en-US" b="1" dirty="0" smtClean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menjadi</a:t>
            </a:r>
            <a:r>
              <a:rPr lang="en-US" b="1" dirty="0" smtClean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 discovery</a:t>
            </a:r>
            <a:r>
              <a:rPr lang="en-US" b="1" dirty="0" smtClean="0">
                <a:solidFill>
                  <a:srgbClr val="FF0000"/>
                </a:solidFill>
                <a:latin typeface="Arial Narrow" pitchFamily="34" charset="0"/>
              </a:rPr>
              <a:t>  </a:t>
            </a:r>
          </a:p>
          <a:p>
            <a:r>
              <a:rPr lang="en-US" b="1" dirty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Arial Narrow" pitchFamily="34" charset="0"/>
              </a:rPr>
              <a:t>    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*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sekitar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30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tahun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kemudian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dg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sumbangan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pemikiran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dari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banyak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pencipta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lain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dari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   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Amerika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dan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Eropa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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mobil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mencapai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suatu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bentuk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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sebagai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alat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pengangkut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     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manusia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yg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praktis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dan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aman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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terciptanya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bentuk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itu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kendadaraan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mobil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baru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       </a:t>
            </a:r>
            <a:r>
              <a:rPr lang="en-US" b="1" dirty="0" err="1" smtClean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menjadi</a:t>
            </a:r>
            <a:r>
              <a:rPr lang="en-US" b="1" dirty="0" smtClean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 invention</a:t>
            </a:r>
            <a:r>
              <a:rPr lang="en-US" b="1" dirty="0" smtClean="0">
                <a:solidFill>
                  <a:srgbClr val="FF0000"/>
                </a:solidFill>
                <a:latin typeface="Arial Narrow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5601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/>
          <p:cNvCxnSpPr/>
          <p:nvPr/>
        </p:nvCxnSpPr>
        <p:spPr>
          <a:xfrm>
            <a:off x="2362200" y="2133599"/>
            <a:ext cx="0" cy="457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2362200" y="5334000"/>
            <a:ext cx="0" cy="533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762000" y="1066800"/>
            <a:ext cx="60960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/>
              <a:t>Kehidupan</a:t>
            </a:r>
            <a:r>
              <a:rPr lang="en-US" sz="2800" dirty="0"/>
              <a:t> </a:t>
            </a:r>
            <a:r>
              <a:rPr lang="en-US" sz="2800" dirty="0" err="1"/>
              <a:t>kolektif</a:t>
            </a:r>
            <a:r>
              <a:rPr lang="en-US" sz="2800" dirty="0"/>
              <a:t> </a:t>
            </a:r>
            <a:r>
              <a:rPr lang="en-US" sz="2800" dirty="0" err="1"/>
              <a:t>manusia</a:t>
            </a:r>
            <a:r>
              <a:rPr lang="en-US" sz="2800" dirty="0"/>
              <a:t> yang</a:t>
            </a:r>
          </a:p>
          <a:p>
            <a:r>
              <a:rPr lang="en-US" sz="2800" dirty="0" err="1"/>
              <a:t>mempunyai</a:t>
            </a:r>
            <a:r>
              <a:rPr lang="en-US" sz="2800" dirty="0"/>
              <a:t> </a:t>
            </a:r>
            <a:r>
              <a:rPr lang="en-US" sz="2800" dirty="0" err="1"/>
              <a:t>kesamaan</a:t>
            </a:r>
            <a:r>
              <a:rPr lang="en-US" sz="2800" dirty="0"/>
              <a:t> </a:t>
            </a:r>
            <a:r>
              <a:rPr lang="en-US" sz="2800" dirty="0" err="1"/>
              <a:t>budaya</a:t>
            </a:r>
            <a:r>
              <a:rPr lang="en-US" sz="2800" dirty="0"/>
              <a:t> </a:t>
            </a:r>
            <a:r>
              <a:rPr lang="en-US" sz="2800" dirty="0" err="1"/>
              <a:t>dapat</a:t>
            </a:r>
            <a:endParaRPr lang="en-US" sz="2800" dirty="0"/>
          </a:p>
          <a:p>
            <a:r>
              <a:rPr lang="en-US" sz="2800" dirty="0" err="1"/>
              <a:t>ditemui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:</a:t>
            </a:r>
          </a:p>
          <a:p>
            <a:r>
              <a:rPr lang="en-US" sz="2800" dirty="0"/>
              <a:t>• </a:t>
            </a:r>
            <a:r>
              <a:rPr lang="en-US" sz="2800" dirty="0" err="1"/>
              <a:t>Komunitas</a:t>
            </a:r>
            <a:r>
              <a:rPr lang="en-US" sz="2800" dirty="0"/>
              <a:t> </a:t>
            </a:r>
            <a:r>
              <a:rPr lang="en-US" sz="2800" dirty="0" err="1"/>
              <a:t>Desa</a:t>
            </a:r>
            <a:endParaRPr lang="en-US" sz="2800" dirty="0"/>
          </a:p>
          <a:p>
            <a:r>
              <a:rPr lang="en-US" sz="2800" dirty="0"/>
              <a:t>• Kota</a:t>
            </a:r>
          </a:p>
          <a:p>
            <a:r>
              <a:rPr lang="en-US" sz="2800" dirty="0"/>
              <a:t>• </a:t>
            </a:r>
            <a:r>
              <a:rPr lang="en-US" sz="2800" dirty="0" err="1"/>
              <a:t>Kelompok</a:t>
            </a:r>
            <a:r>
              <a:rPr lang="en-US" sz="2800" dirty="0"/>
              <a:t> </a:t>
            </a:r>
            <a:r>
              <a:rPr lang="en-US" sz="2800" dirty="0" err="1"/>
              <a:t>Kekerabatan</a:t>
            </a:r>
            <a:endParaRPr lang="en-US" sz="2800" dirty="0"/>
          </a:p>
          <a:p>
            <a:r>
              <a:rPr lang="en-US" sz="2800" dirty="0"/>
              <a:t>• </a:t>
            </a:r>
            <a:r>
              <a:rPr lang="en-US" sz="2800" dirty="0" err="1"/>
              <a:t>Kelompok</a:t>
            </a:r>
            <a:r>
              <a:rPr lang="en-US" sz="2800" dirty="0"/>
              <a:t> </a:t>
            </a:r>
            <a:r>
              <a:rPr lang="en-US" sz="2800" dirty="0" err="1"/>
              <a:t>Adat</a:t>
            </a:r>
            <a:endParaRPr lang="en-US" sz="2800" dirty="0"/>
          </a:p>
          <a:p>
            <a:r>
              <a:rPr lang="en-US" sz="2800" dirty="0" err="1"/>
              <a:t>Kesamaan</a:t>
            </a:r>
            <a:r>
              <a:rPr lang="en-US" sz="2800" dirty="0"/>
              <a:t> </a:t>
            </a:r>
            <a:r>
              <a:rPr lang="en-US" sz="2800" dirty="0" err="1"/>
              <a:t>budaya</a:t>
            </a:r>
            <a:r>
              <a:rPr lang="en-US" sz="2800" dirty="0"/>
              <a:t>/ </a:t>
            </a:r>
            <a:r>
              <a:rPr lang="en-US" sz="2800" dirty="0" err="1"/>
              <a:t>punya</a:t>
            </a:r>
            <a:r>
              <a:rPr lang="en-US" sz="2800" dirty="0"/>
              <a:t> </a:t>
            </a:r>
            <a:r>
              <a:rPr lang="en-US" sz="2800" dirty="0" err="1"/>
              <a:t>corak</a:t>
            </a:r>
            <a:r>
              <a:rPr lang="en-US" sz="2800" dirty="0"/>
              <a:t> yang</a:t>
            </a:r>
          </a:p>
          <a:p>
            <a:r>
              <a:rPr lang="en-US" sz="2800" dirty="0" err="1"/>
              <a:t>khas</a:t>
            </a:r>
            <a:r>
              <a:rPr lang="en-US" sz="2800" dirty="0"/>
              <a:t> </a:t>
            </a:r>
            <a:r>
              <a:rPr lang="en-US" sz="2800" dirty="0" err="1"/>
              <a:t>akan</a:t>
            </a:r>
            <a:r>
              <a:rPr lang="en-US" sz="2800" dirty="0"/>
              <a:t>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dilihat</a:t>
            </a:r>
            <a:r>
              <a:rPr lang="en-US" sz="2800" dirty="0"/>
              <a:t> </a:t>
            </a:r>
            <a:r>
              <a:rPr lang="en-US" sz="2800" dirty="0" err="1"/>
              <a:t>oleh</a:t>
            </a:r>
            <a:r>
              <a:rPr lang="en-US" sz="2800" dirty="0"/>
              <a:t> orang </a:t>
            </a:r>
            <a:r>
              <a:rPr lang="en-US" sz="2800" dirty="0" err="1"/>
              <a:t>luar</a:t>
            </a:r>
            <a:r>
              <a:rPr lang="en-US" sz="2800" dirty="0"/>
              <a:t>, </a:t>
            </a:r>
            <a:r>
              <a:rPr lang="en-US" sz="2800" dirty="0" err="1"/>
              <a:t>bukan</a:t>
            </a:r>
            <a:r>
              <a:rPr lang="en-US" sz="2800" dirty="0"/>
              <a:t> </a:t>
            </a:r>
            <a:r>
              <a:rPr lang="en-US" sz="2800" dirty="0" err="1"/>
              <a:t>oleh</a:t>
            </a:r>
            <a:r>
              <a:rPr lang="en-US" sz="2800" dirty="0"/>
              <a:t> </a:t>
            </a:r>
            <a:r>
              <a:rPr lang="en-US" sz="2800" dirty="0" err="1"/>
              <a:t>warga</a:t>
            </a:r>
            <a:r>
              <a:rPr lang="en-US" sz="2800" dirty="0"/>
              <a:t> </a:t>
            </a:r>
            <a:r>
              <a:rPr lang="en-US" sz="2800" dirty="0" err="1"/>
              <a:t>itu</a:t>
            </a:r>
            <a:r>
              <a:rPr lang="en-US" sz="2800" dirty="0"/>
              <a:t> </a:t>
            </a:r>
            <a:r>
              <a:rPr lang="en-US" sz="2800" dirty="0" err="1"/>
              <a:t>sendiri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21225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5488" y="381000"/>
            <a:ext cx="82296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c.   proses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enkulturasi</a:t>
            </a:r>
            <a:endParaRPr lang="en-US" b="1" dirty="0" smtClean="0">
              <a:solidFill>
                <a:srgbClr val="006600"/>
              </a:solidFill>
              <a:latin typeface="Arial Narrow" pitchFamily="34" charset="0"/>
            </a:endParaRPr>
          </a:p>
          <a:p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 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enkulturasi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=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pembudayaan</a:t>
            </a:r>
            <a:endParaRPr lang="en-US" b="1" dirty="0" smtClean="0">
              <a:solidFill>
                <a:srgbClr val="006600"/>
              </a:solidFill>
              <a:latin typeface="Arial Narrow" pitchFamily="34" charset="0"/>
            </a:endParaRP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 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 proses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seorang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individu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mempelajari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dan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menyesuaikan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alam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pikiran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dan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sikapnya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       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dengan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kebudayaannya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(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adat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,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norma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,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peraturan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)</a:t>
            </a:r>
          </a:p>
          <a:p>
            <a:endParaRPr lang="en-US" b="1" dirty="0" smtClean="0">
              <a:solidFill>
                <a:srgbClr val="006600"/>
              </a:solidFill>
              <a:latin typeface="Arial Narrow" pitchFamily="34" charset="0"/>
              <a:sym typeface="Wingdings" pitchFamily="2" charset="2"/>
            </a:endParaRP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         * proses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ini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dimulai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sejak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anak-anak</a:t>
            </a:r>
            <a:endParaRPr lang="en-US" b="1" dirty="0" smtClean="0">
              <a:solidFill>
                <a:srgbClr val="006600"/>
              </a:solidFill>
              <a:latin typeface="Arial Narrow" pitchFamily="34" charset="0"/>
              <a:sym typeface="Wingdings" pitchFamily="2" charset="2"/>
            </a:endParaRP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              **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mula-mula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dari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orang-orang di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dalam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lingkungan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keluarganya</a:t>
            </a:r>
            <a:endParaRPr lang="en-US" b="1" dirty="0" smtClean="0">
              <a:solidFill>
                <a:srgbClr val="006600"/>
              </a:solidFill>
              <a:latin typeface="Arial Narrow" pitchFamily="34" charset="0"/>
              <a:sym typeface="Wingdings" pitchFamily="2" charset="2"/>
            </a:endParaRP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                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kemudian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dengan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teman-teman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bermain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,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dst</a:t>
            </a:r>
            <a:endParaRPr lang="en-US" b="1" dirty="0" smtClean="0">
              <a:solidFill>
                <a:srgbClr val="006600"/>
              </a:solidFill>
              <a:latin typeface="Arial Narrow" pitchFamily="34" charset="0"/>
              <a:sym typeface="Wingdings" pitchFamily="2" charset="2"/>
            </a:endParaRP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              **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caranya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: -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meniru</a:t>
            </a:r>
            <a:endParaRPr lang="en-US" b="1" dirty="0" smtClean="0">
              <a:solidFill>
                <a:srgbClr val="006600"/>
              </a:solidFill>
              <a:latin typeface="Arial Narrow" pitchFamily="34" charset="0"/>
              <a:sym typeface="Wingdings" pitchFamily="2" charset="2"/>
            </a:endParaRP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                                  -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mendengarkan</a:t>
            </a:r>
            <a:endParaRPr lang="en-US" b="1" dirty="0" smtClean="0">
              <a:solidFill>
                <a:srgbClr val="006600"/>
              </a:solidFill>
              <a:latin typeface="Arial Narrow" pitchFamily="34" charset="0"/>
              <a:sym typeface="Wingdings" pitchFamily="2" charset="2"/>
            </a:endParaRP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                                  -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diajarkan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secara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resmi</a:t>
            </a:r>
            <a:endParaRPr lang="en-US" b="1" dirty="0" smtClean="0">
              <a:solidFill>
                <a:srgbClr val="006600"/>
              </a:solidFill>
              <a:latin typeface="Arial Narrow" pitchFamily="34" charset="0"/>
              <a:sym typeface="Wingdings" pitchFamily="2" charset="2"/>
            </a:endParaRP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              **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misalnya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: - di Indonesia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dibiasakan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kalau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baru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datang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dari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bepergian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                                     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membawa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oleh-oleh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untuk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kerabat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dan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tetangganya</a:t>
            </a:r>
            <a:endParaRPr lang="en-US" b="1" dirty="0" smtClean="0">
              <a:solidFill>
                <a:srgbClr val="006600"/>
              </a:solidFill>
              <a:latin typeface="Arial Narrow" pitchFamily="34" charset="0"/>
              <a:sym typeface="Wingdings" pitchFamily="2" charset="2"/>
            </a:endParaRP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                                    -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tujuannya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mendapat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rasa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aman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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kalau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ada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kesulitan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ada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teman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                                                                                                  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atau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tetangga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yg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mau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bantu</a:t>
            </a: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                                    </a:t>
            </a:r>
            <a:r>
              <a:rPr lang="en-US" b="1" dirty="0" smtClean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- </a:t>
            </a:r>
            <a:r>
              <a:rPr lang="en-US" b="1" dirty="0" err="1" smtClean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tetapi</a:t>
            </a:r>
            <a:r>
              <a:rPr lang="en-US" b="1" dirty="0" smtClean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ada</a:t>
            </a:r>
            <a:r>
              <a:rPr lang="en-US" b="1" dirty="0" smtClean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 pula </a:t>
            </a:r>
            <a:r>
              <a:rPr lang="en-US" b="1" dirty="0" err="1" smtClean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yg</a:t>
            </a:r>
            <a:r>
              <a:rPr lang="en-US" b="1" dirty="0" smtClean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menyimpang</a:t>
            </a:r>
            <a:r>
              <a:rPr lang="en-US" b="1" dirty="0" smtClean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tidak</a:t>
            </a:r>
            <a:r>
              <a:rPr lang="en-US" b="1" dirty="0" smtClean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menurut</a:t>
            </a:r>
            <a:r>
              <a:rPr lang="en-US" b="1" dirty="0" smtClean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kebiasaan</a:t>
            </a:r>
            <a:endParaRPr lang="en-US" b="1" dirty="0" smtClean="0">
              <a:solidFill>
                <a:srgbClr val="FF0000"/>
              </a:solidFill>
              <a:latin typeface="Arial Narrow" pitchFamily="34" charset="0"/>
              <a:sym typeface="Wingdings" pitchFamily="2" charset="2"/>
            </a:endParaRPr>
          </a:p>
          <a:p>
            <a:r>
              <a:rPr lang="en-US" b="1" dirty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                                        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akan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menjadi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sumber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dari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berbagai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kejadian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masyarakat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dan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                                           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kebudayaan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yg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bersifat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positif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maupun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negatif</a:t>
            </a:r>
            <a:endParaRPr lang="en-US" b="1" dirty="0" smtClean="0">
              <a:solidFill>
                <a:srgbClr val="006600"/>
              </a:solidFill>
              <a:latin typeface="Arial Narrow" pitchFamily="34" charset="0"/>
              <a:sym typeface="Wingdings" pitchFamily="2" charset="2"/>
            </a:endParaRPr>
          </a:p>
          <a:p>
            <a:r>
              <a:rPr lang="en-US" b="1" dirty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                                              ^ </a:t>
            </a:r>
            <a:r>
              <a:rPr lang="en-US" b="1" dirty="0" err="1" smtClean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bersifat</a:t>
            </a:r>
            <a:r>
              <a:rPr lang="en-US" b="1" dirty="0" smtClean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positif</a:t>
            </a:r>
            <a:r>
              <a:rPr lang="en-US" b="1" dirty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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jika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perubahan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kebudayaan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membawa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                                                                             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perubahan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dan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pembaharuan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adat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lama</a:t>
            </a:r>
          </a:p>
          <a:p>
            <a:r>
              <a:rPr lang="en-US" b="1" dirty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                                              ^ </a:t>
            </a:r>
            <a:r>
              <a:rPr lang="en-US" b="1" dirty="0" err="1" smtClean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bersifat</a:t>
            </a:r>
            <a:r>
              <a:rPr lang="en-US" b="1" dirty="0" smtClean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negatif</a:t>
            </a:r>
            <a:r>
              <a:rPr lang="en-US" b="1" dirty="0" smtClean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 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jika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perubahan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itu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menimbulkan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                                                                              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permusuhan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,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kerusuhan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,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dan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lainnya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endParaRPr lang="en-US" b="1" dirty="0">
              <a:solidFill>
                <a:srgbClr val="006600"/>
              </a:solidFill>
              <a:latin typeface="Arial Narrow" pitchFamily="34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981200" y="1524000"/>
            <a:ext cx="0" cy="304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9963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5488" y="394692"/>
            <a:ext cx="822960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 Narrow" pitchFamily="34" charset="0"/>
              </a:rPr>
              <a:t>C. Proses </a:t>
            </a:r>
            <a:r>
              <a:rPr lang="en-US" b="1" dirty="0" err="1" smtClean="0">
                <a:solidFill>
                  <a:srgbClr val="C00000"/>
                </a:solidFill>
                <a:latin typeface="Arial Narrow" pitchFamily="34" charset="0"/>
              </a:rPr>
              <a:t>evolusi</a:t>
            </a:r>
            <a:r>
              <a:rPr lang="en-US" b="1" dirty="0" smtClean="0">
                <a:solidFill>
                  <a:srgbClr val="C000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 Narrow" pitchFamily="34" charset="0"/>
              </a:rPr>
              <a:t>sosial</a:t>
            </a:r>
            <a:endParaRPr lang="en-US" b="1" dirty="0" smtClean="0">
              <a:solidFill>
                <a:srgbClr val="C00000"/>
              </a:solidFill>
              <a:latin typeface="Arial Narrow" pitchFamily="34" charset="0"/>
            </a:endParaRPr>
          </a:p>
          <a:p>
            <a:endParaRPr lang="en-US" b="1" dirty="0">
              <a:solidFill>
                <a:srgbClr val="C00000"/>
              </a:solidFill>
              <a:latin typeface="Arial Narrow" pitchFamily="34" charset="0"/>
            </a:endParaRPr>
          </a:p>
          <a:p>
            <a:r>
              <a:rPr lang="en-US" b="1" dirty="0">
                <a:solidFill>
                  <a:srgbClr val="FFFF00"/>
                </a:solidFill>
                <a:latin typeface="Arial Narrow" pitchFamily="34" charset="0"/>
              </a:rPr>
              <a:t> </a:t>
            </a:r>
            <a:r>
              <a:rPr lang="en-US" b="1" dirty="0" smtClean="0">
                <a:solidFill>
                  <a:srgbClr val="FFFF00"/>
                </a:solidFill>
                <a:latin typeface="Arial Narrow" pitchFamily="34" charset="0"/>
              </a:rPr>
              <a:t>    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a. Proses-proses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berulang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dalam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evolusi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sosial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budaya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 (microscopic)</a:t>
            </a: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           </a:t>
            </a:r>
          </a:p>
          <a:p>
            <a:r>
              <a:rPr lang="en-US" b="1" dirty="0">
                <a:solidFill>
                  <a:schemeClr val="tx2"/>
                </a:solidFill>
                <a:latin typeface="Arial Narrow" pitchFamily="34" charset="0"/>
              </a:rPr>
              <a:t>          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-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bermula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dari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sikap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,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perasaan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,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dan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tingkah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laku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individu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dalam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masyarakat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yang </a:t>
            </a:r>
            <a:endParaRPr lang="en-US" b="1" dirty="0" smtClean="0">
              <a:solidFill>
                <a:srgbClr val="006600"/>
              </a:solidFill>
              <a:latin typeface="Arial Narrow" pitchFamily="34" charset="0"/>
            </a:endParaRP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      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bertentangan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dengan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adat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istiadat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yang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lazim</a:t>
            </a:r>
            <a:endParaRPr lang="en-US" b="1" dirty="0">
              <a:solidFill>
                <a:srgbClr val="006600"/>
              </a:solidFill>
              <a:latin typeface="Arial Narrow" pitchFamily="34" charset="0"/>
            </a:endParaRP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         -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tindakan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penyimpangan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dari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adat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terjadi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karena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situasi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atau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keadaan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yang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khusus</a:t>
            </a:r>
            <a:endParaRPr lang="en-US" b="1" dirty="0">
              <a:solidFill>
                <a:srgbClr val="006600"/>
              </a:solidFill>
              <a:latin typeface="Arial Narrow" pitchFamily="34" charset="0"/>
            </a:endParaRP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         -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tindakan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individu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warga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masyarakat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yang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menyimpang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dari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adat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istiadat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,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pada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          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suatu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ketika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dapat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banyak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terjadi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dan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sering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berulang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   </a:t>
            </a:r>
            <a:endParaRPr lang="en-US" b="1" dirty="0">
              <a:solidFill>
                <a:srgbClr val="006600"/>
              </a:solidFill>
              <a:latin typeface="Arial Narrow" pitchFamily="34" charset="0"/>
            </a:endParaRP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         -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sikap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individu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dalam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masyarakat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mempunyai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keperluan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untuk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diri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sendiri</a:t>
            </a:r>
            <a:endParaRPr lang="en-US" b="1" dirty="0">
              <a:solidFill>
                <a:srgbClr val="006600"/>
              </a:solidFill>
              <a:latin typeface="Arial Narrow" pitchFamily="34" charset="0"/>
            </a:endParaRP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            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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menghindar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dari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adat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yang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tidak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cocok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dg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keperluannnya</a:t>
            </a:r>
            <a:endParaRPr lang="en-US" b="1" dirty="0">
              <a:solidFill>
                <a:srgbClr val="006600"/>
              </a:solidFill>
              <a:latin typeface="Arial Narrow" pitchFamily="34" charset="0"/>
              <a:sym typeface="Wingdings" pitchFamily="2" charset="2"/>
            </a:endParaRP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         </a:t>
            </a:r>
            <a:r>
              <a:rPr lang="en-US" b="1" dirty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- </a:t>
            </a:r>
            <a:r>
              <a:rPr lang="en-US" b="1" dirty="0" err="1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keadaan-keadaan</a:t>
            </a:r>
            <a:r>
              <a:rPr lang="en-US" b="1" dirty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menyimpang</a:t>
            </a:r>
            <a:r>
              <a:rPr lang="en-US" b="1" dirty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dari</a:t>
            </a:r>
            <a:r>
              <a:rPr lang="en-US" b="1" dirty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adat</a:t>
            </a:r>
            <a:r>
              <a:rPr lang="en-US" b="1" dirty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ini</a:t>
            </a:r>
            <a:r>
              <a:rPr lang="en-US" b="1" dirty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merupakan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pangkal</a:t>
            </a:r>
            <a:r>
              <a:rPr lang="en-US" b="1" dirty="0">
                <a:solidFill>
                  <a:srgbClr val="FF00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dari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proses</a:t>
            </a: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          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perubahan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kebudayaan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masyarakat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pada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umumnya</a:t>
            </a:r>
            <a:endParaRPr lang="en-US" b="1" dirty="0">
              <a:solidFill>
                <a:srgbClr val="006600"/>
              </a:solidFill>
              <a:latin typeface="Arial Narrow" pitchFamily="34" charset="0"/>
              <a:sym typeface="Wingdings" pitchFamily="2" charset="2"/>
            </a:endParaRPr>
          </a:p>
          <a:p>
            <a:endParaRPr lang="en-US" b="1" dirty="0">
              <a:solidFill>
                <a:schemeClr val="tx2"/>
              </a:solidFill>
              <a:latin typeface="Arial Narrow" pitchFamily="34" charset="0"/>
              <a:sym typeface="Wingdings" pitchFamily="2" charset="2"/>
            </a:endParaRPr>
          </a:p>
          <a:p>
            <a:endParaRPr lang="en-US" b="1" dirty="0">
              <a:solidFill>
                <a:schemeClr val="tx2"/>
              </a:solidFill>
              <a:latin typeface="Arial Narrow" pitchFamily="34" charset="0"/>
              <a:sym typeface="Wingdings" pitchFamily="2" charset="2"/>
            </a:endParaRPr>
          </a:p>
          <a:p>
            <a:r>
              <a:rPr lang="en-US" b="1" dirty="0">
                <a:solidFill>
                  <a:schemeClr val="tx2"/>
                </a:solidFill>
                <a:latin typeface="Arial Narrow" pitchFamily="34" charset="0"/>
                <a:sym typeface="Wingdings" pitchFamily="2" charset="2"/>
              </a:rPr>
              <a:t>                                                     </a:t>
            </a:r>
            <a:r>
              <a:rPr lang="en-US" b="1" dirty="0" smtClean="0">
                <a:solidFill>
                  <a:schemeClr val="tx2"/>
                </a:solidFill>
                <a:latin typeface="Arial Narrow" pitchFamily="34" charset="0"/>
                <a:sym typeface="Wingdings" pitchFamily="2" charset="2"/>
              </a:rPr>
              <a:t>          </a:t>
            </a:r>
            <a:r>
              <a:rPr lang="en-US" sz="1600" b="1" dirty="0" err="1">
                <a:solidFill>
                  <a:schemeClr val="tx2"/>
                </a:solidFill>
                <a:latin typeface="Arial Narrow" pitchFamily="34" charset="0"/>
                <a:sym typeface="Wingdings" pitchFamily="2" charset="2"/>
              </a:rPr>
              <a:t>dalam</a:t>
            </a:r>
            <a:r>
              <a:rPr lang="en-US" sz="1600" b="1" dirty="0">
                <a:solidFill>
                  <a:schemeClr val="tx2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 Narrow" pitchFamily="34" charset="0"/>
                <a:sym typeface="Wingdings" pitchFamily="2" charset="2"/>
              </a:rPr>
              <a:t>situasi</a:t>
            </a:r>
            <a:r>
              <a:rPr lang="en-US" sz="1600" b="1" dirty="0">
                <a:solidFill>
                  <a:schemeClr val="tx2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 Narrow" pitchFamily="34" charset="0"/>
                <a:sym typeface="Wingdings" pitchFamily="2" charset="2"/>
              </a:rPr>
              <a:t>tertentu</a:t>
            </a:r>
            <a:endParaRPr lang="en-US" sz="1600" b="1" dirty="0">
              <a:solidFill>
                <a:schemeClr val="tx2"/>
              </a:solidFill>
              <a:latin typeface="Arial Narrow" pitchFamily="34" charset="0"/>
              <a:sym typeface="Wingdings" pitchFamily="2" charset="2"/>
            </a:endParaRPr>
          </a:p>
          <a:p>
            <a:r>
              <a:rPr lang="en-US" sz="1600" b="1" dirty="0">
                <a:solidFill>
                  <a:schemeClr val="tx2"/>
                </a:solidFill>
                <a:latin typeface="Arial Narrow" pitchFamily="34" charset="0"/>
                <a:sym typeface="Wingdings" pitchFamily="2" charset="2"/>
              </a:rPr>
              <a:t>                                                    </a:t>
            </a:r>
            <a:r>
              <a:rPr lang="en-US" sz="1600" b="1" dirty="0" smtClean="0">
                <a:solidFill>
                  <a:schemeClr val="tx2"/>
                </a:solidFill>
                <a:latin typeface="Arial Narrow" pitchFamily="34" charset="0"/>
                <a:sym typeface="Wingdings" pitchFamily="2" charset="2"/>
              </a:rPr>
              <a:t>                    </a:t>
            </a:r>
            <a:r>
              <a:rPr lang="en-US" sz="1600" b="1" dirty="0">
                <a:solidFill>
                  <a:schemeClr val="tx2"/>
                </a:solidFill>
                <a:latin typeface="Arial Narrow" pitchFamily="34" charset="0"/>
                <a:sym typeface="Wingdings" pitchFamily="2" charset="2"/>
              </a:rPr>
              <a:t>orang </a:t>
            </a:r>
            <a:r>
              <a:rPr lang="en-US" sz="1600" b="1" dirty="0" err="1">
                <a:solidFill>
                  <a:schemeClr val="tx2"/>
                </a:solidFill>
                <a:latin typeface="Arial Narrow" pitchFamily="34" charset="0"/>
                <a:sym typeface="Wingdings" pitchFamily="2" charset="2"/>
              </a:rPr>
              <a:t>tidak</a:t>
            </a:r>
            <a:r>
              <a:rPr lang="en-US" sz="1600" b="1" dirty="0">
                <a:solidFill>
                  <a:schemeClr val="tx2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 Narrow" pitchFamily="34" charset="0"/>
                <a:sym typeface="Wingdings" pitchFamily="2" charset="2"/>
              </a:rPr>
              <a:t>mau</a:t>
            </a:r>
            <a:r>
              <a:rPr lang="en-US" sz="1600" b="1" dirty="0">
                <a:solidFill>
                  <a:schemeClr val="tx2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 Narrow" pitchFamily="34" charset="0"/>
                <a:sym typeface="Wingdings" pitchFamily="2" charset="2"/>
              </a:rPr>
              <a:t>lagi</a:t>
            </a:r>
            <a:endParaRPr lang="en-US" sz="1600" b="1" dirty="0">
              <a:solidFill>
                <a:schemeClr val="tx2"/>
              </a:solidFill>
              <a:latin typeface="Arial Narrow" pitchFamily="34" charset="0"/>
              <a:sym typeface="Wingdings" pitchFamily="2" charset="2"/>
            </a:endParaRPr>
          </a:p>
          <a:p>
            <a:r>
              <a:rPr lang="en-US" sz="1600" b="1" dirty="0">
                <a:solidFill>
                  <a:schemeClr val="tx2"/>
                </a:solidFill>
                <a:latin typeface="Arial Narrow" pitchFamily="34" charset="0"/>
                <a:sym typeface="Wingdings" pitchFamily="2" charset="2"/>
              </a:rPr>
              <a:t>                                                </a:t>
            </a:r>
            <a:r>
              <a:rPr lang="en-US" sz="1600" b="1" dirty="0" smtClean="0">
                <a:solidFill>
                  <a:schemeClr val="tx2"/>
                </a:solidFill>
                <a:latin typeface="Arial Narrow" pitchFamily="34" charset="0"/>
                <a:sym typeface="Wingdings" pitchFamily="2" charset="2"/>
              </a:rPr>
              <a:t>                        </a:t>
            </a:r>
            <a:r>
              <a:rPr lang="en-US" sz="1600" b="1" dirty="0" err="1">
                <a:solidFill>
                  <a:schemeClr val="tx2"/>
                </a:solidFill>
                <a:latin typeface="Arial Narrow" pitchFamily="34" charset="0"/>
                <a:sym typeface="Wingdings" pitchFamily="2" charset="2"/>
              </a:rPr>
              <a:t>melakukan</a:t>
            </a:r>
            <a:r>
              <a:rPr lang="en-US" sz="1600" b="1" dirty="0">
                <a:solidFill>
                  <a:schemeClr val="tx2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 Narrow" pitchFamily="34" charset="0"/>
                <a:sym typeface="Wingdings" pitchFamily="2" charset="2"/>
              </a:rPr>
              <a:t>gotong</a:t>
            </a:r>
            <a:r>
              <a:rPr lang="en-US" sz="1600" b="1" dirty="0">
                <a:solidFill>
                  <a:schemeClr val="tx2"/>
                </a:solidFill>
                <a:latin typeface="Arial Narrow" pitchFamily="34" charset="0"/>
                <a:sym typeface="Wingdings" pitchFamily="2" charset="2"/>
              </a:rPr>
              <a:t>-</a:t>
            </a:r>
          </a:p>
          <a:p>
            <a:r>
              <a:rPr lang="en-US" sz="1600" b="1" dirty="0">
                <a:solidFill>
                  <a:schemeClr val="tx2"/>
                </a:solidFill>
                <a:latin typeface="Arial Narrow" pitchFamily="34" charset="0"/>
                <a:sym typeface="Wingdings" pitchFamily="2" charset="2"/>
              </a:rPr>
              <a:t>                                              </a:t>
            </a:r>
            <a:r>
              <a:rPr lang="en-US" sz="1600" b="1" dirty="0" smtClean="0">
                <a:solidFill>
                  <a:schemeClr val="tx2"/>
                </a:solidFill>
                <a:latin typeface="Arial Narrow" pitchFamily="34" charset="0"/>
                <a:sym typeface="Wingdings" pitchFamily="2" charset="2"/>
              </a:rPr>
              <a:t>                          </a:t>
            </a:r>
            <a:r>
              <a:rPr lang="en-US" sz="1600" b="1" dirty="0" err="1">
                <a:solidFill>
                  <a:schemeClr val="tx2"/>
                </a:solidFill>
                <a:latin typeface="Arial Narrow" pitchFamily="34" charset="0"/>
                <a:sym typeface="Wingdings" pitchFamily="2" charset="2"/>
              </a:rPr>
              <a:t>royong</a:t>
            </a:r>
            <a:endParaRPr lang="en-US" sz="1600" b="1" dirty="0">
              <a:solidFill>
                <a:schemeClr val="tx2"/>
              </a:solidFill>
              <a:latin typeface="Arial Narrow" pitchFamily="34" charset="0"/>
              <a:sym typeface="Wingdings" pitchFamily="2" charset="2"/>
            </a:endParaRPr>
          </a:p>
          <a:p>
            <a:endParaRPr lang="en-US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4456152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4495800"/>
            <a:ext cx="260985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97274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1104" y="609600"/>
            <a:ext cx="822960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b.  Proses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mengarah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dalam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evolusi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kebudayaan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(macroscopic)</a:t>
            </a:r>
          </a:p>
          <a:p>
            <a:pPr marL="342900" indent="-342900"/>
            <a:endParaRPr lang="en-US" b="1" dirty="0">
              <a:solidFill>
                <a:srgbClr val="006600"/>
              </a:solidFill>
              <a:latin typeface="Arial Narrow" pitchFamily="34" charset="0"/>
            </a:endParaRPr>
          </a:p>
          <a:p>
            <a:pPr marL="342900" indent="-342900"/>
            <a:r>
              <a:rPr lang="en-US" b="1" dirty="0">
                <a:solidFill>
                  <a:schemeClr val="tx2"/>
                </a:solidFill>
                <a:latin typeface="Arial Narrow" pitchFamily="34" charset="0"/>
                <a:sym typeface="Wingdings" pitchFamily="2" charset="2"/>
              </a:rPr>
              <a:t>         </a:t>
            </a:r>
            <a:r>
              <a:rPr lang="en-US" b="1" dirty="0" err="1" smtClean="0">
                <a:latin typeface="Arial Narrow" pitchFamily="34" charset="0"/>
              </a:rPr>
              <a:t>evolusi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masyarakat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dan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kebudayaan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dalam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jangka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panjang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akan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tampak</a:t>
            </a:r>
            <a:r>
              <a:rPr lang="en-US" b="1" dirty="0">
                <a:latin typeface="Arial Narrow" pitchFamily="34" charset="0"/>
              </a:rPr>
              <a:t> </a:t>
            </a:r>
          </a:p>
          <a:p>
            <a:pPr marL="342900" indent="-342900"/>
            <a:r>
              <a:rPr lang="en-US" b="1" dirty="0">
                <a:latin typeface="Arial Narrow" pitchFamily="34" charset="0"/>
              </a:rPr>
              <a:t>         </a:t>
            </a:r>
            <a:r>
              <a:rPr lang="en-US" b="1" dirty="0" err="1">
                <a:latin typeface="Arial Narrow" pitchFamily="34" charset="0"/>
              </a:rPr>
              <a:t>perubahan-perubahan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besar</a:t>
            </a:r>
            <a:r>
              <a:rPr lang="en-US" b="1" dirty="0">
                <a:latin typeface="Arial Narrow" pitchFamily="34" charset="0"/>
              </a:rPr>
              <a:t> yang </a:t>
            </a:r>
            <a:r>
              <a:rPr lang="en-US" b="1" dirty="0" err="1">
                <a:latin typeface="Arial Narrow" pitchFamily="34" charset="0"/>
              </a:rPr>
              <a:t>seolah-olah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bersifat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menentukan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arah</a:t>
            </a:r>
            <a:endParaRPr lang="en-US" b="1" dirty="0">
              <a:latin typeface="Arial Narrow" pitchFamily="34" charset="0"/>
            </a:endParaRPr>
          </a:p>
          <a:p>
            <a:pPr marL="342900" indent="-342900"/>
            <a:r>
              <a:rPr lang="en-US" b="1" dirty="0">
                <a:latin typeface="Arial Narrow" pitchFamily="34" charset="0"/>
              </a:rPr>
              <a:t>        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dari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masa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pre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histori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hingga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latin typeface="Arial Narrow" pitchFamily="34" charset="0"/>
                <a:sym typeface="Wingdings" pitchFamily="2" charset="2"/>
              </a:rPr>
              <a:t>sekarang</a:t>
            </a:r>
            <a:endParaRPr lang="en-US" b="1" dirty="0" smtClean="0">
              <a:latin typeface="Arial Narrow" pitchFamily="34" charset="0"/>
              <a:sym typeface="Wingdings" pitchFamily="2" charset="2"/>
            </a:endParaRPr>
          </a:p>
          <a:p>
            <a:pPr marL="342900" indent="-342900"/>
            <a:endParaRPr lang="en-US" b="1" dirty="0">
              <a:latin typeface="Arial Narrow" pitchFamily="34" charset="0"/>
              <a:sym typeface="Wingdings" pitchFamily="2" charset="2"/>
            </a:endParaRPr>
          </a:p>
          <a:p>
            <a:pPr marL="342900" indent="-342900"/>
            <a:r>
              <a:rPr lang="en-US" b="1" dirty="0" smtClean="0">
                <a:latin typeface="Arial Narrow" pitchFamily="34" charset="0"/>
                <a:sym typeface="Wingdings" pitchFamily="2" charset="2"/>
              </a:rPr>
              <a:t>        </a:t>
            </a:r>
            <a:r>
              <a:rPr lang="en-US" sz="2000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000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-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jaman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paleolitikum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/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jaman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batu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tua</a:t>
            </a:r>
            <a:endParaRPr lang="en-US" b="1" dirty="0" smtClean="0">
              <a:solidFill>
                <a:srgbClr val="006600"/>
              </a:solidFill>
              <a:latin typeface="Arial Narrow" pitchFamily="34" charset="0"/>
              <a:sym typeface="Wingdings" pitchFamily="2" charset="2"/>
            </a:endParaRPr>
          </a:p>
          <a:p>
            <a:pPr marL="342900" indent="-342900"/>
            <a:endParaRPr lang="en-US" b="1" dirty="0">
              <a:solidFill>
                <a:srgbClr val="006600"/>
              </a:solidFill>
              <a:latin typeface="Arial Narrow" pitchFamily="34" charset="0"/>
              <a:sym typeface="Wingdings" pitchFamily="2" charset="2"/>
            </a:endParaRPr>
          </a:p>
          <a:p>
            <a:pPr marL="342900" indent="-342900"/>
            <a:endParaRPr lang="en-US" b="1" dirty="0" smtClean="0">
              <a:solidFill>
                <a:srgbClr val="006600"/>
              </a:solidFill>
              <a:latin typeface="Arial Narrow" pitchFamily="34" charset="0"/>
              <a:sym typeface="Wingdings" pitchFamily="2" charset="2"/>
            </a:endParaRPr>
          </a:p>
          <a:p>
            <a:pPr marL="342900" indent="-342900"/>
            <a:endParaRPr lang="en-US" b="1" dirty="0">
              <a:solidFill>
                <a:srgbClr val="006600"/>
              </a:solidFill>
              <a:latin typeface="Arial Narrow" pitchFamily="34" charset="0"/>
              <a:sym typeface="Wingdings" pitchFamily="2" charset="2"/>
            </a:endParaRPr>
          </a:p>
          <a:p>
            <a:pPr marL="342900" indent="-342900"/>
            <a:endParaRPr lang="en-US" b="1" dirty="0" smtClean="0">
              <a:solidFill>
                <a:srgbClr val="006600"/>
              </a:solidFill>
              <a:latin typeface="Arial Narrow" pitchFamily="34" charset="0"/>
              <a:sym typeface="Wingdings" pitchFamily="2" charset="2"/>
            </a:endParaRPr>
          </a:p>
          <a:p>
            <a:pPr marL="342900" indent="-342900"/>
            <a:endParaRPr lang="en-US" b="1" dirty="0">
              <a:solidFill>
                <a:srgbClr val="006600"/>
              </a:solidFill>
              <a:latin typeface="Arial Narrow" pitchFamily="34" charset="0"/>
              <a:sym typeface="Wingdings" pitchFamily="2" charset="2"/>
            </a:endParaRPr>
          </a:p>
          <a:p>
            <a:pPr marL="342900" indent="-342900"/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     -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jaman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mesolitikum</a:t>
            </a:r>
            <a:endParaRPr lang="en-US" b="1" dirty="0" smtClean="0">
              <a:solidFill>
                <a:srgbClr val="006600"/>
              </a:solidFill>
              <a:latin typeface="Arial Narrow" pitchFamily="34" charset="0"/>
            </a:endParaRPr>
          </a:p>
          <a:p>
            <a:pPr marL="342900" indent="-342900"/>
            <a:endParaRPr lang="en-US" b="1" dirty="0">
              <a:solidFill>
                <a:srgbClr val="006600"/>
              </a:solidFill>
              <a:latin typeface="Arial Narrow" pitchFamily="34" charset="0"/>
            </a:endParaRPr>
          </a:p>
          <a:p>
            <a:pPr marL="342900" indent="-342900"/>
            <a:endParaRPr lang="en-US" b="1" dirty="0" smtClean="0">
              <a:solidFill>
                <a:srgbClr val="006600"/>
              </a:solidFill>
              <a:latin typeface="Arial Narrow" pitchFamily="34" charset="0"/>
            </a:endParaRPr>
          </a:p>
          <a:p>
            <a:pPr marL="342900" indent="-342900"/>
            <a:endParaRPr lang="en-US" b="1" dirty="0">
              <a:solidFill>
                <a:srgbClr val="006600"/>
              </a:solidFill>
              <a:latin typeface="Arial Narrow" pitchFamily="34" charset="0"/>
            </a:endParaRPr>
          </a:p>
          <a:p>
            <a:pPr marL="342900" indent="-342900"/>
            <a:endParaRPr lang="en-US" b="1" dirty="0" smtClean="0">
              <a:solidFill>
                <a:srgbClr val="006600"/>
              </a:solidFill>
              <a:latin typeface="Arial Narrow" pitchFamily="34" charset="0"/>
            </a:endParaRPr>
          </a:p>
          <a:p>
            <a:pPr marL="342900" indent="-342900"/>
            <a:endParaRPr lang="en-US" b="1" dirty="0">
              <a:solidFill>
                <a:srgbClr val="006600"/>
              </a:solidFill>
              <a:latin typeface="Arial Narrow" pitchFamily="34" charset="0"/>
            </a:endParaRPr>
          </a:p>
          <a:p>
            <a:pPr marL="342900" indent="-342900"/>
            <a:endParaRPr lang="en-US" b="1" dirty="0" smtClean="0">
              <a:solidFill>
                <a:srgbClr val="006600"/>
              </a:solidFill>
              <a:latin typeface="Arial Narrow" pitchFamily="34" charset="0"/>
              <a:sym typeface="Wingdings" pitchFamily="2" charset="2"/>
            </a:endParaRPr>
          </a:p>
          <a:p>
            <a:pPr marL="342900" indent="-342900"/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    </a:t>
            </a:r>
            <a:endParaRPr lang="en-US" b="1" dirty="0">
              <a:solidFill>
                <a:srgbClr val="006600"/>
              </a:solidFill>
              <a:latin typeface="Arial Narrow" pitchFamily="34" charset="0"/>
              <a:sym typeface="Wingdings" pitchFamily="2" charset="2"/>
            </a:endParaRPr>
          </a:p>
          <a:p>
            <a:r>
              <a:rPr lang="en-US" dirty="0" smtClean="0"/>
              <a:t>    -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hingga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masa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sekarang</a:t>
            </a:r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2362200"/>
            <a:ext cx="207645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35474" y="4299732"/>
            <a:ext cx="207645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27751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381000"/>
            <a:ext cx="815340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 Narrow" pitchFamily="34" charset="0"/>
              </a:rPr>
              <a:t>D. </a:t>
            </a:r>
            <a:r>
              <a:rPr lang="en-US" b="1" dirty="0" err="1" smtClean="0">
                <a:solidFill>
                  <a:srgbClr val="C00000"/>
                </a:solidFill>
                <a:latin typeface="Arial Narrow" pitchFamily="34" charset="0"/>
              </a:rPr>
              <a:t>Difusi</a:t>
            </a:r>
            <a:endParaRPr lang="en-US" b="1" dirty="0" smtClean="0">
              <a:solidFill>
                <a:srgbClr val="C00000"/>
              </a:solidFill>
              <a:latin typeface="Arial Narrow" pitchFamily="34" charset="0"/>
            </a:endParaRPr>
          </a:p>
          <a:p>
            <a:endParaRPr lang="en-US" b="1" dirty="0">
              <a:solidFill>
                <a:srgbClr val="C00000"/>
              </a:solidFill>
              <a:latin typeface="Arial Narrow" pitchFamily="34" charset="0"/>
            </a:endParaRPr>
          </a:p>
          <a:p>
            <a:r>
              <a:rPr lang="en-US" b="1" dirty="0" smtClean="0">
                <a:solidFill>
                  <a:srgbClr val="C00000"/>
                </a:solidFill>
                <a:latin typeface="Arial Narrow" pitchFamily="34" charset="0"/>
              </a:rPr>
              <a:t>   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a.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penyebaran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manusia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          1.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lambat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dan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otomatis</a:t>
            </a:r>
            <a:endParaRPr lang="en-US" b="1" dirty="0" smtClean="0">
              <a:solidFill>
                <a:srgbClr val="006600"/>
              </a:solidFill>
              <a:latin typeface="Arial Narrow" pitchFamily="34" charset="0"/>
            </a:endParaRP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            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sesuai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dg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pertumbuhan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manusia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di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muka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bumi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,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secara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evolusi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mencari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            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tempat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ke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berbagai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penjuru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di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dunia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            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misalnya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,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migrasi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penduduk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dunia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antara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80.000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sampai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1.000 SM</a:t>
            </a: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                               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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dari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Eropa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Utara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menuju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 Asia Tengah,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yg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kemudian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menyebar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 </a:t>
            </a: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                                      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ke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Asia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Tenggar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dan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Asia Selatan</a:t>
            </a: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          2.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cepat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dan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mendadak</a:t>
            </a:r>
            <a:endParaRPr lang="en-US" b="1" dirty="0" smtClean="0">
              <a:solidFill>
                <a:srgbClr val="006600"/>
              </a:solidFill>
              <a:latin typeface="Arial Narrow" pitchFamily="34" charset="0"/>
              <a:sym typeface="Wingdings" pitchFamily="2" charset="2"/>
            </a:endParaRP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            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penyebabnya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perang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,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bencana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alam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,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dan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semacamnya</a:t>
            </a:r>
            <a:endParaRPr lang="en-US" b="1" dirty="0" smtClean="0">
              <a:solidFill>
                <a:srgbClr val="006600"/>
              </a:solidFill>
              <a:latin typeface="Arial Narrow" pitchFamily="34" charset="0"/>
              <a:sym typeface="Wingdings" pitchFamily="2" charset="2"/>
            </a:endParaRP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            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misalnya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,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migrasi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dari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sekitar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3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juta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orang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Spanyol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ke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Amerika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Selatan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pada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                              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abad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16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dan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17</a:t>
            </a:r>
          </a:p>
          <a:p>
            <a:endParaRPr lang="en-US" b="1" dirty="0">
              <a:solidFill>
                <a:srgbClr val="006600"/>
              </a:solidFill>
              <a:latin typeface="Arial Narrow" pitchFamily="34" charset="0"/>
              <a:sym typeface="Wingdings" pitchFamily="2" charset="2"/>
            </a:endParaRPr>
          </a:p>
          <a:p>
            <a:endParaRPr lang="en-US" sz="1600" b="1" dirty="0" smtClean="0">
              <a:latin typeface="Arial Narrow" pitchFamily="34" charset="0"/>
            </a:endParaRPr>
          </a:p>
          <a:p>
            <a:r>
              <a:rPr lang="en-US" sz="1600" b="1" dirty="0">
                <a:latin typeface="Arial Narrow" pitchFamily="34" charset="0"/>
              </a:rPr>
              <a:t> </a:t>
            </a:r>
            <a:r>
              <a:rPr lang="en-US" sz="1600" b="1" dirty="0" smtClean="0">
                <a:latin typeface="Arial Narrow" pitchFamily="34" charset="0"/>
              </a:rPr>
              <a:t>                                                                                      </a:t>
            </a:r>
            <a:r>
              <a:rPr lang="en-US" sz="1400" b="1" dirty="0" err="1" smtClean="0">
                <a:latin typeface="Arial Narrow" pitchFamily="34" charset="0"/>
              </a:rPr>
              <a:t>para</a:t>
            </a:r>
            <a:r>
              <a:rPr lang="en-US" sz="1400" b="1" dirty="0" smtClean="0">
                <a:latin typeface="Arial Narrow" pitchFamily="34" charset="0"/>
              </a:rPr>
              <a:t> </a:t>
            </a:r>
            <a:r>
              <a:rPr lang="en-US" sz="1400" b="1" dirty="0" err="1" smtClean="0">
                <a:latin typeface="Arial Narrow" pitchFamily="34" charset="0"/>
              </a:rPr>
              <a:t>kolonis</a:t>
            </a:r>
            <a:r>
              <a:rPr lang="en-US" sz="1400" b="1" dirty="0" smtClean="0">
                <a:latin typeface="Arial Narrow" pitchFamily="34" charset="0"/>
              </a:rPr>
              <a:t> </a:t>
            </a:r>
            <a:r>
              <a:rPr lang="en-US" sz="1400" b="1" dirty="0" err="1" smtClean="0">
                <a:latin typeface="Arial Narrow" pitchFamily="34" charset="0"/>
              </a:rPr>
              <a:t>Spanyol</a:t>
            </a:r>
            <a:r>
              <a:rPr lang="en-US" sz="1400" b="1" dirty="0" smtClean="0">
                <a:latin typeface="Arial Narrow" pitchFamily="34" charset="0"/>
              </a:rPr>
              <a:t> yang </a:t>
            </a:r>
            <a:r>
              <a:rPr lang="en-US" sz="1400" b="1" dirty="0" err="1">
                <a:latin typeface="Arial Narrow" pitchFamily="34" charset="0"/>
              </a:rPr>
              <a:t>pergi</a:t>
            </a:r>
            <a:r>
              <a:rPr lang="en-US" sz="1400" b="1" dirty="0">
                <a:latin typeface="Arial Narrow" pitchFamily="34" charset="0"/>
              </a:rPr>
              <a:t> </a:t>
            </a:r>
            <a:r>
              <a:rPr lang="en-US" sz="1400" b="1" dirty="0" err="1">
                <a:latin typeface="Arial Narrow" pitchFamily="34" charset="0"/>
              </a:rPr>
              <a:t>menjelajah</a:t>
            </a:r>
            <a:r>
              <a:rPr lang="en-US" sz="1400" b="1" dirty="0">
                <a:latin typeface="Arial Narrow" pitchFamily="34" charset="0"/>
              </a:rPr>
              <a:t> </a:t>
            </a:r>
            <a:r>
              <a:rPr lang="en-US" sz="1400" b="1" dirty="0" err="1">
                <a:latin typeface="Arial Narrow" pitchFamily="34" charset="0"/>
              </a:rPr>
              <a:t>ke</a:t>
            </a:r>
            <a:r>
              <a:rPr lang="en-US" sz="1400" b="1" dirty="0">
                <a:latin typeface="Arial Narrow" pitchFamily="34" charset="0"/>
              </a:rPr>
              <a:t> </a:t>
            </a:r>
            <a:endParaRPr lang="en-US" sz="1400" b="1" dirty="0" smtClean="0">
              <a:latin typeface="Arial Narrow" pitchFamily="34" charset="0"/>
            </a:endParaRPr>
          </a:p>
          <a:p>
            <a:r>
              <a:rPr lang="en-US" sz="1400" b="1" dirty="0">
                <a:latin typeface="Arial Narrow" pitchFamily="34" charset="0"/>
              </a:rPr>
              <a:t> </a:t>
            </a:r>
            <a:r>
              <a:rPr lang="en-US" sz="1400" b="1" dirty="0" smtClean="0">
                <a:latin typeface="Arial Narrow" pitchFamily="34" charset="0"/>
              </a:rPr>
              <a:t>                                                                                                 </a:t>
            </a:r>
            <a:r>
              <a:rPr lang="en-US" sz="1400" b="1" dirty="0" err="1" smtClean="0">
                <a:latin typeface="Arial Narrow" pitchFamily="34" charset="0"/>
              </a:rPr>
              <a:t>benua</a:t>
            </a:r>
            <a:r>
              <a:rPr lang="en-US" sz="1400" b="1" dirty="0" smtClean="0">
                <a:latin typeface="Arial Narrow" pitchFamily="34" charset="0"/>
              </a:rPr>
              <a:t> </a:t>
            </a:r>
            <a:r>
              <a:rPr lang="en-US" sz="1400" b="1" dirty="0" err="1">
                <a:latin typeface="Arial Narrow" pitchFamily="34" charset="0"/>
              </a:rPr>
              <a:t>Amerika</a:t>
            </a:r>
            <a:r>
              <a:rPr lang="en-US" sz="1400" b="1" dirty="0">
                <a:latin typeface="Arial Narrow" pitchFamily="34" charset="0"/>
              </a:rPr>
              <a:t>, </a:t>
            </a:r>
            <a:r>
              <a:rPr lang="en-US" sz="1400" b="1" dirty="0" err="1">
                <a:latin typeface="Arial Narrow" pitchFamily="34" charset="0"/>
              </a:rPr>
              <a:t>dan</a:t>
            </a:r>
            <a:r>
              <a:rPr lang="en-US" sz="1400" b="1" dirty="0">
                <a:latin typeface="Arial Narrow" pitchFamily="34" charset="0"/>
              </a:rPr>
              <a:t> </a:t>
            </a:r>
            <a:r>
              <a:rPr lang="en-US" sz="1400" b="1" dirty="0" err="1">
                <a:latin typeface="Arial Narrow" pitchFamily="34" charset="0"/>
              </a:rPr>
              <a:t>kemudian</a:t>
            </a:r>
            <a:r>
              <a:rPr lang="en-US" sz="1400" b="1" dirty="0">
                <a:latin typeface="Arial Narrow" pitchFamily="34" charset="0"/>
              </a:rPr>
              <a:t> </a:t>
            </a:r>
            <a:r>
              <a:rPr lang="en-US" sz="1400" b="1" dirty="0" err="1">
                <a:latin typeface="Arial Narrow" pitchFamily="34" charset="0"/>
              </a:rPr>
              <a:t>ke</a:t>
            </a:r>
            <a:r>
              <a:rPr lang="en-US" sz="1400" b="1" dirty="0">
                <a:latin typeface="Arial Narrow" pitchFamily="34" charset="0"/>
              </a:rPr>
              <a:t> </a:t>
            </a:r>
            <a:r>
              <a:rPr lang="en-US" sz="1400" b="1" dirty="0" smtClean="0">
                <a:latin typeface="Arial Narrow" pitchFamily="34" charset="0"/>
              </a:rPr>
              <a:t>Asia </a:t>
            </a:r>
            <a:r>
              <a:rPr lang="en-US" sz="1400" b="1" dirty="0" err="1" smtClean="0">
                <a:latin typeface="Arial Narrow" pitchFamily="34" charset="0"/>
              </a:rPr>
              <a:t>untuk</a:t>
            </a:r>
            <a:r>
              <a:rPr lang="en-US" sz="1400" b="1" dirty="0" smtClean="0">
                <a:latin typeface="Arial Narrow" pitchFamily="34" charset="0"/>
              </a:rPr>
              <a:t> </a:t>
            </a:r>
            <a:r>
              <a:rPr lang="en-US" sz="1400" b="1" dirty="0" err="1">
                <a:latin typeface="Arial Narrow" pitchFamily="34" charset="0"/>
              </a:rPr>
              <a:t>melakukan</a:t>
            </a:r>
            <a:r>
              <a:rPr lang="en-US" sz="1400" b="1" dirty="0">
                <a:latin typeface="Arial Narrow" pitchFamily="34" charset="0"/>
              </a:rPr>
              <a:t> </a:t>
            </a:r>
            <a:endParaRPr lang="en-US" sz="1400" b="1" dirty="0" smtClean="0">
              <a:latin typeface="Arial Narrow" pitchFamily="34" charset="0"/>
            </a:endParaRPr>
          </a:p>
          <a:p>
            <a:r>
              <a:rPr lang="en-US" sz="1400" b="1" i="1" dirty="0">
                <a:latin typeface="Arial Narrow" pitchFamily="34" charset="0"/>
              </a:rPr>
              <a:t> </a:t>
            </a:r>
            <a:r>
              <a:rPr lang="en-US" sz="1400" b="1" i="1" dirty="0" smtClean="0">
                <a:latin typeface="Arial Narrow" pitchFamily="34" charset="0"/>
              </a:rPr>
              <a:t>                                                                                                 Conquista</a:t>
            </a:r>
            <a:r>
              <a:rPr lang="en-US" sz="1400" b="1" dirty="0" smtClean="0">
                <a:latin typeface="Arial Narrow" pitchFamily="34" charset="0"/>
              </a:rPr>
              <a:t> </a:t>
            </a:r>
            <a:r>
              <a:rPr lang="en-US" sz="1400" b="1" dirty="0">
                <a:latin typeface="Arial Narrow" pitchFamily="34" charset="0"/>
              </a:rPr>
              <a:t>(</a:t>
            </a:r>
            <a:r>
              <a:rPr lang="en-US" sz="1400" b="1" dirty="0" err="1">
                <a:latin typeface="Arial Narrow" pitchFamily="34" charset="0"/>
              </a:rPr>
              <a:t>penaklukan</a:t>
            </a:r>
            <a:r>
              <a:rPr lang="en-US" sz="1400" b="1" dirty="0">
                <a:latin typeface="Arial Narrow" pitchFamily="34" charset="0"/>
              </a:rPr>
              <a:t>) </a:t>
            </a:r>
            <a:r>
              <a:rPr lang="en-US" sz="1400" b="1" dirty="0" err="1">
                <a:latin typeface="Arial Narrow" pitchFamily="34" charset="0"/>
              </a:rPr>
              <a:t>dalam</a:t>
            </a:r>
            <a:r>
              <a:rPr lang="en-US" sz="1400" b="1" dirty="0">
                <a:latin typeface="Arial Narrow" pitchFamily="34" charset="0"/>
              </a:rPr>
              <a:t> </a:t>
            </a:r>
            <a:r>
              <a:rPr lang="en-US" sz="1400" b="1" dirty="0" err="1">
                <a:latin typeface="Arial Narrow" pitchFamily="34" charset="0"/>
              </a:rPr>
              <a:t>rangka</a:t>
            </a:r>
            <a:r>
              <a:rPr lang="en-US" sz="1400" b="1" dirty="0">
                <a:latin typeface="Arial Narrow" pitchFamily="34" charset="0"/>
              </a:rPr>
              <a:t> </a:t>
            </a:r>
            <a:r>
              <a:rPr lang="en-US" sz="1400" b="1" dirty="0" err="1">
                <a:latin typeface="Arial Narrow" pitchFamily="34" charset="0"/>
              </a:rPr>
              <a:t>mencari</a:t>
            </a:r>
            <a:r>
              <a:rPr lang="en-US" sz="1400" b="1" dirty="0">
                <a:latin typeface="Arial Narrow" pitchFamily="34" charset="0"/>
              </a:rPr>
              <a:t> </a:t>
            </a:r>
            <a:r>
              <a:rPr lang="en-US" sz="1400" b="1" dirty="0" err="1" smtClean="0">
                <a:latin typeface="Arial Narrow" pitchFamily="34" charset="0"/>
              </a:rPr>
              <a:t>rempah</a:t>
            </a:r>
            <a:r>
              <a:rPr lang="en-US" sz="1400" b="1" dirty="0" smtClean="0">
                <a:latin typeface="Arial Narrow" pitchFamily="34" charset="0"/>
              </a:rPr>
              <a:t>-</a:t>
            </a:r>
          </a:p>
          <a:p>
            <a:r>
              <a:rPr lang="en-US" sz="1400" b="1" dirty="0">
                <a:latin typeface="Arial Narrow" pitchFamily="34" charset="0"/>
              </a:rPr>
              <a:t> </a:t>
            </a:r>
            <a:r>
              <a:rPr lang="en-US" sz="1400" b="1" dirty="0" smtClean="0">
                <a:latin typeface="Arial Narrow" pitchFamily="34" charset="0"/>
              </a:rPr>
              <a:t>                                                                                                 </a:t>
            </a:r>
            <a:r>
              <a:rPr lang="en-US" sz="1400" b="1" dirty="0" err="1" smtClean="0">
                <a:latin typeface="Arial Narrow" pitchFamily="34" charset="0"/>
              </a:rPr>
              <a:t>rempah</a:t>
            </a:r>
            <a:r>
              <a:rPr lang="en-US" sz="1400" b="1" dirty="0" smtClean="0">
                <a:latin typeface="Arial Narrow" pitchFamily="34" charset="0"/>
              </a:rPr>
              <a:t> </a:t>
            </a:r>
            <a:r>
              <a:rPr lang="en-US" sz="1400" b="1" dirty="0" err="1" smtClean="0">
                <a:latin typeface="Arial Narrow" pitchFamily="34" charset="0"/>
              </a:rPr>
              <a:t>dan</a:t>
            </a:r>
            <a:r>
              <a:rPr lang="en-US" sz="1400" b="1" dirty="0" smtClean="0">
                <a:latin typeface="Arial Narrow" pitchFamily="34" charset="0"/>
              </a:rPr>
              <a:t> </a:t>
            </a:r>
            <a:r>
              <a:rPr lang="en-US" sz="1400" b="1" dirty="0" err="1">
                <a:latin typeface="Arial Narrow" pitchFamily="34" charset="0"/>
              </a:rPr>
              <a:t>kemudian</a:t>
            </a:r>
            <a:r>
              <a:rPr lang="en-US" sz="1400" b="1" dirty="0">
                <a:latin typeface="Arial Narrow" pitchFamily="34" charset="0"/>
              </a:rPr>
              <a:t> </a:t>
            </a:r>
            <a:r>
              <a:rPr lang="en-US" sz="1400" b="1" dirty="0" err="1">
                <a:latin typeface="Arial Narrow" pitchFamily="34" charset="0"/>
              </a:rPr>
              <a:t>menaklukkan</a:t>
            </a:r>
            <a:r>
              <a:rPr lang="en-US" sz="1400" b="1" dirty="0">
                <a:latin typeface="Arial Narrow" pitchFamily="34" charset="0"/>
              </a:rPr>
              <a:t> </a:t>
            </a:r>
            <a:r>
              <a:rPr lang="en-US" sz="1400" b="1" dirty="0" err="1">
                <a:latin typeface="Arial Narrow" pitchFamily="34" charset="0"/>
              </a:rPr>
              <a:t>bangsa</a:t>
            </a:r>
            <a:r>
              <a:rPr lang="en-US" sz="1400" b="1" dirty="0">
                <a:latin typeface="Arial Narrow" pitchFamily="34" charset="0"/>
              </a:rPr>
              <a:t> </a:t>
            </a:r>
            <a:r>
              <a:rPr lang="en-US" sz="1400" b="1" dirty="0" smtClean="0">
                <a:latin typeface="Arial Narrow" pitchFamily="34" charset="0"/>
              </a:rPr>
              <a:t>Indian </a:t>
            </a:r>
            <a:r>
              <a:rPr lang="en-US" sz="1400" b="1" dirty="0" err="1" smtClean="0">
                <a:latin typeface="Arial Narrow" pitchFamily="34" charset="0"/>
              </a:rPr>
              <a:t>Inka</a:t>
            </a:r>
            <a:r>
              <a:rPr lang="en-US" sz="1400" b="1" dirty="0" smtClean="0">
                <a:latin typeface="Arial Narrow" pitchFamily="34" charset="0"/>
              </a:rPr>
              <a:t>, </a:t>
            </a:r>
          </a:p>
          <a:p>
            <a:r>
              <a:rPr lang="en-US" sz="1400" b="1" dirty="0">
                <a:latin typeface="Arial Narrow" pitchFamily="34" charset="0"/>
              </a:rPr>
              <a:t> </a:t>
            </a:r>
            <a:r>
              <a:rPr lang="en-US" sz="1400" b="1" dirty="0" smtClean="0">
                <a:latin typeface="Arial Narrow" pitchFamily="34" charset="0"/>
              </a:rPr>
              <a:t>                                                                                                 </a:t>
            </a:r>
            <a:r>
              <a:rPr lang="en-US" sz="1400" b="1" dirty="0" err="1" smtClean="0">
                <a:latin typeface="Arial Narrow" pitchFamily="34" charset="0"/>
              </a:rPr>
              <a:t>Aztek</a:t>
            </a:r>
            <a:r>
              <a:rPr lang="en-US" sz="1400" b="1" dirty="0">
                <a:latin typeface="Arial Narrow" pitchFamily="34" charset="0"/>
              </a:rPr>
              <a:t>, </a:t>
            </a:r>
            <a:r>
              <a:rPr lang="en-US" sz="1400" b="1" dirty="0" smtClean="0">
                <a:latin typeface="Arial Narrow" pitchFamily="34" charset="0"/>
              </a:rPr>
              <a:t>Maya, </a:t>
            </a:r>
            <a:r>
              <a:rPr lang="en-US" sz="1400" b="1" dirty="0" err="1" smtClean="0">
                <a:latin typeface="Arial Narrow" pitchFamily="34" charset="0"/>
              </a:rPr>
              <a:t>dan</a:t>
            </a:r>
            <a:r>
              <a:rPr lang="en-US" sz="1400" b="1" dirty="0" smtClean="0">
                <a:latin typeface="Arial Narrow" pitchFamily="34" charset="0"/>
              </a:rPr>
              <a:t> Filipina</a:t>
            </a:r>
            <a:endParaRPr lang="en-US" sz="1400" b="1" dirty="0">
              <a:latin typeface="Arial Narrow" pitchFamily="34" charset="0"/>
            </a:endParaRPr>
          </a:p>
        </p:txBody>
      </p:sp>
      <p:pic>
        <p:nvPicPr>
          <p:cNvPr id="6" name="Picture 5" descr="http://upload.wikimedia.org/wikipedia/commons/thumb/2/2e/Coronado-Remington.jpg/220px-Coronado-Remington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66" y="4114800"/>
            <a:ext cx="3840480" cy="2377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3697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2064" y="609600"/>
            <a:ext cx="81534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b.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Penyebaran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kebudayaan</a:t>
            </a:r>
            <a:endParaRPr lang="en-US" b="1" dirty="0" smtClean="0">
              <a:solidFill>
                <a:srgbClr val="006600"/>
              </a:solidFill>
              <a:latin typeface="Arial Narrow" pitchFamily="34" charset="0"/>
            </a:endParaRPr>
          </a:p>
          <a:p>
            <a:endParaRPr lang="en-US" b="1" dirty="0">
              <a:solidFill>
                <a:srgbClr val="006600"/>
              </a:solidFill>
              <a:latin typeface="Arial Narrow" pitchFamily="34" charset="0"/>
            </a:endParaRPr>
          </a:p>
          <a:p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bersama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penyebaran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dan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migrasi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kelompok-kelompok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manusia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di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bumi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, 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turut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>
                <a:solidFill>
                  <a:srgbClr val="006600"/>
                </a:solidFill>
                <a:latin typeface="Arial Narrow" pitchFamily="34" charset="0"/>
              </a:rPr>
              <a:t>serta</a:t>
            </a:r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 </a:t>
            </a: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tersebar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unsur-unsur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kebudayaan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dan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sejarah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dari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proses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penyebaran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unsur-unsur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</a:t>
            </a: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kebudayaan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ke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seluruh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penjuru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dunia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(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difusi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)</a:t>
            </a:r>
            <a:endParaRPr lang="en-US" b="1" dirty="0">
              <a:solidFill>
                <a:srgbClr val="006600"/>
              </a:solidFill>
              <a:latin typeface="Arial Narrow" pitchFamily="34" charset="0"/>
            </a:endParaRPr>
          </a:p>
          <a:p>
            <a:endParaRPr lang="en-US" b="1" dirty="0" smtClean="0">
              <a:solidFill>
                <a:srgbClr val="006600"/>
              </a:solidFill>
              <a:latin typeface="Arial Narrow" pitchFamily="34" charset="0"/>
            </a:endParaRP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Bentuk-bentuk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difusi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:</a:t>
            </a:r>
          </a:p>
          <a:p>
            <a:endParaRPr lang="en-US" b="1" dirty="0" smtClean="0">
              <a:solidFill>
                <a:srgbClr val="006600"/>
              </a:solidFill>
              <a:latin typeface="Arial Narrow" pitchFamily="34" charset="0"/>
            </a:endParaRP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 1.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penyebaran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unsur-unsur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kebudayaan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dari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satu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tempat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ke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tempat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lain di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muka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bumi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   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oleh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kelompok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manusia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yang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bermigrasi</a:t>
            </a:r>
            <a:endParaRPr lang="en-US" b="1" dirty="0" smtClean="0">
              <a:solidFill>
                <a:srgbClr val="006600"/>
              </a:solidFill>
              <a:latin typeface="Arial Narrow" pitchFamily="34" charset="0"/>
            </a:endParaRP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   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misalnya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,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terjadi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puluhan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ribu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tahun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lau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,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ketika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kelompok-kelompok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manusia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yg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</a:t>
            </a: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   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hidup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dari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berburu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pindah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dari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stau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tempat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ke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tempat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lain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sambil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membawa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unsur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-</a:t>
            </a: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   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unsur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kebudayaannnya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</a:p>
          <a:p>
            <a:endParaRPr lang="en-US" b="1" dirty="0">
              <a:solidFill>
                <a:srgbClr val="006600"/>
              </a:solidFill>
              <a:latin typeface="Arial Narrow" pitchFamily="34" charset="0"/>
            </a:endParaRPr>
          </a:p>
          <a:p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2.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penyebaran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unsur-unsur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kebudayaan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berdasarkan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pertemuan-pertemuan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antara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   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individu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suatu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kelompok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dengan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individu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kelompok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</a:rPr>
              <a:t>tetangga</a:t>
            </a:r>
            <a:endParaRPr lang="en-US" b="1" dirty="0" smtClean="0">
              <a:solidFill>
                <a:srgbClr val="006600"/>
              </a:solidFill>
              <a:latin typeface="Arial Narrow" pitchFamily="34" charset="0"/>
            </a:endParaRPr>
          </a:p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   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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terdapat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beberapa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  <a:latin typeface="Arial Narrow" pitchFamily="34" charset="0"/>
                <a:sym typeface="Wingdings" pitchFamily="2" charset="2"/>
              </a:rPr>
              <a:t>cara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</a:t>
            </a:r>
            <a:endParaRPr lang="en-US" b="1" dirty="0">
              <a:solidFill>
                <a:srgbClr val="00660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517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914400"/>
            <a:ext cx="8229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6600"/>
                </a:solidFill>
                <a:latin typeface="Arial Narrow" pitchFamily="34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Arial Narrow" pitchFamily="34" charset="0"/>
              </a:rPr>
              <a:t>     * </a:t>
            </a:r>
            <a:r>
              <a:rPr lang="en-US" b="1" i="1" dirty="0" err="1">
                <a:latin typeface="Arial Narrow" pitchFamily="34" charset="0"/>
              </a:rPr>
              <a:t>hubungan</a:t>
            </a:r>
            <a:r>
              <a:rPr lang="en-US" b="1" i="1" dirty="0">
                <a:latin typeface="Arial Narrow" pitchFamily="34" charset="0"/>
              </a:rPr>
              <a:t> symbiotic</a:t>
            </a:r>
            <a:endParaRPr lang="en-US" b="1" dirty="0" smtClean="0">
              <a:latin typeface="Arial Narrow" pitchFamily="34" charset="0"/>
            </a:endParaRPr>
          </a:p>
          <a:p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smtClean="0">
                <a:latin typeface="Arial Narrow" pitchFamily="34" charset="0"/>
              </a:rPr>
              <a:t>        </a:t>
            </a:r>
            <a:r>
              <a:rPr lang="en-US" b="1" dirty="0" err="1" smtClean="0">
                <a:latin typeface="Arial Narrow" pitchFamily="34" charset="0"/>
              </a:rPr>
              <a:t>terjadi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hubungan</a:t>
            </a:r>
            <a:r>
              <a:rPr lang="en-US" b="1" dirty="0">
                <a:latin typeface="Arial Narrow" pitchFamily="34" charset="0"/>
              </a:rPr>
              <a:t>, </a:t>
            </a:r>
            <a:r>
              <a:rPr lang="en-US" b="1" dirty="0" err="1">
                <a:latin typeface="Arial Narrow" pitchFamily="34" charset="0"/>
              </a:rPr>
              <a:t>tetapi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bentuk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dan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kebudayaan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masing-masing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hampir</a:t>
            </a:r>
            <a:endParaRPr lang="en-US" b="1" dirty="0">
              <a:latin typeface="Arial Narrow" pitchFamily="34" charset="0"/>
            </a:endParaRPr>
          </a:p>
          <a:p>
            <a:r>
              <a:rPr lang="en-US" b="1" dirty="0">
                <a:latin typeface="Arial Narrow" pitchFamily="34" charset="0"/>
              </a:rPr>
              <a:t>                   </a:t>
            </a:r>
            <a:r>
              <a:rPr lang="en-US" b="1" dirty="0" err="1">
                <a:latin typeface="Arial Narrow" pitchFamily="34" charset="0"/>
              </a:rPr>
              <a:t>tidak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berubah</a:t>
            </a:r>
            <a:r>
              <a:rPr lang="en-US" b="1" dirty="0">
                <a:latin typeface="Arial Narrow" pitchFamily="34" charset="0"/>
              </a:rPr>
              <a:t> </a:t>
            </a:r>
          </a:p>
          <a:p>
            <a:r>
              <a:rPr lang="en-US" b="1" dirty="0">
                <a:latin typeface="Arial Narrow" pitchFamily="34" charset="0"/>
              </a:rPr>
              <a:t>                   </a:t>
            </a:r>
            <a:r>
              <a:rPr lang="en-US" b="1" dirty="0" err="1">
                <a:latin typeface="Arial Narrow" pitchFamily="34" charset="0"/>
              </a:rPr>
              <a:t>misalnya</a:t>
            </a:r>
            <a:r>
              <a:rPr lang="en-US" b="1" dirty="0">
                <a:latin typeface="Arial Narrow" pitchFamily="34" charset="0"/>
              </a:rPr>
              <a:t>, di </a:t>
            </a:r>
            <a:r>
              <a:rPr lang="en-US" b="1" dirty="0" err="1">
                <a:latin typeface="Arial Narrow" pitchFamily="34" charset="0"/>
              </a:rPr>
              <a:t>Afrika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terdapat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suku</a:t>
            </a:r>
            <a:r>
              <a:rPr lang="en-US" b="1" dirty="0">
                <a:latin typeface="Arial Narrow" pitchFamily="34" charset="0"/>
              </a:rPr>
              <a:t> dg </a:t>
            </a:r>
            <a:r>
              <a:rPr lang="en-US" b="1" dirty="0" err="1">
                <a:latin typeface="Arial Narrow" pitchFamily="34" charset="0"/>
              </a:rPr>
              <a:t>mata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pencaharian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bercocok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tanam</a:t>
            </a:r>
            <a:r>
              <a:rPr lang="en-US" b="1" dirty="0">
                <a:latin typeface="Arial Narrow" pitchFamily="34" charset="0"/>
              </a:rPr>
              <a:t> </a:t>
            </a:r>
          </a:p>
          <a:p>
            <a:r>
              <a:rPr lang="en-US" b="1" dirty="0">
                <a:latin typeface="Arial Narrow" pitchFamily="34" charset="0"/>
              </a:rPr>
              <a:t>                   </a:t>
            </a:r>
            <a:r>
              <a:rPr lang="en-US" b="1" dirty="0" err="1">
                <a:latin typeface="Arial Narrow" pitchFamily="34" charset="0"/>
              </a:rPr>
              <a:t>bertetangga</a:t>
            </a:r>
            <a:r>
              <a:rPr lang="en-US" b="1" dirty="0">
                <a:latin typeface="Arial Narrow" pitchFamily="34" charset="0"/>
              </a:rPr>
              <a:t> dg </a:t>
            </a:r>
            <a:r>
              <a:rPr lang="en-US" b="1" dirty="0" err="1">
                <a:latin typeface="Arial Narrow" pitchFamily="34" charset="0"/>
              </a:rPr>
              <a:t>suku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yg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bermatapencaharian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berburu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dan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meramu</a:t>
            </a:r>
            <a:endParaRPr lang="en-US" b="1" dirty="0">
              <a:latin typeface="Arial Narrow" pitchFamily="34" charset="0"/>
            </a:endParaRPr>
          </a:p>
          <a:p>
            <a:r>
              <a:rPr lang="en-US" b="1" dirty="0">
                <a:latin typeface="Arial Narrow" pitchFamily="34" charset="0"/>
              </a:rPr>
              <a:t>                       ** 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masing-masing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kelompok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melakukan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barter</a:t>
            </a:r>
          </a:p>
          <a:p>
            <a:r>
              <a:rPr lang="en-US" b="1" dirty="0">
                <a:latin typeface="Arial Narrow" pitchFamily="34" charset="0"/>
                <a:sym typeface="Wingdings" pitchFamily="2" charset="2"/>
              </a:rPr>
              <a:t>                       ** 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hubungan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terbatas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pada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b="1" dirty="0" err="1">
                <a:latin typeface="Arial Narrow" pitchFamily="34" charset="0"/>
                <a:sym typeface="Wingdings" pitchFamily="2" charset="2"/>
              </a:rPr>
              <a:t>tindakan</a:t>
            </a:r>
            <a:r>
              <a:rPr lang="en-US" b="1" dirty="0">
                <a:latin typeface="Arial Narrow" pitchFamily="34" charset="0"/>
                <a:sym typeface="Wingdings" pitchFamily="2" charset="2"/>
              </a:rPr>
              <a:t> barter </a:t>
            </a:r>
            <a:r>
              <a:rPr lang="en-US" b="1" dirty="0">
                <a:latin typeface="Arial Narrow" pitchFamily="34" charset="0"/>
              </a:rPr>
              <a:t> </a:t>
            </a:r>
            <a:endParaRPr lang="en-US" b="1" dirty="0">
              <a:solidFill>
                <a:srgbClr val="006600"/>
              </a:solidFill>
              <a:latin typeface="Arial Narrow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577289"/>
            <a:ext cx="3810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3255645"/>
            <a:ext cx="3540235" cy="2651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310003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405</TotalTime>
  <Words>1504</Words>
  <Application>Microsoft Office PowerPoint</Application>
  <PresentationFormat>On-screen Show (4:3)</PresentationFormat>
  <Paragraphs>261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Austin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xp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Tunjung</dc:creator>
  <cp:lastModifiedBy>admin</cp:lastModifiedBy>
  <cp:revision>62</cp:revision>
  <dcterms:created xsi:type="dcterms:W3CDTF">2014-03-02T14:45:56Z</dcterms:created>
  <dcterms:modified xsi:type="dcterms:W3CDTF">2020-11-13T03:42:03Z</dcterms:modified>
</cp:coreProperties>
</file>